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13" r:id="rId3"/>
  </p:sldMasterIdLst>
  <p:notesMasterIdLst>
    <p:notesMasterId r:id="rId36"/>
  </p:notesMasterIdLst>
  <p:handoutMasterIdLst>
    <p:handoutMasterId r:id="rId37"/>
  </p:handoutMasterIdLst>
  <p:sldIdLst>
    <p:sldId id="256" r:id="rId4"/>
    <p:sldId id="258" r:id="rId5"/>
    <p:sldId id="632" r:id="rId6"/>
    <p:sldId id="673" r:id="rId7"/>
    <p:sldId id="699" r:id="rId8"/>
    <p:sldId id="675" r:id="rId9"/>
    <p:sldId id="698" r:id="rId10"/>
    <p:sldId id="693" r:id="rId11"/>
    <p:sldId id="694" r:id="rId12"/>
    <p:sldId id="676" r:id="rId13"/>
    <p:sldId id="678" r:id="rId14"/>
    <p:sldId id="679" r:id="rId15"/>
    <p:sldId id="690" r:id="rId16"/>
    <p:sldId id="695" r:id="rId17"/>
    <p:sldId id="680" r:id="rId18"/>
    <p:sldId id="692" r:id="rId19"/>
    <p:sldId id="681" r:id="rId20"/>
    <p:sldId id="682" r:id="rId21"/>
    <p:sldId id="683" r:id="rId22"/>
    <p:sldId id="684" r:id="rId23"/>
    <p:sldId id="687" r:id="rId24"/>
    <p:sldId id="697" r:id="rId25"/>
    <p:sldId id="686" r:id="rId26"/>
    <p:sldId id="691" r:id="rId27"/>
    <p:sldId id="688" r:id="rId28"/>
    <p:sldId id="644" r:id="rId29"/>
    <p:sldId id="648" r:id="rId30"/>
    <p:sldId id="649" r:id="rId31"/>
    <p:sldId id="651" r:id="rId32"/>
    <p:sldId id="672" r:id="rId33"/>
    <p:sldId id="663" r:id="rId34"/>
    <p:sldId id="569" r:id="rId3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99"/>
    <a:srgbClr val="0000CC"/>
    <a:srgbClr val="FFFF00"/>
    <a:srgbClr val="3366FF"/>
    <a:srgbClr val="FF6600"/>
    <a:srgbClr val="FF0000"/>
    <a:srgbClr val="4D4D4D"/>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595" autoAdjust="0"/>
    <p:restoredTop sz="70217" autoAdjust="0"/>
  </p:normalViewPr>
  <p:slideViewPr>
    <p:cSldViewPr>
      <p:cViewPr varScale="1">
        <p:scale>
          <a:sx n="61" d="100"/>
          <a:sy n="61" d="100"/>
        </p:scale>
        <p:origin x="1517"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dirty="0"/>
          </a:p>
        </p:txBody>
      </p:sp>
      <p:sp>
        <p:nvSpPr>
          <p:cNvPr id="246787"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dirty="0"/>
          </a:p>
        </p:txBody>
      </p:sp>
      <p:sp>
        <p:nvSpPr>
          <p:cNvPr id="246788"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dirty="0"/>
          </a:p>
        </p:txBody>
      </p:sp>
      <p:sp>
        <p:nvSpPr>
          <p:cNvPr id="246789"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0F91210-9ACE-4C89-A0B1-3E88058CED3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dirty="0"/>
          </a:p>
        </p:txBody>
      </p:sp>
      <p:sp>
        <p:nvSpPr>
          <p:cNvPr id="14950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149509"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951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dirty="0"/>
          </a:p>
        </p:txBody>
      </p:sp>
      <p:sp>
        <p:nvSpPr>
          <p:cNvPr id="14951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7ED78D5-9119-4277-944C-2BEB34A94AD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F96ACADB-D95C-41A9-BE44-A8958916EB54}" type="slidenum">
              <a:rPr lang="en-US" altLang="en-US" smtClean="0"/>
              <a:pPr>
                <a:defRPr/>
              </a:pPr>
              <a:t>1</a:t>
            </a:fld>
            <a:endParaRPr lang="en-US" alt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Hello everyone, my</a:t>
            </a:r>
            <a:r>
              <a:rPr lang="en-US" baseline="0" dirty="0" smtClean="0">
                <a:cs typeface="+mn-cs"/>
              </a:rPr>
              <a:t> name is Edward Lee from Boston Children’s Hospital.  Today, we will be discussing an important but often challenging topic, pediatric interstitial lung disease focusing on disorders with underlying genetic causes and characteristic</a:t>
            </a:r>
          </a:p>
          <a:p>
            <a:pPr eaLnBrk="1" hangingPunct="1">
              <a:defRPr/>
            </a:pPr>
            <a:endParaRPr lang="en-US" b="1" baseline="0" dirty="0" smtClean="0">
              <a:cs typeface="+mn-cs"/>
            </a:endParaRPr>
          </a:p>
          <a:p>
            <a:pPr eaLnBrk="1" hangingPunct="1">
              <a:defRPr/>
            </a:pPr>
            <a:r>
              <a:rPr lang="en-US" b="1" baseline="0" dirty="0" smtClean="0">
                <a:cs typeface="+mn-cs"/>
              </a:rPr>
              <a:t>Major contribution towards providing safe picture </a:t>
            </a:r>
            <a:r>
              <a:rPr lang="en-US" b="1" baseline="0" dirty="0" err="1" smtClean="0">
                <a:cs typeface="+mn-cs"/>
              </a:rPr>
              <a:t>archieving</a:t>
            </a:r>
            <a:r>
              <a:rPr lang="en-US" b="1" baseline="0" dirty="0" smtClean="0">
                <a:cs typeface="+mn-cs"/>
              </a:rPr>
              <a:t> environment in Dubai</a:t>
            </a:r>
          </a:p>
          <a:p>
            <a:pPr eaLnBrk="1" hangingPunct="1">
              <a:defRPr/>
            </a:pPr>
            <a:endParaRPr lang="en-US" baseline="0" dirty="0" smtClean="0">
              <a:cs typeface="+mn-cs"/>
            </a:endParaRPr>
          </a:p>
          <a:p>
            <a:pPr eaLnBrk="1" hangingPunct="1">
              <a:defRPr/>
            </a:pPr>
            <a:r>
              <a:rPr lang="en-US" baseline="0" dirty="0" smtClean="0">
                <a:cs typeface="+mn-cs"/>
              </a:rPr>
              <a:t> HRCT imaging findings. </a:t>
            </a: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D990EAE3-8ACE-476A-90F3-5B476EAA0FDB}" type="slidenum">
              <a:rPr lang="en-US" altLang="en-US" smtClean="0">
                <a:solidFill>
                  <a:srgbClr val="000000"/>
                </a:solidFill>
              </a:rPr>
              <a:pPr>
                <a:defRPr/>
              </a:pPr>
              <a:t>10</a:t>
            </a:fld>
            <a:endParaRPr lang="en-US" altLang="en-US" dirty="0" smtClean="0">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Next, we will review</a:t>
            </a:r>
            <a:r>
              <a:rPr lang="en-US" baseline="0" dirty="0" smtClean="0">
                <a:cs typeface="+mn-cs"/>
              </a:rPr>
              <a:t> HRCT imaging techinique in infants and children </a:t>
            </a: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HRCT imaging technique in</a:t>
            </a:r>
            <a:r>
              <a:rPr lang="en-US" baseline="0" dirty="0" smtClean="0"/>
              <a:t> children includes using</a:t>
            </a:r>
          </a:p>
          <a:p>
            <a:endParaRPr lang="en-US" baseline="0" dirty="0" smtClean="0"/>
          </a:p>
          <a:p>
            <a:r>
              <a:rPr lang="en-US" baseline="0" dirty="0" smtClean="0"/>
              <a:t>Thin collimiation, less than 1 mm</a:t>
            </a:r>
          </a:p>
          <a:p>
            <a:r>
              <a:rPr lang="en-US" baseline="0" dirty="0" smtClean="0"/>
              <a:t>Fast table speed, </a:t>
            </a:r>
          </a:p>
          <a:p>
            <a:r>
              <a:rPr lang="en-US" baseline="0" dirty="0" smtClean="0"/>
              <a:t>High spatial resolution algorithm</a:t>
            </a:r>
          </a:p>
          <a:p>
            <a:r>
              <a:rPr lang="en-US" baseline="0" dirty="0" smtClean="0"/>
              <a:t>Both inspiratory and expiratory views</a:t>
            </a:r>
          </a:p>
          <a:p>
            <a:r>
              <a:rPr lang="en-US" baseline="0" dirty="0" smtClean="0"/>
              <a:t>Anatomic coverage is from thoracic inlet to diaphragm </a:t>
            </a:r>
          </a:p>
          <a:p>
            <a:r>
              <a:rPr lang="en-US" baseline="0" dirty="0" smtClean="0"/>
              <a:t>Althogh tevaluating just lung parenchyma, IV contrast is not needed, sometimes if there is also clinical concern for infection or mediastinal vascular anomalies, IV contrast can be also given. </a:t>
            </a:r>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11</a:t>
            </a:fld>
            <a:endParaRPr lang="en-US" altLang="en-US" dirty="0"/>
          </a:p>
        </p:txBody>
      </p:sp>
    </p:spTree>
    <p:extLst>
      <p:ext uri="{BB962C8B-B14F-4D97-AF65-F5344CB8AC3E}">
        <p14:creationId xmlns:p14="http://schemas.microsoft.com/office/powerpoint/2010/main" val="41215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anose="020F0502020204030204" pitchFamily="34" charset="0"/>
                <a:ea typeface="ＭＳ Ｐゴシック" panose="020B0600070205080204" pitchFamily="34" charset="-128"/>
              </a:rPr>
              <a:t>And for infants, using sedation and breath technique, we can obtain high quality CT images as you can see here in this infant with congenital surfanct deficneyc. </a:t>
            </a:r>
          </a:p>
        </p:txBody>
      </p:sp>
      <p:sp>
        <p:nvSpPr>
          <p:cNvPr id="225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BD7FAE-9BBE-4CBC-B82B-4F1C84AB96B7}" type="slidenum">
              <a:rPr lang="en-US" altLang="en-US"/>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455C16-1B43-4309-86F7-1477E47841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One of relatively</a:t>
            </a:r>
            <a:r>
              <a:rPr lang="en-US" baseline="0" dirty="0" smtClean="0">
                <a:cs typeface="+mn-cs"/>
              </a:rPr>
              <a:t> new imaging techniuqes as we know is dual energy CT and when it comes to interstitial lung disease application, it can provide important information.  In our instutation we have a new imaging protocol callsed Perfusion ILD which is a combination of CTA studies done with dual energy mode and additional expiratory imaging.  </a:t>
            </a:r>
          </a:p>
          <a:p>
            <a:pPr eaLnBrk="1" hangingPunct="1">
              <a:defRPr/>
            </a:pPr>
            <a:endParaRPr lang="en-US" baseline="0" dirty="0" smtClean="0">
              <a:cs typeface="+mn-cs"/>
            </a:endParaRPr>
          </a:p>
          <a:p>
            <a:pPr eaLnBrk="1" hangingPunct="1">
              <a:defRPr/>
            </a:pPr>
            <a:r>
              <a:rPr lang="en-US" baseline="0" dirty="0" smtClean="0">
                <a:cs typeface="+mn-cs"/>
              </a:rPr>
              <a:t>Postprocessed image such as iodine maps can provide: 1) functional information and 2) focal or regional pulmonary blood flow defects. </a:t>
            </a:r>
          </a:p>
          <a:p>
            <a:pPr eaLnBrk="1" hangingPunct="1">
              <a:defRPr/>
            </a:pPr>
            <a:endParaRPr lang="en-US" baseline="0" dirty="0" smtClean="0">
              <a:cs typeface="+mn-cs"/>
            </a:endParaRPr>
          </a:p>
          <a:p>
            <a:pPr eaLnBrk="1" hangingPunct="1">
              <a:defRPr/>
            </a:pPr>
            <a:r>
              <a:rPr lang="en-US" baseline="0" dirty="0" smtClean="0">
                <a:cs typeface="+mn-cs"/>
              </a:rPr>
              <a:t>With this technique, objective assessment of lung perfusion and subtle interval change are now possible. </a:t>
            </a:r>
            <a:endParaRPr lang="en-US" dirty="0">
              <a:cs typeface="+mn-cs"/>
            </a:endParaRPr>
          </a:p>
        </p:txBody>
      </p:sp>
    </p:spTree>
    <p:extLst>
      <p:ext uri="{BB962C8B-B14F-4D97-AF65-F5344CB8AC3E}">
        <p14:creationId xmlns:p14="http://schemas.microsoft.com/office/powerpoint/2010/main" val="33144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455C16-1B43-4309-86F7-1477E47841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One of relatively</a:t>
            </a:r>
            <a:r>
              <a:rPr lang="en-US" baseline="0" dirty="0" smtClean="0">
                <a:cs typeface="+mn-cs"/>
              </a:rPr>
              <a:t> new imaging techniuqes as we know is dual energy CT and when it comes to interstitial lung disease application, it can provide important information.  In our instutation we have a new imaging protocol callsed Perfusion ILD which is a combination of CTA studies done with dual energy mode and additional expiratory imaging.  </a:t>
            </a:r>
          </a:p>
          <a:p>
            <a:pPr eaLnBrk="1" hangingPunct="1">
              <a:defRPr/>
            </a:pPr>
            <a:endParaRPr lang="en-US" baseline="0" dirty="0" smtClean="0">
              <a:cs typeface="+mn-cs"/>
            </a:endParaRPr>
          </a:p>
          <a:p>
            <a:pPr eaLnBrk="1" hangingPunct="1">
              <a:defRPr/>
            </a:pPr>
            <a:r>
              <a:rPr lang="en-US" baseline="0" dirty="0" smtClean="0">
                <a:cs typeface="+mn-cs"/>
              </a:rPr>
              <a:t>Postprocessed image such as iodine maps can provide: 1) functional information and 2) focal or regional pulmonary blood flow defects. </a:t>
            </a:r>
          </a:p>
          <a:p>
            <a:pPr eaLnBrk="1" hangingPunct="1">
              <a:defRPr/>
            </a:pPr>
            <a:endParaRPr lang="en-US" baseline="0" dirty="0" smtClean="0">
              <a:cs typeface="+mn-cs"/>
            </a:endParaRPr>
          </a:p>
          <a:p>
            <a:pPr eaLnBrk="1" hangingPunct="1">
              <a:defRPr/>
            </a:pPr>
            <a:r>
              <a:rPr lang="en-US" baseline="0" dirty="0" smtClean="0">
                <a:cs typeface="+mn-cs"/>
              </a:rPr>
              <a:t>With this technique, objective assessment of lung perfusion and subtle interval change are now possible. </a:t>
            </a:r>
            <a:endParaRPr lang="en-US" dirty="0">
              <a:cs typeface="+mn-cs"/>
            </a:endParaRPr>
          </a:p>
        </p:txBody>
      </p:sp>
    </p:spTree>
    <p:extLst>
      <p:ext uri="{BB962C8B-B14F-4D97-AF65-F5344CB8AC3E}">
        <p14:creationId xmlns:p14="http://schemas.microsoft.com/office/powerpoint/2010/main" val="277089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86CC694-6A0B-44A6-B10F-C1ED48099B2B}" type="slidenum">
              <a:rPr lang="en-US" altLang="en-US" smtClean="0"/>
              <a:pPr>
                <a:defRPr/>
              </a:pPr>
              <a:t>15</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Now</a:t>
            </a:r>
            <a:r>
              <a:rPr lang="en-US" baseline="0" dirty="0" smtClean="0">
                <a:cs typeface="+mn-cs"/>
              </a:rPr>
              <a:t> since I introduce you to new pediatric interstitial lung disease classification system and we reviewed HRCT imaging technique, we will move on to reviewing five pediatric interstitial lung disease with underling enetic causes and characteristic HRCT findings </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Let’s first</a:t>
            </a:r>
            <a:r>
              <a:rPr lang="en-US" baseline="0" dirty="0" smtClean="0"/>
              <a:t> discuss pattern recognition approach.  After considering the age of the pediatric patients, infants versus older children, if you are dealing with infants, you need to look for three patterns and distributions on chest CT.  That is, first, aeration, whether lung is hypoinflated or hyperinflated.  Then, ground glass opacity, which represents underlying alviolitis, and, it could be diffuse or focal (localized).  Lastly but most importantly, you will need to look at the presence of lung cysts, which could be diffusely or focally present.  One more time, three patterns that we need to look for include: aeration, ggo and cyst formatinon.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16</a:t>
            </a:fld>
            <a:endParaRPr lang="en-US" altLang="en-US" dirty="0"/>
          </a:p>
        </p:txBody>
      </p:sp>
    </p:spTree>
    <p:extLst>
      <p:ext uri="{BB962C8B-B14F-4D97-AF65-F5344CB8AC3E}">
        <p14:creationId xmlns:p14="http://schemas.microsoft.com/office/powerpoint/2010/main" val="2026154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86CC694-6A0B-44A6-B10F-C1ED48099B2B}" type="slidenum">
              <a:rPr lang="en-US" altLang="en-US" smtClean="0"/>
              <a:pPr>
                <a:defRPr/>
              </a:pPr>
              <a:t>17</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And, pediatric interstitial lung disease that we will review today include: </a:t>
            </a:r>
            <a:endParaRPr lang="en-US" dirty="0">
              <a:cs typeface="+mn-cs"/>
            </a:endParaRPr>
          </a:p>
        </p:txBody>
      </p:sp>
    </p:spTree>
    <p:extLst>
      <p:ext uri="{BB962C8B-B14F-4D97-AF65-F5344CB8AC3E}">
        <p14:creationId xmlns:p14="http://schemas.microsoft.com/office/powerpoint/2010/main" val="3977434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86CC694-6A0B-44A6-B10F-C1ED48099B2B}" type="slidenum">
              <a:rPr lang="en-US" altLang="en-US" smtClean="0"/>
              <a:pPr>
                <a:defRPr/>
              </a:pPr>
              <a:t>18</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Fist, we will start with congential surfactant deficiency </a:t>
            </a:r>
            <a:endParaRPr lang="en-US" dirty="0">
              <a:cs typeface="+mn-cs"/>
            </a:endParaRPr>
          </a:p>
        </p:txBody>
      </p:sp>
    </p:spTree>
    <p:extLst>
      <p:ext uri="{BB962C8B-B14F-4D97-AF65-F5344CB8AC3E}">
        <p14:creationId xmlns:p14="http://schemas.microsoft.com/office/powerpoint/2010/main" val="3842206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Calibri" panose="020F0502020204030204" pitchFamily="34" charset="0"/>
              </a:rPr>
              <a:t>congenital surfanctant deficiency is due to abnormalities of surfanctant production.  There are three main types, SPB, SPC and ABCA 3 genetic mutation.   SPB and ABCA3 genetic mutations are autosomal recessive condition whereas</a:t>
            </a:r>
            <a:r>
              <a:rPr lang="en-US" altLang="en-US" baseline="0" dirty="0" smtClean="0">
                <a:latin typeface="Calibri" panose="020F0502020204030204" pitchFamily="34" charset="0"/>
              </a:rPr>
              <a:t> Spc genetic muations is autosomal dominnat condition. </a:t>
            </a:r>
            <a:endParaRPr lang="en-US" altLang="en-US" dirty="0" smtClean="0">
              <a:latin typeface="Calibri" panose="020F0502020204030204" pitchFamily="34" charset="0"/>
            </a:endParaRPr>
          </a:p>
          <a:p>
            <a:endParaRPr lang="en-US" altLang="en-US" dirty="0" smtClean="0">
              <a:latin typeface="Calibri" panose="020F0502020204030204" pitchFamily="34" charset="0"/>
            </a:endParaRPr>
          </a:p>
        </p:txBody>
      </p:sp>
      <p:sp>
        <p:nvSpPr>
          <p:cNvPr id="31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318E2753-ADB7-49C3-B082-24074451808F}" type="slidenum">
              <a:rPr lang="en-US" altLang="en-US" b="0" smtClean="0"/>
              <a:pPr/>
              <a:t>19</a:t>
            </a:fld>
            <a:endParaRPr lang="en-US" altLang="en-US" b="0" dirty="0" smtClean="0"/>
          </a:p>
        </p:txBody>
      </p:sp>
    </p:spTree>
    <p:extLst>
      <p:ext uri="{BB962C8B-B14F-4D97-AF65-F5344CB8AC3E}">
        <p14:creationId xmlns:p14="http://schemas.microsoft.com/office/powerpoint/2010/main" val="355655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01B2AAB-6461-45BE-8074-573D1AEB4FC7}" type="slidenum">
              <a:rPr lang="en-US" altLang="en-US" smtClean="0"/>
              <a:pPr>
                <a:defRPr/>
              </a:pPr>
              <a:t>2</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Leading to  delayed or misdiagnosis. </a:t>
            </a:r>
          </a:p>
          <a:p>
            <a:pPr eaLnBrk="1" hangingPunct="1">
              <a:defRPr/>
            </a:pPr>
            <a:endParaRPr lang="en-US" dirty="0" smtClean="0">
              <a:cs typeface="+mn-cs"/>
            </a:endParaRPr>
          </a:p>
          <a:p>
            <a:pPr eaLnBrk="1" hangingPunct="1">
              <a:defRPr/>
            </a:pPr>
            <a:r>
              <a:rPr lang="en-US" dirty="0" smtClean="0">
                <a:cs typeface="+mn-cs"/>
              </a:rPr>
              <a:t>Which have substantill improved our understanding</a:t>
            </a:r>
            <a:r>
              <a:rPr lang="en-US" baseline="0" dirty="0" smtClean="0">
                <a:cs typeface="+mn-cs"/>
              </a:rPr>
              <a:t> and led to more timely and accurate diagnosis </a:t>
            </a: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Calibri" panose="020F0502020204030204" pitchFamily="34" charset="0"/>
              </a:rPr>
              <a:t>On imaging studies, congential surfanctant deficny presents as diffuse hazy or granular opacity on chest radiography  and GGO with variable interlobular septal thickening on HRCT, similar to sufanctant deficiency due to prematurity..  </a:t>
            </a:r>
          </a:p>
          <a:p>
            <a:endParaRPr lang="en-US" altLang="en-US" dirty="0" smtClean="0">
              <a:latin typeface="Calibri" panose="020F0502020204030204" pitchFamily="34" charset="0"/>
            </a:endParaRPr>
          </a:p>
        </p:txBody>
      </p:sp>
      <p:sp>
        <p:nvSpPr>
          <p:cNvPr id="33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436A4044-3986-4451-9113-871B7619BD47}" type="slidenum">
              <a:rPr lang="en-US" altLang="en-US" b="0" smtClean="0"/>
              <a:pPr/>
              <a:t>20</a:t>
            </a:fld>
            <a:endParaRPr lang="en-US" altLang="en-US" b="0" dirty="0" smtClean="0"/>
          </a:p>
        </p:txBody>
      </p:sp>
    </p:spTree>
    <p:extLst>
      <p:ext uri="{BB962C8B-B14F-4D97-AF65-F5344CB8AC3E}">
        <p14:creationId xmlns:p14="http://schemas.microsoft.com/office/powerpoint/2010/main" val="199409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Calibri" panose="020F0502020204030204" pitchFamily="34" charset="0"/>
              </a:rPr>
              <a:t>And, older children, charse interstitial chiekcning and cystic changes eveneutally develops. </a:t>
            </a:r>
          </a:p>
          <a:p>
            <a:endParaRPr lang="en-US" altLang="en-US" dirty="0" smtClean="0">
              <a:latin typeface="Calibri" panose="020F0502020204030204" pitchFamily="34" charset="0"/>
            </a:endParaRPr>
          </a:p>
        </p:txBody>
      </p:sp>
      <p:sp>
        <p:nvSpPr>
          <p:cNvPr id="33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436A4044-3986-4451-9113-871B7619BD47}" type="slidenum">
              <a:rPr lang="en-US" altLang="en-US" b="0" smtClean="0"/>
              <a:pPr/>
              <a:t>21</a:t>
            </a:fld>
            <a:endParaRPr lang="en-US" altLang="en-US" b="0" dirty="0" smtClean="0"/>
          </a:p>
        </p:txBody>
      </p:sp>
    </p:spTree>
    <p:extLst>
      <p:ext uri="{BB962C8B-B14F-4D97-AF65-F5344CB8AC3E}">
        <p14:creationId xmlns:p14="http://schemas.microsoft.com/office/powerpoint/2010/main" val="251115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anose="020F0502020204030204" pitchFamily="34" charset="0"/>
              </a:rPr>
              <a:t>Next two diagnoses are under the category of “growth Abnormalities”  For example, down’s syndrome (trisome 21) has characteristics subpleural cysts as you can see here in up to 36% along the lung periphery, pulmonary fissures, and brochovascular buncles. </a:t>
            </a:r>
          </a:p>
          <a:p>
            <a:endParaRPr lang="en-US" altLang="en-US" dirty="0" smtClean="0">
              <a:latin typeface="Calibri" panose="020F0502020204030204" pitchFamily="34" charset="0"/>
            </a:endParaRPr>
          </a:p>
          <a:p>
            <a:r>
              <a:rPr lang="en-US" altLang="en-US" dirty="0" smtClean="0">
                <a:latin typeface="Calibri" panose="020F0502020204030204" pitchFamily="34" charset="0"/>
              </a:rPr>
              <a:t>For </a:t>
            </a:r>
            <a:r>
              <a:rPr lang="en-US" altLang="en-US" dirty="0" err="1" smtClean="0">
                <a:latin typeface="Calibri" panose="020F0502020204030204" pitchFamily="34" charset="0"/>
              </a:rPr>
              <a:t>filamin</a:t>
            </a:r>
            <a:r>
              <a:rPr lang="en-US" altLang="en-US" dirty="0" smtClean="0">
                <a:latin typeface="Calibri" panose="020F0502020204030204" pitchFamily="34" charset="0"/>
              </a:rPr>
              <a:t> A x-linked gene mutation is characteristized by severe multilobar hyperinflation resmplning panlobar emphysema in adult patients. </a:t>
            </a:r>
          </a:p>
          <a:p>
            <a:endParaRPr lang="en-US" altLang="en-US" dirty="0" smtClean="0">
              <a:latin typeface="Calibri" panose="020F0502020204030204" pitchFamily="34" charset="0"/>
            </a:endParaRPr>
          </a:p>
        </p:txBody>
      </p:sp>
      <p:sp>
        <p:nvSpPr>
          <p:cNvPr id="37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CE27AA4A-3358-41FC-B72E-72AA1357E1C1}" type="slidenum">
              <a:rPr lang="en-US" altLang="en-US" b="0" smtClean="0"/>
              <a:pPr/>
              <a:t>23</a:t>
            </a:fld>
            <a:endParaRPr lang="en-US" altLang="en-US" b="0" dirty="0" smtClean="0"/>
          </a:p>
        </p:txBody>
      </p:sp>
    </p:spTree>
    <p:extLst>
      <p:ext uri="{BB962C8B-B14F-4D97-AF65-F5344CB8AC3E}">
        <p14:creationId xmlns:p14="http://schemas.microsoft.com/office/powerpoint/2010/main" val="514151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Periventricular</a:t>
            </a:r>
            <a:r>
              <a:rPr lang="en-US" baseline="0" dirty="0" smtClean="0"/>
              <a:t> nodular heterotopia </a:t>
            </a:r>
            <a:endParaRPr lang="en-US" dirty="0"/>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24</a:t>
            </a:fld>
            <a:endParaRPr lang="en-US" altLang="en-US" dirty="0"/>
          </a:p>
        </p:txBody>
      </p:sp>
    </p:spTree>
    <p:extLst>
      <p:ext uri="{BB962C8B-B14F-4D97-AF65-F5344CB8AC3E}">
        <p14:creationId xmlns:p14="http://schemas.microsoft.com/office/powerpoint/2010/main" val="3014154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86CC694-6A0B-44A6-B10F-C1ED48099B2B}" type="slidenum">
              <a:rPr lang="en-US" altLang="en-US" smtClean="0"/>
              <a:pPr>
                <a:defRPr/>
              </a:pPr>
              <a:t>25</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Next we are going to move on to two relatively newly</a:t>
            </a:r>
            <a:r>
              <a:rPr lang="en-US" baseline="0" dirty="0" smtClean="0">
                <a:cs typeface="+mn-cs"/>
              </a:rPr>
              <a:t> diagnosed disorders which are getting a lot of attention. They are CTLA4 and LRBA gene mutation </a:t>
            </a:r>
            <a:endParaRPr lang="en-US" dirty="0">
              <a:cs typeface="+mn-cs"/>
            </a:endParaRPr>
          </a:p>
        </p:txBody>
      </p:sp>
    </p:spTree>
    <p:extLst>
      <p:ext uri="{BB962C8B-B14F-4D97-AF65-F5344CB8AC3E}">
        <p14:creationId xmlns:p14="http://schemas.microsoft.com/office/powerpoint/2010/main" val="4175482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CTLA4 representing cytotoxic T lymphocyte associated protein 4 haploinsuffiencey and LRBA representing lipopolysaccharide-resonse and beige-like ancho protein deficiency are</a:t>
            </a:r>
            <a:r>
              <a:rPr lang="en-US" baseline="0" dirty="0" smtClean="0"/>
              <a:t> a part of primary immunodeficiency syndrome. </a:t>
            </a:r>
          </a:p>
          <a:p>
            <a:endParaRPr lang="en-US" baseline="0" dirty="0" smtClean="0"/>
          </a:p>
          <a:p>
            <a:r>
              <a:rPr lang="en-US" baseline="0" dirty="0" smtClean="0"/>
              <a:t>Affected pediatric patients typically present with multisystem immune dysregulation and recurrent infections. </a:t>
            </a:r>
            <a:endParaRPr lang="en-US" dirty="0"/>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26</a:t>
            </a:fld>
            <a:endParaRPr lang="en-US" altLang="en-US" dirty="0"/>
          </a:p>
        </p:txBody>
      </p:sp>
    </p:spTree>
    <p:extLst>
      <p:ext uri="{BB962C8B-B14F-4D97-AF65-F5344CB8AC3E}">
        <p14:creationId xmlns:p14="http://schemas.microsoft.com/office/powerpoint/2010/main" val="325234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On</a:t>
            </a:r>
            <a:r>
              <a:rPr lang="en-US" baseline="0" dirty="0" smtClean="0"/>
              <a:t> imaging, mediastinal lymphadenopathy is almost always present.  In the lung, diffuse nodular opacities representing lymphocytic and gramulomatos formation along with bronchiectasis is seenin CTLA4 haploinsuffiencey</a:t>
            </a:r>
          </a:p>
          <a:p>
            <a:pPr>
              <a:defRPr/>
            </a:pPr>
            <a:endParaRPr lang="en-US" baseline="0" dirty="0" smtClean="0"/>
          </a:p>
          <a:p>
            <a:pPr>
              <a:defRPr/>
            </a:pPr>
            <a:r>
              <a:rPr lang="en-US" baseline="0" dirty="0" smtClean="0"/>
              <a:t>For LRBA defieicney, bronchiectasisis along with septal and pleual thickening are seen reflecting underlying paraseptal and pleural lymphoid infiltration.  </a:t>
            </a:r>
            <a:endParaRPr lang="en-US" dirty="0" smtClean="0"/>
          </a:p>
          <a:p>
            <a:pPr>
              <a:defRPr/>
            </a:pPr>
            <a:endParaRPr lang="en-US" dirty="0" smtClean="0"/>
          </a:p>
          <a:p>
            <a:pPr>
              <a:defRPr/>
            </a:pPr>
            <a:endParaRPr lang="en-US" dirty="0" smtClean="0"/>
          </a:p>
          <a:p>
            <a:pPr>
              <a:defRPr/>
            </a:pPr>
            <a:r>
              <a:rPr lang="en-US" dirty="0" smtClean="0"/>
              <a:t>1 – bronchovasculocentric lymphoid infiltration </a:t>
            </a:r>
          </a:p>
          <a:p>
            <a:pPr marL="228600" indent="-228600">
              <a:buFontTx/>
              <a:buAutoNum type="arabicPeriod" startAt="2"/>
              <a:defRPr/>
            </a:pPr>
            <a:r>
              <a:rPr lang="en-US" dirty="0" smtClean="0"/>
              <a:t>Lymphocytic and granulomatos information  CTLA – 4 haploinsuffiency </a:t>
            </a:r>
          </a:p>
          <a:p>
            <a:pPr marL="228600" indent="-228600">
              <a:buFontTx/>
              <a:buAutoNum type="arabicPeriod" startAt="2"/>
              <a:defRPr/>
            </a:pPr>
            <a:endParaRPr lang="en-US" dirty="0" smtClean="0"/>
          </a:p>
          <a:p>
            <a:pPr marL="228600" indent="-228600">
              <a:buFontTx/>
              <a:buAutoNum type="arabicPeriod" startAt="2"/>
              <a:defRPr/>
            </a:pPr>
            <a:r>
              <a:rPr lang="en-US" dirty="0" smtClean="0"/>
              <a:t>Paraseptal pleural lymphoid infiltration </a:t>
            </a:r>
          </a:p>
          <a:p>
            <a:pPr marL="228600" indent="-228600">
              <a:buFontTx/>
              <a:buAutoNum type="arabicPeriod" startAt="2"/>
              <a:defRPr/>
            </a:pPr>
            <a:r>
              <a:rPr lang="en-US" dirty="0" smtClean="0"/>
              <a:t>Alveolar septal fibrosis   - LRBA deficiency </a:t>
            </a:r>
            <a:endParaRPr lang="en-US" dirty="0"/>
          </a:p>
        </p:txBody>
      </p:sp>
      <p:sp>
        <p:nvSpPr>
          <p:cNvPr id="655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34B663-2347-460C-BA3C-4DB92E536C2C}" type="slidenum">
              <a:rPr lang="en-US" altLang="en-US"/>
              <a:pPr/>
              <a:t>27</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are going to move on to last pediatric ILD that we will discuss today which is DOCK8 gene mutation.  </a:t>
            </a:r>
          </a:p>
          <a:p>
            <a:endParaRPr lang="en-US" baseline="0" dirty="0" smtClean="0"/>
          </a:p>
          <a:p>
            <a:r>
              <a:rPr lang="en-US" baseline="0" dirty="0" smtClean="0"/>
              <a:t>DOCK8 which is dedicator cytokinesis 8 defieicney is autosomal recessive and loss of function mutation. </a:t>
            </a:r>
          </a:p>
          <a:p>
            <a:endParaRPr lang="en-US" baseline="0" dirty="0" smtClean="0"/>
          </a:p>
          <a:p>
            <a:r>
              <a:rPr lang="en-US" baseline="0" dirty="0" smtClean="0"/>
              <a:t>Typically presents during childhood with recurrent lung infections from all infectious organisms.  Early and accurate diagnosis is important because bone marrow transplant can be effective treatment. </a:t>
            </a:r>
            <a:endParaRPr lang="en-US" dirty="0"/>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28</a:t>
            </a:fld>
            <a:endParaRPr lang="en-US" altLang="en-US" dirty="0"/>
          </a:p>
        </p:txBody>
      </p:sp>
    </p:spTree>
    <p:extLst>
      <p:ext uri="{BB962C8B-B14F-4D97-AF65-F5344CB8AC3E}">
        <p14:creationId xmlns:p14="http://schemas.microsoft.com/office/powerpoint/2010/main" val="4132588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1 – bronchovasculocentric lymphoid infiltration </a:t>
            </a:r>
          </a:p>
          <a:p>
            <a:pPr marL="228600" indent="-228600">
              <a:buFontTx/>
              <a:buAutoNum type="arabicPeriod" startAt="2"/>
              <a:defRPr/>
            </a:pPr>
            <a:r>
              <a:rPr lang="en-US" dirty="0" smtClean="0"/>
              <a:t>Lymphocytic and granulomatos information  CTLA – 4 haploinsuffiency </a:t>
            </a:r>
          </a:p>
          <a:p>
            <a:pPr marL="228600" indent="-228600">
              <a:buFontTx/>
              <a:buAutoNum type="arabicPeriod" startAt="2"/>
              <a:defRPr/>
            </a:pPr>
            <a:endParaRPr lang="en-US" dirty="0" smtClean="0"/>
          </a:p>
          <a:p>
            <a:pPr marL="228600" indent="-228600">
              <a:buFontTx/>
              <a:buAutoNum type="arabicPeriod" startAt="2"/>
              <a:defRPr/>
            </a:pPr>
            <a:r>
              <a:rPr lang="en-US" dirty="0" smtClean="0"/>
              <a:t>Paraseptal pleural lymphoid infiltration </a:t>
            </a:r>
          </a:p>
          <a:p>
            <a:pPr marL="228600" indent="-228600">
              <a:buFontTx/>
              <a:buAutoNum type="arabicPeriod" startAt="2"/>
              <a:defRPr/>
            </a:pPr>
            <a:r>
              <a:rPr lang="en-US" dirty="0" smtClean="0"/>
              <a:t>Alveolar septal fibrosis   - LRBA deficiency </a:t>
            </a:r>
          </a:p>
          <a:p>
            <a:pPr marL="228600" indent="-228600">
              <a:buFontTx/>
              <a:buAutoNum type="arabicPeriod" startAt="2"/>
              <a:defRPr/>
            </a:pPr>
            <a:endParaRPr lang="en-US" dirty="0" smtClean="0"/>
          </a:p>
          <a:p>
            <a:pPr marL="228600" indent="-228600">
              <a:buFontTx/>
              <a:buAutoNum type="arabicPeriod" startAt="2"/>
              <a:defRPr/>
            </a:pPr>
            <a:r>
              <a:rPr lang="en-US" dirty="0" smtClean="0"/>
              <a:t>On imaging, mediastinal lymphdeopaty along with bronchiectasisi</a:t>
            </a:r>
            <a:r>
              <a:rPr lang="en-US" baseline="0" dirty="0" smtClean="0"/>
              <a:t> in the mid lung zone such as right middle lobe and linugla are characteristically seen. </a:t>
            </a:r>
            <a:endParaRPr lang="en-US" dirty="0"/>
          </a:p>
        </p:txBody>
      </p:sp>
      <p:sp>
        <p:nvSpPr>
          <p:cNvPr id="727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691A2D5-A4D2-4E46-A077-3873218A704A}" type="slidenum">
              <a:rPr lang="en-US" altLang="en-US"/>
              <a:pPr/>
              <a:t>29</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getting very close to the end ….. </a:t>
            </a:r>
            <a:endParaRPr lang="en-US" dirty="0"/>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30</a:t>
            </a:fld>
            <a:endParaRPr lang="en-US" altLang="en-US" dirty="0"/>
          </a:p>
        </p:txBody>
      </p:sp>
    </p:spTree>
    <p:extLst>
      <p:ext uri="{BB962C8B-B14F-4D97-AF65-F5344CB8AC3E}">
        <p14:creationId xmlns:p14="http://schemas.microsoft.com/office/powerpoint/2010/main" val="209117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B2455C16-1B43-4309-86F7-1477E478415F}" type="slidenum">
              <a:rPr lang="en-US" altLang="en-US" smtClean="0"/>
              <a:pPr>
                <a:defRPr/>
              </a:pPr>
              <a:t>3</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Given the limitated time that I have today to cover such a broad topic, I would like to focus on three main areas.  First, we will</a:t>
            </a:r>
            <a:r>
              <a:rPr lang="en-US" baseline="0" dirty="0" smtClean="0">
                <a:cs typeface="+mn-cs"/>
              </a:rPr>
              <a:t> discuss new pediatric interstitial lung disewase classification system. </a:t>
            </a:r>
          </a:p>
          <a:p>
            <a:pPr eaLnBrk="1" hangingPunct="1">
              <a:defRPr/>
            </a:pPr>
            <a:endParaRPr lang="en-US" baseline="0" dirty="0" smtClean="0">
              <a:cs typeface="+mn-cs"/>
            </a:endParaRPr>
          </a:p>
          <a:p>
            <a:pPr eaLnBrk="1" hangingPunct="1">
              <a:defRPr/>
            </a:pPr>
            <a:r>
              <a:rPr lang="en-US" baseline="0" dirty="0" smtClean="0">
                <a:cs typeface="+mn-cs"/>
              </a:rPr>
              <a:t>Then, we will review HRCT imaging technique in children   Lastly but importantly, today, I would like to introduce you to five pediatric interstitial lung disease with underlying genetic causes and characteristic HRCT findings </a:t>
            </a: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leave you with a couple of take home points. </a:t>
            </a:r>
          </a:p>
          <a:p>
            <a:endParaRPr lang="en-US" dirty="0" smtClean="0"/>
          </a:p>
          <a:p>
            <a:r>
              <a:rPr lang="en-US" dirty="0" smtClean="0"/>
              <a:t>Unfortunately</a:t>
            </a:r>
            <a:r>
              <a:rPr lang="en-US" baseline="0" dirty="0" smtClean="0"/>
              <a:t>, timely and accurate diagnosis of pediatric ILD is ofen challenging due to its rarity and non-specific clinical symptoms. </a:t>
            </a:r>
          </a:p>
          <a:p>
            <a:endParaRPr lang="en-US" baseline="0" dirty="0" smtClean="0"/>
          </a:p>
          <a:p>
            <a:r>
              <a:rPr lang="en-US" baseline="0" dirty="0" smtClean="0"/>
              <a:t>However, now with available new pediatric ILD classification sysem and characterstic HRCT findings of some of pediatric ILD with underlying genetic causes are emerging, it is promising the there will be improved early and accurate diagnosis of pediatric interstitial lung disease in near future.  </a:t>
            </a:r>
            <a:endParaRPr lang="en-US" dirty="0"/>
          </a:p>
        </p:txBody>
      </p:sp>
      <p:sp>
        <p:nvSpPr>
          <p:cNvPr id="4" name="Slide Number Placeholder 3"/>
          <p:cNvSpPr>
            <a:spLocks noGrp="1"/>
          </p:cNvSpPr>
          <p:nvPr>
            <p:ph type="sldNum" sz="quarter" idx="10"/>
          </p:nvPr>
        </p:nvSpPr>
        <p:spPr/>
        <p:txBody>
          <a:bodyPr/>
          <a:lstStyle/>
          <a:p>
            <a:pPr>
              <a:defRPr/>
            </a:pPr>
            <a:fld id="{67ED78D5-9119-4277-944C-2BEB34A94AD1}" type="slidenum">
              <a:rPr lang="en-US" altLang="en-US" smtClean="0"/>
              <a:pPr>
                <a:defRPr/>
              </a:pPr>
              <a:t>31</a:t>
            </a:fld>
            <a:endParaRPr lang="en-US" altLang="en-US" dirty="0"/>
          </a:p>
        </p:txBody>
      </p:sp>
    </p:spTree>
    <p:extLst>
      <p:ext uri="{BB962C8B-B14F-4D97-AF65-F5344CB8AC3E}">
        <p14:creationId xmlns:p14="http://schemas.microsoft.com/office/powerpoint/2010/main" val="255312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DB7172E-F3FD-4B0F-8723-C41A8606CFDE}" type="slidenum">
              <a:rPr lang="en-US" altLang="en-US" smtClean="0"/>
              <a:pPr>
                <a:defRPr/>
              </a:pPr>
              <a:t>4</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First we will start with discussing new pediatric interstitial lung disease classification</a:t>
            </a:r>
            <a:r>
              <a:rPr lang="en-US" baseline="0" dirty="0" smtClean="0">
                <a:cs typeface="+mn-cs"/>
              </a:rPr>
              <a:t> system </a:t>
            </a: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anose="020F0502020204030204" pitchFamily="34" charset="0"/>
                <a:ea typeface="ＭＳ Ｐゴシック" panose="020B0600070205080204" pitchFamily="34" charset="-128"/>
              </a:rPr>
              <a:t>ERS addre</a:t>
            </a:r>
          </a:p>
        </p:txBody>
      </p:sp>
    </p:spTree>
    <p:extLst>
      <p:ext uri="{BB962C8B-B14F-4D97-AF65-F5344CB8AC3E}">
        <p14:creationId xmlns:p14="http://schemas.microsoft.com/office/powerpoint/2010/main" val="32770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Calibri" panose="020F0502020204030204" pitchFamily="34" charset="0"/>
                <a:ea typeface="ＭＳ Ｐゴシック" panose="020B0600070205080204" pitchFamily="34" charset="-128"/>
              </a:rPr>
              <a:t>As you can see here, new</a:t>
            </a:r>
            <a:r>
              <a:rPr lang="en-US" altLang="en-US" baseline="0" dirty="0" smtClean="0">
                <a:latin typeface="Calibri" panose="020F0502020204030204" pitchFamily="34" charset="0"/>
                <a:ea typeface="ＭＳ Ｐゴシック" panose="020B0600070205080204" pitchFamily="34" charset="-128"/>
              </a:rPr>
              <a:t> pediatric interstitial lung disease classification system</a:t>
            </a:r>
            <a:r>
              <a:rPr lang="en-US" altLang="en-US" dirty="0" smtClean="0">
                <a:latin typeface="Calibri" panose="020F0502020204030204" pitchFamily="34" charset="0"/>
                <a:ea typeface="ＭＳ Ｐゴシック" panose="020B0600070205080204" pitchFamily="34" charset="-128"/>
              </a:rPr>
              <a:t> is divided into disorders of infancy and disorders of older children. </a:t>
            </a:r>
          </a:p>
          <a:p>
            <a:pPr eaLnBrk="1" hangingPunct="1"/>
            <a:endParaRPr lang="en-US" altLang="en-US" dirty="0" smtClean="0">
              <a:latin typeface="Calibri" panose="020F0502020204030204" pitchFamily="34" charset="0"/>
              <a:ea typeface="ＭＳ Ｐゴシック" panose="020B0600070205080204" pitchFamily="34" charset="-128"/>
            </a:endParaRPr>
          </a:p>
          <a:p>
            <a:pPr eaLnBrk="1" hangingPunct="1"/>
            <a:r>
              <a:rPr lang="en-US" altLang="en-US" dirty="0" smtClean="0">
                <a:latin typeface="Calibri" panose="020F0502020204030204" pitchFamily="34" charset="0"/>
                <a:ea typeface="ＭＳ Ｐゴシック" panose="020B0600070205080204" pitchFamily="34" charset="-128"/>
              </a:rPr>
              <a:t>Under the disorders of infancy, there are four main groups including: diffuse developmental disorders,  growth abnormalities, surfactant dysfunction</a:t>
            </a:r>
            <a:r>
              <a:rPr lang="en-US" altLang="en-US" baseline="0" dirty="0" smtClean="0">
                <a:latin typeface="Calibri" panose="020F0502020204030204" pitchFamily="34" charset="0"/>
                <a:ea typeface="ＭＳ Ｐゴシック" panose="020B0600070205080204" pitchFamily="34" charset="-128"/>
              </a:rPr>
              <a:t> disorders and specific condition of unknown etiology. </a:t>
            </a:r>
          </a:p>
          <a:p>
            <a:pPr eaLnBrk="1" hangingPunct="1"/>
            <a:endParaRPr lang="en-US" altLang="en-US" baseline="0" dirty="0" smtClean="0">
              <a:latin typeface="Calibri" panose="020F0502020204030204" pitchFamily="34" charset="0"/>
              <a:ea typeface="ＭＳ Ｐゴシック" panose="020B0600070205080204" pitchFamily="34" charset="-128"/>
            </a:endParaRPr>
          </a:p>
          <a:p>
            <a:pPr eaLnBrk="1" hangingPunct="1"/>
            <a:r>
              <a:rPr lang="en-US" altLang="en-US" baseline="0" dirty="0" smtClean="0">
                <a:latin typeface="Calibri" panose="020F0502020204030204" pitchFamily="34" charset="0"/>
                <a:ea typeface="ＭＳ Ｐゴシック" panose="020B0600070205080204" pitchFamily="34" charset="-128"/>
              </a:rPr>
              <a:t>Under the disorders of older children, also there are four main groups including disorders affecting: normal host and immunocompromised host.  ILD related to underlying systemic disease process and some unclassified interstitial lung disease. </a:t>
            </a:r>
          </a:p>
          <a:p>
            <a:pPr eaLnBrk="1" hangingPunct="1"/>
            <a:endParaRPr lang="en-US" altLang="en-US" baseline="0" dirty="0" smtClean="0">
              <a:latin typeface="Calibri" panose="020F0502020204030204" pitchFamily="34" charset="0"/>
              <a:ea typeface="ＭＳ Ｐゴシック" panose="020B0600070205080204" pitchFamily="34" charset="-128"/>
            </a:endParaRPr>
          </a:p>
          <a:p>
            <a:pPr eaLnBrk="1" hangingPunct="1"/>
            <a:r>
              <a:rPr lang="en-US" altLang="en-US" baseline="0" dirty="0" smtClean="0">
                <a:latin typeface="Calibri" panose="020F0502020204030204" pitchFamily="34" charset="0"/>
                <a:ea typeface="ＭＳ Ｐゴシック" panose="020B0600070205080204" pitchFamily="34" charset="-128"/>
              </a:rPr>
              <a:t>Currently, most of pediatric inerstiital lung disease with underlying genetic causes with characteristic HRCT findings are included in the growth abnomraliiies and surfactant dysfunction disorder groups in infants.   And, systemic disease process group in older children which will be discussed one at a time later in my presentation. </a:t>
            </a:r>
          </a:p>
          <a:p>
            <a:pPr eaLnBrk="1" hangingPunct="1"/>
            <a:endParaRPr lang="en-US" altLang="en-US" baseline="0" dirty="0" smtClean="0">
              <a:latin typeface="Calibri" panose="020F0502020204030204" pitchFamily="34" charset="0"/>
              <a:ea typeface="ＭＳ Ｐゴシック" panose="020B0600070205080204" pitchFamily="34" charset="-128"/>
            </a:endParaRPr>
          </a:p>
          <a:p>
            <a:pPr eaLnBrk="1" hangingPunct="1"/>
            <a:endParaRPr lang="en-US" altLang="en-US" dirty="0" smtClean="0">
              <a:latin typeface="Calibri" panose="020F0502020204030204" pitchFamily="34" charset="0"/>
              <a:ea typeface="ＭＳ Ｐゴシック" panose="020B0600070205080204" pitchFamily="34" charset="-128"/>
            </a:endParaRPr>
          </a:p>
          <a:p>
            <a:pPr eaLnBrk="1" hangingPunct="1"/>
            <a:endParaRPr lang="en-US" altLang="en-US" dirty="0" smtClean="0">
              <a:latin typeface="Calibri" panose="020F0502020204030204" pitchFamily="34" charset="0"/>
              <a:ea typeface="ＭＳ Ｐゴシック" panose="020B0600070205080204" pitchFamily="34" charset="-128"/>
            </a:endParaRPr>
          </a:p>
          <a:p>
            <a:pPr eaLnBrk="1" hangingPunct="1"/>
            <a:endParaRPr lang="en-US" altLang="en-US" dirty="0" smtClean="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Calibri" panose="020F0502020204030204" pitchFamily="34" charset="0"/>
                <a:ea typeface="ＭＳ Ｐゴシック" panose="020B0600070205080204" pitchFamily="34" charset="-128"/>
              </a:rPr>
              <a:t>As you can see here, new</a:t>
            </a:r>
            <a:r>
              <a:rPr lang="en-US" altLang="en-US" baseline="0" dirty="0" smtClean="0">
                <a:latin typeface="Calibri" panose="020F0502020204030204" pitchFamily="34" charset="0"/>
                <a:ea typeface="ＭＳ Ｐゴシック" panose="020B0600070205080204" pitchFamily="34" charset="-128"/>
              </a:rPr>
              <a:t> pediatric interstitial lung disease classification system</a:t>
            </a:r>
            <a:r>
              <a:rPr lang="en-US" altLang="en-US" dirty="0" smtClean="0">
                <a:latin typeface="Calibri" panose="020F0502020204030204" pitchFamily="34" charset="0"/>
                <a:ea typeface="ＭＳ Ｐゴシック" panose="020B0600070205080204" pitchFamily="34" charset="-128"/>
              </a:rPr>
              <a:t> is divided into disorders of infancy and disorders of older children. </a:t>
            </a:r>
          </a:p>
          <a:p>
            <a:pPr eaLnBrk="1" hangingPunct="1"/>
            <a:endParaRPr lang="en-US" altLang="en-US" dirty="0" smtClean="0">
              <a:latin typeface="Calibri" panose="020F0502020204030204" pitchFamily="34" charset="0"/>
              <a:ea typeface="ＭＳ Ｐゴシック" panose="020B0600070205080204" pitchFamily="34" charset="-128"/>
            </a:endParaRPr>
          </a:p>
          <a:p>
            <a:pPr eaLnBrk="1" hangingPunct="1"/>
            <a:r>
              <a:rPr lang="en-US" altLang="en-US" dirty="0" smtClean="0">
                <a:latin typeface="Calibri" panose="020F0502020204030204" pitchFamily="34" charset="0"/>
                <a:ea typeface="ＭＳ Ｐゴシック" panose="020B0600070205080204" pitchFamily="34" charset="-128"/>
              </a:rPr>
              <a:t>Under the disorders of infancy, there are four main groups including: diffuse developmental disorders,  growth abnormalities, surfactant dysfunction</a:t>
            </a:r>
            <a:r>
              <a:rPr lang="en-US" altLang="en-US" baseline="0" dirty="0" smtClean="0">
                <a:latin typeface="Calibri" panose="020F0502020204030204" pitchFamily="34" charset="0"/>
                <a:ea typeface="ＭＳ Ｐゴシック" panose="020B0600070205080204" pitchFamily="34" charset="-128"/>
              </a:rPr>
              <a:t> disorders and specific condition of unknown etiology. </a:t>
            </a:r>
          </a:p>
          <a:p>
            <a:pPr eaLnBrk="1" hangingPunct="1"/>
            <a:endParaRPr lang="en-US" altLang="en-US" baseline="0" dirty="0" smtClean="0">
              <a:latin typeface="Calibri" panose="020F0502020204030204" pitchFamily="34" charset="0"/>
              <a:ea typeface="ＭＳ Ｐゴシック" panose="020B0600070205080204" pitchFamily="34" charset="-128"/>
            </a:endParaRPr>
          </a:p>
          <a:p>
            <a:pPr eaLnBrk="1" hangingPunct="1"/>
            <a:r>
              <a:rPr lang="en-US" altLang="en-US" baseline="0" dirty="0" smtClean="0">
                <a:latin typeface="Calibri" panose="020F0502020204030204" pitchFamily="34" charset="0"/>
                <a:ea typeface="ＭＳ Ｐゴシック" panose="020B0600070205080204" pitchFamily="34" charset="-128"/>
              </a:rPr>
              <a:t>Under the disorders of older children, also there are four main groups including disorders affecting: normal host and immunocompromised host.  ILD related to underlying systemic disease process and some unclassified interstitial lung disease. </a:t>
            </a:r>
          </a:p>
          <a:p>
            <a:pPr eaLnBrk="1" hangingPunct="1"/>
            <a:endParaRPr lang="en-US" altLang="en-US" baseline="0" dirty="0" smtClean="0">
              <a:latin typeface="Calibri" panose="020F0502020204030204" pitchFamily="34" charset="0"/>
              <a:ea typeface="ＭＳ Ｐゴシック" panose="020B0600070205080204" pitchFamily="34" charset="-128"/>
            </a:endParaRPr>
          </a:p>
          <a:p>
            <a:pPr eaLnBrk="1" hangingPunct="1"/>
            <a:r>
              <a:rPr lang="en-US" altLang="en-US" baseline="0" dirty="0" smtClean="0">
                <a:latin typeface="Calibri" panose="020F0502020204030204" pitchFamily="34" charset="0"/>
                <a:ea typeface="ＭＳ Ｐゴシック" panose="020B0600070205080204" pitchFamily="34" charset="-128"/>
              </a:rPr>
              <a:t>Currently, most of pediatric inerstiital lung disease with underlying genetic causes with characteristic HRCT findings are included in the growth abnomraliiies and surfactant dysfunction disorder groups in infants.   And, systemic disease process group in older children which will be discussed one at a time later in my presentation. </a:t>
            </a:r>
          </a:p>
          <a:p>
            <a:pPr eaLnBrk="1" hangingPunct="1"/>
            <a:endParaRPr lang="en-US" altLang="en-US" baseline="0" dirty="0" smtClean="0">
              <a:latin typeface="Calibri" panose="020F0502020204030204" pitchFamily="34" charset="0"/>
              <a:ea typeface="ＭＳ Ｐゴシック" panose="020B0600070205080204" pitchFamily="34" charset="-128"/>
            </a:endParaRPr>
          </a:p>
          <a:p>
            <a:pPr eaLnBrk="1" hangingPunct="1"/>
            <a:endParaRPr lang="en-US" altLang="en-US" dirty="0" smtClean="0">
              <a:latin typeface="Calibri" panose="020F0502020204030204" pitchFamily="34" charset="0"/>
              <a:ea typeface="ＭＳ Ｐゴシック" panose="020B0600070205080204" pitchFamily="34" charset="-128"/>
            </a:endParaRPr>
          </a:p>
          <a:p>
            <a:pPr eaLnBrk="1" hangingPunct="1"/>
            <a:endParaRPr lang="en-US" altLang="en-US" dirty="0" smtClean="0">
              <a:latin typeface="Calibri" panose="020F0502020204030204" pitchFamily="34" charset="0"/>
              <a:ea typeface="ＭＳ Ｐゴシック" panose="020B0600070205080204" pitchFamily="34" charset="-128"/>
            </a:endParaRPr>
          </a:p>
          <a:p>
            <a:pPr eaLnBrk="1" hangingPunct="1"/>
            <a:endParaRPr lang="en-US" altLang="en-US" dirty="0" smtClean="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912402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01B2AAB-6461-45BE-8074-573D1AEB4FC7}" type="slidenum">
              <a:rPr lang="en-US" altLang="en-US" smtClean="0"/>
              <a:pPr>
                <a:defRPr/>
              </a:pPr>
              <a:t>8</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Leading to  delayed or misdiagnosis. </a:t>
            </a:r>
          </a:p>
          <a:p>
            <a:pPr eaLnBrk="1" hangingPunct="1">
              <a:defRPr/>
            </a:pPr>
            <a:endParaRPr lang="en-US" dirty="0" smtClean="0">
              <a:cs typeface="+mn-cs"/>
            </a:endParaRPr>
          </a:p>
          <a:p>
            <a:pPr eaLnBrk="1" hangingPunct="1">
              <a:defRPr/>
            </a:pPr>
            <a:r>
              <a:rPr lang="en-US" dirty="0" smtClean="0">
                <a:cs typeface="+mn-cs"/>
              </a:rPr>
              <a:t>Which have substantill improved our understanding</a:t>
            </a:r>
            <a:r>
              <a:rPr lang="en-US" baseline="0" dirty="0" smtClean="0">
                <a:cs typeface="+mn-cs"/>
              </a:rPr>
              <a:t> and led to more timely and accurate diagnosis </a:t>
            </a:r>
            <a:endParaRPr lang="en-US" dirty="0">
              <a:cs typeface="+mn-cs"/>
            </a:endParaRPr>
          </a:p>
        </p:txBody>
      </p:sp>
    </p:spTree>
    <p:extLst>
      <p:ext uri="{BB962C8B-B14F-4D97-AF65-F5344CB8AC3E}">
        <p14:creationId xmlns:p14="http://schemas.microsoft.com/office/powerpoint/2010/main" val="10677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301B2AAB-6461-45BE-8074-573D1AEB4FC7}" type="slidenum">
              <a:rPr lang="en-US" altLang="en-US" smtClean="0"/>
              <a:pPr>
                <a:defRPr/>
              </a:pPr>
              <a:t>9</a:t>
            </a:fld>
            <a:endParaRPr lang="en-US" alt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cs typeface="+mn-cs"/>
              </a:rPr>
              <a:t>Leading to  delayed or misdiagnosis. </a:t>
            </a:r>
          </a:p>
          <a:p>
            <a:pPr eaLnBrk="1" hangingPunct="1">
              <a:defRPr/>
            </a:pPr>
            <a:endParaRPr lang="en-US" dirty="0" smtClean="0">
              <a:cs typeface="+mn-cs"/>
            </a:endParaRPr>
          </a:p>
          <a:p>
            <a:pPr eaLnBrk="1" hangingPunct="1">
              <a:defRPr/>
            </a:pPr>
            <a:r>
              <a:rPr lang="en-US" dirty="0" smtClean="0">
                <a:cs typeface="+mn-cs"/>
              </a:rPr>
              <a:t>Which have substantill improved our understanding</a:t>
            </a:r>
            <a:r>
              <a:rPr lang="en-US" baseline="0" dirty="0" smtClean="0">
                <a:cs typeface="+mn-cs"/>
              </a:rPr>
              <a:t> and led to more timely and accurate diagnosis </a:t>
            </a:r>
            <a:endParaRPr lang="en-US" dirty="0">
              <a:cs typeface="+mn-cs"/>
            </a:endParaRPr>
          </a:p>
        </p:txBody>
      </p:sp>
    </p:spTree>
    <p:extLst>
      <p:ext uri="{BB962C8B-B14F-4D97-AF65-F5344CB8AC3E}">
        <p14:creationId xmlns:p14="http://schemas.microsoft.com/office/powerpoint/2010/main" val="348393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0BD4B04-A62F-41F9-B2E9-0A23EEC41AE7}" type="slidenum">
              <a:rPr lang="en-US" altLang="en-US"/>
              <a:pPr>
                <a:defRPr/>
              </a:pPr>
              <a:t>‹#›</a:t>
            </a:fld>
            <a:endParaRPr lang="en-US" altLang="en-US" dirty="0"/>
          </a:p>
        </p:txBody>
      </p:sp>
    </p:spTree>
    <p:extLst>
      <p:ext uri="{BB962C8B-B14F-4D97-AF65-F5344CB8AC3E}">
        <p14:creationId xmlns:p14="http://schemas.microsoft.com/office/powerpoint/2010/main" val="220328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B138998-8AC5-4495-94E6-71545D5AFBCD}" type="slidenum">
              <a:rPr lang="en-US" altLang="en-US"/>
              <a:pPr>
                <a:defRPr/>
              </a:pPr>
              <a:t>‹#›</a:t>
            </a:fld>
            <a:endParaRPr lang="en-US" altLang="en-US" dirty="0"/>
          </a:p>
        </p:txBody>
      </p:sp>
    </p:spTree>
    <p:extLst>
      <p:ext uri="{BB962C8B-B14F-4D97-AF65-F5344CB8AC3E}">
        <p14:creationId xmlns:p14="http://schemas.microsoft.com/office/powerpoint/2010/main" val="306291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91AC157-7E6D-4F88-A39B-BD174733A538}" type="slidenum">
              <a:rPr lang="en-US" altLang="en-US"/>
              <a:pPr>
                <a:defRPr/>
              </a:pPr>
              <a:t>‹#›</a:t>
            </a:fld>
            <a:endParaRPr lang="en-US" altLang="en-US" dirty="0"/>
          </a:p>
        </p:txBody>
      </p:sp>
    </p:spTree>
    <p:extLst>
      <p:ext uri="{BB962C8B-B14F-4D97-AF65-F5344CB8AC3E}">
        <p14:creationId xmlns:p14="http://schemas.microsoft.com/office/powerpoint/2010/main" val="2152688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F99F422-8B25-49B1-B905-163B824B0C0A}" type="slidenum">
              <a:rPr lang="en-US" altLang="en-US"/>
              <a:pPr>
                <a:defRPr/>
              </a:pPr>
              <a:t>‹#›</a:t>
            </a:fld>
            <a:endParaRPr lang="en-US" altLang="en-US" dirty="0"/>
          </a:p>
        </p:txBody>
      </p:sp>
    </p:spTree>
    <p:extLst>
      <p:ext uri="{BB962C8B-B14F-4D97-AF65-F5344CB8AC3E}">
        <p14:creationId xmlns:p14="http://schemas.microsoft.com/office/powerpoint/2010/main" val="66446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1B60B2E-CAF8-483F-8886-4B43042AD759}" type="slidenum">
              <a:rPr lang="en-US" altLang="en-US"/>
              <a:pPr>
                <a:defRPr/>
              </a:pPr>
              <a:t>‹#›</a:t>
            </a:fld>
            <a:endParaRPr lang="en-US" altLang="en-US" dirty="0"/>
          </a:p>
        </p:txBody>
      </p:sp>
    </p:spTree>
    <p:extLst>
      <p:ext uri="{BB962C8B-B14F-4D97-AF65-F5344CB8AC3E}">
        <p14:creationId xmlns:p14="http://schemas.microsoft.com/office/powerpoint/2010/main" val="78122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E867CC-27ED-48F3-B4A4-C27D9DEE47CD}" type="slidenum">
              <a:rPr lang="en-US" altLang="en-US"/>
              <a:pPr>
                <a:defRPr/>
              </a:pPr>
              <a:t>‹#›</a:t>
            </a:fld>
            <a:endParaRPr lang="en-US" altLang="en-US" dirty="0"/>
          </a:p>
        </p:txBody>
      </p:sp>
    </p:spTree>
    <p:extLst>
      <p:ext uri="{BB962C8B-B14F-4D97-AF65-F5344CB8AC3E}">
        <p14:creationId xmlns:p14="http://schemas.microsoft.com/office/powerpoint/2010/main" val="1497687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A0FA93-7C70-40C2-8083-D4B54C653C77}" type="slidenum">
              <a:rPr lang="en-US" altLang="en-US"/>
              <a:pPr>
                <a:defRPr/>
              </a:pPr>
              <a:t>‹#›</a:t>
            </a:fld>
            <a:endParaRPr lang="en-US" altLang="en-US" dirty="0"/>
          </a:p>
        </p:txBody>
      </p:sp>
    </p:spTree>
    <p:extLst>
      <p:ext uri="{BB962C8B-B14F-4D97-AF65-F5344CB8AC3E}">
        <p14:creationId xmlns:p14="http://schemas.microsoft.com/office/powerpoint/2010/main" val="4011493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AB0CB16-9B76-407B-906B-2C91C5800F15}" type="slidenum">
              <a:rPr lang="en-US" altLang="en-US"/>
              <a:pPr>
                <a:defRPr/>
              </a:pPr>
              <a:t>‹#›</a:t>
            </a:fld>
            <a:endParaRPr lang="en-US" altLang="en-US" dirty="0"/>
          </a:p>
        </p:txBody>
      </p:sp>
    </p:spTree>
    <p:extLst>
      <p:ext uri="{BB962C8B-B14F-4D97-AF65-F5344CB8AC3E}">
        <p14:creationId xmlns:p14="http://schemas.microsoft.com/office/powerpoint/2010/main" val="596673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B9822F9-8539-4E5D-A7C0-8E998E4DA003}" type="slidenum">
              <a:rPr lang="en-US" altLang="en-US"/>
              <a:pPr>
                <a:defRPr/>
              </a:pPr>
              <a:t>‹#›</a:t>
            </a:fld>
            <a:endParaRPr lang="en-US" altLang="en-US" dirty="0"/>
          </a:p>
        </p:txBody>
      </p:sp>
    </p:spTree>
    <p:extLst>
      <p:ext uri="{BB962C8B-B14F-4D97-AF65-F5344CB8AC3E}">
        <p14:creationId xmlns:p14="http://schemas.microsoft.com/office/powerpoint/2010/main" val="149585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5A831AB-B4B1-4B76-A944-2A47346223CC}" type="slidenum">
              <a:rPr lang="en-US" altLang="en-US"/>
              <a:pPr>
                <a:defRPr/>
              </a:pPr>
              <a:t>‹#›</a:t>
            </a:fld>
            <a:endParaRPr lang="en-US" altLang="en-US" dirty="0"/>
          </a:p>
        </p:txBody>
      </p:sp>
    </p:spTree>
    <p:extLst>
      <p:ext uri="{BB962C8B-B14F-4D97-AF65-F5344CB8AC3E}">
        <p14:creationId xmlns:p14="http://schemas.microsoft.com/office/powerpoint/2010/main" val="1443944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1619D2-D09A-4465-90EC-C4A1CFBE7AB8}" type="slidenum">
              <a:rPr lang="en-US" altLang="en-US"/>
              <a:pPr>
                <a:defRPr/>
              </a:pPr>
              <a:t>‹#›</a:t>
            </a:fld>
            <a:endParaRPr lang="en-US" altLang="en-US" dirty="0"/>
          </a:p>
        </p:txBody>
      </p:sp>
    </p:spTree>
    <p:extLst>
      <p:ext uri="{BB962C8B-B14F-4D97-AF65-F5344CB8AC3E}">
        <p14:creationId xmlns:p14="http://schemas.microsoft.com/office/powerpoint/2010/main" val="253245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C4E462-0DB1-4977-8959-DCFADAFAA8C2}" type="slidenum">
              <a:rPr lang="en-US" altLang="en-US"/>
              <a:pPr>
                <a:defRPr/>
              </a:pPr>
              <a:t>‹#›</a:t>
            </a:fld>
            <a:endParaRPr lang="en-US" altLang="en-US" dirty="0"/>
          </a:p>
        </p:txBody>
      </p:sp>
    </p:spTree>
    <p:extLst>
      <p:ext uri="{BB962C8B-B14F-4D97-AF65-F5344CB8AC3E}">
        <p14:creationId xmlns:p14="http://schemas.microsoft.com/office/powerpoint/2010/main" val="642030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A7C11B0-813C-42C7-82FB-00CEB770D4C6}" type="slidenum">
              <a:rPr lang="en-US" altLang="en-US"/>
              <a:pPr>
                <a:defRPr/>
              </a:pPr>
              <a:t>‹#›</a:t>
            </a:fld>
            <a:endParaRPr lang="en-US" altLang="en-US" dirty="0"/>
          </a:p>
        </p:txBody>
      </p:sp>
    </p:spTree>
    <p:extLst>
      <p:ext uri="{BB962C8B-B14F-4D97-AF65-F5344CB8AC3E}">
        <p14:creationId xmlns:p14="http://schemas.microsoft.com/office/powerpoint/2010/main" val="3375076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51B36E2-B460-4B3B-B7AB-4D02E78E2653}" type="slidenum">
              <a:rPr lang="en-US" altLang="en-US"/>
              <a:pPr>
                <a:defRPr/>
              </a:pPr>
              <a:t>‹#›</a:t>
            </a:fld>
            <a:endParaRPr lang="en-US" altLang="en-US" dirty="0"/>
          </a:p>
        </p:txBody>
      </p:sp>
    </p:spTree>
    <p:extLst>
      <p:ext uri="{BB962C8B-B14F-4D97-AF65-F5344CB8AC3E}">
        <p14:creationId xmlns:p14="http://schemas.microsoft.com/office/powerpoint/2010/main" val="4008893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7CFCE59-DC2E-4C64-87DE-EB9092D306D1}" type="slidenum">
              <a:rPr lang="en-US" altLang="en-US"/>
              <a:pPr>
                <a:defRPr/>
              </a:pPr>
              <a:t>‹#›</a:t>
            </a:fld>
            <a:endParaRPr lang="en-US" altLang="en-US" dirty="0"/>
          </a:p>
        </p:txBody>
      </p:sp>
    </p:spTree>
    <p:extLst>
      <p:ext uri="{BB962C8B-B14F-4D97-AF65-F5344CB8AC3E}">
        <p14:creationId xmlns:p14="http://schemas.microsoft.com/office/powerpoint/2010/main" val="1058692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F377705-A22D-428E-B267-09FDCD2D468F}" type="slidenum">
              <a:rPr lang="en-US" altLang="en-US"/>
              <a:pPr>
                <a:defRPr/>
              </a:pPr>
              <a:t>‹#›</a:t>
            </a:fld>
            <a:endParaRPr lang="en-US" altLang="en-US" dirty="0"/>
          </a:p>
        </p:txBody>
      </p:sp>
    </p:spTree>
    <p:extLst>
      <p:ext uri="{BB962C8B-B14F-4D97-AF65-F5344CB8AC3E}">
        <p14:creationId xmlns:p14="http://schemas.microsoft.com/office/powerpoint/2010/main" val="3248225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BD23F80-6218-4D5B-8E51-473E1C666FB4}" type="slidenum">
              <a:rPr lang="en-US" altLang="en-US"/>
              <a:pPr>
                <a:defRPr/>
              </a:pPr>
              <a:t>‹#›</a:t>
            </a:fld>
            <a:endParaRPr lang="en-US" altLang="en-US" dirty="0"/>
          </a:p>
        </p:txBody>
      </p:sp>
    </p:spTree>
    <p:extLst>
      <p:ext uri="{BB962C8B-B14F-4D97-AF65-F5344CB8AC3E}">
        <p14:creationId xmlns:p14="http://schemas.microsoft.com/office/powerpoint/2010/main" val="1471450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1B2EEF1-7C24-47FB-9F84-438C4BB2A09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3351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487D5E2-A0AB-46AB-A398-4A3C0F2CA77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7621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9FE2D4B-5EBC-4C3E-95CB-F889D8BAAE4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76233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E7992FA-FA22-489E-9AA9-9F796F17685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71850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34B4B3D-5D02-4564-B6FD-ADF6CC8EEA8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2595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7A6574-A6FF-48EE-8A8C-AA9B0967820F}" type="slidenum">
              <a:rPr lang="en-US" altLang="en-US"/>
              <a:pPr>
                <a:defRPr/>
              </a:pPr>
              <a:t>‹#›</a:t>
            </a:fld>
            <a:endParaRPr lang="en-US" altLang="en-US" dirty="0"/>
          </a:p>
        </p:txBody>
      </p:sp>
    </p:spTree>
    <p:extLst>
      <p:ext uri="{BB962C8B-B14F-4D97-AF65-F5344CB8AC3E}">
        <p14:creationId xmlns:p14="http://schemas.microsoft.com/office/powerpoint/2010/main" val="352322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E694327-927A-49E6-9DFE-714DFC6BF7C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11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38CF525-2DA1-46E1-BF34-7B7D1D756DD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47811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7AA4C2-5C25-4D01-BE14-DF0FB7B0BF2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8010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B4D088-FDFE-47E5-B565-3B8F44A8FEC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0394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77C8D3-F516-4A7D-9D72-8D749E6B7B4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43253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89AFA83-BB8A-4886-8CD6-8F7FAE9534F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605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D417D95-4A4F-4E93-8BB3-0CC714260FD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6617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2022BB9-D153-4EC2-8911-1FB58075B48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3970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4894F9D-0760-4467-857C-083D4037F975}" type="slidenum">
              <a:rPr lang="en-US" altLang="en-US"/>
              <a:pPr>
                <a:defRPr/>
              </a:pPr>
              <a:t>‹#›</a:t>
            </a:fld>
            <a:endParaRPr lang="en-US" altLang="en-US" dirty="0"/>
          </a:p>
        </p:txBody>
      </p:sp>
    </p:spTree>
    <p:extLst>
      <p:ext uri="{BB962C8B-B14F-4D97-AF65-F5344CB8AC3E}">
        <p14:creationId xmlns:p14="http://schemas.microsoft.com/office/powerpoint/2010/main" val="374851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69D174F-5ACE-4FE5-B91D-50FA58E268F0}" type="slidenum">
              <a:rPr lang="en-US" altLang="en-US"/>
              <a:pPr>
                <a:defRPr/>
              </a:pPr>
              <a:t>‹#›</a:t>
            </a:fld>
            <a:endParaRPr lang="en-US" altLang="en-US" dirty="0"/>
          </a:p>
        </p:txBody>
      </p:sp>
    </p:spTree>
    <p:extLst>
      <p:ext uri="{BB962C8B-B14F-4D97-AF65-F5344CB8AC3E}">
        <p14:creationId xmlns:p14="http://schemas.microsoft.com/office/powerpoint/2010/main" val="173194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AFDC287-E02E-4231-B1DC-3087FA555607}" type="slidenum">
              <a:rPr lang="en-US" altLang="en-US"/>
              <a:pPr>
                <a:defRPr/>
              </a:pPr>
              <a:t>‹#›</a:t>
            </a:fld>
            <a:endParaRPr lang="en-US" altLang="en-US" dirty="0"/>
          </a:p>
        </p:txBody>
      </p:sp>
    </p:spTree>
    <p:extLst>
      <p:ext uri="{BB962C8B-B14F-4D97-AF65-F5344CB8AC3E}">
        <p14:creationId xmlns:p14="http://schemas.microsoft.com/office/powerpoint/2010/main" val="333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8937814-49E7-4EE7-BE68-CDE054959A86}" type="slidenum">
              <a:rPr lang="en-US" altLang="en-US"/>
              <a:pPr>
                <a:defRPr/>
              </a:pPr>
              <a:t>‹#›</a:t>
            </a:fld>
            <a:endParaRPr lang="en-US" altLang="en-US" dirty="0"/>
          </a:p>
        </p:txBody>
      </p:sp>
    </p:spTree>
    <p:extLst>
      <p:ext uri="{BB962C8B-B14F-4D97-AF65-F5344CB8AC3E}">
        <p14:creationId xmlns:p14="http://schemas.microsoft.com/office/powerpoint/2010/main" val="3741579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FBEFE8C-0852-4258-B640-9DCD492441D5}" type="slidenum">
              <a:rPr lang="en-US" altLang="en-US"/>
              <a:pPr>
                <a:defRPr/>
              </a:pPr>
              <a:t>‹#›</a:t>
            </a:fld>
            <a:endParaRPr lang="en-US" altLang="en-US" dirty="0"/>
          </a:p>
        </p:txBody>
      </p:sp>
    </p:spTree>
    <p:extLst>
      <p:ext uri="{BB962C8B-B14F-4D97-AF65-F5344CB8AC3E}">
        <p14:creationId xmlns:p14="http://schemas.microsoft.com/office/powerpoint/2010/main" val="2292704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3F62809-239A-4D80-B15F-EC32D90370E1}" type="slidenum">
              <a:rPr lang="en-US" altLang="en-US"/>
              <a:pPr>
                <a:defRPr/>
              </a:pPr>
              <a:t>‹#›</a:t>
            </a:fld>
            <a:endParaRPr lang="en-US" altLang="en-US" dirty="0"/>
          </a:p>
        </p:txBody>
      </p:sp>
    </p:spTree>
    <p:extLst>
      <p:ext uri="{BB962C8B-B14F-4D97-AF65-F5344CB8AC3E}">
        <p14:creationId xmlns:p14="http://schemas.microsoft.com/office/powerpoint/2010/main" val="1016182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02D9977-2D0E-4C83-AF6F-9BD3B2BAE94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93AAF0DF-D257-4980-85D8-2CD3A88C1CD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chemeClr val="bg1"/>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4A7DA81-5F74-4A18-B55C-585A5FAB473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1313865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1"/>
        </a:buClr>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1"/>
        </a:buClr>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accent1"/>
        </a:buClr>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tiff"/><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58.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2400" y="2209800"/>
            <a:ext cx="8839200" cy="1143000"/>
          </a:xfrm>
          <a:extLst>
            <a:ext uri="{91240B29-F687-4F45-9708-019B960494DF}">
              <a14:hiddenLine xmlns:a14="http://schemas.microsoft.com/office/drawing/2010/main" w="9525">
                <a:solidFill>
                  <a:srgbClr val="FF3300"/>
                </a:solidFill>
                <a:miter lim="800000"/>
                <a:headEnd/>
                <a:tailEnd/>
              </a14:hiddenLine>
            </a:ext>
          </a:extLst>
        </p:spPr>
        <p:txBody>
          <a:bodyPr/>
          <a:lstStyle/>
          <a:p>
            <a:pPr eaLnBrk="1" hangingPunct="1">
              <a:defRPr/>
            </a:pPr>
            <a:r>
              <a:rPr lang="en-US" sz="3600" b="1" dirty="0" smtClean="0">
                <a:solidFill>
                  <a:srgbClr val="FFFF00"/>
                </a:solidFill>
                <a:effectLst>
                  <a:outerShdw blurRad="38100" dist="38100" dir="2700000" algn="tl">
                    <a:srgbClr val="000000"/>
                  </a:outerShdw>
                </a:effectLst>
                <a:ea typeface="+mj-ea"/>
                <a:cs typeface="+mj-cs"/>
              </a:rPr>
              <a:t>Pediatric Interstitial Lung Disease </a:t>
            </a:r>
            <a:r>
              <a:rPr lang="en-US" sz="3200" b="1" dirty="0" smtClean="0">
                <a:solidFill>
                  <a:srgbClr val="FFFF00"/>
                </a:solidFill>
                <a:effectLst>
                  <a:outerShdw blurRad="38100" dist="38100" dir="2700000" algn="tl">
                    <a:srgbClr val="000000"/>
                  </a:outerShdw>
                </a:effectLst>
                <a:ea typeface="+mj-ea"/>
                <a:cs typeface="+mj-cs"/>
              </a:rPr>
              <a:t/>
            </a:r>
            <a:br>
              <a:rPr lang="en-US" sz="3200" b="1" dirty="0" smtClean="0">
                <a:solidFill>
                  <a:srgbClr val="FFFF00"/>
                </a:solidFill>
                <a:effectLst>
                  <a:outerShdw blurRad="38100" dist="38100" dir="2700000" algn="tl">
                    <a:srgbClr val="000000"/>
                  </a:outerShdw>
                </a:effectLst>
                <a:ea typeface="+mj-ea"/>
                <a:cs typeface="+mj-cs"/>
              </a:rPr>
            </a:br>
            <a:r>
              <a:rPr lang="en-US" sz="4000" b="1" dirty="0" smtClean="0">
                <a:solidFill>
                  <a:srgbClr val="FF0000"/>
                </a:solidFill>
                <a:ea typeface="+mj-ea"/>
                <a:cs typeface="+mj-cs"/>
              </a:rPr>
              <a:t/>
            </a:r>
            <a:br>
              <a:rPr lang="en-US" sz="4000" b="1" dirty="0" smtClean="0">
                <a:solidFill>
                  <a:srgbClr val="FF0000"/>
                </a:solidFill>
                <a:ea typeface="+mj-ea"/>
                <a:cs typeface="+mj-cs"/>
              </a:rPr>
            </a:br>
            <a:endParaRPr lang="en-US" sz="4000" b="1" i="1" dirty="0" smtClean="0">
              <a:solidFill>
                <a:srgbClr val="FFCC00"/>
              </a:solidFill>
              <a:latin typeface="Times New Roman" pitchFamily="18" charset="0"/>
              <a:ea typeface="+mj-ea"/>
              <a:cs typeface="+mj-cs"/>
            </a:endParaRPr>
          </a:p>
        </p:txBody>
      </p:sp>
      <p:sp>
        <p:nvSpPr>
          <p:cNvPr id="4099" name="Text Box 3"/>
          <p:cNvSpPr txBox="1">
            <a:spLocks noChangeArrowheads="1"/>
          </p:cNvSpPr>
          <p:nvPr/>
        </p:nvSpPr>
        <p:spPr bwMode="auto">
          <a:xfrm>
            <a:off x="1676400" y="3200400"/>
            <a:ext cx="5715000" cy="17697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2000" b="1" dirty="0">
                <a:solidFill>
                  <a:schemeClr val="bg1"/>
                </a:solidFill>
                <a:effectLst>
                  <a:outerShdw blurRad="38100" dist="38100" dir="2700000" algn="tl">
                    <a:srgbClr val="000000"/>
                  </a:outerShdw>
                </a:effectLst>
                <a:latin typeface="Arial" charset="0"/>
                <a:ea typeface="+mn-ea"/>
              </a:rPr>
              <a:t>Edward Y. Lee, MD, MPH</a:t>
            </a:r>
          </a:p>
          <a:p>
            <a:pPr algn="ctr">
              <a:defRPr/>
            </a:pPr>
            <a:r>
              <a:rPr lang="en-US" sz="1400" b="1" dirty="0" smtClean="0">
                <a:solidFill>
                  <a:schemeClr val="bg1"/>
                </a:solidFill>
                <a:effectLst>
                  <a:outerShdw blurRad="38100" dist="38100" dir="2700000" algn="tl">
                    <a:srgbClr val="000000"/>
                  </a:outerShdw>
                </a:effectLst>
                <a:latin typeface="Arial" charset="0"/>
                <a:ea typeface="+mn-ea"/>
              </a:rPr>
              <a:t>Professor </a:t>
            </a:r>
            <a:r>
              <a:rPr lang="en-US" sz="1400" b="1" dirty="0">
                <a:solidFill>
                  <a:schemeClr val="bg1"/>
                </a:solidFill>
                <a:effectLst>
                  <a:outerShdw blurRad="38100" dist="38100" dir="2700000" algn="tl">
                    <a:srgbClr val="000000"/>
                  </a:outerShdw>
                </a:effectLst>
                <a:latin typeface="Arial" charset="0"/>
                <a:ea typeface="+mn-ea"/>
              </a:rPr>
              <a:t>of </a:t>
            </a:r>
            <a:r>
              <a:rPr lang="en-US" sz="1400" b="1" dirty="0" smtClean="0">
                <a:solidFill>
                  <a:schemeClr val="bg1"/>
                </a:solidFill>
                <a:effectLst>
                  <a:outerShdw blurRad="38100" dist="38100" dir="2700000" algn="tl">
                    <a:srgbClr val="000000"/>
                  </a:outerShdw>
                </a:effectLst>
                <a:latin typeface="Arial" charset="0"/>
                <a:ea typeface="+mn-ea"/>
              </a:rPr>
              <a:t>Radiology</a:t>
            </a:r>
          </a:p>
          <a:p>
            <a:pPr algn="ctr">
              <a:defRPr/>
            </a:pPr>
            <a:r>
              <a:rPr lang="en-US" sz="1400" b="1" dirty="0" smtClean="0">
                <a:solidFill>
                  <a:schemeClr val="bg1"/>
                </a:solidFill>
                <a:effectLst>
                  <a:outerShdw blurRad="38100" dist="38100" dir="2700000" algn="tl">
                    <a:srgbClr val="000000"/>
                  </a:outerShdw>
                </a:effectLst>
                <a:latin typeface="Arial" charset="0"/>
                <a:ea typeface="+mn-ea"/>
              </a:rPr>
              <a:t>Director, Advanced Imaging</a:t>
            </a:r>
            <a:endParaRPr lang="en-US" sz="1400" b="1" dirty="0">
              <a:solidFill>
                <a:schemeClr val="bg1"/>
              </a:solidFill>
              <a:effectLst>
                <a:outerShdw blurRad="38100" dist="38100" dir="2700000" algn="tl">
                  <a:srgbClr val="000000"/>
                </a:outerShdw>
              </a:effectLst>
              <a:latin typeface="Arial" charset="0"/>
              <a:ea typeface="+mn-ea"/>
            </a:endParaRPr>
          </a:p>
          <a:p>
            <a:pPr algn="ctr">
              <a:defRPr/>
            </a:pPr>
            <a:r>
              <a:rPr lang="en-US" sz="1400" b="1" dirty="0">
                <a:solidFill>
                  <a:schemeClr val="bg1"/>
                </a:solidFill>
                <a:effectLst>
                  <a:outerShdw blurRad="38100" dist="38100" dir="2700000" algn="tl">
                    <a:srgbClr val="000000"/>
                  </a:outerShdw>
                </a:effectLst>
                <a:latin typeface="Arial" charset="0"/>
                <a:ea typeface="+mn-ea"/>
              </a:rPr>
              <a:t>President, Int. Society of Pediatric Thoracic Imaging</a:t>
            </a:r>
            <a:r>
              <a:rPr lang="en-US" sz="1100" b="1" dirty="0">
                <a:solidFill>
                  <a:schemeClr val="bg1"/>
                </a:solidFill>
                <a:effectLst>
                  <a:outerShdw blurRad="38100" dist="38100" dir="2700000" algn="tl">
                    <a:srgbClr val="000000"/>
                  </a:outerShdw>
                </a:effectLst>
                <a:latin typeface="Arial" charset="0"/>
                <a:ea typeface="+mn-ea"/>
              </a:rPr>
              <a:t>  </a:t>
            </a:r>
          </a:p>
          <a:p>
            <a:pPr algn="ctr">
              <a:defRPr/>
            </a:pPr>
            <a:endParaRPr lang="en-US" sz="1100" b="1" dirty="0">
              <a:solidFill>
                <a:schemeClr val="bg1"/>
              </a:solidFill>
              <a:effectLst>
                <a:outerShdw blurRad="38100" dist="38100" dir="2700000" algn="tl">
                  <a:srgbClr val="000000"/>
                </a:outerShdw>
              </a:effectLst>
              <a:latin typeface="Times New Roman" pitchFamily="18" charset="0"/>
              <a:ea typeface="+mn-ea"/>
            </a:endParaRPr>
          </a:p>
          <a:p>
            <a:pPr algn="ctr">
              <a:defRPr/>
            </a:pPr>
            <a:endParaRPr lang="en-US" dirty="0">
              <a:latin typeface="Times New Roman" pitchFamily="18" charset="0"/>
              <a:ea typeface="+mn-ea"/>
            </a:endParaRPr>
          </a:p>
          <a:p>
            <a:pPr algn="ctr">
              <a:defRPr/>
            </a:pPr>
            <a:endParaRPr lang="en-US" dirty="0">
              <a:latin typeface="Times New Roman" pitchFamily="18" charset="0"/>
              <a:ea typeface="+mn-ea"/>
            </a:endParaRPr>
          </a:p>
        </p:txBody>
      </p:sp>
      <p:pic>
        <p:nvPicPr>
          <p:cNvPr id="6148" name="Picture 4" descr="panoramaplanet_1787_2447233"/>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4903" t="10278" r="3922" b="40900"/>
          <a:stretch>
            <a:fillRect/>
          </a:stretch>
        </p:blipFill>
        <p:spPr bwMode="auto">
          <a:xfrm>
            <a:off x="0" y="4991100"/>
            <a:ext cx="914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Line 5"/>
          <p:cNvSpPr>
            <a:spLocks noChangeShapeType="1"/>
          </p:cNvSpPr>
          <p:nvPr/>
        </p:nvSpPr>
        <p:spPr bwMode="auto">
          <a:xfrm>
            <a:off x="1981200" y="3048000"/>
            <a:ext cx="5105400" cy="0"/>
          </a:xfrm>
          <a:prstGeom prst="line">
            <a:avLst/>
          </a:prstGeom>
          <a:noFill/>
          <a:ln w="571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sp>
        <p:nvSpPr>
          <p:cNvPr id="2054" name="Line 6"/>
          <p:cNvSpPr>
            <a:spLocks noChangeShapeType="1"/>
          </p:cNvSpPr>
          <p:nvPr/>
        </p:nvSpPr>
        <p:spPr bwMode="auto">
          <a:xfrm>
            <a:off x="1981200" y="4648200"/>
            <a:ext cx="5105400" cy="0"/>
          </a:xfrm>
          <a:prstGeom prst="line">
            <a:avLst/>
          </a:prstGeom>
          <a:noFill/>
          <a:ln w="571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sp>
        <p:nvSpPr>
          <p:cNvPr id="2055" name="Text Box 7"/>
          <p:cNvSpPr txBox="1">
            <a:spLocks noChangeArrowheads="1"/>
          </p:cNvSpPr>
          <p:nvPr/>
        </p:nvSpPr>
        <p:spPr bwMode="auto">
          <a:xfrm>
            <a:off x="1752600" y="4260850"/>
            <a:ext cx="5591175" cy="6159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charset="-128"/>
              </a:defRPr>
            </a:lvl1pPr>
            <a:lvl2pPr marL="742950" indent="-285750">
              <a:defRPr sz="2400">
                <a:solidFill>
                  <a:schemeClr val="tx1"/>
                </a:solidFill>
                <a:latin typeface="Arial" pitchFamily="34" charset="0"/>
                <a:ea typeface="ＭＳ Ｐゴシック" charset="-128"/>
              </a:defRPr>
            </a:lvl2pPr>
            <a:lvl3pPr marL="1143000" indent="-228600">
              <a:defRPr sz="2400">
                <a:solidFill>
                  <a:schemeClr val="tx1"/>
                </a:solidFill>
                <a:latin typeface="Arial" pitchFamily="34" charset="0"/>
                <a:ea typeface="ＭＳ Ｐゴシック" charset="-128"/>
              </a:defRPr>
            </a:lvl3pPr>
            <a:lvl4pPr marL="1600200" indent="-228600">
              <a:defRPr sz="2400">
                <a:solidFill>
                  <a:schemeClr val="tx1"/>
                </a:solidFill>
                <a:latin typeface="Arial" pitchFamily="34" charset="0"/>
                <a:ea typeface="ＭＳ Ｐゴシック" charset="-128"/>
              </a:defRPr>
            </a:lvl4pPr>
            <a:lvl5pPr marL="2057400" indent="-22860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algn="ctr">
              <a:defRPr/>
            </a:pPr>
            <a:r>
              <a:rPr lang="en-US" sz="1800" b="1" i="1" dirty="0" smtClean="0">
                <a:solidFill>
                  <a:srgbClr val="FFC000"/>
                </a:solidFill>
                <a:latin typeface="Times New Roman" pitchFamily="18" charset="0"/>
              </a:rPr>
              <a:t>Boston Children’</a:t>
            </a:r>
            <a:r>
              <a:rPr lang="en-US" altLang="ja-JP" sz="1800" b="1" i="1" dirty="0" smtClean="0">
                <a:solidFill>
                  <a:srgbClr val="FFC000"/>
                </a:solidFill>
                <a:latin typeface="Times New Roman" pitchFamily="18" charset="0"/>
              </a:rPr>
              <a:t>s Hospital and Harvard Medical School</a:t>
            </a:r>
          </a:p>
          <a:p>
            <a:pPr algn="ctr">
              <a:defRPr/>
            </a:pPr>
            <a:endParaRPr lang="en-US" sz="1600" b="1" i="1" dirty="0" smtClean="0">
              <a:solidFill>
                <a:schemeClr val="accent2"/>
              </a:solidFill>
              <a:latin typeface="Times New Roman" pitchFamily="18" charset="0"/>
            </a:endParaRPr>
          </a:p>
        </p:txBody>
      </p:sp>
      <p:pic>
        <p:nvPicPr>
          <p:cNvPr id="2056" name="Picture 16"/>
          <p:cNvPicPr>
            <a:picLocks noChangeAspect="1" noChangeArrowheads="1"/>
          </p:cNvPicPr>
          <p:nvPr/>
        </p:nvPicPr>
        <p:blipFill>
          <a:blip r:embed="rId4" cstate="print">
            <a:clrChange>
              <a:clrFrom>
                <a:srgbClr val="000000"/>
              </a:clrFrom>
              <a:clrTo>
                <a:srgbClr val="000000">
                  <a:alpha val="0"/>
                </a:srgbClr>
              </a:clrTo>
            </a:clrChange>
            <a:lum contrast="6000"/>
            <a:extLst>
              <a:ext uri="{28A0092B-C50C-407E-A947-70E740481C1C}">
                <a14:useLocalDpi xmlns:a14="http://schemas.microsoft.com/office/drawing/2010/main" val="0"/>
              </a:ext>
            </a:extLst>
          </a:blip>
          <a:srcRect/>
          <a:stretch>
            <a:fillRect/>
          </a:stretch>
        </p:blipFill>
        <p:spPr bwMode="auto">
          <a:xfrm>
            <a:off x="381000" y="3278414"/>
            <a:ext cx="1295400" cy="1279979"/>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7"/>
          <p:cNvPicPr>
            <a:picLocks noChangeAspect="1" noChangeArrowheads="1"/>
          </p:cNvPicPr>
          <p:nvPr/>
        </p:nvPicPr>
        <p:blipFill>
          <a:blip r:embed="rId5" cstate="print">
            <a:clrChange>
              <a:clrFrom>
                <a:srgbClr val="EAFF00"/>
              </a:clrFrom>
              <a:clrTo>
                <a:srgbClr val="EAFF00">
                  <a:alpha val="0"/>
                </a:srgbClr>
              </a:clrTo>
            </a:clrChange>
            <a:extLst>
              <a:ext uri="{28A0092B-C50C-407E-A947-70E740481C1C}">
                <a14:useLocalDpi xmlns:a14="http://schemas.microsoft.com/office/drawing/2010/main" val="0"/>
              </a:ext>
            </a:extLst>
          </a:blip>
          <a:srcRect/>
          <a:stretch>
            <a:fillRect/>
          </a:stretch>
        </p:blipFill>
        <p:spPr bwMode="auto">
          <a:xfrm>
            <a:off x="7543800" y="3352800"/>
            <a:ext cx="1143000" cy="11430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Line 41"/>
          <p:cNvSpPr>
            <a:spLocks noChangeShapeType="1"/>
          </p:cNvSpPr>
          <p:nvPr/>
        </p:nvSpPr>
        <p:spPr bwMode="auto">
          <a:xfrm>
            <a:off x="0" y="5029200"/>
            <a:ext cx="9144000" cy="0"/>
          </a:xfrm>
          <a:prstGeom prst="line">
            <a:avLst/>
          </a:prstGeom>
          <a:noFill/>
          <a:ln w="762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sp>
        <p:nvSpPr>
          <p:cNvPr id="3" name="Rectangle 2"/>
          <p:cNvSpPr/>
          <p:nvPr/>
        </p:nvSpPr>
        <p:spPr>
          <a:xfrm>
            <a:off x="416702" y="2325469"/>
            <a:ext cx="8117698" cy="523220"/>
          </a:xfrm>
          <a:prstGeom prst="rect">
            <a:avLst/>
          </a:prstGeom>
          <a:scene3d>
            <a:camera prst="orthographicFront"/>
            <a:lightRig rig="threePt" dir="t"/>
          </a:scene3d>
          <a:sp3d>
            <a:bevelT prst="convex"/>
          </a:sp3d>
        </p:spPr>
        <p:txBody>
          <a:bodyPr wrap="square">
            <a:spAutoFit/>
          </a:bodyPr>
          <a:lstStyle/>
          <a:p>
            <a:pPr algn="ctr">
              <a:defRPr/>
            </a:pPr>
            <a:r>
              <a:rPr lang="en-US" sz="2800" b="1" i="1" dirty="0" err="1" smtClean="0">
                <a:solidFill>
                  <a:srgbClr val="00FF00"/>
                </a:solidFill>
                <a:effectLst>
                  <a:outerShdw blurRad="38100" dist="38100" dir="2700000" algn="tl">
                    <a:srgbClr val="000000"/>
                  </a:outerShdw>
                </a:effectLst>
                <a:latin typeface="Times New Roman" pitchFamily="18" charset="0"/>
                <a:ea typeface="ＭＳ Ｐゴシック" charset="-128"/>
                <a:cs typeface="Times New Roman" pitchFamily="18" charset="0"/>
              </a:rPr>
              <a:t>Rihab</a:t>
            </a:r>
            <a:r>
              <a:rPr lang="en-US" sz="2800" b="1" i="1" dirty="0" smtClean="0">
                <a:solidFill>
                  <a:srgbClr val="00FF00"/>
                </a:solidFill>
                <a:effectLst>
                  <a:outerShdw blurRad="38100" dist="38100" dir="2700000" algn="tl">
                    <a:srgbClr val="000000"/>
                  </a:outerShdw>
                </a:effectLst>
                <a:latin typeface="Times New Roman" pitchFamily="18" charset="0"/>
                <a:ea typeface="ＭＳ Ｐゴシック" charset="-128"/>
                <a:cs typeface="Times New Roman" pitchFamily="18" charset="0"/>
              </a:rPr>
              <a:t> Ali Lectureship</a:t>
            </a:r>
            <a:endParaRPr lang="en-US" sz="2800" dirty="0">
              <a:solidFill>
                <a:srgbClr val="00FF00"/>
              </a:solidFill>
              <a:ea typeface="ＭＳ Ｐゴシック" charset="-128"/>
            </a:endParaRPr>
          </a:p>
        </p:txBody>
      </p:sp>
      <p:pic>
        <p:nvPicPr>
          <p:cNvPr id="20" name="Picture 6" descr="1"/>
          <p:cNvPicPr>
            <a:picLocks noChangeAspect="1" noChangeArrowheads="1"/>
          </p:cNvPicPr>
          <p:nvPr/>
        </p:nvPicPr>
        <p:blipFill>
          <a:blip r:embed="rId6">
            <a:lum bright="-12000"/>
            <a:extLst>
              <a:ext uri="{28A0092B-C50C-407E-A947-70E740481C1C}">
                <a14:useLocalDpi xmlns:a14="http://schemas.microsoft.com/office/drawing/2010/main" val="0"/>
              </a:ext>
            </a:extLst>
          </a:blip>
          <a:srcRect l="17188" t="20313" r="18750" b="26563"/>
          <a:stretch>
            <a:fillRect/>
          </a:stretch>
        </p:blipFill>
        <p:spPr bwMode="auto">
          <a:xfrm>
            <a:off x="2749547" y="30163"/>
            <a:ext cx="1828800" cy="15163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5"/>
          <p:cNvPicPr>
            <a:picLocks noChangeAspect="1" noChangeArrowheads="1"/>
          </p:cNvPicPr>
          <p:nvPr/>
        </p:nvPicPr>
        <p:blipFill>
          <a:blip r:embed="rId7">
            <a:lum bright="-18000" contrast="6000"/>
            <a:extLst>
              <a:ext uri="{28A0092B-C50C-407E-A947-70E740481C1C}">
                <a14:useLocalDpi xmlns:a14="http://schemas.microsoft.com/office/drawing/2010/main" val="0"/>
              </a:ext>
            </a:extLst>
          </a:blip>
          <a:srcRect l="38579" t="42773" r="49525" b="42001"/>
          <a:stretch>
            <a:fillRect/>
          </a:stretch>
        </p:blipFill>
        <p:spPr bwMode="auto">
          <a:xfrm>
            <a:off x="6381750" y="15064"/>
            <a:ext cx="1590675" cy="15266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Picture 7" descr="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000" t="25000" r="19737" b="33601"/>
          <a:stretch/>
        </p:blipFill>
        <p:spPr bwMode="auto">
          <a:xfrm>
            <a:off x="4571999" y="-23879"/>
            <a:ext cx="1863357" cy="15152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1" descr="A picture containing purple, table, large, holding&#10;&#10;Description automatically generate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49" r="27711"/>
          <a:stretch/>
        </p:blipFill>
        <p:spPr bwMode="auto">
          <a:xfrm>
            <a:off x="7620000" y="-6104"/>
            <a:ext cx="1524000" cy="154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P:\RESEARCH - NEW PROJECT 2020\Lee - DOCK8 Deficiency\Final Gross Path Imag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6" y="0"/>
            <a:ext cx="1304925" cy="15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l="9851" t="1987" r="14697" b="19093"/>
          <a:stretch>
            <a:fillRect/>
          </a:stretch>
        </p:blipFill>
        <p:spPr bwMode="auto">
          <a:xfrm>
            <a:off x="1320797" y="-3511"/>
            <a:ext cx="1428750" cy="1494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Line 23"/>
          <p:cNvSpPr>
            <a:spLocks noChangeShapeType="1"/>
          </p:cNvSpPr>
          <p:nvPr/>
        </p:nvSpPr>
        <p:spPr bwMode="auto">
          <a:xfrm>
            <a:off x="0" y="0"/>
            <a:ext cx="9144000" cy="0"/>
          </a:xfrm>
          <a:prstGeom prst="line">
            <a:avLst/>
          </a:prstGeom>
          <a:noFill/>
          <a:ln w="76200">
            <a:solidFill>
              <a:schemeClr val="tx1">
                <a:lumMod val="85000"/>
                <a:lumOff val="1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sp>
        <p:nvSpPr>
          <p:cNvPr id="29" name="Line 40"/>
          <p:cNvSpPr>
            <a:spLocks noChangeShapeType="1"/>
          </p:cNvSpPr>
          <p:nvPr/>
        </p:nvSpPr>
        <p:spPr bwMode="auto">
          <a:xfrm>
            <a:off x="0" y="1524000"/>
            <a:ext cx="91440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76200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Objectives</a:t>
            </a:r>
          </a:p>
        </p:txBody>
      </p:sp>
      <p:sp>
        <p:nvSpPr>
          <p:cNvPr id="6147" name="Rectangle 3"/>
          <p:cNvSpPr>
            <a:spLocks noGrp="1" noChangeArrowheads="1"/>
          </p:cNvSpPr>
          <p:nvPr>
            <p:ph type="body" idx="1"/>
          </p:nvPr>
        </p:nvSpPr>
        <p:spPr>
          <a:xfrm>
            <a:off x="609600" y="1905000"/>
            <a:ext cx="8382000" cy="4525963"/>
          </a:xfrm>
        </p:spPr>
        <p:txBody>
          <a:bodyPr/>
          <a:lstStyle/>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Discuss </a:t>
            </a:r>
            <a:r>
              <a:rPr lang="en-US" sz="3000" b="1" dirty="0" smtClean="0">
                <a:solidFill>
                  <a:schemeClr val="bg1"/>
                </a:solidFill>
                <a:effectLst>
                  <a:outerShdw blurRad="38100" dist="38100" dir="2700000" algn="tl">
                    <a:srgbClr val="000000"/>
                  </a:outerShdw>
                </a:effectLst>
                <a:cs typeface="+mn-cs"/>
              </a:rPr>
              <a:t>new classification system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Review</a:t>
            </a:r>
            <a:r>
              <a:rPr lang="en-US" sz="3000" b="1" dirty="0" smtClean="0">
                <a:solidFill>
                  <a:schemeClr val="bg1"/>
                </a:solidFill>
                <a:effectLst>
                  <a:outerShdw blurRad="38100" dist="38100" dir="2700000" algn="tl">
                    <a:srgbClr val="000000"/>
                  </a:outerShdw>
                </a:effectLst>
                <a:cs typeface="+mn-cs"/>
              </a:rPr>
              <a:t> MDCT imaging technique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30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 Learn </a:t>
            </a:r>
            <a:r>
              <a:rPr lang="en-US" sz="3000" b="1" dirty="0" smtClean="0">
                <a:solidFill>
                  <a:schemeClr val="bg1"/>
                </a:solidFill>
                <a:effectLst>
                  <a:outerShdw blurRad="38100" dist="38100" dir="2700000" algn="tl">
                    <a:srgbClr val="000000"/>
                  </a:outerShdw>
                </a:effectLst>
                <a:cs typeface="+mn-cs"/>
              </a:rPr>
              <a:t>five pediatric ILD with underlying genetic causes &amp; characteristic imaging findings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pic>
        <p:nvPicPr>
          <p:cNvPr id="163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5105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600px-Archery_Target_80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28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AutoShape 5"/>
          <p:cNvSpPr>
            <a:spLocks noChangeArrowheads="1"/>
          </p:cNvSpPr>
          <p:nvPr/>
        </p:nvSpPr>
        <p:spPr bwMode="auto">
          <a:xfrm rot="2402276">
            <a:off x="7169150" y="385763"/>
            <a:ext cx="914400" cy="35242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9050">
            <a:solidFill>
              <a:schemeClr val="bg1"/>
            </a:solidFill>
            <a:miter lim="800000"/>
            <a:headEnd/>
            <a:tailEnd/>
          </a:ln>
        </p:spPr>
        <p:txBody>
          <a:bodyPr wrap="none" anchor="ctr"/>
          <a:lstStyle/>
          <a:p>
            <a:endParaRPr lang="en-US" dirty="0"/>
          </a:p>
        </p:txBody>
      </p:sp>
      <p:sp>
        <p:nvSpPr>
          <p:cNvPr id="7" name="Rectangle 6"/>
          <p:cNvSpPr/>
          <p:nvPr/>
        </p:nvSpPr>
        <p:spPr bwMode="auto">
          <a:xfrm>
            <a:off x="533400" y="2819400"/>
            <a:ext cx="7086600" cy="762000"/>
          </a:xfrm>
          <a:prstGeom prst="rect">
            <a:avLst/>
          </a:prstGeom>
          <a:noFill/>
          <a:ln w="57150" cap="flat" cmpd="sng" algn="ctr">
            <a:solidFill>
              <a:srgbClr val="FFFF00"/>
            </a:solidFill>
            <a:prstDash val="solid"/>
            <a:round/>
            <a:headEnd type="none" w="med" len="med"/>
            <a:tailEnd type="none" w="med" len="med"/>
          </a:ln>
          <a:effectLst>
            <a:glow rad="228600">
              <a:schemeClr val="accent1">
                <a:satMod val="175000"/>
                <a:alpha val="40000"/>
              </a:schemeClr>
            </a:glow>
          </a:effectLst>
          <a:extLst/>
        </p:spPr>
        <p:txBody>
          <a:bodyPr/>
          <a:lstStyle/>
          <a:p>
            <a:pPr>
              <a:defRPr/>
            </a:pPr>
            <a:endParaRPr lang="en-US" dirty="0">
              <a:solidFill>
                <a:srgbClr val="000000"/>
              </a:solidFill>
              <a:latin typeface="Arial" charset="0"/>
            </a:endParaRPr>
          </a:p>
        </p:txBody>
      </p:sp>
      <p:sp>
        <p:nvSpPr>
          <p:cNvPr id="9"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p:cNvSpPr>
          <p:nvPr>
            <p:ph type="title" idx="4294967295"/>
          </p:nvPr>
        </p:nvSpPr>
        <p:spPr>
          <a:xfrm>
            <a:off x="304800" y="304800"/>
            <a:ext cx="8610600" cy="914400"/>
          </a:xfrm>
          <a:extLst/>
        </p:spPr>
        <p:txBody>
          <a:bodyPr/>
          <a:lstStyle/>
          <a:p>
            <a:pPr>
              <a:defRPr/>
            </a:pPr>
            <a:r>
              <a:rPr lang="en-US" altLang="en-US" b="1" dirty="0" smtClean="0">
                <a:solidFill>
                  <a:srgbClr val="FFFF00"/>
                </a:solidFill>
                <a:effectLst>
                  <a:outerShdw blurRad="38100" dist="38100" dir="2700000" algn="tl">
                    <a:srgbClr val="000000">
                      <a:alpha val="43137"/>
                    </a:srgbClr>
                  </a:outerShdw>
                </a:effectLst>
                <a:ea typeface="+mj-ea"/>
              </a:rPr>
              <a:t>HRCT Imaging Technique </a:t>
            </a:r>
          </a:p>
        </p:txBody>
      </p:sp>
      <p:sp>
        <p:nvSpPr>
          <p:cNvPr id="20483" name="Rectangle 3"/>
          <p:cNvSpPr>
            <a:spLocks noGrp="1"/>
          </p:cNvSpPr>
          <p:nvPr>
            <p:ph type="body" idx="4294967295"/>
          </p:nvPr>
        </p:nvSpPr>
        <p:spPr>
          <a:xfrm>
            <a:off x="228600" y="1676400"/>
            <a:ext cx="5029200" cy="5562600"/>
          </a:xfrm>
        </p:spPr>
        <p:txBody>
          <a:bodyPr/>
          <a:lstStyle/>
          <a:p>
            <a:pPr>
              <a:buClr>
                <a:srgbClr val="FF0000"/>
              </a:buClr>
              <a:buFontTx/>
              <a:buNone/>
              <a:defRPr/>
            </a:pPr>
            <a:endParaRPr lang="en-US" altLang="en-US" sz="2600" b="1" dirty="0" smtClean="0">
              <a:solidFill>
                <a:schemeClr val="bg1"/>
              </a:solidFill>
              <a:effectLst>
                <a:outerShdw blurRad="38100" dist="38100" dir="2700000" algn="tl">
                  <a:srgbClr val="000000">
                    <a:alpha val="43137"/>
                  </a:srgbClr>
                </a:outerShdw>
              </a:effectLst>
              <a:ea typeface="+mn-ea"/>
            </a:endParaRPr>
          </a:p>
          <a:p>
            <a:pPr>
              <a:buClr>
                <a:srgbClr val="FF0000"/>
              </a:buClr>
              <a:defRPr/>
            </a:pPr>
            <a:r>
              <a:rPr lang="en-US" altLang="en-US" sz="2400" b="1" dirty="0" smtClean="0">
                <a:solidFill>
                  <a:schemeClr val="bg1"/>
                </a:solidFill>
                <a:effectLst>
                  <a:outerShdw blurRad="38100" dist="38100" dir="2700000" algn="tl">
                    <a:srgbClr val="000000">
                      <a:alpha val="43137"/>
                    </a:srgbClr>
                  </a:outerShdw>
                </a:effectLst>
                <a:ea typeface="+mn-ea"/>
              </a:rPr>
              <a:t>Thin collimation (&lt; 1 mm)</a:t>
            </a:r>
          </a:p>
          <a:p>
            <a:pPr>
              <a:buClr>
                <a:srgbClr val="FF0000"/>
              </a:buClr>
              <a:defRPr/>
            </a:pPr>
            <a:r>
              <a:rPr lang="en-US" altLang="en-US" sz="2400" b="1" dirty="0" smtClean="0">
                <a:solidFill>
                  <a:schemeClr val="bg1"/>
                </a:solidFill>
                <a:effectLst>
                  <a:outerShdw blurRad="38100" dist="38100" dir="2700000" algn="tl">
                    <a:srgbClr val="000000">
                      <a:alpha val="43137"/>
                    </a:srgbClr>
                  </a:outerShdw>
                </a:effectLst>
                <a:ea typeface="+mn-ea"/>
              </a:rPr>
              <a:t>Fast table speed (&lt; 1 sec.)</a:t>
            </a:r>
          </a:p>
          <a:p>
            <a:pPr>
              <a:buClr>
                <a:srgbClr val="FF0000"/>
              </a:buClr>
              <a:defRPr/>
            </a:pPr>
            <a:r>
              <a:rPr lang="en-US" altLang="en-US" sz="2400" b="1" dirty="0" smtClean="0">
                <a:solidFill>
                  <a:schemeClr val="bg1"/>
                </a:solidFill>
                <a:effectLst>
                  <a:outerShdw blurRad="38100" dist="38100" dir="2700000" algn="tl">
                    <a:srgbClr val="000000">
                      <a:alpha val="43137"/>
                    </a:srgbClr>
                  </a:outerShdw>
                </a:effectLst>
                <a:ea typeface="+mn-ea"/>
              </a:rPr>
              <a:t>High spatial resolution algorithm (HRCT)</a:t>
            </a:r>
          </a:p>
          <a:p>
            <a:pPr>
              <a:buClr>
                <a:srgbClr val="FF0000"/>
              </a:buClr>
              <a:defRPr/>
            </a:pPr>
            <a:r>
              <a:rPr lang="en-US" altLang="en-US" sz="2400" b="1" dirty="0" smtClean="0">
                <a:solidFill>
                  <a:schemeClr val="bg1"/>
                </a:solidFill>
                <a:effectLst>
                  <a:outerShdw blurRad="38100" dist="38100" dir="2700000" algn="tl">
                    <a:srgbClr val="000000">
                      <a:alpha val="43137"/>
                    </a:srgbClr>
                  </a:outerShdw>
                </a:effectLst>
                <a:ea typeface="+mn-ea"/>
              </a:rPr>
              <a:t>Inspiratory &amp; expiratory views</a:t>
            </a:r>
          </a:p>
          <a:p>
            <a:pPr>
              <a:buClr>
                <a:srgbClr val="FF0000"/>
              </a:buClr>
              <a:defRPr/>
            </a:pPr>
            <a:r>
              <a:rPr lang="en-US" altLang="en-US" sz="2400" b="1" dirty="0" smtClean="0">
                <a:solidFill>
                  <a:schemeClr val="bg1"/>
                </a:solidFill>
                <a:effectLst>
                  <a:outerShdw blurRad="38100" dist="38100" dir="2700000" algn="tl">
                    <a:srgbClr val="000000">
                      <a:alpha val="43137"/>
                    </a:srgbClr>
                  </a:outerShdw>
                </a:effectLst>
                <a:ea typeface="+mn-ea"/>
              </a:rPr>
              <a:t>Anatomic coverage</a:t>
            </a:r>
            <a:r>
              <a:rPr lang="en-US" altLang="en-US" sz="2600" b="1" dirty="0" smtClean="0">
                <a:solidFill>
                  <a:schemeClr val="bg1"/>
                </a:solidFill>
                <a:effectLst>
                  <a:outerShdw blurRad="38100" dist="38100" dir="2700000" algn="tl">
                    <a:srgbClr val="000000">
                      <a:alpha val="43137"/>
                    </a:srgbClr>
                  </a:outerShdw>
                </a:effectLst>
                <a:ea typeface="+mn-ea"/>
              </a:rPr>
              <a:t> </a:t>
            </a:r>
          </a:p>
          <a:p>
            <a:pPr>
              <a:buClr>
                <a:srgbClr val="FF0000"/>
              </a:buClr>
              <a:buFontTx/>
              <a:buNone/>
              <a:defRPr/>
            </a:pPr>
            <a:r>
              <a:rPr lang="en-US" altLang="en-US" sz="2600" b="1" dirty="0" smtClean="0">
                <a:solidFill>
                  <a:schemeClr val="bg1"/>
                </a:solidFill>
                <a:effectLst>
                  <a:outerShdw blurRad="38100" dist="38100" dir="2700000" algn="tl">
                    <a:srgbClr val="000000">
                      <a:alpha val="43137"/>
                    </a:srgbClr>
                  </a:outerShdw>
                </a:effectLst>
                <a:ea typeface="+mn-ea"/>
              </a:rPr>
              <a:t>	</a:t>
            </a:r>
            <a:r>
              <a:rPr lang="en-US" altLang="en-US" sz="2200" b="1" dirty="0" smtClean="0">
                <a:solidFill>
                  <a:schemeClr val="bg1"/>
                </a:solidFill>
                <a:effectLst>
                  <a:outerShdw blurRad="38100" dist="38100" dir="2700000" algn="tl">
                    <a:srgbClr val="000000">
                      <a:alpha val="43137"/>
                    </a:srgbClr>
                  </a:outerShdw>
                </a:effectLst>
                <a:ea typeface="+mn-ea"/>
              </a:rPr>
              <a:t>(Thoracic inlet to diaphragm) </a:t>
            </a:r>
          </a:p>
          <a:p>
            <a:pPr marL="454025" lvl="1" indent="0">
              <a:buClr>
                <a:srgbClr val="FF0000"/>
              </a:buClr>
              <a:buFont typeface="Wingdings" panose="05000000000000000000" pitchFamily="2" charset="2"/>
              <a:buNone/>
              <a:defRPr/>
            </a:pPr>
            <a:r>
              <a:rPr lang="en-US" altLang="en-US" sz="2200" b="1" dirty="0" smtClean="0">
                <a:ea typeface="+mn-ea"/>
              </a:rPr>
              <a:t> </a:t>
            </a:r>
          </a:p>
          <a:p>
            <a:pPr lvl="1">
              <a:buClr>
                <a:srgbClr val="FF0000"/>
              </a:buClr>
              <a:buFontTx/>
              <a:buNone/>
              <a:defRPr/>
            </a:pPr>
            <a:r>
              <a:rPr lang="en-US" altLang="en-US" b="1" dirty="0" smtClean="0">
                <a:ea typeface="+mn-ea"/>
              </a:rPr>
              <a:t> </a:t>
            </a:r>
          </a:p>
          <a:p>
            <a:pPr lvl="1">
              <a:buClr>
                <a:srgbClr val="FF0000"/>
              </a:buClr>
              <a:buFontTx/>
              <a:buChar char="•"/>
              <a:defRPr/>
            </a:pPr>
            <a:endParaRPr lang="en-US" altLang="en-US" b="1" dirty="0" smtClean="0">
              <a:ea typeface="+mn-ea"/>
              <a:cs typeface="Arial" charset="0"/>
            </a:endParaRPr>
          </a:p>
        </p:txBody>
      </p:sp>
      <p:sp>
        <p:nvSpPr>
          <p:cNvPr id="20484" name="Rectangle 4"/>
          <p:cNvSpPr>
            <a:spLocks noChangeArrowheads="1"/>
          </p:cNvSpPr>
          <p:nvPr/>
        </p:nvSpPr>
        <p:spPr bwMode="auto">
          <a:xfrm>
            <a:off x="5334000" y="1828800"/>
            <a:ext cx="3657600" cy="3810000"/>
          </a:xfrm>
          <a:prstGeom prst="rect">
            <a:avLst/>
          </a:prstGeom>
          <a:solidFill>
            <a:schemeClr val="tx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b="1" dirty="0">
              <a:solidFill>
                <a:schemeClr val="bg2"/>
              </a:solidFill>
            </a:endParaRPr>
          </a:p>
        </p:txBody>
      </p:sp>
      <p:pic>
        <p:nvPicPr>
          <p:cNvPr id="20485"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29825" t="24562" r="15790" b="22807"/>
          <a:stretch>
            <a:fillRect/>
          </a:stretch>
        </p:blipFill>
        <p:spPr bwMode="auto">
          <a:xfrm>
            <a:off x="5638800" y="2233613"/>
            <a:ext cx="3124200" cy="3024187"/>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0486" name="Line 6"/>
          <p:cNvSpPr>
            <a:spLocks noChangeShapeType="1"/>
          </p:cNvSpPr>
          <p:nvPr/>
        </p:nvSpPr>
        <p:spPr bwMode="auto">
          <a:xfrm>
            <a:off x="6324600" y="2733675"/>
            <a:ext cx="1781175" cy="9525"/>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87" name="Line 7"/>
          <p:cNvSpPr>
            <a:spLocks noChangeShapeType="1"/>
          </p:cNvSpPr>
          <p:nvPr/>
        </p:nvSpPr>
        <p:spPr bwMode="auto">
          <a:xfrm>
            <a:off x="6096000" y="4648200"/>
            <a:ext cx="2362200" cy="0"/>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488" name="AutoShape 8"/>
          <p:cNvSpPr>
            <a:spLocks noChangeArrowheads="1"/>
          </p:cNvSpPr>
          <p:nvPr/>
        </p:nvSpPr>
        <p:spPr bwMode="auto">
          <a:xfrm rot="5400000">
            <a:off x="7510463" y="3527425"/>
            <a:ext cx="1857375" cy="231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bg1"/>
            </a:solidFill>
            <a:miter lim="800000"/>
            <a:headEnd/>
            <a:tailEnd/>
          </a:ln>
        </p:spPr>
        <p:txBody>
          <a:bodyPr wrap="none" anchor="ctr"/>
          <a:lstStyle/>
          <a:p>
            <a:endParaRPr lang="en-US" dirty="0"/>
          </a:p>
        </p:txBody>
      </p:sp>
      <p:sp>
        <p:nvSpPr>
          <p:cNvPr id="20489" name="Text Box 9"/>
          <p:cNvSpPr txBox="1">
            <a:spLocks noChangeArrowheads="1"/>
          </p:cNvSpPr>
          <p:nvPr/>
        </p:nvSpPr>
        <p:spPr bwMode="auto">
          <a:xfrm>
            <a:off x="1325563" y="6121400"/>
            <a:ext cx="7351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1600" b="1" dirty="0">
                <a:solidFill>
                  <a:srgbClr val="FFC000"/>
                </a:solidFill>
              </a:rPr>
              <a:t>Lee EY, et al, Childhood ILD: Pattern Recognition Approach to Diagnosis. </a:t>
            </a:r>
          </a:p>
          <a:p>
            <a:pPr algn="r" eaLnBrk="1" hangingPunct="1">
              <a:spcBef>
                <a:spcPct val="0"/>
              </a:spcBef>
              <a:buFontTx/>
              <a:buNone/>
            </a:pPr>
            <a:r>
              <a:rPr lang="en-US" altLang="en-US" sz="1600" b="1" dirty="0">
                <a:solidFill>
                  <a:srgbClr val="FFC000"/>
                </a:solidFill>
              </a:rPr>
              <a:t>AJR Am J Roentgenol. 2019, 5:1 – 10.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Grp="1"/>
          </p:cNvSpPr>
          <p:nvPr>
            <p:ph type="title" idx="4294967295"/>
          </p:nvPr>
        </p:nvSpPr>
        <p:spPr>
          <a:xfrm>
            <a:off x="0" y="228600"/>
            <a:ext cx="9144000" cy="1143000"/>
          </a:xfrm>
          <a:extLst/>
        </p:spPr>
        <p:txBody>
          <a:bodyPr/>
          <a:lstStyle/>
          <a:p>
            <a:pPr>
              <a:defRPr/>
            </a:pPr>
            <a:r>
              <a:rPr lang="en-US" altLang="en-US" sz="3800" b="1" dirty="0" smtClean="0">
                <a:solidFill>
                  <a:srgbClr val="FFFF00"/>
                </a:solidFill>
                <a:effectLst>
                  <a:outerShdw blurRad="38100" dist="38100" dir="2700000" algn="tl">
                    <a:srgbClr val="000000">
                      <a:alpha val="43137"/>
                    </a:srgbClr>
                  </a:outerShdw>
                </a:effectLst>
                <a:ea typeface="+mj-ea"/>
              </a:rPr>
              <a:t>MDCT with Breath-Hold Technique </a:t>
            </a:r>
          </a:p>
        </p:txBody>
      </p:sp>
      <p:sp>
        <p:nvSpPr>
          <p:cNvPr id="21507" name="Rectangle 3"/>
          <p:cNvSpPr>
            <a:spLocks noChangeArrowheads="1"/>
          </p:cNvSpPr>
          <p:nvPr/>
        </p:nvSpPr>
        <p:spPr bwMode="auto">
          <a:xfrm>
            <a:off x="0" y="1600200"/>
            <a:ext cx="9144000" cy="495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pic>
        <p:nvPicPr>
          <p:cNvPr id="21508"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l="25331" t="8342" r="26660" b="50000"/>
          <a:stretch>
            <a:fillRect/>
          </a:stretch>
        </p:blipFill>
        <p:spPr bwMode="auto">
          <a:xfrm>
            <a:off x="152400" y="1747838"/>
            <a:ext cx="5197475" cy="45100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1"/>
          <p:cNvPicPr>
            <a:picLocks noChangeAspect="1" noChangeArrowheads="1"/>
          </p:cNvPicPr>
          <p:nvPr/>
        </p:nvPicPr>
        <p:blipFill>
          <a:blip r:embed="rId4">
            <a:lum bright="-12000"/>
            <a:extLst>
              <a:ext uri="{28A0092B-C50C-407E-A947-70E740481C1C}">
                <a14:useLocalDpi xmlns:a14="http://schemas.microsoft.com/office/drawing/2010/main" val="0"/>
              </a:ext>
            </a:extLst>
          </a:blip>
          <a:srcRect l="7962" t="15775" r="8113" b="23418"/>
          <a:stretch>
            <a:fillRect/>
          </a:stretch>
        </p:blipFill>
        <p:spPr bwMode="auto">
          <a:xfrm>
            <a:off x="5486400" y="4344988"/>
            <a:ext cx="3048000" cy="22082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6" descr="1"/>
          <p:cNvPicPr>
            <a:picLocks noChangeAspect="1" noChangeArrowheads="1"/>
          </p:cNvPicPr>
          <p:nvPr/>
        </p:nvPicPr>
        <p:blipFill>
          <a:blip r:embed="rId5">
            <a:lum bright="-12000"/>
            <a:extLst>
              <a:ext uri="{28A0092B-C50C-407E-A947-70E740481C1C}">
                <a14:useLocalDpi xmlns:a14="http://schemas.microsoft.com/office/drawing/2010/main" val="0"/>
              </a:ext>
            </a:extLst>
          </a:blip>
          <a:srcRect l="17188" t="20313" r="18750" b="26563"/>
          <a:stretch>
            <a:fillRect/>
          </a:stretch>
        </p:blipFill>
        <p:spPr bwMode="auto">
          <a:xfrm>
            <a:off x="5486400" y="1739900"/>
            <a:ext cx="3048000" cy="2527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0967" name="Line 7"/>
          <p:cNvSpPr>
            <a:spLocks noChangeShapeType="1"/>
          </p:cNvSpPr>
          <p:nvPr/>
        </p:nvSpPr>
        <p:spPr bwMode="auto">
          <a:xfrm>
            <a:off x="152400" y="2971800"/>
            <a:ext cx="5197475" cy="9525"/>
          </a:xfrm>
          <a:prstGeom prst="line">
            <a:avLst/>
          </a:prstGeom>
          <a:noFill/>
          <a:ln w="76200" cap="rnd">
            <a:solidFill>
              <a:srgbClr val="00FF00"/>
            </a:solidFill>
            <a:prstDash val="sysDot"/>
            <a:round/>
            <a:headEnd/>
            <a:tailEnd/>
          </a:ln>
          <a:effectLst/>
          <a:extLst/>
        </p:spPr>
        <p:txBody>
          <a:bodyPr/>
          <a:lstStyle/>
          <a:p>
            <a:pPr eaLnBrk="1" hangingPunct="1">
              <a:defRPr/>
            </a:pPr>
            <a:endParaRPr lang="en-US" sz="2800" dirty="0">
              <a:ln w="76200" cmpd="sng">
                <a:solidFill>
                  <a:schemeClr val="tx1"/>
                </a:solidFill>
              </a:ln>
              <a:latin typeface="Arial" charset="0"/>
              <a:ea typeface="ＭＳ Ｐゴシック" charset="0"/>
            </a:endParaRPr>
          </a:p>
        </p:txBody>
      </p:sp>
      <p:sp>
        <p:nvSpPr>
          <p:cNvPr id="21512" name="Line 8"/>
          <p:cNvSpPr>
            <a:spLocks noChangeShapeType="1"/>
          </p:cNvSpPr>
          <p:nvPr/>
        </p:nvSpPr>
        <p:spPr bwMode="auto">
          <a:xfrm>
            <a:off x="152400" y="4953000"/>
            <a:ext cx="5197475" cy="0"/>
          </a:xfrm>
          <a:prstGeom prst="line">
            <a:avLst/>
          </a:prstGeom>
          <a:noFill/>
          <a:ln w="76200" cap="rnd">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0"/>
            <a:ext cx="8229600" cy="1143000"/>
          </a:xfrm>
        </p:spPr>
        <p:txBody>
          <a:bodyPr/>
          <a:lstStyle/>
          <a:p>
            <a:pPr eaLnBrk="1" hangingPunct="1">
              <a:defRPr/>
            </a:pPr>
            <a:r>
              <a:rPr lang="en-US" sz="3800" b="1" dirty="0" smtClean="0">
                <a:solidFill>
                  <a:srgbClr val="FFFF00"/>
                </a:solidFill>
                <a:effectLst>
                  <a:outerShdw blurRad="38100" dist="38100" dir="2700000" algn="tl">
                    <a:srgbClr val="000000"/>
                  </a:outerShdw>
                </a:effectLst>
                <a:ea typeface="ＭＳ Ｐゴシック" charset="-128"/>
              </a:rPr>
              <a:t>Dual-Energy CT Application</a:t>
            </a:r>
            <a:br>
              <a:rPr lang="en-US" sz="3800" b="1" dirty="0" smtClean="0">
                <a:solidFill>
                  <a:srgbClr val="FFFF00"/>
                </a:solidFill>
                <a:effectLst>
                  <a:outerShdw blurRad="38100" dist="38100" dir="2700000" algn="tl">
                    <a:srgbClr val="000000"/>
                  </a:outerShdw>
                </a:effectLst>
                <a:ea typeface="ＭＳ Ｐゴシック" charset="-128"/>
              </a:rPr>
            </a:br>
            <a:r>
              <a:rPr lang="en-US" sz="2800" b="1" dirty="0" smtClean="0">
                <a:solidFill>
                  <a:srgbClr val="00FF00"/>
                </a:solidFill>
                <a:effectLst>
                  <a:outerShdw blurRad="38100" dist="38100" dir="2700000" algn="tl">
                    <a:srgbClr val="000000"/>
                  </a:outerShdw>
                </a:effectLst>
                <a:ea typeface="ＭＳ Ｐゴシック" charset="-128"/>
              </a:rPr>
              <a:t>Turbo Flash Spiral Mode (Speed)</a:t>
            </a:r>
          </a:p>
        </p:txBody>
      </p:sp>
      <p:sp>
        <p:nvSpPr>
          <p:cNvPr id="6147" name="Rectangle 3"/>
          <p:cNvSpPr>
            <a:spLocks noGrp="1" noChangeArrowheads="1"/>
          </p:cNvSpPr>
          <p:nvPr>
            <p:ph type="body" idx="1"/>
          </p:nvPr>
        </p:nvSpPr>
        <p:spPr>
          <a:xfrm>
            <a:off x="304800" y="1676400"/>
            <a:ext cx="4648200" cy="4876800"/>
          </a:xfrm>
        </p:spPr>
        <p:txBody>
          <a:bodyPr/>
          <a:lstStyle/>
          <a:p>
            <a:pPr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cs typeface="+mn-cs"/>
              </a:rPr>
              <a:t>Imaging Techniques</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Turbo flash </a:t>
            </a:r>
            <a:r>
              <a:rPr lang="en-US" sz="2000" b="1" dirty="0">
                <a:solidFill>
                  <a:schemeClr val="bg1"/>
                </a:solidFill>
                <a:effectLst>
                  <a:outerShdw blurRad="38100" dist="38100" dir="2700000" algn="tl">
                    <a:srgbClr val="000000"/>
                  </a:outerShdw>
                </a:effectLst>
                <a:cs typeface="+mn-cs"/>
              </a:rPr>
              <a:t>s</a:t>
            </a:r>
            <a:r>
              <a:rPr lang="en-US" sz="2000" b="1" dirty="0" smtClean="0">
                <a:solidFill>
                  <a:schemeClr val="bg1"/>
                </a:solidFill>
                <a:effectLst>
                  <a:outerShdw blurRad="38100" dist="38100" dir="2700000" algn="tl">
                    <a:srgbClr val="000000"/>
                  </a:outerShdw>
                </a:effectLst>
                <a:cs typeface="+mn-cs"/>
              </a:rPr>
              <a:t>piral </a:t>
            </a:r>
            <a:r>
              <a:rPr lang="en-US" sz="2000" b="1" dirty="0">
                <a:solidFill>
                  <a:schemeClr val="bg1"/>
                </a:solidFill>
                <a:effectLst>
                  <a:outerShdw blurRad="38100" dist="38100" dir="2700000" algn="tl">
                    <a:srgbClr val="000000"/>
                  </a:outerShdw>
                </a:effectLst>
                <a:cs typeface="+mn-cs"/>
              </a:rPr>
              <a:t>m</a:t>
            </a:r>
            <a:r>
              <a:rPr lang="en-US" sz="2000" b="1" dirty="0" smtClean="0">
                <a:solidFill>
                  <a:schemeClr val="bg1"/>
                </a:solidFill>
                <a:effectLst>
                  <a:outerShdw blurRad="38100" dist="38100" dir="2700000" algn="tl">
                    <a:srgbClr val="000000"/>
                  </a:outerShdw>
                </a:effectLst>
                <a:cs typeface="+mn-cs"/>
              </a:rPr>
              <a:t>ode </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High-pitch spiral mode</a:t>
            </a:r>
            <a:endParaRPr lang="en-US" sz="2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3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cs typeface="+mn-cs"/>
              </a:rPr>
              <a:t>Comparison w/ or w/o Sedation </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(&lt; 6 years old)</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Assessment of motion artifact   </a:t>
            </a:r>
            <a:endParaRPr lang="en-US" sz="2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23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2300" b="1" dirty="0" smtClean="0">
                <a:solidFill>
                  <a:schemeClr val="bg1"/>
                </a:solidFill>
                <a:effectLst>
                  <a:outerShdw blurRad="38100" dist="38100" dir="2700000" algn="tl">
                    <a:srgbClr val="000000"/>
                  </a:outerShdw>
                </a:effectLst>
                <a:cs typeface="+mn-cs"/>
              </a:rPr>
              <a:t> </a:t>
            </a:r>
            <a:r>
              <a:rPr lang="en-US" sz="2400" b="1" dirty="0" smtClean="0">
                <a:solidFill>
                  <a:schemeClr val="bg1"/>
                </a:solidFill>
                <a:effectLst>
                  <a:outerShdw blurRad="38100" dist="38100" dir="2700000" algn="tl">
                    <a:srgbClr val="000000"/>
                  </a:outerShdw>
                </a:effectLst>
                <a:cs typeface="+mn-cs"/>
              </a:rPr>
              <a:t>Results </a:t>
            </a:r>
          </a:p>
          <a:p>
            <a:pPr lvl="1" eaLnBrk="1" hangingPunct="1">
              <a:lnSpc>
                <a:spcPct val="90000"/>
              </a:lnSpc>
              <a:buClr>
                <a:srgbClr val="FF0000"/>
              </a:buClr>
              <a:defRPr/>
            </a:pPr>
            <a:r>
              <a:rPr lang="en-US" sz="1800" b="1" dirty="0" smtClean="0">
                <a:solidFill>
                  <a:schemeClr val="bg1"/>
                </a:solidFill>
                <a:effectLst>
                  <a:outerShdw blurRad="38100" dist="38100" dir="2700000" algn="tl">
                    <a:srgbClr val="000000"/>
                  </a:outerShdw>
                </a:effectLst>
                <a:cs typeface="+mn-cs"/>
              </a:rPr>
              <a:t>No significant difference (P = 0.043)</a:t>
            </a: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sp>
        <p:nvSpPr>
          <p:cNvPr id="10" name="Rectangle 4"/>
          <p:cNvSpPr>
            <a:spLocks noChangeArrowheads="1"/>
          </p:cNvSpPr>
          <p:nvPr/>
        </p:nvSpPr>
        <p:spPr bwMode="auto">
          <a:xfrm>
            <a:off x="5029200" y="1143000"/>
            <a:ext cx="3886200" cy="5562600"/>
          </a:xfrm>
          <a:prstGeom prst="rect">
            <a:avLst/>
          </a:prstGeom>
          <a:solidFill>
            <a:schemeClr val="tx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b="1" dirty="0">
              <a:solidFill>
                <a:schemeClr val="bg2"/>
              </a:solidFill>
            </a:endParaRPr>
          </a:p>
        </p:txBody>
      </p:sp>
      <p:pic>
        <p:nvPicPr>
          <p:cNvPr id="3076" name="Picture 4" descr="New PNG Transparent Taxt and Label Design - FREE Vector Design - Cdr, Ai,  EPS, PNG, 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2552">
            <a:off x="71103" y="85194"/>
            <a:ext cx="1702493" cy="1210206"/>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181600" y="5943600"/>
            <a:ext cx="3886200" cy="707886"/>
          </a:xfrm>
          <a:prstGeom prst="rect">
            <a:avLst/>
          </a:prstGeom>
          <a:noFill/>
        </p:spPr>
        <p:txBody>
          <a:bodyPr wrap="square" rtlCol="0">
            <a:spAutoFit/>
          </a:bodyPr>
          <a:lstStyle/>
          <a:p>
            <a:pPr algn="ctr"/>
            <a:r>
              <a:rPr lang="en-US" sz="2000" b="1" dirty="0" smtClean="0">
                <a:solidFill>
                  <a:prstClr val="white"/>
                </a:solidFill>
                <a:latin typeface="Calibri"/>
              </a:rPr>
              <a:t>DECT Turbo Flash Mode w/o Sedation  </a:t>
            </a:r>
            <a:endParaRPr lang="en-US" sz="2000" b="1" dirty="0">
              <a:solidFill>
                <a:prstClr val="white"/>
              </a:solidFill>
              <a:latin typeface="Calibri"/>
            </a:endParaRPr>
          </a:p>
        </p:txBody>
      </p:sp>
      <p:sp>
        <p:nvSpPr>
          <p:cNvPr id="19" name="Text Box 9"/>
          <p:cNvSpPr txBox="1">
            <a:spLocks noChangeArrowheads="1"/>
          </p:cNvSpPr>
          <p:nvPr/>
        </p:nvSpPr>
        <p:spPr bwMode="auto">
          <a:xfrm>
            <a:off x="304800" y="6019800"/>
            <a:ext cx="4648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dirty="0" smtClean="0">
                <a:solidFill>
                  <a:srgbClr val="FFC000"/>
                </a:solidFill>
              </a:rPr>
              <a:t>Lee et al. Thoracic CTA in infant &amp; young children: DSCT with turbos flash spiral mode with or without sedation. Pediatric Pulmonology, 2021</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962" t="38889" r="6239" b="33333"/>
          <a:stretch/>
        </p:blipFill>
        <p:spPr>
          <a:xfrm>
            <a:off x="5562600" y="3368814"/>
            <a:ext cx="3003759" cy="2422386"/>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239" t="42222" b="32222"/>
          <a:stretch/>
        </p:blipFill>
        <p:spPr>
          <a:xfrm>
            <a:off x="5412746" y="1257300"/>
            <a:ext cx="3197854" cy="2019300"/>
          </a:xfrm>
          <a:prstGeom prst="rect">
            <a:avLst/>
          </a:prstGeom>
        </p:spPr>
      </p:pic>
    </p:spTree>
    <p:extLst>
      <p:ext uri="{BB962C8B-B14F-4D97-AF65-F5344CB8AC3E}">
        <p14:creationId xmlns:p14="http://schemas.microsoft.com/office/powerpoint/2010/main" val="2903528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304800" y="1676400"/>
            <a:ext cx="4648200" cy="4876800"/>
          </a:xfrm>
        </p:spPr>
        <p:txBody>
          <a:bodyPr/>
          <a:lstStyle/>
          <a:p>
            <a:pPr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cs typeface="+mn-cs"/>
              </a:rPr>
              <a:t>Imaging Techniques</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CTA (increased kVp (~100)</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Insp./Exp. imaging  </a:t>
            </a:r>
            <a:endParaRPr lang="en-US" sz="2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3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2400" b="1" dirty="0" smtClean="0">
                <a:solidFill>
                  <a:schemeClr val="bg1"/>
                </a:solidFill>
                <a:effectLst>
                  <a:outerShdw blurRad="38100" dist="38100" dir="2700000" algn="tl">
                    <a:srgbClr val="000000"/>
                  </a:outerShdw>
                </a:effectLst>
                <a:cs typeface="+mn-cs"/>
              </a:rPr>
              <a:t>Iodine maps can provide: </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Functional information </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Focal or regional pulmonary blood flow defects  </a:t>
            </a:r>
            <a:endParaRPr lang="en-US" sz="2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23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2300" b="1" dirty="0" smtClean="0">
                <a:solidFill>
                  <a:schemeClr val="bg1"/>
                </a:solidFill>
                <a:effectLst>
                  <a:outerShdw blurRad="38100" dist="38100" dir="2700000" algn="tl">
                    <a:srgbClr val="000000"/>
                  </a:outerShdw>
                </a:effectLst>
                <a:cs typeface="+mn-cs"/>
              </a:rPr>
              <a:t> </a:t>
            </a:r>
            <a:r>
              <a:rPr lang="en-US" sz="2400" b="1" dirty="0" smtClean="0">
                <a:solidFill>
                  <a:schemeClr val="bg1"/>
                </a:solidFill>
                <a:effectLst>
                  <a:outerShdw blurRad="38100" dist="38100" dir="2700000" algn="tl">
                    <a:srgbClr val="000000"/>
                  </a:outerShdw>
                </a:effectLst>
                <a:cs typeface="+mn-cs"/>
              </a:rPr>
              <a:t>Objective assessment: </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Lung Perfusion </a:t>
            </a:r>
          </a:p>
          <a:p>
            <a:pPr lvl="1" eaLnBrk="1" hangingPunct="1">
              <a:lnSpc>
                <a:spcPct val="90000"/>
              </a:lnSpc>
              <a:buClr>
                <a:srgbClr val="FF0000"/>
              </a:buClr>
              <a:defRPr/>
            </a:pPr>
            <a:r>
              <a:rPr lang="en-US" sz="2000" b="1" dirty="0" smtClean="0">
                <a:solidFill>
                  <a:schemeClr val="bg1"/>
                </a:solidFill>
                <a:effectLst>
                  <a:outerShdw blurRad="38100" dist="38100" dir="2700000" algn="tl">
                    <a:srgbClr val="000000"/>
                  </a:outerShdw>
                </a:effectLst>
                <a:cs typeface="+mn-cs"/>
              </a:rPr>
              <a:t>Subtle interval change  </a:t>
            </a:r>
            <a:endParaRPr lang="en-US" sz="2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sp>
        <p:nvSpPr>
          <p:cNvPr id="10" name="Rectangle 4"/>
          <p:cNvSpPr>
            <a:spLocks noChangeArrowheads="1"/>
          </p:cNvSpPr>
          <p:nvPr/>
        </p:nvSpPr>
        <p:spPr bwMode="auto">
          <a:xfrm>
            <a:off x="5029200" y="1143000"/>
            <a:ext cx="3886200" cy="5562600"/>
          </a:xfrm>
          <a:prstGeom prst="rect">
            <a:avLst/>
          </a:prstGeom>
          <a:solidFill>
            <a:schemeClr val="tx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b="1" dirty="0">
              <a:solidFill>
                <a:schemeClr val="bg2"/>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9524" t="19048" r="33333" b="6349"/>
          <a:stretch/>
        </p:blipFill>
        <p:spPr>
          <a:xfrm>
            <a:off x="7086600" y="3943350"/>
            <a:ext cx="1692613" cy="2209800"/>
          </a:xfrm>
          <a:prstGeom prst="rect">
            <a:avLst/>
          </a:prstGeom>
        </p:spPr>
      </p:pic>
      <p:pic>
        <p:nvPicPr>
          <p:cNvPr id="1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9980" t="23263" r="49562" b="27175"/>
          <a:stretch/>
        </p:blipFill>
        <p:spPr bwMode="auto">
          <a:xfrm>
            <a:off x="5200923" y="3962400"/>
            <a:ext cx="174949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3433" t="28358" r="20895" b="28359"/>
          <a:stretch/>
        </p:blipFill>
        <p:spPr>
          <a:xfrm>
            <a:off x="5384646" y="1294233"/>
            <a:ext cx="3131535" cy="2063966"/>
          </a:xfrm>
          <a:prstGeom prst="rect">
            <a:avLst/>
          </a:prstGeom>
        </p:spPr>
      </p:pic>
      <p:pic>
        <p:nvPicPr>
          <p:cNvPr id="3076" name="Picture 4" descr="New PNG Transparent Taxt and Label Design - FREE Vector Design - Cdr, Ai,  EPS, PNG, 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62552">
            <a:off x="71103" y="85194"/>
            <a:ext cx="1702493" cy="1210206"/>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486400" y="3352800"/>
            <a:ext cx="2971800" cy="400110"/>
          </a:xfrm>
          <a:prstGeom prst="rect">
            <a:avLst/>
          </a:prstGeom>
          <a:noFill/>
        </p:spPr>
        <p:txBody>
          <a:bodyPr wrap="square" rtlCol="0">
            <a:spAutoFit/>
          </a:bodyPr>
          <a:lstStyle/>
          <a:p>
            <a:pPr algn="ctr"/>
            <a:r>
              <a:rPr lang="en-US" sz="2000" b="1" dirty="0" smtClean="0">
                <a:solidFill>
                  <a:prstClr val="white"/>
                </a:solidFill>
                <a:latin typeface="Calibri"/>
              </a:rPr>
              <a:t>PE </a:t>
            </a:r>
            <a:r>
              <a:rPr lang="en-US" sz="2000" b="1" dirty="0">
                <a:solidFill>
                  <a:prstClr val="white"/>
                </a:solidFill>
                <a:latin typeface="Calibri"/>
              </a:rPr>
              <a:t>with </a:t>
            </a:r>
            <a:r>
              <a:rPr lang="en-US" sz="2000" b="1" dirty="0" smtClean="0">
                <a:solidFill>
                  <a:prstClr val="white"/>
                </a:solidFill>
                <a:latin typeface="Calibri"/>
              </a:rPr>
              <a:t>infarct  </a:t>
            </a:r>
            <a:endParaRPr lang="en-US" sz="2000" b="1" dirty="0">
              <a:solidFill>
                <a:prstClr val="white"/>
              </a:solidFill>
              <a:latin typeface="Calibri"/>
            </a:endParaRPr>
          </a:p>
        </p:txBody>
      </p:sp>
      <p:sp>
        <p:nvSpPr>
          <p:cNvPr id="18" name="TextBox 17"/>
          <p:cNvSpPr txBox="1"/>
          <p:nvPr/>
        </p:nvSpPr>
        <p:spPr>
          <a:xfrm>
            <a:off x="5029200" y="6172200"/>
            <a:ext cx="3886200" cy="400110"/>
          </a:xfrm>
          <a:prstGeom prst="rect">
            <a:avLst/>
          </a:prstGeom>
          <a:noFill/>
        </p:spPr>
        <p:txBody>
          <a:bodyPr wrap="square" rtlCol="0">
            <a:spAutoFit/>
          </a:bodyPr>
          <a:lstStyle/>
          <a:p>
            <a:pPr algn="ctr"/>
            <a:r>
              <a:rPr lang="en-US" sz="2000" b="1" dirty="0" smtClean="0">
                <a:solidFill>
                  <a:prstClr val="white"/>
                </a:solidFill>
                <a:latin typeface="Calibri"/>
              </a:rPr>
              <a:t>Congenital Surfactant Deficiency  </a:t>
            </a:r>
            <a:endParaRPr lang="en-US" sz="2000" b="1" dirty="0">
              <a:solidFill>
                <a:prstClr val="white"/>
              </a:solidFill>
              <a:latin typeface="Calibri"/>
            </a:endParaRPr>
          </a:p>
        </p:txBody>
      </p:sp>
      <p:sp>
        <p:nvSpPr>
          <p:cNvPr id="11" name="Rectangle 2"/>
          <p:cNvSpPr txBox="1">
            <a:spLocks noChangeArrowheads="1"/>
          </p:cNvSpPr>
          <p:nvPr/>
        </p:nvSpPr>
        <p:spPr bwMode="auto">
          <a:xfrm>
            <a:off x="10668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800" b="1" kern="0" dirty="0" smtClean="0">
                <a:solidFill>
                  <a:srgbClr val="FFFF00"/>
                </a:solidFill>
                <a:effectLst>
                  <a:outerShdw blurRad="38100" dist="38100" dir="2700000" algn="tl">
                    <a:srgbClr val="000000"/>
                  </a:outerShdw>
                </a:effectLst>
                <a:ea typeface="ＭＳ Ｐゴシック" charset="-128"/>
              </a:rPr>
              <a:t>Dual-Energy CT Application</a:t>
            </a:r>
            <a:br>
              <a:rPr lang="en-US" sz="3800" b="1" kern="0" dirty="0" smtClean="0">
                <a:solidFill>
                  <a:srgbClr val="FFFF00"/>
                </a:solidFill>
                <a:effectLst>
                  <a:outerShdw blurRad="38100" dist="38100" dir="2700000" algn="tl">
                    <a:srgbClr val="000000"/>
                  </a:outerShdw>
                </a:effectLst>
                <a:ea typeface="ＭＳ Ｐゴシック" charset="-128"/>
              </a:rPr>
            </a:br>
            <a:r>
              <a:rPr lang="en-US" sz="2800" b="1" kern="0" dirty="0" smtClean="0">
                <a:solidFill>
                  <a:srgbClr val="00FF00"/>
                </a:solidFill>
                <a:effectLst>
                  <a:outerShdw blurRad="38100" dist="38100" dir="2700000" algn="tl">
                    <a:srgbClr val="000000"/>
                  </a:outerShdw>
                </a:effectLst>
                <a:ea typeface="ＭＳ Ｐゴシック" charset="-128"/>
              </a:rPr>
              <a:t>Iodine Maps (Perfusion)</a:t>
            </a:r>
          </a:p>
        </p:txBody>
      </p:sp>
    </p:spTree>
    <p:extLst>
      <p:ext uri="{BB962C8B-B14F-4D97-AF65-F5344CB8AC3E}">
        <p14:creationId xmlns:p14="http://schemas.microsoft.com/office/powerpoint/2010/main" val="2768282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76200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Objectives</a:t>
            </a:r>
          </a:p>
        </p:txBody>
      </p:sp>
      <p:sp>
        <p:nvSpPr>
          <p:cNvPr id="6147" name="Rectangle 3"/>
          <p:cNvSpPr>
            <a:spLocks noGrp="1" noChangeArrowheads="1"/>
          </p:cNvSpPr>
          <p:nvPr>
            <p:ph type="body" idx="1"/>
          </p:nvPr>
        </p:nvSpPr>
        <p:spPr>
          <a:xfrm>
            <a:off x="609600" y="1905000"/>
            <a:ext cx="8382000" cy="4525963"/>
          </a:xfrm>
        </p:spPr>
        <p:txBody>
          <a:bodyPr/>
          <a:lstStyle/>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Discuss </a:t>
            </a:r>
            <a:r>
              <a:rPr lang="en-US" sz="3000" b="1" dirty="0" smtClean="0">
                <a:solidFill>
                  <a:schemeClr val="bg1"/>
                </a:solidFill>
                <a:effectLst>
                  <a:outerShdw blurRad="38100" dist="38100" dir="2700000" algn="tl">
                    <a:srgbClr val="000000"/>
                  </a:outerShdw>
                </a:effectLst>
                <a:cs typeface="+mn-cs"/>
              </a:rPr>
              <a:t>new classification system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Review</a:t>
            </a:r>
            <a:r>
              <a:rPr lang="en-US" sz="3000" b="1" dirty="0" smtClean="0">
                <a:solidFill>
                  <a:schemeClr val="bg1"/>
                </a:solidFill>
                <a:effectLst>
                  <a:outerShdw blurRad="38100" dist="38100" dir="2700000" algn="tl">
                    <a:srgbClr val="000000"/>
                  </a:outerShdw>
                </a:effectLst>
                <a:cs typeface="+mn-cs"/>
              </a:rPr>
              <a:t> MDCT imaging technique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30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 Learn </a:t>
            </a:r>
            <a:r>
              <a:rPr lang="en-US" sz="3000" b="1" dirty="0" smtClean="0">
                <a:solidFill>
                  <a:schemeClr val="bg1"/>
                </a:solidFill>
                <a:effectLst>
                  <a:outerShdw blurRad="38100" dist="38100" dir="2700000" algn="tl">
                    <a:srgbClr val="000000"/>
                  </a:outerShdw>
                </a:effectLst>
                <a:cs typeface="+mn-cs"/>
              </a:rPr>
              <a:t>five pediatric ILD with underlying genetic causes &amp; characteristic imaging findings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pic>
        <p:nvPicPr>
          <p:cNvPr id="23556" name="Picture 4" descr="600px-Archery_Target_80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28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ChangeArrowheads="1"/>
          </p:cNvSpPr>
          <p:nvPr/>
        </p:nvSpPr>
        <p:spPr bwMode="auto">
          <a:xfrm rot="2402276">
            <a:off x="7169150" y="385763"/>
            <a:ext cx="914400" cy="35242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9050">
            <a:solidFill>
              <a:schemeClr val="bg1"/>
            </a:solidFill>
            <a:miter lim="800000"/>
            <a:headEnd/>
            <a:tailEnd/>
          </a:ln>
        </p:spPr>
        <p:txBody>
          <a:bodyPr wrap="none" anchor="ctr"/>
          <a:lstStyle/>
          <a:p>
            <a:endParaRPr lang="en-US" dirty="0"/>
          </a:p>
        </p:txBody>
      </p:sp>
      <p:sp>
        <p:nvSpPr>
          <p:cNvPr id="7" name="Rectangle 6"/>
          <p:cNvSpPr/>
          <p:nvPr/>
        </p:nvSpPr>
        <p:spPr bwMode="auto">
          <a:xfrm>
            <a:off x="533400" y="3810000"/>
            <a:ext cx="8001000" cy="1524000"/>
          </a:xfrm>
          <a:prstGeom prst="rect">
            <a:avLst/>
          </a:prstGeom>
          <a:noFill/>
          <a:ln w="57150" cap="flat" cmpd="sng" algn="ctr">
            <a:solidFill>
              <a:srgbClr val="FFFF00"/>
            </a:solidFill>
            <a:prstDash val="solid"/>
            <a:round/>
            <a:headEnd type="none" w="med" len="med"/>
            <a:tailEnd type="none" w="med" len="med"/>
          </a:ln>
          <a:effectLst>
            <a:glow rad="228600">
              <a:schemeClr val="accent1">
                <a:satMod val="175000"/>
                <a:alpha val="40000"/>
              </a:schemeClr>
            </a:glow>
          </a:effectLst>
          <a:extLst/>
        </p:spPr>
        <p:txBody>
          <a:bodyPr/>
          <a:lstStyle/>
          <a:p>
            <a:pPr>
              <a:defRPr/>
            </a:pPr>
            <a:endParaRPr lang="en-US" dirty="0">
              <a:latin typeface="Arial" charset="0"/>
            </a:endParaRPr>
          </a:p>
        </p:txBody>
      </p:sp>
      <p:pic>
        <p:nvPicPr>
          <p:cNvPr id="2356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4725" y="5105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315200" cy="1143000"/>
          </a:xfrm>
        </p:spPr>
        <p:txBody>
          <a:bodyPr/>
          <a:lstStyle/>
          <a:p>
            <a:r>
              <a:rPr lang="en-US" sz="4800" b="1" dirty="0" smtClean="0">
                <a:solidFill>
                  <a:srgbClr val="FFFF00"/>
                </a:solidFill>
                <a:effectLst>
                  <a:outerShdw blurRad="38100" dist="38100" dir="2700000" algn="tl">
                    <a:srgbClr val="000000">
                      <a:alpha val="43137"/>
                    </a:srgbClr>
                  </a:outerShdw>
                </a:effectLst>
              </a:rPr>
              <a:t>Pattern Recognition</a:t>
            </a:r>
            <a:endParaRPr lang="en-US" sz="4800" b="1" dirty="0">
              <a:solidFill>
                <a:srgbClr val="FFFF00"/>
              </a:solidFill>
              <a:effectLst>
                <a:outerShdw blurRad="38100" dist="38100" dir="2700000" algn="tl">
                  <a:srgbClr val="000000">
                    <a:alpha val="43137"/>
                  </a:srgbClr>
                </a:outerShdw>
              </a:effectLst>
            </a:endParaRPr>
          </a:p>
        </p:txBody>
      </p:sp>
      <p:pic>
        <p:nvPicPr>
          <p:cNvPr id="4" name="Picture 38" descr="Image result for magnifying glass cartoon transparent background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228600"/>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uilding block cartoon transparent background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752600"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609600" y="2590800"/>
            <a:ext cx="8001000" cy="76200"/>
          </a:xfrm>
          <a:prstGeom prst="line">
            <a:avLst/>
          </a:prstGeom>
          <a:ln w="76200" cmpd="thickThi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19400" y="2590800"/>
            <a:ext cx="0" cy="3014722"/>
          </a:xfrm>
          <a:prstGeom prst="line">
            <a:avLst/>
          </a:prstGeom>
          <a:ln w="76200" cmpd="thickThi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91200" y="2624078"/>
            <a:ext cx="0" cy="3014722"/>
          </a:xfrm>
          <a:prstGeom prst="line">
            <a:avLst/>
          </a:prstGeom>
          <a:ln w="76200" cmpd="thickThi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19200" y="1915180"/>
            <a:ext cx="7848600" cy="523220"/>
          </a:xfrm>
          <a:prstGeom prst="rect">
            <a:avLst/>
          </a:prstGeom>
          <a:noFill/>
        </p:spPr>
        <p:txBody>
          <a:bodyPr wrap="square" rtlCol="0">
            <a:spAutoFit/>
          </a:bodyPr>
          <a:lstStyle/>
          <a:p>
            <a:r>
              <a:rPr lang="en-US" sz="2800" b="1" dirty="0" smtClean="0">
                <a:solidFill>
                  <a:schemeClr val="bg1"/>
                </a:solidFill>
              </a:rPr>
              <a:t>Age 		Pattern Type	</a:t>
            </a:r>
            <a:r>
              <a:rPr lang="en-US" sz="2800" b="1" dirty="0">
                <a:solidFill>
                  <a:schemeClr val="bg1"/>
                </a:solidFill>
              </a:rPr>
              <a:t> </a:t>
            </a:r>
            <a:r>
              <a:rPr lang="en-US" sz="2800" b="1" dirty="0" smtClean="0">
                <a:solidFill>
                  <a:schemeClr val="bg1"/>
                </a:solidFill>
              </a:rPr>
              <a:t>   Distribution </a:t>
            </a:r>
            <a:endParaRPr lang="en-US" sz="2800" b="1" dirty="0">
              <a:solidFill>
                <a:schemeClr val="bg1"/>
              </a:solidFill>
            </a:endParaRPr>
          </a:p>
        </p:txBody>
      </p:sp>
      <p:pic>
        <p:nvPicPr>
          <p:cNvPr id="10" name="Picture 2" descr="Image result for cartoon infant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975645"/>
            <a:ext cx="1618763" cy="91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8" descr="Image result for transparent background childr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4495800"/>
            <a:ext cx="2333625" cy="99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048000" y="3053477"/>
            <a:ext cx="1473480" cy="2585323"/>
          </a:xfrm>
          <a:prstGeom prst="rect">
            <a:avLst/>
          </a:prstGeom>
          <a:noFill/>
        </p:spPr>
        <p:txBody>
          <a:bodyPr wrap="none" rtlCol="0">
            <a:spAutoFit/>
          </a:bodyPr>
          <a:lstStyle/>
          <a:p>
            <a:pPr marL="285750" indent="-285750">
              <a:buClr>
                <a:srgbClr val="FF0000"/>
              </a:buClr>
              <a:buFont typeface="Wingdings" panose="05000000000000000000" pitchFamily="2" charset="2"/>
              <a:buChar char="ü"/>
            </a:pPr>
            <a:r>
              <a:rPr lang="en-US" b="1" dirty="0" smtClean="0">
                <a:solidFill>
                  <a:schemeClr val="bg1"/>
                </a:solidFill>
              </a:rPr>
              <a:t>Aeration </a:t>
            </a:r>
          </a:p>
          <a:p>
            <a:pPr marL="285750" indent="-285750">
              <a:buClr>
                <a:srgbClr val="FF0000"/>
              </a:buClr>
              <a:buFont typeface="Wingdings" panose="05000000000000000000" pitchFamily="2" charset="2"/>
              <a:buChar char="ü"/>
            </a:pPr>
            <a:endParaRPr lang="en-US" b="1" dirty="0" smtClean="0">
              <a:solidFill>
                <a:schemeClr val="bg1"/>
              </a:solidFill>
            </a:endParaRPr>
          </a:p>
          <a:p>
            <a:pPr marL="285750" indent="-285750">
              <a:buClr>
                <a:srgbClr val="FF0000"/>
              </a:buClr>
              <a:buFont typeface="Wingdings" panose="05000000000000000000" pitchFamily="2" charset="2"/>
              <a:buChar char="ü"/>
            </a:pPr>
            <a:endParaRPr lang="en-US" b="1" dirty="0" smtClean="0">
              <a:solidFill>
                <a:schemeClr val="bg1"/>
              </a:solidFill>
            </a:endParaRPr>
          </a:p>
          <a:p>
            <a:pPr marL="285750" indent="-285750">
              <a:buClr>
                <a:srgbClr val="FF0000"/>
              </a:buClr>
              <a:buFont typeface="Wingdings" panose="05000000000000000000" pitchFamily="2" charset="2"/>
              <a:buChar char="ü"/>
            </a:pPr>
            <a:endParaRPr lang="en-US" b="1" dirty="0">
              <a:solidFill>
                <a:schemeClr val="bg1"/>
              </a:solidFill>
            </a:endParaRPr>
          </a:p>
          <a:p>
            <a:pPr marL="285750" indent="-285750">
              <a:buClr>
                <a:srgbClr val="FF0000"/>
              </a:buClr>
              <a:buFont typeface="Wingdings" panose="05000000000000000000" pitchFamily="2" charset="2"/>
              <a:buChar char="ü"/>
            </a:pPr>
            <a:r>
              <a:rPr lang="en-US" b="1" dirty="0" smtClean="0">
                <a:solidFill>
                  <a:schemeClr val="bg1"/>
                </a:solidFill>
              </a:rPr>
              <a:t>GGO</a:t>
            </a:r>
          </a:p>
          <a:p>
            <a:pPr marL="285750" indent="-285750">
              <a:buClr>
                <a:srgbClr val="FF0000"/>
              </a:buClr>
              <a:buFont typeface="Wingdings" panose="05000000000000000000" pitchFamily="2" charset="2"/>
              <a:buChar char="ü"/>
            </a:pPr>
            <a:endParaRPr lang="en-US" b="1" dirty="0" smtClean="0">
              <a:solidFill>
                <a:schemeClr val="bg1"/>
              </a:solidFill>
            </a:endParaRPr>
          </a:p>
          <a:p>
            <a:pPr marL="285750" indent="-285750">
              <a:buClr>
                <a:srgbClr val="FF0000"/>
              </a:buClr>
              <a:buFont typeface="Wingdings" panose="05000000000000000000" pitchFamily="2" charset="2"/>
              <a:buChar char="ü"/>
            </a:pPr>
            <a:endParaRPr lang="en-US" b="1" dirty="0" smtClean="0">
              <a:solidFill>
                <a:schemeClr val="bg1"/>
              </a:solidFill>
            </a:endParaRPr>
          </a:p>
          <a:p>
            <a:pPr marL="285750" indent="-285750">
              <a:buClr>
                <a:srgbClr val="FF0000"/>
              </a:buClr>
              <a:buFont typeface="Wingdings" panose="05000000000000000000" pitchFamily="2" charset="2"/>
              <a:buChar char="ü"/>
            </a:pPr>
            <a:endParaRPr lang="en-US" b="1" dirty="0">
              <a:solidFill>
                <a:schemeClr val="bg1"/>
              </a:solidFill>
            </a:endParaRPr>
          </a:p>
          <a:p>
            <a:pPr marL="285750" indent="-285750">
              <a:buClr>
                <a:srgbClr val="FF0000"/>
              </a:buClr>
              <a:buFont typeface="Wingdings" panose="05000000000000000000" pitchFamily="2" charset="2"/>
              <a:buChar char="ü"/>
            </a:pPr>
            <a:r>
              <a:rPr lang="en-US" b="1" dirty="0" smtClean="0">
                <a:solidFill>
                  <a:schemeClr val="bg1"/>
                </a:solidFill>
              </a:rPr>
              <a:t>Cyst</a:t>
            </a:r>
          </a:p>
        </p:txBody>
      </p:sp>
      <p:pic>
        <p:nvPicPr>
          <p:cNvPr id="13" name="Picture 10" descr="Image result for aeration cartoon background transparent fre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2897521"/>
            <a:ext cx="1217279" cy="121727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4" descr="Image result for cloud transparent background fre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2400" y="3962400"/>
            <a:ext cx="1752600" cy="11375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600" y="5105400"/>
            <a:ext cx="880128" cy="6893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172200" y="2928878"/>
            <a:ext cx="2362200" cy="2862322"/>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b="1" dirty="0" smtClean="0">
                <a:solidFill>
                  <a:schemeClr val="bg1"/>
                </a:solidFill>
              </a:rPr>
              <a:t>Hypoinflation </a:t>
            </a:r>
          </a:p>
          <a:p>
            <a:pPr marL="285750" indent="-285750">
              <a:buClr>
                <a:srgbClr val="FF0000"/>
              </a:buClr>
              <a:buFont typeface="Wingdings" panose="05000000000000000000" pitchFamily="2" charset="2"/>
              <a:buChar char="ü"/>
            </a:pPr>
            <a:r>
              <a:rPr lang="en-US" b="1" dirty="0" smtClean="0">
                <a:solidFill>
                  <a:schemeClr val="bg1"/>
                </a:solidFill>
              </a:rPr>
              <a:t>Hyperinflation </a:t>
            </a:r>
            <a:endParaRPr lang="en-US" b="1" dirty="0">
              <a:solidFill>
                <a:schemeClr val="bg1"/>
              </a:solidFill>
            </a:endParaRPr>
          </a:p>
          <a:p>
            <a:pPr marL="285750" indent="-285750">
              <a:buClr>
                <a:srgbClr val="FF0000"/>
              </a:buClr>
              <a:buFont typeface="Wingdings" panose="05000000000000000000" pitchFamily="2" charset="2"/>
              <a:buChar char="ü"/>
            </a:pPr>
            <a:endParaRPr lang="en-US" b="1" dirty="0">
              <a:solidFill>
                <a:schemeClr val="bg1"/>
              </a:solidFill>
            </a:endParaRPr>
          </a:p>
          <a:p>
            <a:pPr marL="285750" indent="-285750">
              <a:buClr>
                <a:srgbClr val="FF0000"/>
              </a:buClr>
              <a:buFont typeface="Wingdings" panose="05000000000000000000" pitchFamily="2" charset="2"/>
              <a:buChar char="ü"/>
            </a:pPr>
            <a:endParaRPr lang="en-US" b="1" dirty="0">
              <a:solidFill>
                <a:schemeClr val="bg1"/>
              </a:solidFill>
            </a:endParaRPr>
          </a:p>
          <a:p>
            <a:pPr marL="285750" indent="-285750">
              <a:buClr>
                <a:srgbClr val="FF0000"/>
              </a:buClr>
              <a:buFont typeface="Wingdings" panose="05000000000000000000" pitchFamily="2" charset="2"/>
              <a:buChar char="ü"/>
            </a:pPr>
            <a:r>
              <a:rPr lang="en-US" b="1" dirty="0" smtClean="0">
                <a:solidFill>
                  <a:schemeClr val="bg1"/>
                </a:solidFill>
              </a:rPr>
              <a:t>Diffuse</a:t>
            </a:r>
          </a:p>
          <a:p>
            <a:pPr marL="285750" indent="-285750">
              <a:buClr>
                <a:srgbClr val="FF0000"/>
              </a:buClr>
              <a:buFont typeface="Wingdings" panose="05000000000000000000" pitchFamily="2" charset="2"/>
              <a:buChar char="ü"/>
            </a:pPr>
            <a:r>
              <a:rPr lang="en-US" b="1" dirty="0" smtClean="0">
                <a:solidFill>
                  <a:schemeClr val="bg1"/>
                </a:solidFill>
              </a:rPr>
              <a:t>Focal (localized)</a:t>
            </a:r>
            <a:endParaRPr lang="en-US" b="1" dirty="0">
              <a:solidFill>
                <a:schemeClr val="bg1"/>
              </a:solidFill>
            </a:endParaRPr>
          </a:p>
          <a:p>
            <a:pPr marL="285750" indent="-285750">
              <a:buClr>
                <a:srgbClr val="FF0000"/>
              </a:buClr>
              <a:buFont typeface="Wingdings" panose="05000000000000000000" pitchFamily="2" charset="2"/>
              <a:buChar char="ü"/>
            </a:pPr>
            <a:endParaRPr lang="en-US" b="1" dirty="0">
              <a:solidFill>
                <a:schemeClr val="bg1"/>
              </a:solidFill>
            </a:endParaRPr>
          </a:p>
          <a:p>
            <a:pPr marL="285750" indent="-285750">
              <a:buClr>
                <a:srgbClr val="FF0000"/>
              </a:buClr>
              <a:buFont typeface="Wingdings" panose="05000000000000000000" pitchFamily="2" charset="2"/>
              <a:buChar char="ü"/>
            </a:pPr>
            <a:endParaRPr lang="en-US" b="1" dirty="0">
              <a:solidFill>
                <a:schemeClr val="bg1"/>
              </a:solidFill>
            </a:endParaRPr>
          </a:p>
          <a:p>
            <a:pPr marL="285750" indent="-285750">
              <a:buClr>
                <a:srgbClr val="FF0000"/>
              </a:buClr>
              <a:buFont typeface="Wingdings" panose="05000000000000000000" pitchFamily="2" charset="2"/>
              <a:buChar char="ü"/>
            </a:pPr>
            <a:r>
              <a:rPr lang="en-US" b="1" dirty="0" smtClean="0">
                <a:solidFill>
                  <a:schemeClr val="bg1"/>
                </a:solidFill>
              </a:rPr>
              <a:t>Diffuse</a:t>
            </a:r>
          </a:p>
          <a:p>
            <a:pPr marL="285750" indent="-285750">
              <a:buClr>
                <a:srgbClr val="FF0000"/>
              </a:buClr>
              <a:buFont typeface="Wingdings" panose="05000000000000000000" pitchFamily="2" charset="2"/>
              <a:buChar char="ü"/>
            </a:pPr>
            <a:r>
              <a:rPr lang="en-US" b="1" dirty="0" smtClean="0">
                <a:solidFill>
                  <a:schemeClr val="bg1"/>
                </a:solidFill>
              </a:rPr>
              <a:t>Focal (localized)</a:t>
            </a:r>
            <a:endParaRPr lang="en-US" b="1" dirty="0">
              <a:solidFill>
                <a:schemeClr val="bg1"/>
              </a:solidFill>
            </a:endParaRPr>
          </a:p>
        </p:txBody>
      </p:sp>
      <p:sp>
        <p:nvSpPr>
          <p:cNvPr id="17" name="Text Box 9"/>
          <p:cNvSpPr txBox="1">
            <a:spLocks noChangeArrowheads="1"/>
          </p:cNvSpPr>
          <p:nvPr/>
        </p:nvSpPr>
        <p:spPr bwMode="auto">
          <a:xfrm>
            <a:off x="457200" y="5943600"/>
            <a:ext cx="8039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Interstitial (Diffuse) Lung Disease. In Imaging in Pediatric Pulmonology</a:t>
            </a:r>
          </a:p>
          <a:p>
            <a:pPr algn="ctr" eaLnBrk="1" hangingPunct="1">
              <a:spcBef>
                <a:spcPct val="0"/>
              </a:spcBef>
              <a:buFontTx/>
              <a:buNone/>
            </a:pPr>
            <a:r>
              <a:rPr lang="en-US" altLang="en-US" sz="1600" b="1" dirty="0" smtClean="0">
                <a:solidFill>
                  <a:srgbClr val="FFC000"/>
                </a:solidFill>
              </a:rPr>
              <a:t>Lee EY (Editor) 2020 </a:t>
            </a:r>
            <a:endParaRPr lang="en-US" altLang="en-US" sz="1600" b="1" dirty="0">
              <a:solidFill>
                <a:srgbClr val="FFC000"/>
              </a:solidFill>
            </a:endParaRPr>
          </a:p>
        </p:txBody>
      </p:sp>
    </p:spTree>
    <p:extLst>
      <p:ext uri="{BB962C8B-B14F-4D97-AF65-F5344CB8AC3E}">
        <p14:creationId xmlns:p14="http://schemas.microsoft.com/office/powerpoint/2010/main" val="1524617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533400"/>
            <a:ext cx="80772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Five Pediatric ILD: </a:t>
            </a:r>
            <a:br>
              <a:rPr lang="en-US" sz="4800" b="1" dirty="0" smtClean="0">
                <a:solidFill>
                  <a:srgbClr val="FFFF00"/>
                </a:solidFill>
                <a:effectLst>
                  <a:outerShdw blurRad="38100" dist="38100" dir="2700000" algn="tl">
                    <a:srgbClr val="000000"/>
                  </a:outerShdw>
                </a:effectLst>
                <a:ea typeface="ＭＳ Ｐゴシック" charset="-128"/>
              </a:rPr>
            </a:br>
            <a:r>
              <a:rPr lang="en-US" sz="3600" b="1" dirty="0" smtClean="0">
                <a:solidFill>
                  <a:srgbClr val="00FF00"/>
                </a:solidFill>
                <a:effectLst>
                  <a:outerShdw blurRad="38100" dist="38100" dir="2700000" algn="tl">
                    <a:srgbClr val="000000"/>
                  </a:outerShdw>
                </a:effectLst>
                <a:ea typeface="ＭＳ Ｐゴシック" charset="-128"/>
              </a:rPr>
              <a:t>Underlying Genetic Causes</a:t>
            </a:r>
          </a:p>
        </p:txBody>
      </p:sp>
      <p:sp>
        <p:nvSpPr>
          <p:cNvPr id="6147" name="Rectangle 3"/>
          <p:cNvSpPr>
            <a:spLocks noGrp="1" noChangeArrowheads="1"/>
          </p:cNvSpPr>
          <p:nvPr>
            <p:ph type="body" idx="1"/>
          </p:nvPr>
        </p:nvSpPr>
        <p:spPr>
          <a:xfrm>
            <a:off x="1371600" y="2438400"/>
            <a:ext cx="6858000" cy="3200400"/>
          </a:xfrm>
        </p:spPr>
        <p:txBody>
          <a:bodyPr/>
          <a:lstStyle/>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Congenital surfactant Deficiency</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Trisomy 21</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Filamin A gene mutation</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CTLA4 &amp; LRBA gene mutation</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DOCK8 gene mutation</a:t>
            </a:r>
            <a:endParaRPr lang="en-US" sz="2800" b="1" dirty="0">
              <a:solidFill>
                <a:schemeClr val="bg1"/>
              </a:solidFill>
              <a:effectLst>
                <a:outerShdw blurRad="38100" dist="38100" dir="2700000" algn="tl">
                  <a:srgbClr val="000000"/>
                </a:outerShdw>
              </a:effectLst>
              <a:cs typeface="+mn-cs"/>
            </a:endParaRPr>
          </a:p>
        </p:txBody>
      </p:sp>
      <p:pic>
        <p:nvPicPr>
          <p:cNvPr id="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966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24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extLst>
      <p:ext uri="{BB962C8B-B14F-4D97-AF65-F5344CB8AC3E}">
        <p14:creationId xmlns:p14="http://schemas.microsoft.com/office/powerpoint/2010/main" val="2295265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533400"/>
            <a:ext cx="80772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Five Pediatric ILD: </a:t>
            </a:r>
            <a:br>
              <a:rPr lang="en-US" sz="4800" b="1" dirty="0" smtClean="0">
                <a:solidFill>
                  <a:srgbClr val="FFFF00"/>
                </a:solidFill>
                <a:effectLst>
                  <a:outerShdw blurRad="38100" dist="38100" dir="2700000" algn="tl">
                    <a:srgbClr val="000000"/>
                  </a:outerShdw>
                </a:effectLst>
                <a:ea typeface="ＭＳ Ｐゴシック" charset="-128"/>
              </a:rPr>
            </a:br>
            <a:r>
              <a:rPr lang="en-US" sz="3600" b="1" dirty="0" smtClean="0">
                <a:solidFill>
                  <a:srgbClr val="00FF00"/>
                </a:solidFill>
                <a:effectLst>
                  <a:outerShdw blurRad="38100" dist="38100" dir="2700000" algn="tl">
                    <a:srgbClr val="000000"/>
                  </a:outerShdw>
                </a:effectLst>
                <a:ea typeface="ＭＳ Ｐゴシック" charset="-128"/>
              </a:rPr>
              <a:t>Underlying Genetic Causes</a:t>
            </a:r>
          </a:p>
        </p:txBody>
      </p:sp>
      <p:sp>
        <p:nvSpPr>
          <p:cNvPr id="6147" name="Rectangle 3"/>
          <p:cNvSpPr>
            <a:spLocks noGrp="1" noChangeArrowheads="1"/>
          </p:cNvSpPr>
          <p:nvPr>
            <p:ph type="body" idx="1"/>
          </p:nvPr>
        </p:nvSpPr>
        <p:spPr>
          <a:xfrm>
            <a:off x="1371600" y="2438400"/>
            <a:ext cx="6858000" cy="3200400"/>
          </a:xfrm>
        </p:spPr>
        <p:txBody>
          <a:bodyPr/>
          <a:lstStyle/>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Congenital surfactant Deficiency</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Trisomy 21</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Filamin A gene mutation</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CTLA4 &amp; LRBA gene mutation</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DOCK8 gene</a:t>
            </a:r>
            <a:endParaRPr lang="en-US" sz="2800" b="1" dirty="0">
              <a:solidFill>
                <a:schemeClr val="bg1"/>
              </a:solidFill>
              <a:effectLst>
                <a:outerShdw blurRad="38100" dist="38100" dir="2700000" algn="tl">
                  <a:srgbClr val="000000"/>
                </a:outerShdw>
              </a:effectLst>
              <a:cs typeface="+mn-cs"/>
            </a:endParaRPr>
          </a:p>
        </p:txBody>
      </p:sp>
      <p:pic>
        <p:nvPicPr>
          <p:cNvPr id="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966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24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1295400" y="2362200"/>
            <a:ext cx="6629400" cy="609600"/>
          </a:xfrm>
          <a:prstGeom prst="rect">
            <a:avLst/>
          </a:prstGeom>
          <a:noFill/>
          <a:ln w="57150" cap="flat" cmpd="sng" algn="ctr">
            <a:solidFill>
              <a:srgbClr val="FFFF00"/>
            </a:solidFill>
            <a:prstDash val="solid"/>
            <a:round/>
            <a:headEnd type="none" w="med" len="med"/>
            <a:tailEnd type="none" w="med" len="med"/>
          </a:ln>
          <a:effectLst>
            <a:glow rad="228600">
              <a:schemeClr val="accent1">
                <a:satMod val="175000"/>
                <a:alpha val="40000"/>
              </a:schemeClr>
            </a:glow>
          </a:effectLst>
          <a:extLst/>
        </p:spPr>
        <p:txBody>
          <a:bodyPr/>
          <a:lstStyle/>
          <a:p>
            <a:pPr>
              <a:defRPr/>
            </a:pPr>
            <a:endParaRPr lang="en-US" dirty="0">
              <a:latin typeface="Arial" charset="0"/>
            </a:endParaRPr>
          </a:p>
        </p:txBody>
      </p:sp>
      <p:sp>
        <p:nvSpPr>
          <p:cNvPr id="10"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extLst>
      <p:ext uri="{BB962C8B-B14F-4D97-AF65-F5344CB8AC3E}">
        <p14:creationId xmlns:p14="http://schemas.microsoft.com/office/powerpoint/2010/main" val="2521759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p:cNvSpPr>
          <p:nvPr>
            <p:ph type="title" idx="4294967295"/>
          </p:nvPr>
        </p:nvSpPr>
        <p:spPr bwMode="auto">
          <a:xfrm>
            <a:off x="0" y="685800"/>
            <a:ext cx="4953000" cy="914400"/>
          </a:xfrm>
          <a:extLst/>
        </p:spPr>
        <p:txBody>
          <a:bodyPr/>
          <a:lstStyle/>
          <a:p>
            <a:pPr algn="ctr">
              <a:defRPr/>
            </a:pPr>
            <a:r>
              <a:rPr lang="en-US" altLang="en-US" sz="3600" b="1" dirty="0" smtClean="0">
                <a:solidFill>
                  <a:srgbClr val="FFFF00"/>
                </a:solidFill>
                <a:effectLst>
                  <a:outerShdw blurRad="38100" dist="38100" dir="2700000" algn="tl">
                    <a:srgbClr val="000000">
                      <a:alpha val="43137"/>
                    </a:srgbClr>
                  </a:outerShdw>
                </a:effectLst>
                <a:latin typeface="Arial" charset="0"/>
                <a:ea typeface="+mj-ea"/>
              </a:rPr>
              <a:t>Congenital Surfactant Deficiency (CSD)</a:t>
            </a:r>
            <a:r>
              <a:rPr lang="en-US" altLang="en-US" sz="3600" b="1" dirty="0" smtClean="0">
                <a:latin typeface="Arial" charset="0"/>
                <a:ea typeface="+mj-ea"/>
              </a:rPr>
              <a:t/>
            </a:r>
            <a:br>
              <a:rPr lang="en-US" altLang="en-US" sz="3600" b="1" dirty="0" smtClean="0">
                <a:latin typeface="Arial" charset="0"/>
                <a:ea typeface="+mj-ea"/>
              </a:rPr>
            </a:br>
            <a:r>
              <a:rPr lang="en-US" altLang="en-US" sz="3600" b="1" dirty="0" smtClean="0">
                <a:latin typeface="Arial" charset="0"/>
                <a:ea typeface="+mj-ea"/>
              </a:rPr>
              <a:t>            </a:t>
            </a:r>
            <a:r>
              <a:rPr lang="en-US" altLang="en-US" sz="3600" b="1" dirty="0" smtClean="0">
                <a:ea typeface="+mj-ea"/>
              </a:rPr>
              <a:t> </a:t>
            </a:r>
          </a:p>
        </p:txBody>
      </p:sp>
      <p:sp>
        <p:nvSpPr>
          <p:cNvPr id="30723" name="Rectangle 3"/>
          <p:cNvSpPr>
            <a:spLocks noGrp="1"/>
          </p:cNvSpPr>
          <p:nvPr>
            <p:ph type="body" idx="4294967295"/>
          </p:nvPr>
        </p:nvSpPr>
        <p:spPr>
          <a:xfrm>
            <a:off x="304800" y="1905000"/>
            <a:ext cx="4572000" cy="5181600"/>
          </a:xfrm>
        </p:spPr>
        <p:txBody>
          <a:bodyPr/>
          <a:lstStyle/>
          <a:p>
            <a:pPr>
              <a:buClr>
                <a:srgbClr val="FF0000"/>
              </a:buClr>
              <a:buSzTx/>
            </a:pPr>
            <a:r>
              <a:rPr lang="en-US" altLang="en-US" sz="2800" b="1" dirty="0" smtClean="0">
                <a:solidFill>
                  <a:schemeClr val="bg1"/>
                </a:solidFill>
                <a:effectLst>
                  <a:outerShdw blurRad="38100" dist="38100" dir="2700000" algn="tl">
                    <a:srgbClr val="000000">
                      <a:alpha val="43137"/>
                    </a:srgbClr>
                  </a:outerShdw>
                </a:effectLst>
                <a:latin typeface="Arial" panose="020B0604020202020204" pitchFamily="34" charset="0"/>
              </a:rPr>
              <a:t>Abnormalities of surfactant production</a:t>
            </a:r>
          </a:p>
          <a:p>
            <a:pPr>
              <a:buClr>
                <a:srgbClr val="FF0000"/>
              </a:buClr>
              <a:buSzTx/>
            </a:pPr>
            <a:r>
              <a:rPr lang="en-US" altLang="en-US" sz="2800" b="1" dirty="0" smtClean="0">
                <a:solidFill>
                  <a:schemeClr val="bg1"/>
                </a:solidFill>
                <a:effectLst>
                  <a:outerShdw blurRad="38100" dist="38100" dir="2700000" algn="tl">
                    <a:srgbClr val="000000">
                      <a:alpha val="43137"/>
                    </a:srgbClr>
                  </a:outerShdw>
                </a:effectLst>
                <a:latin typeface="Arial" panose="020B0604020202020204" pitchFamily="34" charset="0"/>
              </a:rPr>
              <a:t>Three main types  </a:t>
            </a:r>
          </a:p>
          <a:p>
            <a:pPr lvl="1">
              <a:buClr>
                <a:srgbClr val="FF0000"/>
              </a:buClr>
              <a:buSzTx/>
            </a:pPr>
            <a:r>
              <a:rPr lang="en-US" altLang="en-US" sz="2400" b="1" dirty="0" smtClean="0">
                <a:solidFill>
                  <a:srgbClr val="00FF00"/>
                </a:solidFill>
                <a:effectLst>
                  <a:outerShdw blurRad="38100" dist="38100" dir="2700000" algn="tl">
                    <a:srgbClr val="000000">
                      <a:alpha val="43137"/>
                    </a:srgbClr>
                  </a:outerShdw>
                </a:effectLst>
                <a:latin typeface="Arial" panose="020B0604020202020204" pitchFamily="34" charset="0"/>
              </a:rPr>
              <a:t>SpB</a:t>
            </a:r>
            <a:r>
              <a:rPr lang="en-US" altLang="en-US" sz="2400" b="1" dirty="0" smtClean="0">
                <a:solidFill>
                  <a:schemeClr val="bg1"/>
                </a:solidFill>
                <a:effectLst>
                  <a:outerShdw blurRad="38100" dist="38100" dir="2700000" algn="tl">
                    <a:srgbClr val="000000">
                      <a:alpha val="43137"/>
                    </a:srgbClr>
                  </a:outerShdw>
                </a:effectLst>
                <a:latin typeface="Arial" panose="020B0604020202020204" pitchFamily="34" charset="0"/>
              </a:rPr>
              <a:t> genetic mutations</a:t>
            </a:r>
          </a:p>
          <a:p>
            <a:pPr lvl="2">
              <a:buClr>
                <a:srgbClr val="FF0000"/>
              </a:buClr>
            </a:pPr>
            <a:r>
              <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rPr>
              <a:t>Autosomal recessive  </a:t>
            </a:r>
          </a:p>
          <a:p>
            <a:pPr lvl="1">
              <a:buClr>
                <a:srgbClr val="FF0000"/>
              </a:buClr>
              <a:buSzTx/>
            </a:pPr>
            <a:r>
              <a:rPr lang="en-US" altLang="en-US" sz="2400" b="1" dirty="0" err="1" smtClean="0">
                <a:solidFill>
                  <a:srgbClr val="00FF00"/>
                </a:solidFill>
                <a:effectLst>
                  <a:outerShdw blurRad="38100" dist="38100" dir="2700000" algn="tl">
                    <a:srgbClr val="000000">
                      <a:alpha val="43137"/>
                    </a:srgbClr>
                  </a:outerShdw>
                </a:effectLst>
                <a:latin typeface="Arial" panose="020B0604020202020204" pitchFamily="34" charset="0"/>
              </a:rPr>
              <a:t>SpC</a:t>
            </a:r>
            <a:r>
              <a:rPr lang="en-US" altLang="en-US" sz="2400" b="1" dirty="0" smtClean="0">
                <a:solidFill>
                  <a:schemeClr val="bg1"/>
                </a:solidFill>
                <a:effectLst>
                  <a:outerShdw blurRad="38100" dist="38100" dir="2700000" algn="tl">
                    <a:srgbClr val="000000">
                      <a:alpha val="43137"/>
                    </a:srgbClr>
                  </a:outerShdw>
                </a:effectLst>
                <a:latin typeface="Arial" panose="020B0604020202020204" pitchFamily="34" charset="0"/>
              </a:rPr>
              <a:t> genetic mutations</a:t>
            </a:r>
          </a:p>
          <a:p>
            <a:pPr lvl="2">
              <a:buClr>
                <a:srgbClr val="FF0000"/>
              </a:buClr>
            </a:pPr>
            <a:r>
              <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rPr>
              <a:t>Autosomal dominant  </a:t>
            </a:r>
          </a:p>
          <a:p>
            <a:pPr lvl="1">
              <a:buClr>
                <a:srgbClr val="FF0000"/>
              </a:buClr>
              <a:buSzTx/>
            </a:pPr>
            <a:r>
              <a:rPr lang="en-US" altLang="en-US" sz="2400" b="1" dirty="0" smtClean="0">
                <a:solidFill>
                  <a:srgbClr val="00FF00"/>
                </a:solidFill>
                <a:effectLst>
                  <a:outerShdw blurRad="38100" dist="38100" dir="2700000" algn="tl">
                    <a:srgbClr val="000000">
                      <a:alpha val="43137"/>
                    </a:srgbClr>
                  </a:outerShdw>
                </a:effectLst>
                <a:latin typeface="Arial" panose="020B0604020202020204" pitchFamily="34" charset="0"/>
              </a:rPr>
              <a:t>ABCA3</a:t>
            </a:r>
            <a:r>
              <a:rPr lang="en-US" altLang="en-US" sz="2400" b="1" dirty="0" smtClean="0">
                <a:solidFill>
                  <a:schemeClr val="bg1"/>
                </a:solidFill>
                <a:effectLst>
                  <a:outerShdw blurRad="38100" dist="38100" dir="2700000" algn="tl">
                    <a:srgbClr val="000000">
                      <a:alpha val="43137"/>
                    </a:srgbClr>
                  </a:outerShdw>
                </a:effectLst>
                <a:latin typeface="Arial" panose="020B0604020202020204" pitchFamily="34" charset="0"/>
              </a:rPr>
              <a:t> genetic mutations</a:t>
            </a:r>
          </a:p>
          <a:p>
            <a:pPr lvl="2">
              <a:buClr>
                <a:srgbClr val="FF0000"/>
              </a:buClr>
            </a:pPr>
            <a:r>
              <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rPr>
              <a:t>Autosomal recessive  </a:t>
            </a:r>
          </a:p>
        </p:txBody>
      </p:sp>
      <p:sp>
        <p:nvSpPr>
          <p:cNvPr id="30724" name="Rectangle 5"/>
          <p:cNvSpPr>
            <a:spLocks noChangeArrowheads="1"/>
          </p:cNvSpPr>
          <p:nvPr/>
        </p:nvSpPr>
        <p:spPr bwMode="auto">
          <a:xfrm>
            <a:off x="5105400" y="0"/>
            <a:ext cx="4038600" cy="6858000"/>
          </a:xfrm>
          <a:prstGeom prst="rect">
            <a:avLst/>
          </a:prstGeom>
          <a:solidFill>
            <a:schemeClr val="tx1"/>
          </a:solidFill>
          <a:ln>
            <a:noFill/>
          </a:ln>
        </p:spPr>
        <p:txBody>
          <a:bodyPr wrap="none" anchor="ctr"/>
          <a:lstStyle>
            <a:lvl1pPr>
              <a:spcBef>
                <a:spcPts val="700"/>
              </a:spcBef>
              <a:buClr>
                <a:schemeClr val="tx2"/>
              </a:buClr>
              <a:buSzPct val="95000"/>
              <a:buFont typeface="Wingdings" panose="05000000000000000000" pitchFamily="2" charset="2"/>
              <a:buChar char=""/>
              <a:defRPr sz="3000">
                <a:solidFill>
                  <a:schemeClr val="tx1"/>
                </a:solidFill>
                <a:latin typeface="Comic Sans MS" panose="030F0702030302020204" pitchFamily="66" charset="0"/>
                <a:ea typeface="ＭＳ Ｐゴシック" panose="020B0600070205080204" pitchFamily="34" charset="-128"/>
              </a:defRPr>
            </a:lvl1pPr>
            <a:lvl2pPr marL="37931725" indent="-37474525">
              <a:spcBef>
                <a:spcPct val="20000"/>
              </a:spcBef>
              <a:buClr>
                <a:schemeClr val="accent2"/>
              </a:buClr>
              <a:buSzPct val="90000"/>
              <a:buFont typeface="Wingdings" panose="05000000000000000000" pitchFamily="2" charset="2"/>
              <a:buChar char=""/>
              <a:defRPr sz="2600">
                <a:solidFill>
                  <a:schemeClr val="tx1"/>
                </a:solidFill>
                <a:latin typeface="Comic Sans MS" panose="030F0702030302020204" pitchFamily="66" charset="0"/>
                <a:ea typeface="ＭＳ Ｐゴシック" panose="020B0600070205080204" pitchFamily="34" charset="-128"/>
              </a:defRPr>
            </a:lvl2pPr>
            <a:lvl3pPr marL="995363" indent="-228600">
              <a:spcBef>
                <a:spcPct val="20000"/>
              </a:spcBef>
              <a:buClr>
                <a:schemeClr val="accent2"/>
              </a:buClr>
              <a:buFont typeface="Wingdings 2" panose="05020102010507070707" pitchFamily="18" charset="2"/>
              <a:buChar char=""/>
              <a:defRPr sz="2400">
                <a:solidFill>
                  <a:schemeClr val="tx1"/>
                </a:solidFill>
                <a:latin typeface="Comic Sans MS" panose="030F0702030302020204" pitchFamily="66" charset="0"/>
                <a:ea typeface="ＭＳ Ｐゴシック" panose="020B0600070205080204" pitchFamily="34" charset="-128"/>
              </a:defRPr>
            </a:lvl3pPr>
            <a:lvl4pPr marL="1260475" indent="-228600">
              <a:spcBef>
                <a:spcPct val="20000"/>
              </a:spcBef>
              <a:buClr>
                <a:srgbClr val="FEB80A"/>
              </a:buClr>
              <a:buFont typeface="Wingdings 3" panose="05040102010807070707" pitchFamily="18" charset="2"/>
              <a:buChar char=""/>
              <a:defRPr sz="2200">
                <a:solidFill>
                  <a:schemeClr val="tx1"/>
                </a:solidFill>
                <a:latin typeface="Comic Sans MS" panose="030F0702030302020204" pitchFamily="66" charset="0"/>
                <a:ea typeface="ＭＳ Ｐゴシック" panose="020B0600070205080204" pitchFamily="34" charset="-128"/>
              </a:defRPr>
            </a:lvl4pPr>
            <a:lvl5pPr marL="1481138" indent="-209550">
              <a:spcBef>
                <a:spcPct val="20000"/>
              </a:spcBef>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5pPr>
            <a:lvl6pPr marL="19383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6pPr>
            <a:lvl7pPr marL="23955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7pPr>
            <a:lvl8pPr marL="28527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8pPr>
            <a:lvl9pPr marL="33099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ClrTx/>
              <a:buSzTx/>
              <a:buFontTx/>
              <a:buNone/>
            </a:pPr>
            <a:endParaRPr lang="en-US" altLang="en-US" sz="1800" dirty="0">
              <a:latin typeface="Arial" panose="020B0604020202020204" pitchFamily="34" charset="0"/>
            </a:endParaRPr>
          </a:p>
        </p:txBody>
      </p:sp>
      <p:pic>
        <p:nvPicPr>
          <p:cNvPr id="30725"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28906" t="30469" r="30078" b="32813"/>
          <a:stretch>
            <a:fillRect/>
          </a:stretch>
        </p:blipFill>
        <p:spPr bwMode="auto">
          <a:xfrm>
            <a:off x="5372100" y="180975"/>
            <a:ext cx="3543300" cy="3171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0" descr="1"/>
          <p:cNvPicPr>
            <a:picLocks noChangeAspect="1" noChangeArrowheads="1"/>
          </p:cNvPicPr>
          <p:nvPr/>
        </p:nvPicPr>
        <p:blipFill>
          <a:blip r:embed="rId4">
            <a:extLst>
              <a:ext uri="{28A0092B-C50C-407E-A947-70E740481C1C}">
                <a14:useLocalDpi xmlns:a14="http://schemas.microsoft.com/office/drawing/2010/main" val="0"/>
              </a:ext>
            </a:extLst>
          </a:blip>
          <a:srcRect l="21875" t="25781" r="24295" b="33594"/>
          <a:stretch>
            <a:fillRect/>
          </a:stretch>
        </p:blipFill>
        <p:spPr bwMode="auto">
          <a:xfrm>
            <a:off x="5372100" y="3651250"/>
            <a:ext cx="3543300" cy="2673350"/>
          </a:xfrm>
          <a:prstGeom prst="rect">
            <a:avLst/>
          </a:prstGeom>
          <a:solidFill>
            <a:schemeClr val="tx1"/>
          </a:solidFill>
          <a:ln w="9525">
            <a:solidFill>
              <a:schemeClr val="tx1"/>
            </a:solidFill>
            <a:miter lim="800000"/>
            <a:headEnd/>
            <a:tailEnd/>
          </a:ln>
        </p:spPr>
      </p:pic>
    </p:spTree>
    <p:extLst>
      <p:ext uri="{BB962C8B-B14F-4D97-AF65-F5344CB8AC3E}">
        <p14:creationId xmlns:p14="http://schemas.microsoft.com/office/powerpoint/2010/main" val="1218628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152400"/>
            <a:ext cx="82296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Introduction</a:t>
            </a:r>
          </a:p>
        </p:txBody>
      </p:sp>
      <p:sp>
        <p:nvSpPr>
          <p:cNvPr id="6147" name="Rectangle 3"/>
          <p:cNvSpPr>
            <a:spLocks noGrp="1" noChangeArrowheads="1"/>
          </p:cNvSpPr>
          <p:nvPr>
            <p:ph type="body" idx="1"/>
          </p:nvPr>
        </p:nvSpPr>
        <p:spPr>
          <a:xfrm>
            <a:off x="517525" y="1828800"/>
            <a:ext cx="8550275" cy="4525962"/>
          </a:xfrm>
        </p:spPr>
        <p:txBody>
          <a:bodyPr/>
          <a:lstStyle/>
          <a:p>
            <a:pPr eaLnBrk="1" hangingPunct="1">
              <a:lnSpc>
                <a:spcPct val="90000"/>
              </a:lnSpc>
              <a:buClr>
                <a:srgbClr val="FF0000"/>
              </a:buClr>
              <a:defRPr/>
            </a:pPr>
            <a:r>
              <a:rPr lang="en-US" sz="2700" b="1" dirty="0" smtClean="0">
                <a:solidFill>
                  <a:schemeClr val="bg1"/>
                </a:solidFill>
                <a:effectLst>
                  <a:outerShdw blurRad="38100" dist="38100" dir="2700000" algn="tl">
                    <a:srgbClr val="000000"/>
                  </a:outerShdw>
                </a:effectLst>
                <a:cs typeface="+mn-cs"/>
              </a:rPr>
              <a:t>Pediatric ILD comprises a rare heterogeneous group of parenchymal lung disorders. </a:t>
            </a:r>
            <a:endParaRPr lang="en-US" sz="27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7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2700" b="1" dirty="0" smtClean="0">
                <a:solidFill>
                  <a:schemeClr val="bg1"/>
                </a:solidFill>
                <a:effectLst>
                  <a:outerShdw blurRad="38100" dist="38100" dir="2700000" algn="tl">
                    <a:srgbClr val="000000"/>
                  </a:outerShdw>
                </a:effectLst>
                <a:cs typeface="+mn-cs"/>
              </a:rPr>
              <a:t>Clinical presentations are often non-specific.</a:t>
            </a:r>
          </a:p>
          <a:p>
            <a:pPr lvl="1" eaLnBrk="1" hangingPunct="1">
              <a:lnSpc>
                <a:spcPct val="90000"/>
              </a:lnSpc>
              <a:buClr>
                <a:srgbClr val="FF0000"/>
              </a:buClr>
              <a:defRPr/>
            </a:pPr>
            <a:r>
              <a:rPr lang="en-US" sz="2300" b="1" dirty="0" smtClean="0">
                <a:solidFill>
                  <a:schemeClr val="bg1"/>
                </a:solidFill>
                <a:effectLst>
                  <a:outerShdw blurRad="38100" dist="38100" dir="2700000" algn="tl">
                    <a:srgbClr val="000000"/>
                  </a:outerShdw>
                </a:effectLst>
                <a:cs typeface="+mn-cs"/>
              </a:rPr>
              <a:t>Dyspnea, tachypnea, crackles &amp; hypoxemia  </a:t>
            </a:r>
            <a:endParaRPr lang="en-US" sz="23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27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2700" b="1" dirty="0" smtClean="0">
                <a:solidFill>
                  <a:schemeClr val="bg1"/>
                </a:solidFill>
                <a:effectLst>
                  <a:outerShdw blurRad="38100" dist="38100" dir="2700000" algn="tl">
                    <a:srgbClr val="000000"/>
                  </a:outerShdw>
                </a:effectLst>
                <a:cs typeface="+mn-cs"/>
              </a:rPr>
              <a:t>Fortunately, new classification system and characteristic imaging findings are emerging.  </a:t>
            </a:r>
            <a:endParaRPr lang="en-US" sz="29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pic>
        <p:nvPicPr>
          <p:cNvPr id="81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228600"/>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325563" y="6121400"/>
            <a:ext cx="7351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1600" b="1" dirty="0">
                <a:solidFill>
                  <a:srgbClr val="FFC000"/>
                </a:solidFill>
              </a:rPr>
              <a:t>Lee EY, et al, Childhood ILD: Pattern Recognition Approach to Diagnosis. </a:t>
            </a:r>
          </a:p>
          <a:p>
            <a:pPr algn="r" eaLnBrk="1" hangingPunct="1">
              <a:spcBef>
                <a:spcPct val="0"/>
              </a:spcBef>
              <a:buFontTx/>
              <a:buNone/>
            </a:pPr>
            <a:r>
              <a:rPr lang="en-US" altLang="en-US" sz="1600" b="1" dirty="0">
                <a:solidFill>
                  <a:srgbClr val="FFC000"/>
                </a:solidFill>
              </a:rPr>
              <a:t>AJR Am J Roentgenol. 2019, 5:1 – 10.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p:cNvSpPr>
          <p:nvPr>
            <p:ph type="body" idx="4294967295"/>
          </p:nvPr>
        </p:nvSpPr>
        <p:spPr>
          <a:xfrm>
            <a:off x="0" y="1600200"/>
            <a:ext cx="5029200" cy="5013325"/>
          </a:xfrm>
        </p:spPr>
        <p:txBody>
          <a:bodyPr/>
          <a:lstStyle/>
          <a:p>
            <a:pPr>
              <a:lnSpc>
                <a:spcPct val="90000"/>
              </a:lnSpc>
              <a:buClr>
                <a:srgbClr val="FF0000"/>
              </a:buClr>
              <a:buSzTx/>
            </a:pPr>
            <a:r>
              <a:rPr lang="en-US" altLang="en-US" sz="2600" b="1" dirty="0" smtClean="0">
                <a:solidFill>
                  <a:schemeClr val="bg1"/>
                </a:solidFill>
                <a:effectLst>
                  <a:outerShdw blurRad="38100" dist="38100" dir="2700000" algn="tl">
                    <a:srgbClr val="000000">
                      <a:alpha val="43137"/>
                    </a:srgbClr>
                  </a:outerShdw>
                </a:effectLst>
                <a:latin typeface="Arial" panose="020B0604020202020204" pitchFamily="34" charset="0"/>
              </a:rPr>
              <a:t>Imaging Findings</a:t>
            </a:r>
          </a:p>
          <a:p>
            <a:pPr lvl="1">
              <a:lnSpc>
                <a:spcPct val="90000"/>
              </a:lnSpc>
              <a:buClr>
                <a:srgbClr val="FF0000"/>
              </a:buClr>
              <a:buSzTx/>
            </a:pPr>
            <a:endPar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endParaRPr>
          </a:p>
          <a:p>
            <a:pPr lvl="1">
              <a:lnSpc>
                <a:spcPct val="90000"/>
              </a:lnSpc>
              <a:buClr>
                <a:srgbClr val="FF0000"/>
              </a:buClr>
              <a:buSzTx/>
            </a:pPr>
            <a:r>
              <a:rPr lang="en-US" altLang="en-US" sz="2400" b="1" u="sng" dirty="0" smtClean="0">
                <a:solidFill>
                  <a:schemeClr val="bg1"/>
                </a:solidFill>
                <a:effectLst>
                  <a:outerShdw blurRad="38100" dist="38100" dir="2700000" algn="tl">
                    <a:srgbClr val="000000">
                      <a:alpha val="43137"/>
                    </a:srgbClr>
                  </a:outerShdw>
                </a:effectLst>
                <a:latin typeface="Arial" panose="020B0604020202020204" pitchFamily="34" charset="0"/>
              </a:rPr>
              <a:t>Infants </a:t>
            </a:r>
          </a:p>
          <a:p>
            <a:pPr lvl="2">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Diffuse lung disease resembling RDS of surfactant-deficient premature infants </a:t>
            </a:r>
          </a:p>
          <a:p>
            <a:pPr lvl="3">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CXR – </a:t>
            </a:r>
            <a:r>
              <a:rPr lang="en-US" altLang="en-US" sz="2000" b="1" dirty="0" smtClean="0">
                <a:solidFill>
                  <a:srgbClr val="00FF00"/>
                </a:solidFill>
                <a:effectLst>
                  <a:outerShdw blurRad="38100" dist="38100" dir="2700000" algn="tl">
                    <a:srgbClr val="000000">
                      <a:alpha val="43137"/>
                    </a:srgbClr>
                  </a:outerShdw>
                </a:effectLst>
                <a:latin typeface="Arial" panose="020B0604020202020204" pitchFamily="34" charset="0"/>
              </a:rPr>
              <a:t>diffuse hazy or granular opacity </a:t>
            </a:r>
          </a:p>
          <a:p>
            <a:pPr lvl="3">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CT – </a:t>
            </a:r>
            <a:r>
              <a:rPr lang="en-US" altLang="en-US" sz="2000" b="1" dirty="0" smtClean="0">
                <a:solidFill>
                  <a:srgbClr val="00FF00"/>
                </a:solidFill>
                <a:effectLst>
                  <a:outerShdw blurRad="38100" dist="38100" dir="2700000" algn="tl">
                    <a:srgbClr val="000000">
                      <a:alpha val="43137"/>
                    </a:srgbClr>
                  </a:outerShdw>
                </a:effectLst>
                <a:latin typeface="Arial" panose="020B0604020202020204" pitchFamily="34" charset="0"/>
              </a:rPr>
              <a:t>GGO with variable interlobular septal thickening </a:t>
            </a:r>
          </a:p>
          <a:p>
            <a:pPr lvl="1">
              <a:lnSpc>
                <a:spcPct val="90000"/>
              </a:lnSpc>
              <a:buClr>
                <a:srgbClr val="FF0000"/>
              </a:buClr>
              <a:buSzTx/>
            </a:pPr>
            <a:endPar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endParaRPr>
          </a:p>
          <a:p>
            <a:pPr lvl="1">
              <a:lnSpc>
                <a:spcPct val="90000"/>
              </a:lnSpc>
              <a:buClr>
                <a:srgbClr val="FF0000"/>
              </a:buClr>
              <a:buSzTx/>
            </a:pPr>
            <a:r>
              <a:rPr lang="en-US" altLang="en-US" sz="2400" b="1" u="sng" dirty="0" smtClean="0">
                <a:solidFill>
                  <a:schemeClr val="bg1"/>
                </a:solidFill>
                <a:effectLst>
                  <a:outerShdw blurRad="38100" dist="38100" dir="2700000" algn="tl">
                    <a:srgbClr val="000000">
                      <a:alpha val="43137"/>
                    </a:srgbClr>
                  </a:outerShdw>
                </a:effectLst>
                <a:latin typeface="Arial" panose="020B0604020202020204" pitchFamily="34" charset="0"/>
              </a:rPr>
              <a:t>Older children</a:t>
            </a:r>
          </a:p>
          <a:p>
            <a:pPr lvl="2">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CXR / CT – Coarse interstitial thickening and </a:t>
            </a:r>
            <a:r>
              <a:rPr lang="en-US" altLang="en-US" sz="2000" b="1" dirty="0" smtClean="0">
                <a:solidFill>
                  <a:srgbClr val="00FF00"/>
                </a:solidFill>
                <a:effectLst>
                  <a:outerShdw blurRad="38100" dist="38100" dir="2700000" algn="tl">
                    <a:srgbClr val="000000">
                      <a:alpha val="43137"/>
                    </a:srgbClr>
                  </a:outerShdw>
                </a:effectLst>
                <a:latin typeface="Arial" panose="020B0604020202020204" pitchFamily="34" charset="0"/>
              </a:rPr>
              <a:t>cystic changes </a:t>
            </a:r>
          </a:p>
          <a:p>
            <a:pPr lvl="1">
              <a:lnSpc>
                <a:spcPct val="90000"/>
              </a:lnSpc>
              <a:buClr>
                <a:srgbClr val="FF0000"/>
              </a:buClr>
              <a:buSzTx/>
            </a:pPr>
            <a:endParaRPr lang="en-US" altLang="en-US" sz="2200" b="1" dirty="0" smtClean="0">
              <a:solidFill>
                <a:srgbClr val="00FF00"/>
              </a:solidFill>
              <a:latin typeface="Arial" panose="020B0604020202020204" pitchFamily="34" charset="0"/>
            </a:endParaRPr>
          </a:p>
        </p:txBody>
      </p:sp>
      <p:sp>
        <p:nvSpPr>
          <p:cNvPr id="32771" name="Rectangle 4"/>
          <p:cNvSpPr>
            <a:spLocks noChangeArrowheads="1"/>
          </p:cNvSpPr>
          <p:nvPr/>
        </p:nvSpPr>
        <p:spPr bwMode="auto">
          <a:xfrm>
            <a:off x="5029200" y="0"/>
            <a:ext cx="4114800" cy="6858000"/>
          </a:xfrm>
          <a:prstGeom prst="rect">
            <a:avLst/>
          </a:prstGeom>
          <a:solidFill>
            <a:schemeClr val="tx1"/>
          </a:solidFill>
          <a:ln>
            <a:noFill/>
          </a:ln>
        </p:spPr>
        <p:txBody>
          <a:bodyPr wrap="none" anchor="ctr"/>
          <a:lstStyle>
            <a:lvl1pPr>
              <a:spcBef>
                <a:spcPts val="700"/>
              </a:spcBef>
              <a:buClr>
                <a:schemeClr val="tx2"/>
              </a:buClr>
              <a:buSzPct val="95000"/>
              <a:buFont typeface="Wingdings" panose="05000000000000000000" pitchFamily="2" charset="2"/>
              <a:buChar char=""/>
              <a:defRPr sz="3000">
                <a:solidFill>
                  <a:schemeClr val="tx1"/>
                </a:solidFill>
                <a:latin typeface="Comic Sans MS" panose="030F0702030302020204" pitchFamily="66" charset="0"/>
                <a:ea typeface="ＭＳ Ｐゴシック" panose="020B0600070205080204" pitchFamily="34" charset="-128"/>
              </a:defRPr>
            </a:lvl1pPr>
            <a:lvl2pPr marL="37931725" indent="-37474525">
              <a:spcBef>
                <a:spcPct val="20000"/>
              </a:spcBef>
              <a:buClr>
                <a:schemeClr val="accent2"/>
              </a:buClr>
              <a:buSzPct val="90000"/>
              <a:buFont typeface="Wingdings" panose="05000000000000000000" pitchFamily="2" charset="2"/>
              <a:buChar char=""/>
              <a:defRPr sz="2600">
                <a:solidFill>
                  <a:schemeClr val="tx1"/>
                </a:solidFill>
                <a:latin typeface="Comic Sans MS" panose="030F0702030302020204" pitchFamily="66" charset="0"/>
                <a:ea typeface="ＭＳ Ｐゴシック" panose="020B0600070205080204" pitchFamily="34" charset="-128"/>
              </a:defRPr>
            </a:lvl2pPr>
            <a:lvl3pPr marL="995363" indent="-228600">
              <a:spcBef>
                <a:spcPct val="20000"/>
              </a:spcBef>
              <a:buClr>
                <a:schemeClr val="accent2"/>
              </a:buClr>
              <a:buFont typeface="Wingdings 2" panose="05020102010507070707" pitchFamily="18" charset="2"/>
              <a:buChar char=""/>
              <a:defRPr sz="2400">
                <a:solidFill>
                  <a:schemeClr val="tx1"/>
                </a:solidFill>
                <a:latin typeface="Comic Sans MS" panose="030F0702030302020204" pitchFamily="66" charset="0"/>
                <a:ea typeface="ＭＳ Ｐゴシック" panose="020B0600070205080204" pitchFamily="34" charset="-128"/>
              </a:defRPr>
            </a:lvl3pPr>
            <a:lvl4pPr marL="1260475" indent="-228600">
              <a:spcBef>
                <a:spcPct val="20000"/>
              </a:spcBef>
              <a:buClr>
                <a:srgbClr val="FEB80A"/>
              </a:buClr>
              <a:buFont typeface="Wingdings 3" panose="05040102010807070707" pitchFamily="18" charset="2"/>
              <a:buChar char=""/>
              <a:defRPr sz="2200">
                <a:solidFill>
                  <a:schemeClr val="tx1"/>
                </a:solidFill>
                <a:latin typeface="Comic Sans MS" panose="030F0702030302020204" pitchFamily="66" charset="0"/>
                <a:ea typeface="ＭＳ Ｐゴシック" panose="020B0600070205080204" pitchFamily="34" charset="-128"/>
              </a:defRPr>
            </a:lvl4pPr>
            <a:lvl5pPr marL="1481138" indent="-209550">
              <a:spcBef>
                <a:spcPct val="20000"/>
              </a:spcBef>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5pPr>
            <a:lvl6pPr marL="19383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6pPr>
            <a:lvl7pPr marL="23955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7pPr>
            <a:lvl8pPr marL="28527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8pPr>
            <a:lvl9pPr marL="33099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0"/>
              </a:spcBef>
              <a:buClrTx/>
              <a:buSzTx/>
              <a:buFontTx/>
              <a:buNone/>
            </a:pPr>
            <a:endParaRPr lang="en-US" altLang="en-US" sz="1800" dirty="0">
              <a:latin typeface="Arial" panose="020B0604020202020204" pitchFamily="34" charset="0"/>
            </a:endParaRPr>
          </a:p>
        </p:txBody>
      </p:sp>
      <p:pic>
        <p:nvPicPr>
          <p:cNvPr id="32772"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25000" t="25000" r="19737" b="30264"/>
          <a:stretch>
            <a:fillRect/>
          </a:stretch>
        </p:blipFill>
        <p:spPr bwMode="auto">
          <a:xfrm>
            <a:off x="5257800" y="152400"/>
            <a:ext cx="3810000" cy="334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8" descr="1"/>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17143" t="36913" r="19772" b="20000"/>
          <a:stretch>
            <a:fillRect/>
          </a:stretch>
        </p:blipFill>
        <p:spPr bwMode="auto">
          <a:xfrm>
            <a:off x="5257800" y="3873500"/>
            <a:ext cx="3810000" cy="2603500"/>
          </a:xfrm>
          <a:prstGeom prst="rect">
            <a:avLst/>
          </a:prstGeom>
          <a:solidFill>
            <a:schemeClr val="tx1"/>
          </a:solidFill>
          <a:ln w="9525">
            <a:solidFill>
              <a:schemeClr val="tx1"/>
            </a:solidFill>
            <a:miter lim="800000"/>
            <a:headEnd/>
            <a:tailEnd/>
          </a:ln>
        </p:spPr>
      </p:pic>
      <p:pic>
        <p:nvPicPr>
          <p:cNvPr id="32774" name="Picture 9" descr="1"/>
          <p:cNvPicPr>
            <a:picLocks noChangeAspect="1" noChangeArrowheads="1"/>
          </p:cNvPicPr>
          <p:nvPr/>
        </p:nvPicPr>
        <p:blipFill>
          <a:blip r:embed="rId5">
            <a:extLst>
              <a:ext uri="{28A0092B-C50C-407E-A947-70E740481C1C}">
                <a14:useLocalDpi xmlns:a14="http://schemas.microsoft.com/office/drawing/2010/main" val="0"/>
              </a:ext>
            </a:extLst>
          </a:blip>
          <a:srcRect l="23438" t="4688" r="25000" b="50000"/>
          <a:stretch>
            <a:fillRect/>
          </a:stretch>
        </p:blipFill>
        <p:spPr bwMode="auto">
          <a:xfrm>
            <a:off x="5257800" y="152400"/>
            <a:ext cx="3810000" cy="3348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10" descr="1"/>
          <p:cNvPicPr>
            <a:picLocks noChangeAspect="1" noChangeArrowheads="1"/>
          </p:cNvPicPr>
          <p:nvPr/>
        </p:nvPicPr>
        <p:blipFill>
          <a:blip r:embed="rId6">
            <a:lum bright="-12000"/>
            <a:extLst>
              <a:ext uri="{28A0092B-C50C-407E-A947-70E740481C1C}">
                <a14:useLocalDpi xmlns:a14="http://schemas.microsoft.com/office/drawing/2010/main" val="0"/>
              </a:ext>
            </a:extLst>
          </a:blip>
          <a:srcRect l="7962" t="15775" r="8113" b="23418"/>
          <a:stretch>
            <a:fillRect/>
          </a:stretch>
        </p:blipFill>
        <p:spPr bwMode="auto">
          <a:xfrm>
            <a:off x="5257800" y="3873500"/>
            <a:ext cx="3810000" cy="27606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p:cNvSpPr txBox="1">
            <a:spLocks/>
          </p:cNvSpPr>
          <p:nvPr/>
        </p:nvSpPr>
        <p:spPr bwMode="auto">
          <a:xfrm>
            <a:off x="0" y="228600"/>
            <a:ext cx="4953000" cy="914400"/>
          </a:xfrm>
          <a:prstGeom prst="rect">
            <a:avLst/>
          </a:prstGeom>
          <a:extLst/>
        </p:spPr>
        <p:txBody>
          <a:bodyPr/>
          <a:lstStyle>
            <a:lvl1pPr algn="l" rtl="0" eaLnBrk="0" fontAlgn="base" hangingPunct="0">
              <a:spcBef>
                <a:spcPct val="0"/>
              </a:spcBef>
              <a:spcAft>
                <a:spcPct val="0"/>
              </a:spcAft>
              <a:defRPr sz="4000" kern="1200" spc="-100">
                <a:solidFill>
                  <a:srgbClr val="C1EEFF"/>
                </a:solidFill>
                <a:latin typeface="+mj-lt"/>
                <a:ea typeface="ＭＳ Ｐゴシック" pitchFamily="34" charset="-128"/>
                <a:cs typeface="+mj-cs"/>
              </a:defRPr>
            </a:lvl1pPr>
            <a:lvl2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2pPr>
            <a:lvl3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3pPr>
            <a:lvl4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4pPr>
            <a:lvl5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5pPr>
            <a:lvl6pPr marL="4572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6pPr>
            <a:lvl7pPr marL="9144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7pPr>
            <a:lvl8pPr marL="13716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8pPr>
            <a:lvl9pPr marL="18288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9pPr>
          </a:lstStyle>
          <a:p>
            <a:pPr algn="ctr" defTabSz="914400">
              <a:defRPr/>
            </a:pPr>
            <a:r>
              <a:rPr lang="en-US" altLang="en-US" sz="3600" b="1" dirty="0" smtClean="0">
                <a:solidFill>
                  <a:srgbClr val="FFFF00"/>
                </a:solidFill>
                <a:effectLst>
                  <a:outerShdw blurRad="38100" dist="38100" dir="2700000" algn="tl">
                    <a:srgbClr val="000000">
                      <a:alpha val="43137"/>
                    </a:srgbClr>
                  </a:outerShdw>
                </a:effectLst>
                <a:latin typeface="Arial" charset="0"/>
                <a:ea typeface="+mj-ea"/>
              </a:rPr>
              <a:t>Congenital Surfactant Deficiency (CSD)</a:t>
            </a:r>
            <a:br>
              <a:rPr lang="en-US" altLang="en-US" sz="3600" b="1" dirty="0" smtClean="0">
                <a:solidFill>
                  <a:srgbClr val="FFFF00"/>
                </a:solidFill>
                <a:effectLst>
                  <a:outerShdw blurRad="38100" dist="38100" dir="2700000" algn="tl">
                    <a:srgbClr val="000000">
                      <a:alpha val="43137"/>
                    </a:srgbClr>
                  </a:outerShdw>
                </a:effectLst>
                <a:latin typeface="Arial" charset="0"/>
                <a:ea typeface="+mj-ea"/>
              </a:rPr>
            </a:br>
            <a:r>
              <a:rPr lang="en-US" altLang="en-US" sz="3600" dirty="0" smtClean="0">
                <a:latin typeface="Arial" charset="0"/>
                <a:ea typeface="+mj-ea"/>
              </a:rPr>
              <a:t>            </a:t>
            </a:r>
            <a:r>
              <a:rPr lang="en-US" altLang="en-US" sz="3600" b="0" dirty="0" smtClean="0">
                <a:ea typeface="+mj-ea"/>
              </a:rPr>
              <a:t> </a:t>
            </a:r>
          </a:p>
        </p:txBody>
      </p:sp>
    </p:spTree>
    <p:extLst>
      <p:ext uri="{BB962C8B-B14F-4D97-AF65-F5344CB8AC3E}">
        <p14:creationId xmlns:p14="http://schemas.microsoft.com/office/powerpoint/2010/main" val="2044810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p:cNvSpPr>
          <p:nvPr>
            <p:ph type="body" idx="4294967295"/>
          </p:nvPr>
        </p:nvSpPr>
        <p:spPr>
          <a:xfrm>
            <a:off x="0" y="1600200"/>
            <a:ext cx="5029200" cy="5013325"/>
          </a:xfrm>
        </p:spPr>
        <p:txBody>
          <a:bodyPr/>
          <a:lstStyle/>
          <a:p>
            <a:pPr>
              <a:lnSpc>
                <a:spcPct val="90000"/>
              </a:lnSpc>
              <a:buClr>
                <a:srgbClr val="FF0000"/>
              </a:buClr>
              <a:buSzTx/>
            </a:pPr>
            <a:r>
              <a:rPr lang="en-US" altLang="en-US" sz="2600" b="1" dirty="0" smtClean="0">
                <a:solidFill>
                  <a:schemeClr val="bg1"/>
                </a:solidFill>
                <a:effectLst>
                  <a:outerShdw blurRad="38100" dist="38100" dir="2700000" algn="tl">
                    <a:srgbClr val="000000">
                      <a:alpha val="43137"/>
                    </a:srgbClr>
                  </a:outerShdw>
                </a:effectLst>
                <a:latin typeface="Arial" panose="020B0604020202020204" pitchFamily="34" charset="0"/>
              </a:rPr>
              <a:t>Imaging Findings</a:t>
            </a:r>
          </a:p>
          <a:p>
            <a:pPr lvl="1">
              <a:lnSpc>
                <a:spcPct val="90000"/>
              </a:lnSpc>
              <a:buClr>
                <a:srgbClr val="FF0000"/>
              </a:buClr>
              <a:buSzTx/>
            </a:pPr>
            <a:endPar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endParaRPr>
          </a:p>
          <a:p>
            <a:pPr lvl="1">
              <a:lnSpc>
                <a:spcPct val="90000"/>
              </a:lnSpc>
              <a:buClr>
                <a:srgbClr val="FF0000"/>
              </a:buClr>
              <a:buSzTx/>
            </a:pPr>
            <a:r>
              <a:rPr lang="en-US" altLang="en-US" sz="2400" b="1" u="sng" dirty="0" smtClean="0">
                <a:solidFill>
                  <a:schemeClr val="bg1"/>
                </a:solidFill>
                <a:effectLst>
                  <a:outerShdw blurRad="38100" dist="38100" dir="2700000" algn="tl">
                    <a:srgbClr val="000000">
                      <a:alpha val="43137"/>
                    </a:srgbClr>
                  </a:outerShdw>
                </a:effectLst>
                <a:latin typeface="Arial" panose="020B0604020202020204" pitchFamily="34" charset="0"/>
              </a:rPr>
              <a:t>Infants </a:t>
            </a:r>
          </a:p>
          <a:p>
            <a:pPr lvl="2">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Diffuse lung disease resembling RDS of surfactant-deficient premature infants </a:t>
            </a:r>
          </a:p>
          <a:p>
            <a:pPr lvl="3">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CXR – </a:t>
            </a:r>
            <a:r>
              <a:rPr lang="en-US" altLang="en-US" sz="2000" b="1" dirty="0" smtClean="0">
                <a:solidFill>
                  <a:srgbClr val="00FF00"/>
                </a:solidFill>
                <a:effectLst>
                  <a:outerShdw blurRad="38100" dist="38100" dir="2700000" algn="tl">
                    <a:srgbClr val="000000">
                      <a:alpha val="43137"/>
                    </a:srgbClr>
                  </a:outerShdw>
                </a:effectLst>
                <a:latin typeface="Arial" panose="020B0604020202020204" pitchFamily="34" charset="0"/>
              </a:rPr>
              <a:t>diffuse hazy or granular opacity </a:t>
            </a:r>
          </a:p>
          <a:p>
            <a:pPr lvl="3">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CT – </a:t>
            </a:r>
            <a:r>
              <a:rPr lang="en-US" altLang="en-US" sz="2000" b="1" dirty="0" smtClean="0">
                <a:solidFill>
                  <a:srgbClr val="00FF00"/>
                </a:solidFill>
                <a:effectLst>
                  <a:outerShdw blurRad="38100" dist="38100" dir="2700000" algn="tl">
                    <a:srgbClr val="000000">
                      <a:alpha val="43137"/>
                    </a:srgbClr>
                  </a:outerShdw>
                </a:effectLst>
                <a:latin typeface="Arial" panose="020B0604020202020204" pitchFamily="34" charset="0"/>
              </a:rPr>
              <a:t>GGO with variable interlobular septal thickening </a:t>
            </a:r>
          </a:p>
          <a:p>
            <a:pPr lvl="1">
              <a:lnSpc>
                <a:spcPct val="90000"/>
              </a:lnSpc>
              <a:buClr>
                <a:srgbClr val="FF0000"/>
              </a:buClr>
              <a:buSzTx/>
            </a:pPr>
            <a:endPar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endParaRPr>
          </a:p>
          <a:p>
            <a:pPr lvl="1">
              <a:lnSpc>
                <a:spcPct val="90000"/>
              </a:lnSpc>
              <a:buClr>
                <a:srgbClr val="FF0000"/>
              </a:buClr>
              <a:buSzTx/>
            </a:pPr>
            <a:r>
              <a:rPr lang="en-US" altLang="en-US" sz="2400" b="1" u="sng" dirty="0" smtClean="0">
                <a:solidFill>
                  <a:schemeClr val="bg1"/>
                </a:solidFill>
                <a:effectLst>
                  <a:outerShdw blurRad="38100" dist="38100" dir="2700000" algn="tl">
                    <a:srgbClr val="000000">
                      <a:alpha val="43137"/>
                    </a:srgbClr>
                  </a:outerShdw>
                </a:effectLst>
                <a:latin typeface="Arial" panose="020B0604020202020204" pitchFamily="34" charset="0"/>
              </a:rPr>
              <a:t>Older children</a:t>
            </a:r>
          </a:p>
          <a:p>
            <a:pPr lvl="2">
              <a:lnSpc>
                <a:spcPct val="90000"/>
              </a:lnSpc>
              <a:buClr>
                <a:srgbClr val="FF0000"/>
              </a:buClr>
            </a:pPr>
            <a:r>
              <a:rPr lang="en-US" altLang="en-US" sz="2000" b="1" dirty="0" smtClean="0">
                <a:solidFill>
                  <a:schemeClr val="bg1"/>
                </a:solidFill>
                <a:effectLst>
                  <a:outerShdw blurRad="38100" dist="38100" dir="2700000" algn="tl">
                    <a:srgbClr val="000000">
                      <a:alpha val="43137"/>
                    </a:srgbClr>
                  </a:outerShdw>
                </a:effectLst>
                <a:latin typeface="Arial" panose="020B0604020202020204" pitchFamily="34" charset="0"/>
              </a:rPr>
              <a:t>CXR / CT – Coarse interstitial thickening and </a:t>
            </a:r>
            <a:r>
              <a:rPr lang="en-US" altLang="en-US" sz="2000" b="1" dirty="0" smtClean="0">
                <a:solidFill>
                  <a:srgbClr val="00FF00"/>
                </a:solidFill>
                <a:effectLst>
                  <a:outerShdw blurRad="38100" dist="38100" dir="2700000" algn="tl">
                    <a:srgbClr val="000000">
                      <a:alpha val="43137"/>
                    </a:srgbClr>
                  </a:outerShdw>
                </a:effectLst>
                <a:latin typeface="Arial" panose="020B0604020202020204" pitchFamily="34" charset="0"/>
              </a:rPr>
              <a:t>cystic changes </a:t>
            </a:r>
          </a:p>
          <a:p>
            <a:pPr lvl="1">
              <a:lnSpc>
                <a:spcPct val="90000"/>
              </a:lnSpc>
              <a:buClr>
                <a:srgbClr val="FF0000"/>
              </a:buClr>
              <a:buSzTx/>
            </a:pPr>
            <a:endParaRPr lang="en-US" altLang="en-US" sz="2200" b="1" dirty="0" smtClean="0">
              <a:solidFill>
                <a:srgbClr val="00FF00"/>
              </a:solidFill>
              <a:latin typeface="Arial" panose="020B0604020202020204" pitchFamily="34" charset="0"/>
            </a:endParaRPr>
          </a:p>
        </p:txBody>
      </p:sp>
      <p:sp>
        <p:nvSpPr>
          <p:cNvPr id="32771" name="Rectangle 4"/>
          <p:cNvSpPr>
            <a:spLocks noChangeArrowheads="1"/>
          </p:cNvSpPr>
          <p:nvPr/>
        </p:nvSpPr>
        <p:spPr bwMode="auto">
          <a:xfrm>
            <a:off x="5029200" y="0"/>
            <a:ext cx="4114800" cy="6858000"/>
          </a:xfrm>
          <a:prstGeom prst="rect">
            <a:avLst/>
          </a:prstGeom>
          <a:solidFill>
            <a:schemeClr val="tx1"/>
          </a:solidFill>
          <a:ln>
            <a:noFill/>
          </a:ln>
        </p:spPr>
        <p:txBody>
          <a:bodyPr wrap="none" anchor="ctr"/>
          <a:lstStyle>
            <a:lvl1pPr>
              <a:spcBef>
                <a:spcPts val="700"/>
              </a:spcBef>
              <a:buClr>
                <a:schemeClr val="tx2"/>
              </a:buClr>
              <a:buSzPct val="95000"/>
              <a:buFont typeface="Wingdings" panose="05000000000000000000" pitchFamily="2" charset="2"/>
              <a:buChar char=""/>
              <a:defRPr sz="3000">
                <a:solidFill>
                  <a:schemeClr val="tx1"/>
                </a:solidFill>
                <a:latin typeface="Comic Sans MS" panose="030F0702030302020204" pitchFamily="66" charset="0"/>
                <a:ea typeface="ＭＳ Ｐゴシック" panose="020B0600070205080204" pitchFamily="34" charset="-128"/>
              </a:defRPr>
            </a:lvl1pPr>
            <a:lvl2pPr marL="37931725" indent="-37474525">
              <a:spcBef>
                <a:spcPct val="20000"/>
              </a:spcBef>
              <a:buClr>
                <a:schemeClr val="accent2"/>
              </a:buClr>
              <a:buSzPct val="90000"/>
              <a:buFont typeface="Wingdings" panose="05000000000000000000" pitchFamily="2" charset="2"/>
              <a:buChar char=""/>
              <a:defRPr sz="2600">
                <a:solidFill>
                  <a:schemeClr val="tx1"/>
                </a:solidFill>
                <a:latin typeface="Comic Sans MS" panose="030F0702030302020204" pitchFamily="66" charset="0"/>
                <a:ea typeface="ＭＳ Ｐゴシック" panose="020B0600070205080204" pitchFamily="34" charset="-128"/>
              </a:defRPr>
            </a:lvl2pPr>
            <a:lvl3pPr marL="995363" indent="-228600">
              <a:spcBef>
                <a:spcPct val="20000"/>
              </a:spcBef>
              <a:buClr>
                <a:schemeClr val="accent2"/>
              </a:buClr>
              <a:buFont typeface="Wingdings 2" panose="05020102010507070707" pitchFamily="18" charset="2"/>
              <a:buChar char=""/>
              <a:defRPr sz="2400">
                <a:solidFill>
                  <a:schemeClr val="tx1"/>
                </a:solidFill>
                <a:latin typeface="Comic Sans MS" panose="030F0702030302020204" pitchFamily="66" charset="0"/>
                <a:ea typeface="ＭＳ Ｐゴシック" panose="020B0600070205080204" pitchFamily="34" charset="-128"/>
              </a:defRPr>
            </a:lvl3pPr>
            <a:lvl4pPr marL="1260475" indent="-228600">
              <a:spcBef>
                <a:spcPct val="20000"/>
              </a:spcBef>
              <a:buClr>
                <a:srgbClr val="FEB80A"/>
              </a:buClr>
              <a:buFont typeface="Wingdings 3" panose="05040102010807070707" pitchFamily="18" charset="2"/>
              <a:buChar char=""/>
              <a:defRPr sz="2200">
                <a:solidFill>
                  <a:schemeClr val="tx1"/>
                </a:solidFill>
                <a:latin typeface="Comic Sans MS" panose="030F0702030302020204" pitchFamily="66" charset="0"/>
                <a:ea typeface="ＭＳ Ｐゴシック" panose="020B0600070205080204" pitchFamily="34" charset="-128"/>
              </a:defRPr>
            </a:lvl4pPr>
            <a:lvl5pPr marL="1481138" indent="-209550">
              <a:spcBef>
                <a:spcPct val="20000"/>
              </a:spcBef>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5pPr>
            <a:lvl6pPr marL="19383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6pPr>
            <a:lvl7pPr marL="23955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7pPr>
            <a:lvl8pPr marL="28527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8pPr>
            <a:lvl9pPr marL="33099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0"/>
              </a:spcBef>
              <a:buClrTx/>
              <a:buSzTx/>
              <a:buFontTx/>
              <a:buNone/>
            </a:pPr>
            <a:endParaRPr lang="en-US" altLang="en-US" sz="1800" dirty="0">
              <a:latin typeface="Arial" panose="020B0604020202020204" pitchFamily="34" charset="0"/>
            </a:endParaRPr>
          </a:p>
        </p:txBody>
      </p:sp>
      <p:pic>
        <p:nvPicPr>
          <p:cNvPr id="32772" name="Picture 7" descr="1"/>
          <p:cNvPicPr>
            <a:picLocks noChangeAspect="1" noChangeArrowheads="1"/>
          </p:cNvPicPr>
          <p:nvPr/>
        </p:nvPicPr>
        <p:blipFill>
          <a:blip r:embed="rId3">
            <a:extLst>
              <a:ext uri="{28A0092B-C50C-407E-A947-70E740481C1C}">
                <a14:useLocalDpi xmlns:a14="http://schemas.microsoft.com/office/drawing/2010/main" val="0"/>
              </a:ext>
            </a:extLst>
          </a:blip>
          <a:srcRect l="25000" t="25000" r="19737" b="30264"/>
          <a:stretch>
            <a:fillRect/>
          </a:stretch>
        </p:blipFill>
        <p:spPr bwMode="auto">
          <a:xfrm>
            <a:off x="5257800" y="152400"/>
            <a:ext cx="3810000" cy="334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8" descr="1"/>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17143" t="36913" r="19772" b="20000"/>
          <a:stretch>
            <a:fillRect/>
          </a:stretch>
        </p:blipFill>
        <p:spPr bwMode="auto">
          <a:xfrm>
            <a:off x="5257800" y="3873500"/>
            <a:ext cx="3810000" cy="2603500"/>
          </a:xfrm>
          <a:prstGeom prst="rect">
            <a:avLst/>
          </a:prstGeom>
          <a:solidFill>
            <a:schemeClr val="tx1"/>
          </a:solidFill>
          <a:ln w="9525">
            <a:solidFill>
              <a:schemeClr val="tx1"/>
            </a:solidFill>
            <a:miter lim="800000"/>
            <a:headEnd/>
            <a:tailEnd/>
          </a:ln>
        </p:spPr>
      </p:pic>
      <p:sp>
        <p:nvSpPr>
          <p:cNvPr id="9" name="Rectangle 2"/>
          <p:cNvSpPr txBox="1">
            <a:spLocks/>
          </p:cNvSpPr>
          <p:nvPr/>
        </p:nvSpPr>
        <p:spPr bwMode="auto">
          <a:xfrm>
            <a:off x="0" y="228600"/>
            <a:ext cx="4953000" cy="914400"/>
          </a:xfrm>
          <a:prstGeom prst="rect">
            <a:avLst/>
          </a:prstGeom>
          <a:extLst/>
        </p:spPr>
        <p:txBody>
          <a:bodyPr/>
          <a:lstStyle>
            <a:lvl1pPr algn="l" rtl="0" eaLnBrk="0" fontAlgn="base" hangingPunct="0">
              <a:spcBef>
                <a:spcPct val="0"/>
              </a:spcBef>
              <a:spcAft>
                <a:spcPct val="0"/>
              </a:spcAft>
              <a:defRPr sz="4000" kern="1200" spc="-100">
                <a:solidFill>
                  <a:srgbClr val="C1EEFF"/>
                </a:solidFill>
                <a:latin typeface="+mj-lt"/>
                <a:ea typeface="ＭＳ Ｐゴシック" pitchFamily="34" charset="-128"/>
                <a:cs typeface="+mj-cs"/>
              </a:defRPr>
            </a:lvl1pPr>
            <a:lvl2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2pPr>
            <a:lvl3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3pPr>
            <a:lvl4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4pPr>
            <a:lvl5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5pPr>
            <a:lvl6pPr marL="4572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6pPr>
            <a:lvl7pPr marL="9144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7pPr>
            <a:lvl8pPr marL="13716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8pPr>
            <a:lvl9pPr marL="18288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9pPr>
          </a:lstStyle>
          <a:p>
            <a:pPr algn="ctr" defTabSz="914400">
              <a:defRPr/>
            </a:pPr>
            <a:r>
              <a:rPr lang="en-US" altLang="en-US" sz="3600" b="1" dirty="0" smtClean="0">
                <a:solidFill>
                  <a:srgbClr val="FFFF00"/>
                </a:solidFill>
                <a:effectLst>
                  <a:outerShdw blurRad="38100" dist="38100" dir="2700000" algn="tl">
                    <a:srgbClr val="000000">
                      <a:alpha val="43137"/>
                    </a:srgbClr>
                  </a:outerShdw>
                </a:effectLst>
                <a:latin typeface="Arial" charset="0"/>
                <a:ea typeface="+mj-ea"/>
              </a:rPr>
              <a:t>Congenital Surfactant Deficiency (CSD)</a:t>
            </a:r>
            <a:br>
              <a:rPr lang="en-US" altLang="en-US" sz="3600" b="1" dirty="0" smtClean="0">
                <a:solidFill>
                  <a:srgbClr val="FFFF00"/>
                </a:solidFill>
                <a:effectLst>
                  <a:outerShdw blurRad="38100" dist="38100" dir="2700000" algn="tl">
                    <a:srgbClr val="000000">
                      <a:alpha val="43137"/>
                    </a:srgbClr>
                  </a:outerShdw>
                </a:effectLst>
                <a:latin typeface="Arial" charset="0"/>
                <a:ea typeface="+mj-ea"/>
              </a:rPr>
            </a:br>
            <a:r>
              <a:rPr lang="en-US" altLang="en-US" sz="3600" dirty="0" smtClean="0">
                <a:latin typeface="Arial" charset="0"/>
                <a:ea typeface="+mj-ea"/>
              </a:rPr>
              <a:t>            </a:t>
            </a:r>
            <a:r>
              <a:rPr lang="en-US" altLang="en-US" sz="3600" b="0" dirty="0" smtClean="0">
                <a:ea typeface="+mj-ea"/>
              </a:rPr>
              <a:t> </a:t>
            </a:r>
          </a:p>
        </p:txBody>
      </p:sp>
    </p:spTree>
    <p:extLst>
      <p:ext uri="{BB962C8B-B14F-4D97-AF65-F5344CB8AC3E}">
        <p14:creationId xmlns:p14="http://schemas.microsoft.com/office/powerpoint/2010/main" val="1915771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0" y="228600"/>
            <a:ext cx="9067800" cy="914400"/>
          </a:xfrm>
          <a:prstGeom prst="rect">
            <a:avLst/>
          </a:prstGeom>
          <a:extLst/>
        </p:spPr>
        <p:txBody>
          <a:bodyPr/>
          <a:lstStyle>
            <a:lvl1pPr algn="l" rtl="0" eaLnBrk="0" fontAlgn="base" hangingPunct="0">
              <a:spcBef>
                <a:spcPct val="0"/>
              </a:spcBef>
              <a:spcAft>
                <a:spcPct val="0"/>
              </a:spcAft>
              <a:defRPr sz="4000" kern="1200" spc="-100">
                <a:solidFill>
                  <a:srgbClr val="C1EEFF"/>
                </a:solidFill>
                <a:latin typeface="+mj-lt"/>
                <a:ea typeface="ＭＳ Ｐゴシック" pitchFamily="34" charset="-128"/>
                <a:cs typeface="+mj-cs"/>
              </a:defRPr>
            </a:lvl1pPr>
            <a:lvl2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2pPr>
            <a:lvl3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3pPr>
            <a:lvl4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4pPr>
            <a:lvl5pPr algn="l" rtl="0" eaLnBrk="0" fontAlgn="base" hangingPunct="0">
              <a:spcBef>
                <a:spcPct val="0"/>
              </a:spcBef>
              <a:spcAft>
                <a:spcPct val="0"/>
              </a:spcAft>
              <a:defRPr sz="4000">
                <a:solidFill>
                  <a:srgbClr val="C1EEFF"/>
                </a:solidFill>
                <a:latin typeface="Comic Sans MS" pitchFamily="-107" charset="0"/>
                <a:ea typeface="ＭＳ Ｐゴシック" pitchFamily="34" charset="-128"/>
                <a:cs typeface="ＭＳ Ｐゴシック" pitchFamily="-107" charset="-128"/>
              </a:defRPr>
            </a:lvl5pPr>
            <a:lvl6pPr marL="4572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6pPr>
            <a:lvl7pPr marL="9144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7pPr>
            <a:lvl8pPr marL="13716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8pPr>
            <a:lvl9pPr marL="1828800" algn="l" rtl="0" fontAlgn="base">
              <a:spcBef>
                <a:spcPct val="0"/>
              </a:spcBef>
              <a:spcAft>
                <a:spcPct val="0"/>
              </a:spcAft>
              <a:defRPr sz="4000">
                <a:solidFill>
                  <a:srgbClr val="C1EEFF"/>
                </a:solidFill>
                <a:latin typeface="Comic Sans MS" pitchFamily="-107" charset="0"/>
                <a:ea typeface="ＭＳ Ｐゴシック" pitchFamily="-107" charset="-128"/>
                <a:cs typeface="ＭＳ Ｐゴシック" pitchFamily="-107" charset="-128"/>
              </a:defRPr>
            </a:lvl9pPr>
          </a:lstStyle>
          <a:p>
            <a:pPr algn="ctr" defTabSz="914400">
              <a:defRPr/>
            </a:pPr>
            <a:r>
              <a:rPr lang="en-US" altLang="en-US" sz="3600" b="1" dirty="0" smtClean="0">
                <a:solidFill>
                  <a:srgbClr val="FFFF00"/>
                </a:solidFill>
                <a:effectLst>
                  <a:outerShdw blurRad="38100" dist="38100" dir="2700000" algn="tl">
                    <a:srgbClr val="000000">
                      <a:alpha val="43137"/>
                    </a:srgbClr>
                  </a:outerShdw>
                </a:effectLst>
                <a:latin typeface="Arial" charset="0"/>
                <a:ea typeface="+mj-ea"/>
              </a:rPr>
              <a:t>Congenital Surfactant Deficiency (CSD)</a:t>
            </a:r>
            <a:br>
              <a:rPr lang="en-US" altLang="en-US" sz="3600" b="1" dirty="0" smtClean="0">
                <a:solidFill>
                  <a:srgbClr val="FFFF00"/>
                </a:solidFill>
                <a:effectLst>
                  <a:outerShdw blurRad="38100" dist="38100" dir="2700000" algn="tl">
                    <a:srgbClr val="000000">
                      <a:alpha val="43137"/>
                    </a:srgbClr>
                  </a:outerShdw>
                </a:effectLst>
                <a:latin typeface="Arial" charset="0"/>
                <a:ea typeface="+mj-ea"/>
              </a:rPr>
            </a:br>
            <a:r>
              <a:rPr lang="en-US" altLang="en-US" sz="3600" dirty="0" smtClean="0">
                <a:latin typeface="Arial" charset="0"/>
                <a:ea typeface="+mj-ea"/>
              </a:rPr>
              <a:t>            </a:t>
            </a:r>
            <a:r>
              <a:rPr lang="en-US" altLang="en-US" sz="3600" b="0" dirty="0" smtClean="0">
                <a:ea typeface="+mj-ea"/>
              </a:rPr>
              <a:t> </a:t>
            </a:r>
          </a:p>
        </p:txBody>
      </p:sp>
      <p:sp>
        <p:nvSpPr>
          <p:cNvPr id="5" name="Rectangle 4"/>
          <p:cNvSpPr/>
          <p:nvPr/>
        </p:nvSpPr>
        <p:spPr bwMode="auto">
          <a:xfrm>
            <a:off x="0" y="1371600"/>
            <a:ext cx="9144000" cy="52578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333" t="31112" r="3333" b="33332"/>
          <a:stretch/>
        </p:blipFill>
        <p:spPr>
          <a:xfrm>
            <a:off x="352136" y="3886200"/>
            <a:ext cx="3200400" cy="24384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778" t="30000" r="7778" b="33333"/>
          <a:stretch/>
        </p:blipFill>
        <p:spPr>
          <a:xfrm>
            <a:off x="3810000" y="1660859"/>
            <a:ext cx="5125028" cy="4450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3333" b="34444"/>
          <a:stretch/>
        </p:blipFill>
        <p:spPr>
          <a:xfrm>
            <a:off x="237836" y="1524000"/>
            <a:ext cx="3429000" cy="2209800"/>
          </a:xfrm>
          <a:prstGeom prst="rect">
            <a:avLst/>
          </a:prstGeom>
        </p:spPr>
      </p:pic>
    </p:spTree>
    <p:extLst>
      <p:ext uri="{BB962C8B-B14F-4D97-AF65-F5344CB8AC3E}">
        <p14:creationId xmlns:p14="http://schemas.microsoft.com/office/powerpoint/2010/main" val="32721911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p:cNvSpPr>
          <p:nvPr>
            <p:ph type="title" idx="4294967295"/>
          </p:nvPr>
        </p:nvSpPr>
        <p:spPr bwMode="auto">
          <a:xfrm>
            <a:off x="-76200" y="381000"/>
            <a:ext cx="5181600" cy="914400"/>
          </a:xfrm>
          <a:extLst/>
        </p:spPr>
        <p:txBody>
          <a:bodyPr/>
          <a:lstStyle/>
          <a:p>
            <a:pPr algn="ctr">
              <a:defRPr/>
            </a:pPr>
            <a:r>
              <a:rPr lang="en-US" altLang="en-US" sz="3300" b="1" dirty="0" smtClean="0">
                <a:solidFill>
                  <a:srgbClr val="FFFF00"/>
                </a:solidFill>
                <a:effectLst>
                  <a:outerShdw blurRad="38100" dist="38100" dir="2700000" algn="tl">
                    <a:srgbClr val="000000">
                      <a:alpha val="43137"/>
                    </a:srgbClr>
                  </a:outerShdw>
                </a:effectLst>
                <a:latin typeface="Arial" charset="0"/>
                <a:ea typeface="+mj-ea"/>
              </a:rPr>
              <a:t>Growth Abnormalities:</a:t>
            </a:r>
            <a:r>
              <a:rPr lang="en-US" altLang="en-US" sz="3600" b="1" dirty="0" smtClean="0">
                <a:solidFill>
                  <a:srgbClr val="FFFF00"/>
                </a:solidFill>
                <a:effectLst>
                  <a:outerShdw blurRad="38100" dist="38100" dir="2700000" algn="tl">
                    <a:srgbClr val="000000">
                      <a:alpha val="43137"/>
                    </a:srgbClr>
                  </a:outerShdw>
                </a:effectLst>
                <a:latin typeface="Arial" charset="0"/>
                <a:ea typeface="+mj-ea"/>
              </a:rPr>
              <a:t/>
            </a:r>
            <a:br>
              <a:rPr lang="en-US" altLang="en-US" sz="3600" b="1" dirty="0" smtClean="0">
                <a:solidFill>
                  <a:srgbClr val="FFFF00"/>
                </a:solidFill>
                <a:effectLst>
                  <a:outerShdw blurRad="38100" dist="38100" dir="2700000" algn="tl">
                    <a:srgbClr val="000000">
                      <a:alpha val="43137"/>
                    </a:srgbClr>
                  </a:outerShdw>
                </a:effectLst>
                <a:latin typeface="Arial" charset="0"/>
                <a:ea typeface="+mj-ea"/>
              </a:rPr>
            </a:br>
            <a:r>
              <a:rPr lang="en-US" altLang="en-US" sz="2400" b="1" dirty="0" smtClean="0">
                <a:solidFill>
                  <a:srgbClr val="FFFF00"/>
                </a:solidFill>
                <a:effectLst>
                  <a:outerShdw blurRad="38100" dist="38100" dir="2700000" algn="tl">
                    <a:srgbClr val="000000">
                      <a:alpha val="43137"/>
                    </a:srgbClr>
                  </a:outerShdw>
                </a:effectLst>
                <a:latin typeface="Arial" charset="0"/>
                <a:ea typeface="+mj-ea"/>
              </a:rPr>
              <a:t>Associated with Chromosomal Abnormalities</a:t>
            </a:r>
            <a:r>
              <a:rPr lang="en-US" altLang="en-US" sz="3200" b="1" dirty="0" smtClean="0">
                <a:solidFill>
                  <a:srgbClr val="FFFF00"/>
                </a:solidFill>
                <a:effectLst>
                  <a:outerShdw blurRad="38100" dist="38100" dir="2700000" algn="tl">
                    <a:srgbClr val="000000">
                      <a:alpha val="43137"/>
                    </a:srgbClr>
                  </a:outerShdw>
                </a:effectLst>
                <a:latin typeface="Arial" charset="0"/>
                <a:ea typeface="+mj-ea"/>
              </a:rPr>
              <a:t>      </a:t>
            </a:r>
            <a:r>
              <a:rPr lang="en-US" altLang="en-US" sz="3200" b="1" dirty="0" smtClean="0">
                <a:solidFill>
                  <a:srgbClr val="FFFF00"/>
                </a:solidFill>
                <a:effectLst>
                  <a:outerShdw blurRad="38100" dist="38100" dir="2700000" algn="tl">
                    <a:srgbClr val="000000">
                      <a:alpha val="43137"/>
                    </a:srgbClr>
                  </a:outerShdw>
                </a:effectLst>
                <a:ea typeface="+mj-ea"/>
              </a:rPr>
              <a:t> </a:t>
            </a:r>
            <a:endParaRPr lang="en-US" altLang="en-US" sz="3600" b="1" dirty="0" smtClean="0">
              <a:solidFill>
                <a:srgbClr val="FFFF00"/>
              </a:solidFill>
              <a:effectLst>
                <a:outerShdw blurRad="38100" dist="38100" dir="2700000" algn="tl">
                  <a:srgbClr val="000000">
                    <a:alpha val="43137"/>
                  </a:srgbClr>
                </a:outerShdw>
              </a:effectLst>
              <a:ea typeface="+mj-ea"/>
            </a:endParaRPr>
          </a:p>
        </p:txBody>
      </p:sp>
      <p:sp>
        <p:nvSpPr>
          <p:cNvPr id="36867" name="Rectangle 3"/>
          <p:cNvSpPr>
            <a:spLocks noGrp="1"/>
          </p:cNvSpPr>
          <p:nvPr>
            <p:ph type="body" idx="4294967295"/>
          </p:nvPr>
        </p:nvSpPr>
        <p:spPr>
          <a:xfrm>
            <a:off x="76200" y="1752600"/>
            <a:ext cx="4953000" cy="4572000"/>
          </a:xfrm>
        </p:spPr>
        <p:txBody>
          <a:bodyPr/>
          <a:lstStyle/>
          <a:p>
            <a:pPr>
              <a:buClr>
                <a:srgbClr val="FF0000"/>
              </a:buClr>
              <a:buSzTx/>
            </a:pPr>
            <a:r>
              <a:rPr lang="en-US" altLang="ja-JP" sz="2600" b="1" dirty="0" smtClean="0">
                <a:solidFill>
                  <a:schemeClr val="bg1"/>
                </a:solidFill>
                <a:effectLst>
                  <a:outerShdw blurRad="38100" dist="38100" dir="2700000" algn="tl">
                    <a:srgbClr val="000000">
                      <a:alpha val="43137"/>
                    </a:srgbClr>
                  </a:outerShdw>
                </a:effectLst>
                <a:latin typeface="Arial" panose="020B0604020202020204" pitchFamily="34" charset="0"/>
              </a:rPr>
              <a:t>Down’s Syndrome (Trisomy 21)</a:t>
            </a:r>
          </a:p>
          <a:p>
            <a:pPr lvl="1">
              <a:buClr>
                <a:srgbClr val="FF0000"/>
              </a:buClr>
              <a:buSzTx/>
            </a:pPr>
            <a:r>
              <a:rPr lang="en-US" altLang="en-US" sz="1800" b="1" dirty="0" smtClean="0">
                <a:solidFill>
                  <a:srgbClr val="00FF00"/>
                </a:solidFill>
                <a:effectLst>
                  <a:outerShdw blurRad="38100" dist="38100" dir="2700000" algn="tl">
                    <a:srgbClr val="000000">
                      <a:alpha val="43137"/>
                    </a:srgbClr>
                  </a:outerShdw>
                </a:effectLst>
                <a:latin typeface="Arial" panose="020B0604020202020204" pitchFamily="34" charset="0"/>
              </a:rPr>
              <a:t>Subpleural cysts </a:t>
            </a:r>
            <a:r>
              <a:rPr lang="en-US" altLang="en-US" sz="1800" b="1" dirty="0" smtClean="0">
                <a:solidFill>
                  <a:schemeClr val="bg1"/>
                </a:solidFill>
                <a:effectLst>
                  <a:outerShdw blurRad="38100" dist="38100" dir="2700000" algn="tl">
                    <a:srgbClr val="000000">
                      <a:alpha val="43137"/>
                    </a:srgbClr>
                  </a:outerShdw>
                </a:effectLst>
                <a:latin typeface="Arial" panose="020B0604020202020204" pitchFamily="34" charset="0"/>
              </a:rPr>
              <a:t>(~36%) along the lung periphery, pulmonary fissures, and bronchovascular bundles </a:t>
            </a:r>
          </a:p>
          <a:p>
            <a:pPr>
              <a:buClr>
                <a:srgbClr val="FF0000"/>
              </a:buClr>
              <a:buSzTx/>
              <a:buFont typeface="Wingdings" panose="05000000000000000000" pitchFamily="2" charset="2"/>
              <a:buNone/>
            </a:pPr>
            <a:endParaRPr lang="en-US" altLang="en-US" sz="2600" b="1" dirty="0" smtClean="0">
              <a:solidFill>
                <a:schemeClr val="bg1"/>
              </a:solidFill>
              <a:effectLst>
                <a:outerShdw blurRad="38100" dist="38100" dir="2700000" algn="tl">
                  <a:srgbClr val="000000">
                    <a:alpha val="43137"/>
                  </a:srgbClr>
                </a:outerShdw>
              </a:effectLst>
              <a:latin typeface="Arial" panose="020B0604020202020204" pitchFamily="34" charset="0"/>
            </a:endParaRPr>
          </a:p>
          <a:p>
            <a:pPr>
              <a:buClr>
                <a:srgbClr val="FF0000"/>
              </a:buClr>
              <a:buSzTx/>
            </a:pPr>
            <a:r>
              <a:rPr lang="en-US" altLang="en-US" sz="2600" b="1" dirty="0" smtClean="0">
                <a:solidFill>
                  <a:schemeClr val="bg1"/>
                </a:solidFill>
                <a:effectLst>
                  <a:outerShdw blurRad="38100" dist="38100" dir="2700000" algn="tl">
                    <a:srgbClr val="000000">
                      <a:alpha val="43137"/>
                    </a:srgbClr>
                  </a:outerShdw>
                </a:effectLst>
                <a:latin typeface="Arial" panose="020B0604020202020204" pitchFamily="34" charset="0"/>
              </a:rPr>
              <a:t>Filamin A (FLNA) X-linked gene mutation</a:t>
            </a:r>
          </a:p>
          <a:p>
            <a:pPr lvl="2">
              <a:lnSpc>
                <a:spcPct val="80000"/>
              </a:lnSpc>
              <a:buClr>
                <a:srgbClr val="FF0000"/>
              </a:buClr>
            </a:pPr>
            <a:r>
              <a:rPr lang="en-US" altLang="en-US" sz="1800" b="1" dirty="0" smtClean="0">
                <a:solidFill>
                  <a:srgbClr val="00FF00"/>
                </a:solidFill>
                <a:effectLst>
                  <a:outerShdw blurRad="38100" dist="38100" dir="2700000" algn="tl">
                    <a:srgbClr val="000000">
                      <a:alpha val="43137"/>
                    </a:srgbClr>
                  </a:outerShdw>
                </a:effectLst>
                <a:latin typeface="Arial" panose="020B0604020202020204" pitchFamily="34" charset="0"/>
              </a:rPr>
              <a:t>Severe multilobar hyperinflation</a:t>
            </a:r>
          </a:p>
          <a:p>
            <a:pPr lvl="2">
              <a:lnSpc>
                <a:spcPct val="80000"/>
              </a:lnSpc>
              <a:buClr>
                <a:srgbClr val="FF0000"/>
              </a:buClr>
            </a:pPr>
            <a:r>
              <a:rPr lang="en-US" altLang="en-US" sz="1800" b="1" dirty="0" smtClean="0">
                <a:solidFill>
                  <a:schemeClr val="bg1"/>
                </a:solidFill>
                <a:effectLst>
                  <a:outerShdw blurRad="38100" dist="38100" dir="2700000" algn="tl">
                    <a:srgbClr val="000000">
                      <a:alpha val="43137"/>
                    </a:srgbClr>
                  </a:outerShdw>
                </a:effectLst>
                <a:latin typeface="Arial" panose="020B0604020202020204" pitchFamily="34" charset="0"/>
              </a:rPr>
              <a:t>Hyperlucent lung</a:t>
            </a:r>
          </a:p>
          <a:p>
            <a:pPr lvl="2">
              <a:lnSpc>
                <a:spcPct val="80000"/>
              </a:lnSpc>
              <a:buClr>
                <a:srgbClr val="FF0000"/>
              </a:buClr>
            </a:pPr>
            <a:r>
              <a:rPr lang="en-US" altLang="en-US" sz="1800" b="1" dirty="0" smtClean="0">
                <a:solidFill>
                  <a:schemeClr val="bg1"/>
                </a:solidFill>
                <a:effectLst>
                  <a:outerShdw blurRad="38100" dist="38100" dir="2700000" algn="tl">
                    <a:srgbClr val="000000">
                      <a:alpha val="43137"/>
                    </a:srgbClr>
                  </a:outerShdw>
                </a:effectLst>
                <a:latin typeface="Arial" panose="020B0604020202020204" pitchFamily="34" charset="0"/>
              </a:rPr>
              <a:t>Peripheral pulmonary vascular attenuation</a:t>
            </a:r>
          </a:p>
          <a:p>
            <a:pPr lvl="2">
              <a:lnSpc>
                <a:spcPct val="80000"/>
              </a:lnSpc>
              <a:buClr>
                <a:srgbClr val="FF0000"/>
              </a:buClr>
            </a:pPr>
            <a:r>
              <a:rPr lang="en-US" altLang="en-US" sz="1800" b="1" dirty="0" smtClean="0">
                <a:solidFill>
                  <a:schemeClr val="bg1"/>
                </a:solidFill>
                <a:effectLst>
                  <a:outerShdw blurRad="38100" dist="38100" dir="2700000" algn="tl">
                    <a:srgbClr val="000000">
                      <a:alpha val="43137"/>
                    </a:srgbClr>
                  </a:outerShdw>
                </a:effectLst>
                <a:latin typeface="Arial" panose="020B0604020202020204" pitchFamily="34" charset="0"/>
              </a:rPr>
              <a:t>Resembles emphysema </a:t>
            </a:r>
          </a:p>
          <a:p>
            <a:pPr lvl="1">
              <a:buClr>
                <a:srgbClr val="FF0000"/>
              </a:buClr>
              <a:buSzTx/>
            </a:pPr>
            <a:endParaRPr lang="en-US" altLang="en-US" sz="2200" b="1" dirty="0" smtClean="0">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36868" name="Rectangle 4"/>
          <p:cNvSpPr>
            <a:spLocks noChangeArrowheads="1"/>
          </p:cNvSpPr>
          <p:nvPr/>
        </p:nvSpPr>
        <p:spPr bwMode="auto">
          <a:xfrm>
            <a:off x="5029200" y="0"/>
            <a:ext cx="4114800" cy="6858000"/>
          </a:xfrm>
          <a:prstGeom prst="rect">
            <a:avLst/>
          </a:prstGeom>
          <a:solidFill>
            <a:schemeClr val="tx1"/>
          </a:solidFill>
          <a:ln>
            <a:noFill/>
          </a:ln>
        </p:spPr>
        <p:txBody>
          <a:bodyPr wrap="none" anchor="ctr"/>
          <a:lstStyle>
            <a:lvl1pPr>
              <a:spcBef>
                <a:spcPts val="700"/>
              </a:spcBef>
              <a:buClr>
                <a:schemeClr val="tx2"/>
              </a:buClr>
              <a:buSzPct val="95000"/>
              <a:buFont typeface="Wingdings" panose="05000000000000000000" pitchFamily="2" charset="2"/>
              <a:buChar char=""/>
              <a:defRPr sz="3000">
                <a:solidFill>
                  <a:schemeClr val="tx1"/>
                </a:solidFill>
                <a:latin typeface="Comic Sans MS" panose="030F0702030302020204" pitchFamily="66" charset="0"/>
                <a:ea typeface="ＭＳ Ｐゴシック" panose="020B0600070205080204" pitchFamily="34" charset="-128"/>
              </a:defRPr>
            </a:lvl1pPr>
            <a:lvl2pPr marL="37931725" indent="-37474525">
              <a:spcBef>
                <a:spcPct val="20000"/>
              </a:spcBef>
              <a:buClr>
                <a:schemeClr val="accent2"/>
              </a:buClr>
              <a:buSzPct val="90000"/>
              <a:buFont typeface="Wingdings" panose="05000000000000000000" pitchFamily="2" charset="2"/>
              <a:buChar char=""/>
              <a:defRPr sz="2600">
                <a:solidFill>
                  <a:schemeClr val="tx1"/>
                </a:solidFill>
                <a:latin typeface="Comic Sans MS" panose="030F0702030302020204" pitchFamily="66" charset="0"/>
                <a:ea typeface="ＭＳ Ｐゴシック" panose="020B0600070205080204" pitchFamily="34" charset="-128"/>
              </a:defRPr>
            </a:lvl2pPr>
            <a:lvl3pPr marL="995363" indent="-228600">
              <a:spcBef>
                <a:spcPct val="20000"/>
              </a:spcBef>
              <a:buClr>
                <a:schemeClr val="accent2"/>
              </a:buClr>
              <a:buFont typeface="Wingdings 2" panose="05020102010507070707" pitchFamily="18" charset="2"/>
              <a:buChar char=""/>
              <a:defRPr sz="2400">
                <a:solidFill>
                  <a:schemeClr val="tx1"/>
                </a:solidFill>
                <a:latin typeface="Comic Sans MS" panose="030F0702030302020204" pitchFamily="66" charset="0"/>
                <a:ea typeface="ＭＳ Ｐゴシック" panose="020B0600070205080204" pitchFamily="34" charset="-128"/>
              </a:defRPr>
            </a:lvl3pPr>
            <a:lvl4pPr marL="1260475" indent="-228600">
              <a:spcBef>
                <a:spcPct val="20000"/>
              </a:spcBef>
              <a:buClr>
                <a:srgbClr val="FEB80A"/>
              </a:buClr>
              <a:buFont typeface="Wingdings 3" panose="05040102010807070707" pitchFamily="18" charset="2"/>
              <a:buChar char=""/>
              <a:defRPr sz="2200">
                <a:solidFill>
                  <a:schemeClr val="tx1"/>
                </a:solidFill>
                <a:latin typeface="Comic Sans MS" panose="030F0702030302020204" pitchFamily="66" charset="0"/>
                <a:ea typeface="ＭＳ Ｐゴシック" panose="020B0600070205080204" pitchFamily="34" charset="-128"/>
              </a:defRPr>
            </a:lvl4pPr>
            <a:lvl5pPr marL="1481138" indent="-209550">
              <a:spcBef>
                <a:spcPct val="20000"/>
              </a:spcBef>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5pPr>
            <a:lvl6pPr marL="19383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6pPr>
            <a:lvl7pPr marL="23955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7pPr>
            <a:lvl8pPr marL="28527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8pPr>
            <a:lvl9pPr marL="33099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0"/>
              </a:spcBef>
              <a:buClrTx/>
              <a:buSzTx/>
              <a:buFontTx/>
              <a:buNone/>
            </a:pPr>
            <a:endParaRPr lang="en-US" altLang="en-US" sz="1800" dirty="0">
              <a:latin typeface="Arial" panose="020B0604020202020204" pitchFamily="34" charset="0"/>
            </a:endParaRPr>
          </a:p>
        </p:txBody>
      </p:sp>
      <p:pic>
        <p:nvPicPr>
          <p:cNvPr id="36869" name="Picture 5"/>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38579" t="42773" r="49525" b="42001"/>
          <a:stretch>
            <a:fillRect/>
          </a:stretch>
        </p:blipFill>
        <p:spPr bwMode="auto">
          <a:xfrm>
            <a:off x="5486400" y="152400"/>
            <a:ext cx="3352800" cy="32178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l="18750" t="28125" r="20313" b="26563"/>
          <a:stretch>
            <a:fillRect/>
          </a:stretch>
        </p:blipFill>
        <p:spPr bwMode="auto">
          <a:xfrm>
            <a:off x="5486400" y="3886200"/>
            <a:ext cx="3352800" cy="2492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871" name="Text Box 8"/>
          <p:cNvSpPr txBox="1">
            <a:spLocks noChangeArrowheads="1"/>
          </p:cNvSpPr>
          <p:nvPr/>
        </p:nvSpPr>
        <p:spPr bwMode="auto">
          <a:xfrm>
            <a:off x="5486400" y="3370263"/>
            <a:ext cx="3352800" cy="369332"/>
          </a:xfrm>
          <a:prstGeom prst="rect">
            <a:avLst/>
          </a:prstGeom>
          <a:solidFill>
            <a:schemeClr val="tx1"/>
          </a:solidFill>
          <a:ln w="19050">
            <a:solidFill>
              <a:schemeClr val="bg1"/>
            </a:solidFill>
            <a:miter lim="800000"/>
            <a:headEnd/>
            <a:tailEnd/>
          </a:ln>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mic Sans MS" panose="030F0702030302020204" pitchFamily="66" charset="0"/>
                <a:ea typeface="ＭＳ Ｐゴシック" panose="020B0600070205080204" pitchFamily="34" charset="-128"/>
              </a:defRPr>
            </a:lvl1pPr>
            <a:lvl2pPr marL="37931725" indent="-37474525">
              <a:spcBef>
                <a:spcPct val="20000"/>
              </a:spcBef>
              <a:buClr>
                <a:schemeClr val="accent2"/>
              </a:buClr>
              <a:buSzPct val="90000"/>
              <a:buFont typeface="Wingdings" panose="05000000000000000000" pitchFamily="2" charset="2"/>
              <a:buChar char=""/>
              <a:defRPr sz="2600">
                <a:solidFill>
                  <a:schemeClr val="tx1"/>
                </a:solidFill>
                <a:latin typeface="Comic Sans MS" panose="030F0702030302020204" pitchFamily="66" charset="0"/>
                <a:ea typeface="ＭＳ Ｐゴシック" panose="020B0600070205080204" pitchFamily="34" charset="-128"/>
              </a:defRPr>
            </a:lvl2pPr>
            <a:lvl3pPr marL="995363" indent="-228600">
              <a:spcBef>
                <a:spcPct val="20000"/>
              </a:spcBef>
              <a:buClr>
                <a:schemeClr val="accent2"/>
              </a:buClr>
              <a:buFont typeface="Wingdings 2" panose="05020102010507070707" pitchFamily="18" charset="2"/>
              <a:buChar char=""/>
              <a:defRPr sz="2400">
                <a:solidFill>
                  <a:schemeClr val="tx1"/>
                </a:solidFill>
                <a:latin typeface="Comic Sans MS" panose="030F0702030302020204" pitchFamily="66" charset="0"/>
                <a:ea typeface="ＭＳ Ｐゴシック" panose="020B0600070205080204" pitchFamily="34" charset="-128"/>
              </a:defRPr>
            </a:lvl3pPr>
            <a:lvl4pPr marL="1260475" indent="-228600">
              <a:spcBef>
                <a:spcPct val="20000"/>
              </a:spcBef>
              <a:buClr>
                <a:srgbClr val="FEB80A"/>
              </a:buClr>
              <a:buFont typeface="Wingdings 3" panose="05040102010807070707" pitchFamily="18" charset="2"/>
              <a:buChar char=""/>
              <a:defRPr sz="2200">
                <a:solidFill>
                  <a:schemeClr val="tx1"/>
                </a:solidFill>
                <a:latin typeface="Comic Sans MS" panose="030F0702030302020204" pitchFamily="66" charset="0"/>
                <a:ea typeface="ＭＳ Ｐゴシック" panose="020B0600070205080204" pitchFamily="34" charset="-128"/>
              </a:defRPr>
            </a:lvl4pPr>
            <a:lvl5pPr marL="1481138" indent="-209550">
              <a:spcBef>
                <a:spcPct val="20000"/>
              </a:spcBef>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5pPr>
            <a:lvl6pPr marL="1938338" indent="-20955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6pPr>
            <a:lvl7pPr marL="2395538" indent="-20955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7pPr>
            <a:lvl8pPr marL="2852738" indent="-20955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8pPr>
            <a:lvl9pPr marL="3309938" indent="-20955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9pPr>
          </a:lstStyle>
          <a:p>
            <a:pPr algn="ctr" defTabSz="914400" eaLnBrk="1" hangingPunct="1">
              <a:spcBef>
                <a:spcPct val="50000"/>
              </a:spcBef>
              <a:buClrTx/>
              <a:buSzTx/>
              <a:buFontTx/>
              <a:buNone/>
            </a:pPr>
            <a:r>
              <a:rPr lang="en-US" altLang="en-US" sz="1800" b="1" dirty="0">
                <a:solidFill>
                  <a:schemeClr val="bg1"/>
                </a:solidFill>
                <a:latin typeface="Arial" panose="020B0604020202020204" pitchFamily="34" charset="0"/>
              </a:rPr>
              <a:t>Trisomy 21</a:t>
            </a:r>
          </a:p>
        </p:txBody>
      </p:sp>
      <p:sp>
        <p:nvSpPr>
          <p:cNvPr id="36872" name="Text Box 10"/>
          <p:cNvSpPr txBox="1">
            <a:spLocks noChangeArrowheads="1"/>
          </p:cNvSpPr>
          <p:nvPr/>
        </p:nvSpPr>
        <p:spPr bwMode="auto">
          <a:xfrm>
            <a:off x="5486400" y="6378575"/>
            <a:ext cx="3352800" cy="369332"/>
          </a:xfrm>
          <a:prstGeom prst="rect">
            <a:avLst/>
          </a:prstGeom>
          <a:solidFill>
            <a:schemeClr val="tx1"/>
          </a:solidFill>
          <a:ln w="19050">
            <a:solidFill>
              <a:schemeClr val="bg1"/>
            </a:solidFill>
            <a:miter lim="800000"/>
            <a:headEnd/>
            <a:tailEnd/>
          </a:ln>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mic Sans MS" panose="030F0702030302020204" pitchFamily="66" charset="0"/>
                <a:ea typeface="ＭＳ Ｐゴシック" panose="020B0600070205080204" pitchFamily="34" charset="-128"/>
              </a:defRPr>
            </a:lvl1pPr>
            <a:lvl2pPr marL="37931725" indent="-37474525">
              <a:spcBef>
                <a:spcPct val="20000"/>
              </a:spcBef>
              <a:buClr>
                <a:schemeClr val="accent2"/>
              </a:buClr>
              <a:buSzPct val="90000"/>
              <a:buFont typeface="Wingdings" panose="05000000000000000000" pitchFamily="2" charset="2"/>
              <a:buChar char=""/>
              <a:defRPr sz="2600">
                <a:solidFill>
                  <a:schemeClr val="tx1"/>
                </a:solidFill>
                <a:latin typeface="Comic Sans MS" panose="030F0702030302020204" pitchFamily="66" charset="0"/>
                <a:ea typeface="ＭＳ Ｐゴシック" panose="020B0600070205080204" pitchFamily="34" charset="-128"/>
              </a:defRPr>
            </a:lvl2pPr>
            <a:lvl3pPr marL="995363" indent="-228600">
              <a:spcBef>
                <a:spcPct val="20000"/>
              </a:spcBef>
              <a:buClr>
                <a:schemeClr val="accent2"/>
              </a:buClr>
              <a:buFont typeface="Wingdings 2" panose="05020102010507070707" pitchFamily="18" charset="2"/>
              <a:buChar char=""/>
              <a:defRPr sz="2400">
                <a:solidFill>
                  <a:schemeClr val="tx1"/>
                </a:solidFill>
                <a:latin typeface="Comic Sans MS" panose="030F0702030302020204" pitchFamily="66" charset="0"/>
                <a:ea typeface="ＭＳ Ｐゴシック" panose="020B0600070205080204" pitchFamily="34" charset="-128"/>
              </a:defRPr>
            </a:lvl3pPr>
            <a:lvl4pPr marL="1260475" indent="-228600">
              <a:spcBef>
                <a:spcPct val="20000"/>
              </a:spcBef>
              <a:buClr>
                <a:srgbClr val="FEB80A"/>
              </a:buClr>
              <a:buFont typeface="Wingdings 3" panose="05040102010807070707" pitchFamily="18" charset="2"/>
              <a:buChar char=""/>
              <a:defRPr sz="2200">
                <a:solidFill>
                  <a:schemeClr val="tx1"/>
                </a:solidFill>
                <a:latin typeface="Comic Sans MS" panose="030F0702030302020204" pitchFamily="66" charset="0"/>
                <a:ea typeface="ＭＳ Ｐゴシック" panose="020B0600070205080204" pitchFamily="34" charset="-128"/>
              </a:defRPr>
            </a:lvl4pPr>
            <a:lvl5pPr marL="1481138" indent="-209550">
              <a:spcBef>
                <a:spcPct val="20000"/>
              </a:spcBef>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5pPr>
            <a:lvl6pPr marL="19383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6pPr>
            <a:lvl7pPr marL="23955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7pPr>
            <a:lvl8pPr marL="28527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8pPr>
            <a:lvl9pPr marL="3309938" indent="-209550" defTabSz="4572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50000"/>
              </a:spcBef>
              <a:buClrTx/>
              <a:buSzTx/>
              <a:buFontTx/>
              <a:buNone/>
            </a:pPr>
            <a:r>
              <a:rPr lang="en-US" altLang="en-US" sz="1800" b="1" dirty="0">
                <a:solidFill>
                  <a:schemeClr val="bg1"/>
                </a:solidFill>
                <a:latin typeface="Arial" panose="020B0604020202020204" pitchFamily="34" charset="0"/>
              </a:rPr>
              <a:t>Filamin A (FLNA) Mutation</a:t>
            </a:r>
          </a:p>
        </p:txBody>
      </p:sp>
    </p:spTree>
    <p:extLst>
      <p:ext uri="{BB962C8B-B14F-4D97-AF65-F5344CB8AC3E}">
        <p14:creationId xmlns:p14="http://schemas.microsoft.com/office/powerpoint/2010/main" val="4285059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086600" cy="1668738"/>
          </a:xfrm>
        </p:spPr>
        <p:txBody>
          <a:bodyPr/>
          <a:lstStyle/>
          <a:p>
            <a:r>
              <a:rPr lang="en-US" altLang="en-US" sz="3600" b="1" dirty="0">
                <a:solidFill>
                  <a:srgbClr val="FFFF00"/>
                </a:solidFill>
                <a:effectLst>
                  <a:outerShdw blurRad="38100" dist="38100" dir="2700000" algn="tl">
                    <a:srgbClr val="000000">
                      <a:alpha val="43137"/>
                    </a:srgbClr>
                  </a:outerShdw>
                </a:effectLst>
                <a:latin typeface="Arial" charset="0"/>
              </a:rPr>
              <a:t>Growth Abnormalities:</a:t>
            </a:r>
            <a:r>
              <a:rPr lang="en-US" altLang="en-US" sz="4000" b="1" dirty="0">
                <a:solidFill>
                  <a:srgbClr val="FFFF00"/>
                </a:solidFill>
                <a:effectLst>
                  <a:outerShdw blurRad="38100" dist="38100" dir="2700000" algn="tl">
                    <a:srgbClr val="000000">
                      <a:alpha val="43137"/>
                    </a:srgbClr>
                  </a:outerShdw>
                </a:effectLst>
                <a:latin typeface="Arial" charset="0"/>
              </a:rPr>
              <a:t/>
            </a:r>
            <a:br>
              <a:rPr lang="en-US" altLang="en-US" sz="4000" b="1" dirty="0">
                <a:solidFill>
                  <a:srgbClr val="FFFF00"/>
                </a:solidFill>
                <a:effectLst>
                  <a:outerShdw blurRad="38100" dist="38100" dir="2700000" algn="tl">
                    <a:srgbClr val="000000">
                      <a:alpha val="43137"/>
                    </a:srgbClr>
                  </a:outerShdw>
                </a:effectLst>
                <a:latin typeface="Arial" charset="0"/>
              </a:rPr>
            </a:br>
            <a:r>
              <a:rPr lang="en-US" altLang="en-US" sz="2800" b="1" dirty="0" smtClean="0">
                <a:solidFill>
                  <a:srgbClr val="FFFF00"/>
                </a:solidFill>
                <a:effectLst>
                  <a:outerShdw blurRad="38100" dist="38100" dir="2700000" algn="tl">
                    <a:srgbClr val="000000">
                      <a:alpha val="43137"/>
                    </a:srgbClr>
                  </a:outerShdw>
                </a:effectLst>
                <a:latin typeface="Arial" charset="0"/>
              </a:rPr>
              <a:t>Filamin A (FLNA) X-linked Gene Mutation</a:t>
            </a:r>
            <a:endParaRPr lang="en-US" sz="4800" dirty="0"/>
          </a:p>
        </p:txBody>
      </p:sp>
      <p:sp>
        <p:nvSpPr>
          <p:cNvPr id="4" name="Rectangle 3"/>
          <p:cNvSpPr/>
          <p:nvPr/>
        </p:nvSpPr>
        <p:spPr bwMode="auto">
          <a:xfrm>
            <a:off x="0" y="1524000"/>
            <a:ext cx="9144000" cy="5029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1676" t="30168" r="15178" b="25121"/>
          <a:stretch>
            <a:fillRect/>
          </a:stretch>
        </p:blipFill>
        <p:spPr bwMode="auto">
          <a:xfrm>
            <a:off x="457200" y="1752600"/>
            <a:ext cx="361473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1" descr="C10-274-07"/>
          <p:cNvPicPr>
            <a:picLocks noChangeAspect="1" noChangeArrowheads="1"/>
          </p:cNvPicPr>
          <p:nvPr/>
        </p:nvPicPr>
        <p:blipFill rotWithShape="1">
          <a:blip r:embed="rId4" cstate="print">
            <a:lum bright="6000" contrast="42000"/>
            <a:extLst>
              <a:ext uri="{28A0092B-C50C-407E-A947-70E740481C1C}">
                <a14:useLocalDpi xmlns:a14="http://schemas.microsoft.com/office/drawing/2010/main" val="0"/>
              </a:ext>
            </a:extLst>
          </a:blip>
          <a:srcRect l="7547" t="-1" r="1888" b="42765"/>
          <a:stretch/>
        </p:blipFill>
        <p:spPr bwMode="auto">
          <a:xfrm>
            <a:off x="457200" y="4533900"/>
            <a:ext cx="3607628" cy="1790700"/>
          </a:xfrm>
          <a:prstGeom prst="rect">
            <a:avLst/>
          </a:prstGeom>
          <a:solidFill>
            <a:schemeClr val="tx1"/>
          </a:solidFill>
          <a:ln w="9525">
            <a:solidFill>
              <a:schemeClr val="tx1"/>
            </a:solidFill>
            <a:miter lim="800000"/>
            <a:headEnd/>
            <a:tailEnd/>
          </a:ln>
        </p:spPr>
      </p:pic>
      <p:pic>
        <p:nvPicPr>
          <p:cNvPr id="9" name="Picture 2" descr="P:\RESEARCH - NEW PROJECT 2013\FILN A - Mary Mullen Project\Tufts Juliane - 1184401\Figure 4.tif"/>
          <p:cNvPicPr>
            <a:picLocks noChangeAspect="1" noChangeArrowheads="1"/>
          </p:cNvPicPr>
          <p:nvPr/>
        </p:nvPicPr>
        <p:blipFill rotWithShape="1">
          <a:blip r:embed="rId5">
            <a:extLst>
              <a:ext uri="{28A0092B-C50C-407E-A947-70E740481C1C}">
                <a14:useLocalDpi xmlns:a14="http://schemas.microsoft.com/office/drawing/2010/main" val="0"/>
              </a:ext>
            </a:extLst>
          </a:blip>
          <a:srcRect l="17500" t="4446" r="21667" b="3333"/>
          <a:stretch/>
        </p:blipFill>
        <p:spPr bwMode="auto">
          <a:xfrm>
            <a:off x="4724400" y="1723677"/>
            <a:ext cx="4180632" cy="4753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FLNA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0299" y="-12700"/>
            <a:ext cx="2979689"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261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533400"/>
            <a:ext cx="80772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Five Pediatric ILD: </a:t>
            </a:r>
            <a:br>
              <a:rPr lang="en-US" sz="4800" b="1" dirty="0" smtClean="0">
                <a:solidFill>
                  <a:srgbClr val="FFFF00"/>
                </a:solidFill>
                <a:effectLst>
                  <a:outerShdw blurRad="38100" dist="38100" dir="2700000" algn="tl">
                    <a:srgbClr val="000000"/>
                  </a:outerShdw>
                </a:effectLst>
                <a:ea typeface="ＭＳ Ｐゴシック" charset="-128"/>
              </a:rPr>
            </a:br>
            <a:r>
              <a:rPr lang="en-US" sz="3600" b="1" dirty="0" smtClean="0">
                <a:solidFill>
                  <a:srgbClr val="00FF00"/>
                </a:solidFill>
                <a:effectLst>
                  <a:outerShdw blurRad="38100" dist="38100" dir="2700000" algn="tl">
                    <a:srgbClr val="000000"/>
                  </a:outerShdw>
                </a:effectLst>
                <a:ea typeface="ＭＳ Ｐゴシック" charset="-128"/>
              </a:rPr>
              <a:t>Underlying Genetic Causes</a:t>
            </a:r>
          </a:p>
        </p:txBody>
      </p:sp>
      <p:sp>
        <p:nvSpPr>
          <p:cNvPr id="6147" name="Rectangle 3"/>
          <p:cNvSpPr>
            <a:spLocks noGrp="1" noChangeArrowheads="1"/>
          </p:cNvSpPr>
          <p:nvPr>
            <p:ph type="body" idx="1"/>
          </p:nvPr>
        </p:nvSpPr>
        <p:spPr>
          <a:xfrm>
            <a:off x="1371600" y="2438400"/>
            <a:ext cx="6858000" cy="3200400"/>
          </a:xfrm>
        </p:spPr>
        <p:txBody>
          <a:bodyPr/>
          <a:lstStyle/>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Congenital surfactant Deficiency</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Trisomy 21</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Filamin A gene mutation</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CTLA4 &amp; LRBA gene mutation</a:t>
            </a:r>
          </a:p>
          <a:p>
            <a:pPr eaLnBrk="1" hangingPunct="1">
              <a:lnSpc>
                <a:spcPct val="90000"/>
              </a:lnSpc>
              <a:buClr>
                <a:srgbClr val="FF0000"/>
              </a:buClr>
              <a:defRPr/>
            </a:pPr>
            <a:r>
              <a:rPr lang="en-US" sz="3000" b="1" dirty="0" smtClean="0">
                <a:solidFill>
                  <a:schemeClr val="bg1"/>
                </a:solidFill>
                <a:effectLst>
                  <a:outerShdw blurRad="38100" dist="38100" dir="2700000" algn="tl">
                    <a:srgbClr val="000000"/>
                  </a:outerShdw>
                </a:effectLst>
                <a:cs typeface="+mn-cs"/>
              </a:rPr>
              <a:t>DOCK8 gene</a:t>
            </a:r>
            <a:endParaRPr lang="en-US" sz="2800" b="1" dirty="0">
              <a:solidFill>
                <a:schemeClr val="bg1"/>
              </a:solidFill>
              <a:effectLst>
                <a:outerShdw blurRad="38100" dist="38100" dir="2700000" algn="tl">
                  <a:srgbClr val="000000"/>
                </a:outerShdw>
              </a:effectLst>
              <a:cs typeface="+mn-cs"/>
            </a:endParaRPr>
          </a:p>
        </p:txBody>
      </p:sp>
      <p:pic>
        <p:nvPicPr>
          <p:cNvPr id="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966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24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1295400" y="3886200"/>
            <a:ext cx="6629400" cy="609600"/>
          </a:xfrm>
          <a:prstGeom prst="rect">
            <a:avLst/>
          </a:prstGeom>
          <a:noFill/>
          <a:ln w="57150" cap="flat" cmpd="sng" algn="ctr">
            <a:solidFill>
              <a:srgbClr val="FFFF00"/>
            </a:solidFill>
            <a:prstDash val="solid"/>
            <a:round/>
            <a:headEnd type="none" w="med" len="med"/>
            <a:tailEnd type="none" w="med" len="med"/>
          </a:ln>
          <a:effectLst>
            <a:glow rad="228600">
              <a:schemeClr val="accent1">
                <a:satMod val="175000"/>
                <a:alpha val="40000"/>
              </a:schemeClr>
            </a:glow>
          </a:effectLst>
          <a:extLst/>
        </p:spPr>
        <p:txBody>
          <a:bodyPr/>
          <a:lstStyle/>
          <a:p>
            <a:pPr>
              <a:defRPr/>
            </a:pPr>
            <a:endParaRPr lang="en-US" dirty="0">
              <a:latin typeface="Arial" charset="0"/>
            </a:endParaRPr>
          </a:p>
        </p:txBody>
      </p:sp>
      <p:sp>
        <p:nvSpPr>
          <p:cNvPr id="10"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extLst>
      <p:ext uri="{BB962C8B-B14F-4D97-AF65-F5344CB8AC3E}">
        <p14:creationId xmlns:p14="http://schemas.microsoft.com/office/powerpoint/2010/main" val="4078453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 y="228600"/>
            <a:ext cx="5943600" cy="1143000"/>
          </a:xfrm>
        </p:spPr>
        <p:txBody>
          <a:bodyPr/>
          <a:lstStyle/>
          <a:p>
            <a:pPr>
              <a:defRPr/>
            </a:pPr>
            <a:r>
              <a:rPr lang="en-US" sz="3600" b="1" dirty="0" smtClean="0">
                <a:solidFill>
                  <a:srgbClr val="FFFF00"/>
                </a:solidFill>
                <a:effectLst>
                  <a:outerShdw blurRad="38100" dist="38100" dir="2700000" algn="tl">
                    <a:srgbClr val="000000"/>
                  </a:outerShdw>
                </a:effectLst>
                <a:ea typeface="ＭＳ Ｐゴシック" charset="-128"/>
              </a:rPr>
              <a:t>CTLA-4 &amp; LRBA Gene </a:t>
            </a:r>
            <a:br>
              <a:rPr lang="en-US" sz="3600" b="1" dirty="0" smtClean="0">
                <a:solidFill>
                  <a:srgbClr val="FFFF00"/>
                </a:solidFill>
                <a:effectLst>
                  <a:outerShdw blurRad="38100" dist="38100" dir="2700000" algn="tl">
                    <a:srgbClr val="000000"/>
                  </a:outerShdw>
                </a:effectLst>
                <a:ea typeface="ＭＳ Ｐゴシック" charset="-128"/>
              </a:rPr>
            </a:br>
            <a:r>
              <a:rPr lang="en-US" sz="3600" b="1" dirty="0" smtClean="0">
                <a:solidFill>
                  <a:srgbClr val="FFFF00"/>
                </a:solidFill>
                <a:effectLst>
                  <a:outerShdw blurRad="38100" dist="38100" dir="2700000" algn="tl">
                    <a:srgbClr val="000000"/>
                  </a:outerShdw>
                </a:effectLst>
                <a:ea typeface="ＭＳ Ｐゴシック" charset="-128"/>
              </a:rPr>
              <a:t>Mutation</a:t>
            </a:r>
          </a:p>
        </p:txBody>
      </p:sp>
      <p:sp>
        <p:nvSpPr>
          <p:cNvPr id="84995" name="Rectangle 3"/>
          <p:cNvSpPr>
            <a:spLocks noGrp="1" noChangeArrowheads="1"/>
          </p:cNvSpPr>
          <p:nvPr>
            <p:ph type="body" idx="1"/>
          </p:nvPr>
        </p:nvSpPr>
        <p:spPr>
          <a:xfrm>
            <a:off x="152400" y="1679944"/>
            <a:ext cx="5715000" cy="5715000"/>
          </a:xfrm>
        </p:spPr>
        <p:txBody>
          <a:bodyPr/>
          <a:lstStyle/>
          <a:p>
            <a:pPr>
              <a:lnSpc>
                <a:spcPct val="80000"/>
              </a:lnSpc>
              <a:buClr>
                <a:srgbClr val="FF0000"/>
              </a:buClr>
              <a:defRPr/>
            </a:pPr>
            <a:r>
              <a:rPr lang="en-US" sz="2200" b="1" dirty="0" smtClean="0">
                <a:solidFill>
                  <a:schemeClr val="bg1"/>
                </a:solidFill>
                <a:effectLst>
                  <a:outerShdw blurRad="38100" dist="38100" dir="2700000" algn="tl">
                    <a:srgbClr val="000000">
                      <a:alpha val="43137"/>
                    </a:srgbClr>
                  </a:outerShdw>
                </a:effectLst>
                <a:cs typeface="+mn-cs"/>
              </a:rPr>
              <a:t>Primary immunodeficiency syndrome</a:t>
            </a:r>
          </a:p>
          <a:p>
            <a:pPr>
              <a:lnSpc>
                <a:spcPct val="80000"/>
              </a:lnSpc>
              <a:buClr>
                <a:srgbClr val="FF0000"/>
              </a:buClr>
              <a:defRPr/>
            </a:pPr>
            <a:endParaRPr lang="en-US" sz="2200" b="1" dirty="0" smtClean="0">
              <a:solidFill>
                <a:schemeClr val="bg1"/>
              </a:solidFill>
              <a:effectLst>
                <a:outerShdw blurRad="38100" dist="38100" dir="2700000" algn="tl">
                  <a:srgbClr val="000000">
                    <a:alpha val="43137"/>
                  </a:srgbClr>
                </a:outerShdw>
              </a:effectLst>
              <a:cs typeface="+mn-cs"/>
            </a:endParaRPr>
          </a:p>
          <a:p>
            <a:pPr lvl="1">
              <a:lnSpc>
                <a:spcPct val="80000"/>
              </a:lnSpc>
              <a:buClr>
                <a:srgbClr val="FF0000"/>
              </a:buClr>
              <a:defRPr/>
            </a:pPr>
            <a:r>
              <a:rPr lang="en-US" sz="1800" b="1" dirty="0" smtClean="0">
                <a:solidFill>
                  <a:srgbClr val="00FF00"/>
                </a:solidFill>
                <a:effectLst>
                  <a:outerShdw blurRad="38100" dist="38100" dir="2700000" algn="tl">
                    <a:srgbClr val="000000">
                      <a:alpha val="43137"/>
                    </a:srgbClr>
                  </a:outerShdw>
                </a:effectLst>
                <a:cs typeface="+mn-cs"/>
              </a:rPr>
              <a:t>CTLA-4</a:t>
            </a:r>
            <a:r>
              <a:rPr lang="en-US" sz="1800" b="1" dirty="0" smtClean="0">
                <a:solidFill>
                  <a:schemeClr val="bg1"/>
                </a:solidFill>
                <a:effectLst>
                  <a:outerShdw blurRad="38100" dist="38100" dir="2700000" algn="tl">
                    <a:srgbClr val="000000">
                      <a:alpha val="43137"/>
                    </a:srgbClr>
                  </a:outerShdw>
                </a:effectLst>
                <a:cs typeface="+mn-cs"/>
              </a:rPr>
              <a:t> (Cytotoxic T lymphocyte associated protein 4) haploinsufficiency</a:t>
            </a:r>
          </a:p>
          <a:p>
            <a:pPr lvl="2">
              <a:lnSpc>
                <a:spcPct val="80000"/>
              </a:lnSpc>
              <a:buClr>
                <a:srgbClr val="FF0000"/>
              </a:buClr>
              <a:defRPr/>
            </a:pPr>
            <a:r>
              <a:rPr lang="en-US" sz="1600" b="1" dirty="0" smtClean="0">
                <a:solidFill>
                  <a:schemeClr val="bg1"/>
                </a:solidFill>
                <a:effectLst>
                  <a:outerShdw blurRad="38100" dist="38100" dir="2700000" algn="tl">
                    <a:srgbClr val="000000">
                      <a:alpha val="43137"/>
                    </a:srgbClr>
                  </a:outerShdw>
                </a:effectLst>
                <a:cs typeface="+mn-cs"/>
              </a:rPr>
              <a:t>Protein receptor </a:t>
            </a:r>
          </a:p>
          <a:p>
            <a:pPr lvl="2">
              <a:lnSpc>
                <a:spcPct val="80000"/>
              </a:lnSpc>
              <a:buClr>
                <a:srgbClr val="FF0000"/>
              </a:buClr>
              <a:defRPr/>
            </a:pPr>
            <a:r>
              <a:rPr lang="en-US" sz="1600" b="1" dirty="0" smtClean="0">
                <a:solidFill>
                  <a:schemeClr val="bg1"/>
                </a:solidFill>
                <a:effectLst>
                  <a:outerShdw blurRad="38100" dist="38100" dir="2700000" algn="tl">
                    <a:srgbClr val="000000">
                      <a:alpha val="43137"/>
                    </a:srgbClr>
                  </a:outerShdw>
                </a:effectLst>
                <a:cs typeface="+mn-cs"/>
              </a:rPr>
              <a:t>Functions as an immune check point</a:t>
            </a:r>
          </a:p>
          <a:p>
            <a:pPr lvl="2">
              <a:lnSpc>
                <a:spcPct val="80000"/>
              </a:lnSpc>
              <a:buClr>
                <a:srgbClr val="FF0000"/>
              </a:buClr>
              <a:defRPr/>
            </a:pPr>
            <a:r>
              <a:rPr lang="en-US" sz="1600" b="1" dirty="0" smtClean="0">
                <a:solidFill>
                  <a:schemeClr val="bg1"/>
                </a:solidFill>
                <a:effectLst>
                  <a:outerShdw blurRad="38100" dist="38100" dir="2700000" algn="tl">
                    <a:srgbClr val="000000">
                      <a:alpha val="43137"/>
                    </a:srgbClr>
                  </a:outerShdw>
                </a:effectLst>
                <a:cs typeface="+mn-cs"/>
              </a:rPr>
              <a:t>Downregulates immune responses </a:t>
            </a:r>
          </a:p>
          <a:p>
            <a:pPr lvl="1">
              <a:lnSpc>
                <a:spcPct val="80000"/>
              </a:lnSpc>
              <a:buClr>
                <a:srgbClr val="FF0000"/>
              </a:buClr>
              <a:defRPr/>
            </a:pPr>
            <a:endParaRPr lang="en-US" sz="2000" b="1" dirty="0" smtClean="0">
              <a:solidFill>
                <a:srgbClr val="00FF00"/>
              </a:solidFill>
              <a:effectLst>
                <a:outerShdw blurRad="38100" dist="38100" dir="2700000" algn="tl">
                  <a:srgbClr val="000000">
                    <a:alpha val="43137"/>
                  </a:srgbClr>
                </a:outerShdw>
              </a:effectLst>
              <a:cs typeface="+mn-cs"/>
            </a:endParaRPr>
          </a:p>
          <a:p>
            <a:pPr lvl="1">
              <a:lnSpc>
                <a:spcPct val="80000"/>
              </a:lnSpc>
              <a:buClr>
                <a:srgbClr val="FF0000"/>
              </a:buClr>
              <a:defRPr/>
            </a:pPr>
            <a:r>
              <a:rPr lang="en-US" sz="2000" b="1" dirty="0" smtClean="0">
                <a:solidFill>
                  <a:srgbClr val="00FF00"/>
                </a:solidFill>
                <a:effectLst>
                  <a:outerShdw blurRad="38100" dist="38100" dir="2700000" algn="tl">
                    <a:srgbClr val="000000">
                      <a:alpha val="43137"/>
                    </a:srgbClr>
                  </a:outerShdw>
                </a:effectLst>
                <a:cs typeface="+mn-cs"/>
              </a:rPr>
              <a:t> </a:t>
            </a:r>
            <a:r>
              <a:rPr lang="en-US" sz="1800" b="1" dirty="0" smtClean="0">
                <a:solidFill>
                  <a:srgbClr val="00FF00"/>
                </a:solidFill>
                <a:effectLst>
                  <a:outerShdw blurRad="38100" dist="38100" dir="2700000" algn="tl">
                    <a:srgbClr val="000000">
                      <a:alpha val="43137"/>
                    </a:srgbClr>
                  </a:outerShdw>
                </a:effectLst>
                <a:cs typeface="+mn-cs"/>
              </a:rPr>
              <a:t>LRBA </a:t>
            </a:r>
            <a:r>
              <a:rPr lang="en-US" sz="1800" b="1" dirty="0" smtClean="0">
                <a:solidFill>
                  <a:schemeClr val="bg1"/>
                </a:solidFill>
                <a:effectLst>
                  <a:outerShdw blurRad="38100" dist="38100" dir="2700000" algn="tl">
                    <a:srgbClr val="000000">
                      <a:alpha val="43137"/>
                    </a:srgbClr>
                  </a:outerShdw>
                </a:effectLst>
                <a:cs typeface="+mn-cs"/>
              </a:rPr>
              <a:t>(Lipopolysaccharide-response and beige-like anchor protein) deficiency</a:t>
            </a:r>
          </a:p>
          <a:p>
            <a:pPr lvl="2">
              <a:lnSpc>
                <a:spcPct val="80000"/>
              </a:lnSpc>
              <a:buClr>
                <a:srgbClr val="FF0000"/>
              </a:buClr>
              <a:defRPr/>
            </a:pPr>
            <a:r>
              <a:rPr lang="en-US" sz="1600" b="1" dirty="0" smtClean="0">
                <a:solidFill>
                  <a:schemeClr val="bg1"/>
                </a:solidFill>
                <a:effectLst>
                  <a:outerShdw blurRad="38100" dist="38100" dir="2700000" algn="tl">
                    <a:srgbClr val="000000">
                      <a:alpha val="43137"/>
                    </a:srgbClr>
                  </a:outerShdw>
                </a:effectLst>
                <a:cs typeface="+mn-cs"/>
              </a:rPr>
              <a:t>Lymphoproliferation</a:t>
            </a:r>
          </a:p>
          <a:p>
            <a:pPr lvl="2">
              <a:lnSpc>
                <a:spcPct val="80000"/>
              </a:lnSpc>
              <a:buClr>
                <a:srgbClr val="FF0000"/>
              </a:buClr>
              <a:defRPr/>
            </a:pPr>
            <a:r>
              <a:rPr lang="en-US" sz="1600" b="1" dirty="0" smtClean="0">
                <a:solidFill>
                  <a:schemeClr val="bg1"/>
                </a:solidFill>
                <a:effectLst>
                  <a:outerShdw blurRad="38100" dist="38100" dir="2700000" algn="tl">
                    <a:srgbClr val="000000">
                      <a:alpha val="43137"/>
                    </a:srgbClr>
                  </a:outerShdw>
                </a:effectLst>
                <a:cs typeface="+mn-cs"/>
              </a:rPr>
              <a:t>Autoimmunity </a:t>
            </a:r>
          </a:p>
          <a:p>
            <a:pPr lvl="2">
              <a:lnSpc>
                <a:spcPct val="80000"/>
              </a:lnSpc>
              <a:buClr>
                <a:srgbClr val="FF0000"/>
              </a:buClr>
              <a:defRPr/>
            </a:pPr>
            <a:r>
              <a:rPr lang="en-US" sz="1600" b="1" dirty="0" smtClean="0">
                <a:solidFill>
                  <a:schemeClr val="bg1"/>
                </a:solidFill>
                <a:effectLst>
                  <a:outerShdw blurRad="38100" dist="38100" dir="2700000" algn="tl">
                    <a:srgbClr val="000000">
                      <a:alpha val="43137"/>
                    </a:srgbClr>
                  </a:outerShdw>
                </a:effectLst>
                <a:cs typeface="+mn-cs"/>
              </a:rPr>
              <a:t>Immune deficiency    </a:t>
            </a:r>
          </a:p>
          <a:p>
            <a:pPr lvl="2">
              <a:lnSpc>
                <a:spcPct val="80000"/>
              </a:lnSpc>
              <a:buClr>
                <a:srgbClr val="FF0000"/>
              </a:buClr>
              <a:defRPr/>
            </a:pPr>
            <a:endParaRPr lang="en-US" b="1" dirty="0">
              <a:solidFill>
                <a:schemeClr val="bg1"/>
              </a:solidFill>
              <a:effectLst>
                <a:outerShdw blurRad="38100" dist="38100" dir="2700000" algn="tl">
                  <a:srgbClr val="000000">
                    <a:alpha val="43137"/>
                  </a:srgbClr>
                </a:outerShdw>
              </a:effectLst>
              <a:cs typeface="+mn-cs"/>
            </a:endParaRPr>
          </a:p>
          <a:p>
            <a:pPr>
              <a:lnSpc>
                <a:spcPct val="80000"/>
              </a:lnSpc>
              <a:buClr>
                <a:srgbClr val="FF0000"/>
              </a:buClr>
              <a:defRPr/>
            </a:pPr>
            <a:r>
              <a:rPr lang="en-US" sz="2200" b="1" dirty="0" smtClean="0">
                <a:solidFill>
                  <a:schemeClr val="bg1"/>
                </a:solidFill>
                <a:effectLst>
                  <a:outerShdw blurRad="38100" dist="38100" dir="2700000" algn="tl">
                    <a:srgbClr val="000000">
                      <a:alpha val="43137"/>
                    </a:srgbClr>
                  </a:outerShdw>
                </a:effectLst>
                <a:cs typeface="+mn-cs"/>
              </a:rPr>
              <a:t>Present with multisystem immune dysregulation</a:t>
            </a:r>
            <a:endParaRPr lang="en-US" sz="2200" b="1" dirty="0">
              <a:solidFill>
                <a:schemeClr val="bg1"/>
              </a:solidFill>
              <a:effectLst>
                <a:outerShdw blurRad="38100" dist="38100" dir="2700000" algn="tl">
                  <a:srgbClr val="000000">
                    <a:alpha val="43137"/>
                  </a:srgbClr>
                </a:outerShdw>
              </a:effectLst>
            </a:endParaRPr>
          </a:p>
        </p:txBody>
      </p:sp>
      <p:sp>
        <p:nvSpPr>
          <p:cNvPr id="84996" name="Rectangle 4"/>
          <p:cNvSpPr>
            <a:spLocks noChangeArrowheads="1"/>
          </p:cNvSpPr>
          <p:nvPr/>
        </p:nvSpPr>
        <p:spPr bwMode="auto">
          <a:xfrm>
            <a:off x="6019800" y="0"/>
            <a:ext cx="3124200" cy="6858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Arial" charset="0"/>
              <a:ea typeface="ＭＳ Ｐゴシック" charset="0"/>
            </a:endParaRPr>
          </a:p>
        </p:txBody>
      </p:sp>
      <p:sp>
        <p:nvSpPr>
          <p:cNvPr id="85000" name="Text Box 8"/>
          <p:cNvSpPr txBox="1">
            <a:spLocks noChangeArrowheads="1"/>
          </p:cNvSpPr>
          <p:nvPr/>
        </p:nvSpPr>
        <p:spPr bwMode="auto">
          <a:xfrm>
            <a:off x="228600" y="6553200"/>
            <a:ext cx="8542338"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50" b="1" dirty="0">
                <a:solidFill>
                  <a:srgbClr val="FFC000"/>
                </a:solidFill>
                <a:latin typeface="Arial" charset="0"/>
                <a:ea typeface="ＭＳ Ｐゴシック" charset="0"/>
              </a:rPr>
              <a:t>Lee et al., pulmonary manifestation of immune dysregulation in CTLA-4 haploinsufficiency &amp; LRBA deficiency. Ped Pulmonol. 2021</a:t>
            </a:r>
          </a:p>
        </p:txBody>
      </p:sp>
      <p:pic>
        <p:nvPicPr>
          <p:cNvPr id="61446" name="Picture 2" descr="CTLA4 Crystal Structure.rsh.png"/>
          <p:cNvPicPr>
            <a:picLocks noChangeAspect="1" noChangeArrowheads="1"/>
          </p:cNvPicPr>
          <p:nvPr/>
        </p:nvPicPr>
        <p:blipFill>
          <a:blip r:embed="rId3" cstate="print">
            <a:extLst>
              <a:ext uri="{28A0092B-C50C-407E-A947-70E740481C1C}">
                <a14:useLocalDpi xmlns:a14="http://schemas.microsoft.com/office/drawing/2010/main" val="0"/>
              </a:ext>
            </a:extLst>
          </a:blip>
          <a:srcRect r="1683" b="51758"/>
          <a:stretch>
            <a:fillRect/>
          </a:stretch>
        </p:blipFill>
        <p:spPr bwMode="auto">
          <a:xfrm>
            <a:off x="6142038" y="1752600"/>
            <a:ext cx="2908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3" descr="C:\Users\Ch111278\AppData\Local\Microsoft\Windows\Temporary Internet Files\Content.IE5\BDDG6341\CTLA-4-structure-and-its-gene-polymorphisms-in-cancer-A-The-CTLA-4-protein-consists-of.png"/>
          <p:cNvPicPr>
            <a:picLocks noChangeAspect="1" noChangeArrowheads="1"/>
          </p:cNvPicPr>
          <p:nvPr/>
        </p:nvPicPr>
        <p:blipFill>
          <a:blip r:embed="rId4" cstate="print">
            <a:extLst>
              <a:ext uri="{28A0092B-C50C-407E-A947-70E740481C1C}">
                <a14:useLocalDpi xmlns:a14="http://schemas.microsoft.com/office/drawing/2010/main" val="0"/>
              </a:ext>
            </a:extLst>
          </a:blip>
          <a:srcRect l="7486" b="50000"/>
          <a:stretch>
            <a:fillRect/>
          </a:stretch>
        </p:blipFill>
        <p:spPr bwMode="auto">
          <a:xfrm>
            <a:off x="6142038" y="228600"/>
            <a:ext cx="29083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0" y="1447800"/>
            <a:ext cx="3352800" cy="179388"/>
          </a:xfrm>
          <a:prstGeom prst="rect">
            <a:avLst/>
          </a:prstGeom>
          <a:noFill/>
        </p:spPr>
        <p:txBody>
          <a:bodyPr>
            <a:spAutoFit/>
          </a:bodyPr>
          <a:lstStyle/>
          <a:p>
            <a:pPr>
              <a:defRPr/>
            </a:pPr>
            <a:r>
              <a:rPr lang="en-US" sz="570" b="1" dirty="0">
                <a:solidFill>
                  <a:schemeClr val="bg1"/>
                </a:solidFill>
              </a:rPr>
              <a:t>https://www.researchgate.net/figure/CTLA-4-structure-and-its-gene-polymorphisms</a:t>
            </a:r>
          </a:p>
        </p:txBody>
      </p:sp>
      <p:sp>
        <p:nvSpPr>
          <p:cNvPr id="61449" name="TextBox 2"/>
          <p:cNvSpPr txBox="1">
            <a:spLocks noChangeArrowheads="1"/>
          </p:cNvSpPr>
          <p:nvPr/>
        </p:nvSpPr>
        <p:spPr bwMode="auto">
          <a:xfrm>
            <a:off x="6883400" y="3200400"/>
            <a:ext cx="1498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600" b="1" dirty="0">
                <a:solidFill>
                  <a:schemeClr val="bg1"/>
                </a:solidFill>
              </a:rPr>
              <a:t>https://en.wikipedia.org/wiki/CTLA-4</a:t>
            </a:r>
          </a:p>
        </p:txBody>
      </p:sp>
      <p:pic>
        <p:nvPicPr>
          <p:cNvPr id="61450" name="Picture 4" descr="C:\Users\Ch111278\AppData\Local\Microsoft\Windows\Temporary Internet Files\Content.IE5\TA54M64C\LB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038" y="3733800"/>
            <a:ext cx="29083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451" name="Straight Connector 4"/>
          <p:cNvCxnSpPr>
            <a:cxnSpLocks noChangeShapeType="1"/>
          </p:cNvCxnSpPr>
          <p:nvPr/>
        </p:nvCxnSpPr>
        <p:spPr bwMode="auto">
          <a:xfrm>
            <a:off x="6142038" y="3505200"/>
            <a:ext cx="2908300" cy="0"/>
          </a:xfrm>
          <a:prstGeom prst="line">
            <a:avLst/>
          </a:prstGeom>
          <a:noFill/>
          <a:ln w="34925" cmpd="tri"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52" name="TextBox 5"/>
          <p:cNvSpPr txBox="1">
            <a:spLocks noChangeArrowheads="1"/>
          </p:cNvSpPr>
          <p:nvPr/>
        </p:nvSpPr>
        <p:spPr bwMode="auto">
          <a:xfrm>
            <a:off x="6318250" y="4692650"/>
            <a:ext cx="2673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600" b="1" dirty="0">
                <a:solidFill>
                  <a:schemeClr val="bg1"/>
                </a:solidFill>
              </a:rPr>
              <a:t>https://en.wikipedia.org/wiki/LRBA_deficiency#/media/File:LBRA.jpg</a:t>
            </a:r>
          </a:p>
        </p:txBody>
      </p:sp>
      <p:pic>
        <p:nvPicPr>
          <p:cNvPr id="614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0" y="5029200"/>
            <a:ext cx="1228725" cy="135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5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3513" y="5029200"/>
            <a:ext cx="11176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55" name="TextBox 6"/>
          <p:cNvSpPr txBox="1">
            <a:spLocks noChangeArrowheads="1"/>
          </p:cNvSpPr>
          <p:nvPr/>
        </p:nvSpPr>
        <p:spPr bwMode="auto">
          <a:xfrm>
            <a:off x="6343650" y="6400800"/>
            <a:ext cx="24955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600" b="1" dirty="0">
                <a:solidFill>
                  <a:schemeClr val="bg1"/>
                </a:solidFill>
              </a:rPr>
              <a:t>https://www.niaid.nih.gov/sites/default/files/LRBAFactSheet.pdf</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152400"/>
            <a:ext cx="8077200" cy="1143000"/>
          </a:xfrm>
        </p:spPr>
        <p:txBody>
          <a:bodyPr/>
          <a:lstStyle/>
          <a:p>
            <a:pPr>
              <a:defRPr/>
            </a:pPr>
            <a:r>
              <a:rPr lang="en-US" sz="3600" b="1" dirty="0" smtClean="0">
                <a:solidFill>
                  <a:srgbClr val="FFFF00"/>
                </a:solidFill>
                <a:effectLst>
                  <a:outerShdw blurRad="38100" dist="38100" dir="2700000" algn="tl">
                    <a:srgbClr val="000000"/>
                  </a:outerShdw>
                </a:effectLst>
                <a:ea typeface="ＭＳ Ｐゴシック" charset="-128"/>
              </a:rPr>
              <a:t>CTLA-4 &amp; LRBA Gene Mutation</a:t>
            </a:r>
          </a:p>
        </p:txBody>
      </p:sp>
      <p:sp>
        <p:nvSpPr>
          <p:cNvPr id="84996" name="Rectangle 4"/>
          <p:cNvSpPr>
            <a:spLocks noChangeArrowheads="1"/>
          </p:cNvSpPr>
          <p:nvPr/>
        </p:nvSpPr>
        <p:spPr bwMode="auto">
          <a:xfrm>
            <a:off x="609600" y="1371600"/>
            <a:ext cx="3886200" cy="5334000"/>
          </a:xfrm>
          <a:prstGeom prst="rect">
            <a:avLst/>
          </a:prstGeom>
          <a:solidFill>
            <a:schemeClr val="tx1"/>
          </a:solidFill>
          <a:ln>
            <a:noFill/>
          </a:ln>
          <a:effectLst>
            <a:glow rad="139700">
              <a:schemeClr val="accent4">
                <a:satMod val="175000"/>
                <a:alpha val="40000"/>
              </a:schemeClr>
            </a:glow>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dirty="0">
              <a:solidFill>
                <a:srgbClr val="000000"/>
              </a:solidFill>
              <a:latin typeface="Arial" charset="0"/>
              <a:ea typeface="ＭＳ Ｐゴシック" charset="0"/>
            </a:endParaRPr>
          </a:p>
        </p:txBody>
      </p:sp>
      <p:sp>
        <p:nvSpPr>
          <p:cNvPr id="21" name="Rectangle 4"/>
          <p:cNvSpPr>
            <a:spLocks noChangeArrowheads="1"/>
          </p:cNvSpPr>
          <p:nvPr/>
        </p:nvSpPr>
        <p:spPr bwMode="auto">
          <a:xfrm>
            <a:off x="4778298" y="1371600"/>
            <a:ext cx="3886200" cy="5334000"/>
          </a:xfrm>
          <a:prstGeom prst="rect">
            <a:avLst/>
          </a:prstGeom>
          <a:solidFill>
            <a:schemeClr val="tx1"/>
          </a:solidFill>
          <a:ln>
            <a:noFill/>
          </a:ln>
          <a:effectLst>
            <a:glow rad="139700">
              <a:schemeClr val="accent4">
                <a:satMod val="175000"/>
                <a:alpha val="40000"/>
              </a:schemeClr>
            </a:glow>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dirty="0">
              <a:solidFill>
                <a:srgbClr val="000000"/>
              </a:solidFill>
              <a:latin typeface="Arial" charset="0"/>
              <a:ea typeface="ＭＳ Ｐゴシック" charset="0"/>
            </a:endParaRPr>
          </a:p>
        </p:txBody>
      </p:sp>
      <p:pic>
        <p:nvPicPr>
          <p:cNvPr id="64521" name="Picture 2" descr="https://www.pinclipart.com/picdir/big/156-1563684_ultrasound-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138" y="381000"/>
            <a:ext cx="10842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2"/>
          <p:cNvPicPr>
            <a:picLocks noChangeAspect="1" noChangeArrowheads="1"/>
          </p:cNvPicPr>
          <p:nvPr/>
        </p:nvPicPr>
        <p:blipFill>
          <a:blip r:embed="rId4">
            <a:extLst>
              <a:ext uri="{28A0092B-C50C-407E-A947-70E740481C1C}">
                <a14:useLocalDpi xmlns:a14="http://schemas.microsoft.com/office/drawing/2010/main" val="0"/>
              </a:ext>
            </a:extLst>
          </a:blip>
          <a:srcRect l="16843" t="28099" r="15572" b="27621"/>
          <a:stretch>
            <a:fillRect/>
          </a:stretch>
        </p:blipFill>
        <p:spPr bwMode="auto">
          <a:xfrm>
            <a:off x="838200" y="1600200"/>
            <a:ext cx="3392488" cy="22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23" name="Picture 3"/>
          <p:cNvPicPr>
            <a:picLocks noChangeAspect="1" noChangeArrowheads="1"/>
          </p:cNvPicPr>
          <p:nvPr/>
        </p:nvPicPr>
        <p:blipFill>
          <a:blip r:embed="rId5">
            <a:extLst>
              <a:ext uri="{28A0092B-C50C-407E-A947-70E740481C1C}">
                <a14:useLocalDpi xmlns:a14="http://schemas.microsoft.com/office/drawing/2010/main" val="0"/>
              </a:ext>
            </a:extLst>
          </a:blip>
          <a:srcRect l="6276" t="27942" r="6590" b="18959"/>
          <a:stretch>
            <a:fillRect/>
          </a:stretch>
        </p:blipFill>
        <p:spPr bwMode="auto">
          <a:xfrm>
            <a:off x="685800" y="4049713"/>
            <a:ext cx="3733800" cy="227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24" name="Picture 2"/>
          <p:cNvPicPr>
            <a:picLocks noChangeAspect="1" noChangeArrowheads="1"/>
          </p:cNvPicPr>
          <p:nvPr/>
        </p:nvPicPr>
        <p:blipFill>
          <a:blip r:embed="rId6">
            <a:extLst>
              <a:ext uri="{28A0092B-C50C-407E-A947-70E740481C1C}">
                <a14:useLocalDpi xmlns:a14="http://schemas.microsoft.com/office/drawing/2010/main" val="0"/>
              </a:ext>
            </a:extLst>
          </a:blip>
          <a:srcRect l="10487" t="26086" r="9004" b="21796"/>
          <a:stretch>
            <a:fillRect/>
          </a:stretch>
        </p:blipFill>
        <p:spPr bwMode="auto">
          <a:xfrm>
            <a:off x="5105400" y="4191000"/>
            <a:ext cx="329565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4525" name="Picture 2"/>
          <p:cNvPicPr>
            <a:picLocks noChangeAspect="1" noChangeArrowheads="1"/>
          </p:cNvPicPr>
          <p:nvPr/>
        </p:nvPicPr>
        <p:blipFill>
          <a:blip r:embed="rId7">
            <a:extLst>
              <a:ext uri="{28A0092B-C50C-407E-A947-70E740481C1C}">
                <a14:useLocalDpi xmlns:a14="http://schemas.microsoft.com/office/drawing/2010/main" val="0"/>
              </a:ext>
            </a:extLst>
          </a:blip>
          <a:srcRect l="14684" t="33902" r="14708" b="24893"/>
          <a:stretch>
            <a:fillRect/>
          </a:stretch>
        </p:blipFill>
        <p:spPr bwMode="auto">
          <a:xfrm>
            <a:off x="5021263" y="1746250"/>
            <a:ext cx="3403600" cy="1987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38200" y="3429000"/>
            <a:ext cx="1143000" cy="400110"/>
          </a:xfrm>
          <a:prstGeom prst="rect">
            <a:avLst/>
          </a:prstGeom>
          <a:solidFill>
            <a:schemeClr val="tx1"/>
          </a:solidFill>
        </p:spPr>
        <p:txBody>
          <a:bodyPr wrap="square" rtlCol="0">
            <a:spAutoFit/>
          </a:bodyPr>
          <a:lstStyle/>
          <a:p>
            <a:r>
              <a:rPr lang="en-US" sz="2000" b="1" dirty="0" smtClean="0">
                <a:solidFill>
                  <a:srgbClr val="00FF00"/>
                </a:solidFill>
                <a:effectLst>
                  <a:outerShdw blurRad="38100" dist="38100" dir="2700000" algn="tl">
                    <a:srgbClr val="000000">
                      <a:alpha val="43137"/>
                    </a:srgbClr>
                  </a:outerShdw>
                </a:effectLst>
              </a:rPr>
              <a:t>CTLA-4</a:t>
            </a:r>
            <a:endParaRPr lang="en-US" sz="2000" b="1" dirty="0">
              <a:solidFill>
                <a:srgbClr val="00FF00"/>
              </a:solidFill>
              <a:effectLst>
                <a:outerShdw blurRad="38100" dist="38100" dir="2700000" algn="tl">
                  <a:srgbClr val="000000">
                    <a:alpha val="43137"/>
                  </a:srgbClr>
                </a:outerShdw>
              </a:effectLst>
            </a:endParaRPr>
          </a:p>
        </p:txBody>
      </p:sp>
      <p:sp>
        <p:nvSpPr>
          <p:cNvPr id="11" name="TextBox 10"/>
          <p:cNvSpPr txBox="1"/>
          <p:nvPr/>
        </p:nvSpPr>
        <p:spPr>
          <a:xfrm>
            <a:off x="609600" y="6019799"/>
            <a:ext cx="914400" cy="400110"/>
          </a:xfrm>
          <a:prstGeom prst="rect">
            <a:avLst/>
          </a:prstGeom>
          <a:solidFill>
            <a:schemeClr val="tx1"/>
          </a:solidFill>
        </p:spPr>
        <p:txBody>
          <a:bodyPr wrap="square" rtlCol="0">
            <a:spAutoFit/>
          </a:bodyPr>
          <a:lstStyle/>
          <a:p>
            <a:r>
              <a:rPr lang="en-US" sz="2000" b="1" dirty="0" smtClean="0">
                <a:solidFill>
                  <a:srgbClr val="00FF00"/>
                </a:solidFill>
                <a:effectLst>
                  <a:outerShdw blurRad="38100" dist="38100" dir="2700000" algn="tl">
                    <a:srgbClr val="000000">
                      <a:alpha val="43137"/>
                    </a:srgbClr>
                  </a:outerShdw>
                </a:effectLst>
              </a:rPr>
              <a:t>LRBA</a:t>
            </a:r>
            <a:endParaRPr lang="en-US" sz="2000" b="1"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 y="228600"/>
            <a:ext cx="5943600" cy="1143000"/>
          </a:xfrm>
        </p:spPr>
        <p:txBody>
          <a:bodyPr/>
          <a:lstStyle/>
          <a:p>
            <a:pPr>
              <a:defRPr/>
            </a:pPr>
            <a:r>
              <a:rPr lang="en-US" sz="3600" b="1" dirty="0" smtClean="0">
                <a:solidFill>
                  <a:srgbClr val="FFFF00"/>
                </a:solidFill>
                <a:effectLst>
                  <a:outerShdw blurRad="38100" dist="38100" dir="2700000" algn="tl">
                    <a:srgbClr val="000000"/>
                  </a:outerShdw>
                </a:effectLst>
                <a:ea typeface="ＭＳ Ｐゴシック" charset="-128"/>
              </a:rPr>
              <a:t>DOCK8 Gene </a:t>
            </a:r>
            <a:br>
              <a:rPr lang="en-US" sz="3600" b="1" dirty="0" smtClean="0">
                <a:solidFill>
                  <a:srgbClr val="FFFF00"/>
                </a:solidFill>
                <a:effectLst>
                  <a:outerShdw blurRad="38100" dist="38100" dir="2700000" algn="tl">
                    <a:srgbClr val="000000"/>
                  </a:outerShdw>
                </a:effectLst>
                <a:ea typeface="ＭＳ Ｐゴシック" charset="-128"/>
              </a:rPr>
            </a:br>
            <a:r>
              <a:rPr lang="en-US" sz="3600" b="1" dirty="0" smtClean="0">
                <a:solidFill>
                  <a:srgbClr val="FFFF00"/>
                </a:solidFill>
                <a:effectLst>
                  <a:outerShdw blurRad="38100" dist="38100" dir="2700000" algn="tl">
                    <a:srgbClr val="000000"/>
                  </a:outerShdw>
                </a:effectLst>
                <a:ea typeface="ＭＳ Ｐゴシック" charset="-128"/>
              </a:rPr>
              <a:t>Mutation</a:t>
            </a:r>
          </a:p>
        </p:txBody>
      </p:sp>
      <p:sp>
        <p:nvSpPr>
          <p:cNvPr id="84995" name="Rectangle 3"/>
          <p:cNvSpPr>
            <a:spLocks noGrp="1" noChangeArrowheads="1"/>
          </p:cNvSpPr>
          <p:nvPr>
            <p:ph type="body" idx="1"/>
          </p:nvPr>
        </p:nvSpPr>
        <p:spPr>
          <a:xfrm>
            <a:off x="228600" y="1600200"/>
            <a:ext cx="5715000" cy="5715000"/>
          </a:xfrm>
        </p:spPr>
        <p:txBody>
          <a:bodyPr/>
          <a:lstStyle/>
          <a:p>
            <a:pPr>
              <a:lnSpc>
                <a:spcPct val="80000"/>
              </a:lnSpc>
              <a:buClr>
                <a:srgbClr val="FF0000"/>
              </a:buClr>
              <a:defRPr/>
            </a:pPr>
            <a:r>
              <a:rPr lang="en-US" sz="2400" b="1" dirty="0" smtClean="0">
                <a:solidFill>
                  <a:schemeClr val="bg1"/>
                </a:solidFill>
                <a:effectLst>
                  <a:outerShdw blurRad="38100" dist="38100" dir="2700000" algn="tl">
                    <a:srgbClr val="000000">
                      <a:alpha val="43137"/>
                    </a:srgbClr>
                  </a:outerShdw>
                </a:effectLst>
                <a:cs typeface="+mn-cs"/>
              </a:rPr>
              <a:t>Dedicator of cytokinesis 8 (DOCK8) deficiency</a:t>
            </a:r>
          </a:p>
          <a:p>
            <a:pPr lvl="1">
              <a:lnSpc>
                <a:spcPct val="80000"/>
              </a:lnSpc>
              <a:buClr>
                <a:srgbClr val="FF0000"/>
              </a:buClr>
              <a:defRPr/>
            </a:pPr>
            <a:r>
              <a:rPr lang="en-US" sz="2000" b="1" dirty="0" smtClean="0">
                <a:solidFill>
                  <a:schemeClr val="bg1"/>
                </a:solidFill>
                <a:effectLst>
                  <a:outerShdw blurRad="38100" dist="38100" dir="2700000" algn="tl">
                    <a:srgbClr val="000000">
                      <a:alpha val="43137"/>
                    </a:srgbClr>
                  </a:outerShdw>
                </a:effectLst>
                <a:cs typeface="+mn-cs"/>
              </a:rPr>
              <a:t>Autosomal recessive</a:t>
            </a:r>
          </a:p>
          <a:p>
            <a:pPr lvl="1">
              <a:lnSpc>
                <a:spcPct val="80000"/>
              </a:lnSpc>
              <a:buClr>
                <a:srgbClr val="FF0000"/>
              </a:buClr>
              <a:defRPr/>
            </a:pPr>
            <a:r>
              <a:rPr lang="en-US" sz="2000" b="1" dirty="0" smtClean="0">
                <a:solidFill>
                  <a:schemeClr val="bg1"/>
                </a:solidFill>
                <a:effectLst>
                  <a:outerShdw blurRad="38100" dist="38100" dir="2700000" algn="tl">
                    <a:srgbClr val="000000">
                      <a:alpha val="43137"/>
                    </a:srgbClr>
                  </a:outerShdw>
                </a:effectLst>
                <a:cs typeface="+mn-cs"/>
              </a:rPr>
              <a:t>Loss-of-function mutations  </a:t>
            </a:r>
          </a:p>
          <a:p>
            <a:pPr lvl="2">
              <a:lnSpc>
                <a:spcPct val="80000"/>
              </a:lnSpc>
              <a:buClr>
                <a:srgbClr val="FF0000"/>
              </a:buClr>
              <a:defRPr/>
            </a:pPr>
            <a:endParaRPr lang="en-US" b="1" dirty="0">
              <a:solidFill>
                <a:schemeClr val="bg1"/>
              </a:solidFill>
              <a:effectLst>
                <a:outerShdw blurRad="38100" dist="38100" dir="2700000" algn="tl">
                  <a:srgbClr val="000000">
                    <a:alpha val="43137"/>
                  </a:srgbClr>
                </a:outerShdw>
              </a:effectLst>
              <a:cs typeface="+mn-cs"/>
            </a:endParaRPr>
          </a:p>
          <a:p>
            <a:pPr>
              <a:lnSpc>
                <a:spcPct val="80000"/>
              </a:lnSpc>
              <a:buClr>
                <a:srgbClr val="FF0000"/>
              </a:buClr>
              <a:defRPr/>
            </a:pPr>
            <a:r>
              <a:rPr lang="en-US" sz="2400" b="1" dirty="0" smtClean="0">
                <a:solidFill>
                  <a:schemeClr val="bg1"/>
                </a:solidFill>
                <a:effectLst>
                  <a:outerShdw blurRad="38100" dist="38100" dir="2700000" algn="tl">
                    <a:srgbClr val="000000">
                      <a:alpha val="43137"/>
                    </a:srgbClr>
                  </a:outerShdw>
                </a:effectLst>
                <a:cs typeface="+mn-cs"/>
              </a:rPr>
              <a:t>Presents typically during childhood </a:t>
            </a:r>
          </a:p>
          <a:p>
            <a:pPr>
              <a:lnSpc>
                <a:spcPct val="80000"/>
              </a:lnSpc>
              <a:buClr>
                <a:srgbClr val="FF0000"/>
              </a:buClr>
              <a:defRPr/>
            </a:pPr>
            <a:endParaRPr lang="en-US" sz="2400" b="1" dirty="0">
              <a:solidFill>
                <a:schemeClr val="bg1"/>
              </a:solidFill>
              <a:effectLst>
                <a:outerShdw blurRad="38100" dist="38100" dir="2700000" algn="tl">
                  <a:srgbClr val="000000">
                    <a:alpha val="43137"/>
                  </a:srgbClr>
                </a:outerShdw>
              </a:effectLst>
              <a:cs typeface="+mn-cs"/>
            </a:endParaRPr>
          </a:p>
          <a:p>
            <a:pPr>
              <a:lnSpc>
                <a:spcPct val="80000"/>
              </a:lnSpc>
              <a:buClr>
                <a:srgbClr val="FF0000"/>
              </a:buClr>
              <a:defRPr/>
            </a:pPr>
            <a:r>
              <a:rPr lang="en-US" sz="2400" b="1" dirty="0" smtClean="0">
                <a:solidFill>
                  <a:schemeClr val="bg1"/>
                </a:solidFill>
                <a:effectLst>
                  <a:outerShdw blurRad="38100" dist="38100" dir="2700000" algn="tl">
                    <a:srgbClr val="000000">
                      <a:alpha val="43137"/>
                    </a:srgbClr>
                  </a:outerShdw>
                </a:effectLst>
                <a:cs typeface="+mn-cs"/>
              </a:rPr>
              <a:t>Increased susceptibility</a:t>
            </a:r>
            <a:endParaRPr lang="en-US" sz="2000" b="1" dirty="0" smtClean="0">
              <a:solidFill>
                <a:schemeClr val="bg1"/>
              </a:solidFill>
              <a:effectLst>
                <a:outerShdw blurRad="38100" dist="38100" dir="2700000" algn="tl">
                  <a:srgbClr val="000000">
                    <a:alpha val="43137"/>
                  </a:srgbClr>
                </a:outerShdw>
              </a:effectLst>
              <a:cs typeface="+mn-cs"/>
            </a:endParaRPr>
          </a:p>
          <a:p>
            <a:pPr lvl="1">
              <a:lnSpc>
                <a:spcPct val="80000"/>
              </a:lnSpc>
              <a:buClr>
                <a:srgbClr val="FF0000"/>
              </a:buClr>
              <a:defRPr/>
            </a:pPr>
            <a:r>
              <a:rPr lang="en-US" sz="2000" b="1" dirty="0" smtClean="0">
                <a:solidFill>
                  <a:schemeClr val="bg1"/>
                </a:solidFill>
                <a:effectLst>
                  <a:outerShdw blurRad="38100" dist="38100" dir="2700000" algn="tl">
                    <a:srgbClr val="000000">
                      <a:alpha val="43137"/>
                    </a:srgbClr>
                  </a:outerShdw>
                </a:effectLst>
                <a:cs typeface="+mn-cs"/>
              </a:rPr>
              <a:t>Most often recurrent lung infections</a:t>
            </a:r>
          </a:p>
          <a:p>
            <a:pPr lvl="1">
              <a:lnSpc>
                <a:spcPct val="80000"/>
              </a:lnSpc>
              <a:buClr>
                <a:srgbClr val="FF0000"/>
              </a:buClr>
              <a:defRPr/>
            </a:pPr>
            <a:r>
              <a:rPr lang="en-US" sz="2000" b="1" dirty="0" smtClean="0">
                <a:solidFill>
                  <a:schemeClr val="bg1"/>
                </a:solidFill>
                <a:effectLst>
                  <a:outerShdw blurRad="38100" dist="38100" dir="2700000" algn="tl">
                    <a:srgbClr val="000000">
                      <a:alpha val="43137"/>
                    </a:srgbClr>
                  </a:outerShdw>
                </a:effectLst>
                <a:cs typeface="+mn-cs"/>
              </a:rPr>
              <a:t>All infectious organisms </a:t>
            </a:r>
          </a:p>
          <a:p>
            <a:pPr marL="457200" lvl="1" indent="0">
              <a:lnSpc>
                <a:spcPct val="80000"/>
              </a:lnSpc>
              <a:buClr>
                <a:srgbClr val="FF0000"/>
              </a:buClr>
              <a:buFontTx/>
              <a:buNone/>
              <a:defRPr/>
            </a:pPr>
            <a:r>
              <a:rPr lang="en-US" sz="2000" b="1" dirty="0" smtClean="0">
                <a:solidFill>
                  <a:schemeClr val="bg1"/>
                </a:solidFill>
                <a:effectLst>
                  <a:outerShdw blurRad="38100" dist="38100" dir="2700000" algn="tl">
                    <a:srgbClr val="000000">
                      <a:alpha val="43137"/>
                    </a:srgbClr>
                  </a:outerShdw>
                </a:effectLst>
                <a:cs typeface="+mn-cs"/>
              </a:rPr>
              <a:t>  </a:t>
            </a:r>
          </a:p>
          <a:p>
            <a:pPr>
              <a:lnSpc>
                <a:spcPct val="80000"/>
              </a:lnSpc>
              <a:buClr>
                <a:srgbClr val="FF0000"/>
              </a:buClr>
              <a:defRPr/>
            </a:pPr>
            <a:r>
              <a:rPr lang="en-US" sz="2400" b="1" dirty="0" smtClean="0">
                <a:solidFill>
                  <a:schemeClr val="bg1"/>
                </a:solidFill>
                <a:effectLst>
                  <a:outerShdw blurRad="38100" dist="38100" dir="2700000" algn="tl">
                    <a:srgbClr val="000000">
                      <a:alpha val="43137"/>
                    </a:srgbClr>
                  </a:outerShdw>
                </a:effectLst>
                <a:cs typeface="+mn-cs"/>
              </a:rPr>
              <a:t>Bone marrow transplant can be effective treatment </a:t>
            </a:r>
          </a:p>
          <a:p>
            <a:pPr lvl="1">
              <a:lnSpc>
                <a:spcPct val="80000"/>
              </a:lnSpc>
              <a:buClr>
                <a:srgbClr val="FF0000"/>
              </a:buClr>
              <a:defRPr/>
            </a:pPr>
            <a:endParaRPr lang="en-US" sz="1600" b="1" dirty="0">
              <a:solidFill>
                <a:schemeClr val="bg1"/>
              </a:solidFill>
              <a:effectLst>
                <a:outerShdw blurRad="38100" dist="38100" dir="2700000" algn="tl">
                  <a:srgbClr val="000000">
                    <a:alpha val="43137"/>
                  </a:srgbClr>
                </a:outerShdw>
              </a:effectLst>
            </a:endParaRPr>
          </a:p>
        </p:txBody>
      </p:sp>
      <p:sp>
        <p:nvSpPr>
          <p:cNvPr id="84996" name="Rectangle 4"/>
          <p:cNvSpPr>
            <a:spLocks noChangeArrowheads="1"/>
          </p:cNvSpPr>
          <p:nvPr/>
        </p:nvSpPr>
        <p:spPr bwMode="auto">
          <a:xfrm>
            <a:off x="6019800" y="0"/>
            <a:ext cx="3124200" cy="6858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Arial" charset="0"/>
              <a:ea typeface="ＭＳ Ｐゴシック" charset="0"/>
            </a:endParaRPr>
          </a:p>
        </p:txBody>
      </p:sp>
      <p:pic>
        <p:nvPicPr>
          <p:cNvPr id="686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371600"/>
            <a:ext cx="282098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46825" y="3305175"/>
            <a:ext cx="2492375" cy="276225"/>
          </a:xfrm>
          <a:prstGeom prst="rect">
            <a:avLst/>
          </a:prstGeom>
          <a:noFill/>
        </p:spPr>
        <p:txBody>
          <a:bodyPr wrap="none">
            <a:spAutoFit/>
          </a:bodyPr>
          <a:lstStyle/>
          <a:p>
            <a:pPr algn="ctr">
              <a:defRPr/>
            </a:pPr>
            <a:r>
              <a:rPr lang="en-US" sz="600" b="1" dirty="0">
                <a:solidFill>
                  <a:schemeClr val="bg1"/>
                </a:solidFill>
                <a:effectLst>
                  <a:outerShdw blurRad="38100" dist="38100" dir="2700000" algn="tl">
                    <a:srgbClr val="000000">
                      <a:alpha val="43137"/>
                    </a:srgbClr>
                  </a:outerShdw>
                </a:effectLst>
              </a:rPr>
              <a:t>https://dash.harvard.edu/bitstream/handle/1/42057398/YUAN</a:t>
            </a:r>
          </a:p>
          <a:p>
            <a:pPr algn="ctr">
              <a:defRPr/>
            </a:pPr>
            <a:r>
              <a:rPr lang="en-US" sz="600" b="1" dirty="0">
                <a:solidFill>
                  <a:schemeClr val="bg1"/>
                </a:solidFill>
                <a:effectLst>
                  <a:outerShdw blurRad="38100" dist="38100" dir="2700000" algn="tl">
                    <a:srgbClr val="000000">
                      <a:alpha val="43137"/>
                    </a:srgbClr>
                  </a:outerShdw>
                </a:effectLst>
              </a:rPr>
              <a:t>-MASTEROFMEDICALSCIENCESTHESIS-2019.pdf?sequence=4</a:t>
            </a:r>
          </a:p>
        </p:txBody>
      </p:sp>
      <p:pic>
        <p:nvPicPr>
          <p:cNvPr id="686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473075"/>
            <a:ext cx="2849563"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7" name="Picture 9" descr="Fig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363" y="3886200"/>
            <a:ext cx="27892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TextBox 8"/>
          <p:cNvSpPr txBox="1">
            <a:spLocks noChangeArrowheads="1"/>
          </p:cNvSpPr>
          <p:nvPr/>
        </p:nvSpPr>
        <p:spPr bwMode="auto">
          <a:xfrm>
            <a:off x="6477000" y="6324600"/>
            <a:ext cx="23796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b="1" dirty="0">
                <a:solidFill>
                  <a:schemeClr val="bg1"/>
                </a:solidFill>
              </a:rPr>
              <a:t>https://www.nature.com/articles/cmi20179/figures/1</a:t>
            </a:r>
          </a:p>
        </p:txBody>
      </p:sp>
      <p:sp>
        <p:nvSpPr>
          <p:cNvPr id="12" name="Text Box 8"/>
          <p:cNvSpPr txBox="1">
            <a:spLocks noChangeArrowheads="1"/>
          </p:cNvSpPr>
          <p:nvPr/>
        </p:nvSpPr>
        <p:spPr bwMode="auto">
          <a:xfrm>
            <a:off x="38100" y="6400800"/>
            <a:ext cx="61179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FFC000"/>
                </a:solidFill>
                <a:latin typeface="Arial" charset="0"/>
                <a:ea typeface="ＭＳ Ｐゴシック" charset="0"/>
              </a:rPr>
              <a:t>Lee EY, et al., Thoracic MDCT </a:t>
            </a:r>
            <a:r>
              <a:rPr lang="en-US" sz="1200" b="1" dirty="0" smtClean="0">
                <a:solidFill>
                  <a:srgbClr val="FFC000"/>
                </a:solidFill>
                <a:latin typeface="Arial" charset="0"/>
                <a:ea typeface="ＭＳ Ｐゴシック" charset="0"/>
              </a:rPr>
              <a:t>Findings </a:t>
            </a:r>
            <a:r>
              <a:rPr lang="en-US" sz="1200" b="1" dirty="0">
                <a:solidFill>
                  <a:srgbClr val="FFC000"/>
                </a:solidFill>
                <a:latin typeface="Arial" charset="0"/>
                <a:ea typeface="ＭＳ Ｐゴシック" charset="0"/>
              </a:rPr>
              <a:t>of DOCK8 </a:t>
            </a:r>
            <a:r>
              <a:rPr lang="en-US" sz="1200" b="1" dirty="0" smtClean="0">
                <a:solidFill>
                  <a:srgbClr val="FFC000"/>
                </a:solidFill>
                <a:latin typeface="Arial" charset="0"/>
                <a:ea typeface="ＭＳ Ｐゴシック" charset="0"/>
              </a:rPr>
              <a:t>Deficiency </a:t>
            </a:r>
            <a:r>
              <a:rPr lang="en-US" sz="1200" b="1" dirty="0">
                <a:solidFill>
                  <a:srgbClr val="FFC000"/>
                </a:solidFill>
                <a:latin typeface="Arial" charset="0"/>
                <a:ea typeface="ＭＳ Ｐゴシック" charset="0"/>
              </a:rPr>
              <a:t>in </a:t>
            </a:r>
            <a:r>
              <a:rPr lang="en-US" sz="1200" b="1" dirty="0" smtClean="0">
                <a:solidFill>
                  <a:srgbClr val="FFC000"/>
                </a:solidFill>
                <a:latin typeface="Arial" charset="0"/>
                <a:ea typeface="ＭＳ Ｐゴシック" charset="0"/>
              </a:rPr>
              <a:t>Children</a:t>
            </a:r>
            <a:r>
              <a:rPr lang="en-US" sz="1200" b="1" dirty="0">
                <a:solidFill>
                  <a:srgbClr val="FFC000"/>
                </a:solidFill>
                <a:latin typeface="Arial" charset="0"/>
                <a:ea typeface="ＭＳ Ｐゴシック" charset="0"/>
              </a:rPr>
              <a:t>. JTI 2021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152400"/>
            <a:ext cx="8077200" cy="1143000"/>
          </a:xfrm>
        </p:spPr>
        <p:txBody>
          <a:bodyPr/>
          <a:lstStyle/>
          <a:p>
            <a:pPr>
              <a:defRPr/>
            </a:pPr>
            <a:r>
              <a:rPr lang="en-US" sz="3600" b="1" dirty="0" smtClean="0">
                <a:solidFill>
                  <a:srgbClr val="FFFF00"/>
                </a:solidFill>
                <a:effectLst>
                  <a:outerShdw blurRad="38100" dist="38100" dir="2700000" algn="tl">
                    <a:srgbClr val="000000"/>
                  </a:outerShdw>
                </a:effectLst>
                <a:ea typeface="ＭＳ Ｐゴシック" charset="-128"/>
              </a:rPr>
              <a:t>DOCK8 Gene Mutation</a:t>
            </a:r>
          </a:p>
        </p:txBody>
      </p:sp>
      <p:sp>
        <p:nvSpPr>
          <p:cNvPr id="84996" name="Rectangle 4"/>
          <p:cNvSpPr>
            <a:spLocks noChangeArrowheads="1"/>
          </p:cNvSpPr>
          <p:nvPr/>
        </p:nvSpPr>
        <p:spPr bwMode="auto">
          <a:xfrm>
            <a:off x="609600" y="1371600"/>
            <a:ext cx="3886200" cy="5334000"/>
          </a:xfrm>
          <a:prstGeom prst="rect">
            <a:avLst/>
          </a:prstGeom>
          <a:solidFill>
            <a:schemeClr val="tx1"/>
          </a:solidFill>
          <a:ln>
            <a:noFill/>
          </a:ln>
          <a:effectLst>
            <a:glow rad="139700">
              <a:schemeClr val="accent4">
                <a:satMod val="175000"/>
                <a:alpha val="40000"/>
              </a:schemeClr>
            </a:glow>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dirty="0">
              <a:solidFill>
                <a:srgbClr val="000000"/>
              </a:solidFill>
              <a:latin typeface="Arial" charset="0"/>
              <a:ea typeface="ＭＳ Ｐゴシック" charset="0"/>
            </a:endParaRPr>
          </a:p>
        </p:txBody>
      </p:sp>
      <p:sp>
        <p:nvSpPr>
          <p:cNvPr id="21" name="Rectangle 4"/>
          <p:cNvSpPr>
            <a:spLocks noChangeArrowheads="1"/>
          </p:cNvSpPr>
          <p:nvPr/>
        </p:nvSpPr>
        <p:spPr bwMode="auto">
          <a:xfrm>
            <a:off x="4778298" y="1371600"/>
            <a:ext cx="3886200" cy="5334000"/>
          </a:xfrm>
          <a:prstGeom prst="rect">
            <a:avLst/>
          </a:prstGeom>
          <a:solidFill>
            <a:schemeClr val="tx1"/>
          </a:solidFill>
          <a:ln>
            <a:noFill/>
          </a:ln>
          <a:effectLst>
            <a:glow rad="139700">
              <a:schemeClr val="accent4">
                <a:satMod val="175000"/>
                <a:alpha val="40000"/>
              </a:schemeClr>
            </a:glow>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dirty="0">
              <a:solidFill>
                <a:srgbClr val="000000"/>
              </a:solidFill>
              <a:latin typeface="Arial" charset="0"/>
              <a:ea typeface="ＭＳ Ｐゴシック" charset="0"/>
            </a:endParaRPr>
          </a:p>
        </p:txBody>
      </p:sp>
      <p:pic>
        <p:nvPicPr>
          <p:cNvPr id="71689" name="Picture 2" descr="https://www.pinclipart.com/picdir/big/156-1563684_ultrasound-clip-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138" y="381000"/>
            <a:ext cx="10842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2"/>
          <p:cNvPicPr>
            <a:picLocks noChangeAspect="1" noChangeArrowheads="1"/>
          </p:cNvPicPr>
          <p:nvPr/>
        </p:nvPicPr>
        <p:blipFill>
          <a:blip r:embed="rId4">
            <a:extLst>
              <a:ext uri="{28A0092B-C50C-407E-A947-70E740481C1C}">
                <a14:useLocalDpi xmlns:a14="http://schemas.microsoft.com/office/drawing/2010/main" val="0"/>
              </a:ext>
            </a:extLst>
          </a:blip>
          <a:srcRect l="1115" t="19041" r="14458" b="16763"/>
          <a:stretch>
            <a:fillRect/>
          </a:stretch>
        </p:blipFill>
        <p:spPr bwMode="auto">
          <a:xfrm>
            <a:off x="5365750" y="1608138"/>
            <a:ext cx="2709863" cy="206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91" name="Picture 2"/>
          <p:cNvPicPr>
            <a:picLocks noChangeAspect="1" noChangeArrowheads="1"/>
          </p:cNvPicPr>
          <p:nvPr/>
        </p:nvPicPr>
        <p:blipFill>
          <a:blip r:embed="rId5">
            <a:extLst>
              <a:ext uri="{28A0092B-C50C-407E-A947-70E740481C1C}">
                <a14:useLocalDpi xmlns:a14="http://schemas.microsoft.com/office/drawing/2010/main" val="0"/>
              </a:ext>
            </a:extLst>
          </a:blip>
          <a:srcRect l="9851" t="1987" r="14697" b="19093"/>
          <a:stretch>
            <a:fillRect/>
          </a:stretch>
        </p:blipFill>
        <p:spPr bwMode="auto">
          <a:xfrm>
            <a:off x="5429250" y="3810000"/>
            <a:ext cx="2640013" cy="276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692" name="Picture 3"/>
          <p:cNvPicPr>
            <a:picLocks noChangeAspect="1" noChangeArrowheads="1"/>
          </p:cNvPicPr>
          <p:nvPr/>
        </p:nvPicPr>
        <p:blipFill>
          <a:blip r:embed="rId6">
            <a:extLst>
              <a:ext uri="{28A0092B-C50C-407E-A947-70E740481C1C}">
                <a14:useLocalDpi xmlns:a14="http://schemas.microsoft.com/office/drawing/2010/main" val="0"/>
              </a:ext>
            </a:extLst>
          </a:blip>
          <a:srcRect t="17529" b="22791"/>
          <a:stretch>
            <a:fillRect/>
          </a:stretch>
        </p:blipFill>
        <p:spPr bwMode="auto">
          <a:xfrm>
            <a:off x="762000" y="1676400"/>
            <a:ext cx="35750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93" name="Picture 4"/>
          <p:cNvPicPr>
            <a:picLocks noChangeAspect="1" noChangeArrowheads="1"/>
          </p:cNvPicPr>
          <p:nvPr/>
        </p:nvPicPr>
        <p:blipFill>
          <a:blip r:embed="rId7">
            <a:extLst>
              <a:ext uri="{28A0092B-C50C-407E-A947-70E740481C1C}">
                <a14:useLocalDpi xmlns:a14="http://schemas.microsoft.com/office/drawing/2010/main" val="0"/>
              </a:ext>
            </a:extLst>
          </a:blip>
          <a:srcRect t="15665" b="21112"/>
          <a:stretch>
            <a:fillRect/>
          </a:stretch>
        </p:blipFill>
        <p:spPr bwMode="auto">
          <a:xfrm>
            <a:off x="803275" y="4038600"/>
            <a:ext cx="3494088"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8"/>
          <p:cNvSpPr txBox="1">
            <a:spLocks noChangeArrowheads="1"/>
          </p:cNvSpPr>
          <p:nvPr/>
        </p:nvSpPr>
        <p:spPr bwMode="auto">
          <a:xfrm>
            <a:off x="1371600" y="6400800"/>
            <a:ext cx="61179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FFC000"/>
                </a:solidFill>
                <a:latin typeface="Arial" charset="0"/>
                <a:ea typeface="ＭＳ Ｐゴシック" charset="0"/>
              </a:rPr>
              <a:t>Lee EY, et al., Thoracic MDCT </a:t>
            </a:r>
            <a:r>
              <a:rPr lang="en-US" sz="1200" b="1" dirty="0" smtClean="0">
                <a:solidFill>
                  <a:srgbClr val="FFC000"/>
                </a:solidFill>
                <a:latin typeface="Arial" charset="0"/>
                <a:ea typeface="ＭＳ Ｐゴシック" charset="0"/>
              </a:rPr>
              <a:t>Findings </a:t>
            </a:r>
            <a:r>
              <a:rPr lang="en-US" sz="1200" b="1" dirty="0">
                <a:solidFill>
                  <a:srgbClr val="FFC000"/>
                </a:solidFill>
                <a:latin typeface="Arial" charset="0"/>
                <a:ea typeface="ＭＳ Ｐゴシック" charset="0"/>
              </a:rPr>
              <a:t>of DOCK8 </a:t>
            </a:r>
            <a:r>
              <a:rPr lang="en-US" sz="1200" b="1" dirty="0" smtClean="0">
                <a:solidFill>
                  <a:srgbClr val="FFC000"/>
                </a:solidFill>
                <a:latin typeface="Arial" charset="0"/>
                <a:ea typeface="ＭＳ Ｐゴシック" charset="0"/>
              </a:rPr>
              <a:t>Deficiency </a:t>
            </a:r>
            <a:r>
              <a:rPr lang="en-US" sz="1200" b="1" dirty="0">
                <a:solidFill>
                  <a:srgbClr val="FFC000"/>
                </a:solidFill>
                <a:latin typeface="Arial" charset="0"/>
                <a:ea typeface="ＭＳ Ｐゴシック" charset="0"/>
              </a:rPr>
              <a:t>in </a:t>
            </a:r>
            <a:r>
              <a:rPr lang="en-US" sz="1200" b="1" dirty="0" smtClean="0">
                <a:solidFill>
                  <a:srgbClr val="FFC000"/>
                </a:solidFill>
                <a:latin typeface="Arial" charset="0"/>
                <a:ea typeface="ＭＳ Ｐゴシック" charset="0"/>
              </a:rPr>
              <a:t>Children</a:t>
            </a:r>
            <a:r>
              <a:rPr lang="en-US" sz="1200" b="1" dirty="0">
                <a:solidFill>
                  <a:srgbClr val="FFC000"/>
                </a:solidFill>
                <a:latin typeface="Arial" charset="0"/>
                <a:ea typeface="ＭＳ Ｐゴシック" charset="0"/>
              </a:rPr>
              <a:t>. JTI 2021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76200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Objectives</a:t>
            </a:r>
          </a:p>
        </p:txBody>
      </p:sp>
      <p:sp>
        <p:nvSpPr>
          <p:cNvPr id="6147" name="Rectangle 3"/>
          <p:cNvSpPr>
            <a:spLocks noGrp="1" noChangeArrowheads="1"/>
          </p:cNvSpPr>
          <p:nvPr>
            <p:ph type="body" idx="1"/>
          </p:nvPr>
        </p:nvSpPr>
        <p:spPr>
          <a:xfrm>
            <a:off x="609600" y="1905000"/>
            <a:ext cx="8382000" cy="4525963"/>
          </a:xfrm>
        </p:spPr>
        <p:txBody>
          <a:bodyPr/>
          <a:lstStyle/>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Discuss </a:t>
            </a:r>
            <a:r>
              <a:rPr lang="en-US" sz="3000" b="1" dirty="0" smtClean="0">
                <a:solidFill>
                  <a:schemeClr val="bg1"/>
                </a:solidFill>
                <a:effectLst>
                  <a:outerShdw blurRad="38100" dist="38100" dir="2700000" algn="tl">
                    <a:srgbClr val="000000"/>
                  </a:outerShdw>
                </a:effectLst>
                <a:cs typeface="+mn-cs"/>
              </a:rPr>
              <a:t>new classification system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Review</a:t>
            </a:r>
            <a:r>
              <a:rPr lang="en-US" sz="3000" b="1" dirty="0" smtClean="0">
                <a:solidFill>
                  <a:schemeClr val="bg1"/>
                </a:solidFill>
                <a:effectLst>
                  <a:outerShdw blurRad="38100" dist="38100" dir="2700000" algn="tl">
                    <a:srgbClr val="000000"/>
                  </a:outerShdw>
                </a:effectLst>
                <a:cs typeface="+mn-cs"/>
              </a:rPr>
              <a:t> MDCT imaging technique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30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 Learn </a:t>
            </a:r>
            <a:r>
              <a:rPr lang="en-US" sz="3000" b="1" dirty="0" smtClean="0">
                <a:solidFill>
                  <a:schemeClr val="bg1"/>
                </a:solidFill>
                <a:effectLst>
                  <a:outerShdw blurRad="38100" dist="38100" dir="2700000" algn="tl">
                    <a:srgbClr val="000000"/>
                  </a:outerShdw>
                </a:effectLst>
                <a:cs typeface="+mn-cs"/>
              </a:rPr>
              <a:t>five pediatric ILD with underlying genetic causes &amp; characteristic imaging findings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5105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600px-Archery_Target_80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28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AutoShape 5"/>
          <p:cNvSpPr>
            <a:spLocks noChangeArrowheads="1"/>
          </p:cNvSpPr>
          <p:nvPr/>
        </p:nvSpPr>
        <p:spPr bwMode="auto">
          <a:xfrm rot="2402276">
            <a:off x="7169150" y="385763"/>
            <a:ext cx="914400" cy="35242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9050">
            <a:solidFill>
              <a:schemeClr val="bg1"/>
            </a:solidFill>
            <a:miter lim="800000"/>
            <a:headEnd/>
            <a:tailEnd/>
          </a:ln>
        </p:spPr>
        <p:txBody>
          <a:bodyPr wrap="none" anchor="ctr"/>
          <a:lstStyle/>
          <a:p>
            <a:endParaRPr lang="en-US" dirty="0"/>
          </a:p>
        </p:txBody>
      </p:sp>
      <p:sp>
        <p:nvSpPr>
          <p:cNvPr id="8"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Yellow brick road clipart"/>
          <p:cNvPicPr>
            <a:picLocks noChangeAspect="1" noChangeArrowheads="1"/>
          </p:cNvPicPr>
          <p:nvPr/>
        </p:nvPicPr>
        <p:blipFill>
          <a:blip r:embed="rId3">
            <a:extLst>
              <a:ext uri="{28A0092B-C50C-407E-A947-70E740481C1C}">
                <a14:useLocalDpi xmlns:a14="http://schemas.microsoft.com/office/drawing/2010/main" val="0"/>
              </a:ext>
            </a:extLst>
          </a:blip>
          <a:srcRect l="4892" r="2274"/>
          <a:stretch>
            <a:fillRect/>
          </a:stretch>
        </p:blipFill>
        <p:spPr bwMode="auto">
          <a:xfrm>
            <a:off x="0" y="-3175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5" descr="The G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14750"/>
            <a:ext cx="439102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9340" y="733425"/>
            <a:ext cx="8422498" cy="1938992"/>
          </a:xfrm>
          <a:prstGeom prst="rect">
            <a:avLst/>
          </a:prstGeom>
          <a:effectLst>
            <a:glow rad="228600">
              <a:schemeClr val="accent1">
                <a:satMod val="175000"/>
                <a:alpha val="40000"/>
              </a:schemeClr>
            </a:glow>
          </a:effectLst>
        </p:spPr>
        <p:txBody>
          <a:bodyPr wrap="none">
            <a:spAutoFit/>
          </a:bodyPr>
          <a:lstStyle/>
          <a:p>
            <a:pPr algn="ctr">
              <a:defRPr/>
            </a:pPr>
            <a:r>
              <a:rPr lang="en-US" sz="2800" b="1" dirty="0" smtClean="0">
                <a:solidFill>
                  <a:srgbClr val="FFFF00"/>
                </a:solidFill>
                <a:effectLst>
                  <a:outerShdw blurRad="38100" dist="38100" dir="2700000" algn="tl">
                    <a:srgbClr val="000000">
                      <a:alpha val="43137"/>
                    </a:srgbClr>
                  </a:outerShdw>
                </a:effectLst>
                <a:latin typeface="+mn-lt"/>
                <a:ea typeface="ＭＳ Ｐゴシック" charset="-128"/>
                <a:cs typeface="Times New Roman" pitchFamily="18" charset="0"/>
              </a:rPr>
              <a:t>Pediatric ILD: </a:t>
            </a:r>
          </a:p>
          <a:p>
            <a:pPr algn="ctr">
              <a:defRPr/>
            </a:pPr>
            <a:r>
              <a:rPr lang="en-US" sz="2800" b="1" i="1" dirty="0" smtClean="0">
                <a:solidFill>
                  <a:srgbClr val="00FF00"/>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From </a:t>
            </a:r>
            <a:r>
              <a:rPr lang="en-US" sz="2800" b="1" i="1" dirty="0">
                <a:solidFill>
                  <a:srgbClr val="00FF00"/>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Genetic Underpinnings to </a:t>
            </a:r>
            <a:r>
              <a:rPr lang="en-US" sz="2800" b="1" i="1" dirty="0" smtClean="0">
                <a:solidFill>
                  <a:srgbClr val="00FF00"/>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Imaging </a:t>
            </a:r>
            <a:r>
              <a:rPr lang="en-US" sz="2800" b="1" i="1" dirty="0">
                <a:solidFill>
                  <a:srgbClr val="00FF00"/>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Correlations </a:t>
            </a:r>
            <a:r>
              <a:rPr lang="en-US" sz="3200" b="1" i="1" dirty="0">
                <a:solidFill>
                  <a:srgbClr val="00FF00"/>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 </a:t>
            </a:r>
            <a:endParaRPr lang="en-US" sz="2800" dirty="0">
              <a:solidFill>
                <a:srgbClr val="00FF00"/>
              </a:solidFill>
              <a:effectLst>
                <a:outerShdw blurRad="38100" dist="38100" dir="2700000" algn="tl">
                  <a:srgbClr val="000000">
                    <a:alpha val="43137"/>
                  </a:srgbClr>
                </a:outerShdw>
              </a:effectLst>
              <a:ea typeface="ＭＳ Ｐゴシック" charset="-128"/>
            </a:endParaRPr>
          </a:p>
          <a:p>
            <a:pPr algn="ctr">
              <a:defRPr/>
            </a:pPr>
            <a:endParaRPr lang="en-US" sz="2800" b="1" dirty="0" smtClean="0">
              <a:solidFill>
                <a:srgbClr val="002060"/>
              </a:solidFill>
              <a:effectLst>
                <a:outerShdw blurRad="38100" dist="38100" dir="2700000" algn="tl">
                  <a:srgbClr val="000000">
                    <a:alpha val="43137"/>
                  </a:srgbClr>
                </a:outerShdw>
              </a:effectLst>
              <a:latin typeface="+mn-lt"/>
              <a:ea typeface="ＭＳ Ｐゴシック" charset="-128"/>
              <a:cs typeface="Times New Roman" pitchFamily="18" charset="0"/>
            </a:endParaRPr>
          </a:p>
          <a:p>
            <a:pPr algn="ctr">
              <a:defRPr/>
            </a:pPr>
            <a:r>
              <a:rPr lang="en-US" sz="2800" b="1" dirty="0" smtClean="0">
                <a:solidFill>
                  <a:srgbClr val="002060"/>
                </a:solidFill>
                <a:effectLst>
                  <a:outerShdw blurRad="38100" dist="38100" dir="2700000" algn="tl">
                    <a:srgbClr val="000000">
                      <a:alpha val="43137"/>
                    </a:srgbClr>
                  </a:outerShdw>
                </a:effectLst>
                <a:latin typeface="+mn-lt"/>
                <a:ea typeface="ＭＳ Ｐゴシック" charset="-128"/>
                <a:cs typeface="Times New Roman" pitchFamily="18" charset="0"/>
              </a:rPr>
              <a:t> </a:t>
            </a:r>
            <a:r>
              <a:rPr lang="en-US" sz="3200" b="1" dirty="0" smtClean="0">
                <a:solidFill>
                  <a:srgbClr val="002060"/>
                </a:solidFill>
                <a:effectLst>
                  <a:outerShdw blurRad="38100" dist="38100" dir="2700000" algn="tl">
                    <a:srgbClr val="000000">
                      <a:alpha val="43137"/>
                    </a:srgbClr>
                  </a:outerShdw>
                </a:effectLst>
                <a:latin typeface="+mn-lt"/>
                <a:ea typeface="ＭＳ Ｐゴシック" charset="-128"/>
                <a:cs typeface="Times New Roman" pitchFamily="18" charset="0"/>
              </a:rPr>
              <a:t> </a:t>
            </a:r>
            <a:endParaRPr lang="en-US" sz="2800" b="1" dirty="0">
              <a:solidFill>
                <a:srgbClr val="002060"/>
              </a:solidFill>
              <a:effectLst>
                <a:outerShdw blurRad="38100" dist="38100" dir="2700000" algn="tl">
                  <a:srgbClr val="000000">
                    <a:alpha val="43137"/>
                  </a:srgbClr>
                </a:outerShdw>
              </a:effectLst>
              <a:latin typeface="+mn-lt"/>
              <a:ea typeface="ＭＳ Ｐゴシック" charset="-128"/>
            </a:endParaRPr>
          </a:p>
        </p:txBody>
      </p:sp>
      <p:pic>
        <p:nvPicPr>
          <p:cNvPr id="73735" name="Picture 6" descr="C:\Users\Ch111278\AppData\Local\Microsoft\Windows\Temporary Internet Files\Content.IE5\B6P32D12\pngaaa.com-67093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9144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FFFF00"/>
                </a:solidFill>
                <a:effectLst>
                  <a:outerShdw blurRad="38100" dist="38100" dir="2700000" algn="tl">
                    <a:srgbClr val="000000">
                      <a:alpha val="43137"/>
                    </a:srgbClr>
                  </a:outerShdw>
                </a:effectLst>
              </a:rPr>
              <a:t>Take Home Points</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46237"/>
            <a:ext cx="8229600" cy="4525963"/>
          </a:xfrm>
        </p:spPr>
        <p:txBody>
          <a:bodyPr/>
          <a:lstStyle/>
          <a:p>
            <a:pPr>
              <a:buClr>
                <a:srgbClr val="FF0000"/>
              </a:buClr>
              <a:defRPr/>
            </a:pPr>
            <a:r>
              <a:rPr lang="en-US" sz="2600" b="1" dirty="0" smtClean="0">
                <a:solidFill>
                  <a:schemeClr val="bg1"/>
                </a:solidFill>
                <a:effectLst>
                  <a:outerShdw blurRad="38100" dist="38100" dir="2700000" algn="tl">
                    <a:srgbClr val="000000">
                      <a:alpha val="43137"/>
                    </a:srgbClr>
                  </a:outerShdw>
                </a:effectLst>
              </a:rPr>
              <a:t>Timely and accurate diagnosis of pediatric ILD is often challenging </a:t>
            </a:r>
          </a:p>
          <a:p>
            <a:pPr lvl="1">
              <a:buClr>
                <a:srgbClr val="FF0000"/>
              </a:buClr>
              <a:defRPr/>
            </a:pPr>
            <a:r>
              <a:rPr lang="en-US" sz="2200" b="1" dirty="0" smtClean="0">
                <a:solidFill>
                  <a:schemeClr val="bg1"/>
                </a:solidFill>
                <a:effectLst>
                  <a:outerShdw blurRad="38100" dist="38100" dir="2700000" algn="tl">
                    <a:srgbClr val="000000">
                      <a:alpha val="43137"/>
                    </a:srgbClr>
                  </a:outerShdw>
                </a:effectLst>
              </a:rPr>
              <a:t>Rarity </a:t>
            </a:r>
          </a:p>
          <a:p>
            <a:pPr lvl="1">
              <a:buClr>
                <a:srgbClr val="FF0000"/>
              </a:buClr>
              <a:defRPr/>
            </a:pPr>
            <a:r>
              <a:rPr lang="en-US" sz="2200" b="1" dirty="0" smtClean="0">
                <a:solidFill>
                  <a:schemeClr val="bg1"/>
                </a:solidFill>
                <a:effectLst>
                  <a:outerShdw blurRad="38100" dist="38100" dir="2700000" algn="tl">
                    <a:srgbClr val="000000">
                      <a:alpha val="43137"/>
                    </a:srgbClr>
                  </a:outerShdw>
                </a:effectLst>
              </a:rPr>
              <a:t>Non-specific clinical symptoms  </a:t>
            </a:r>
          </a:p>
          <a:p>
            <a:pPr marL="457200" lvl="1" indent="0">
              <a:buClr>
                <a:srgbClr val="FF0000"/>
              </a:buClr>
              <a:buNone/>
              <a:defRPr/>
            </a:pPr>
            <a:endParaRPr lang="en-US" sz="2000" b="1" dirty="0" smtClean="0">
              <a:solidFill>
                <a:schemeClr val="bg1"/>
              </a:solidFill>
              <a:effectLst>
                <a:outerShdw blurRad="38100" dist="38100" dir="2700000" algn="tl">
                  <a:srgbClr val="000000">
                    <a:alpha val="43137"/>
                  </a:srgbClr>
                </a:outerShdw>
              </a:effectLst>
            </a:endParaRPr>
          </a:p>
          <a:p>
            <a:pPr>
              <a:buClr>
                <a:srgbClr val="FF0000"/>
              </a:buClr>
              <a:defRPr/>
            </a:pPr>
            <a:r>
              <a:rPr lang="en-US" sz="2600" b="1" dirty="0" smtClean="0">
                <a:solidFill>
                  <a:schemeClr val="bg1"/>
                </a:solidFill>
                <a:effectLst>
                  <a:outerShdw blurRad="38100" dist="38100" dir="2700000" algn="tl">
                    <a:srgbClr val="000000">
                      <a:alpha val="43137"/>
                    </a:srgbClr>
                  </a:outerShdw>
                </a:effectLst>
              </a:rPr>
              <a:t>New pediatric ILD classification system is now available</a:t>
            </a:r>
          </a:p>
          <a:p>
            <a:pPr>
              <a:buClr>
                <a:srgbClr val="FF0000"/>
              </a:buClr>
              <a:defRPr/>
            </a:pPr>
            <a:endParaRPr lang="en-US" sz="2400" b="1" dirty="0">
              <a:solidFill>
                <a:schemeClr val="bg1"/>
              </a:solidFill>
              <a:effectLst>
                <a:outerShdw blurRad="38100" dist="38100" dir="2700000" algn="tl">
                  <a:srgbClr val="000000">
                    <a:alpha val="43137"/>
                  </a:srgbClr>
                </a:outerShdw>
              </a:effectLst>
            </a:endParaRPr>
          </a:p>
          <a:p>
            <a:pPr>
              <a:buClr>
                <a:srgbClr val="FF0000"/>
              </a:buClr>
              <a:defRPr/>
            </a:pPr>
            <a:r>
              <a:rPr lang="en-US" sz="2600" b="1" dirty="0" smtClean="0">
                <a:solidFill>
                  <a:schemeClr val="bg1"/>
                </a:solidFill>
                <a:effectLst>
                  <a:outerShdw blurRad="38100" dist="38100" dir="2700000" algn="tl">
                    <a:srgbClr val="000000">
                      <a:alpha val="43137"/>
                    </a:srgbClr>
                  </a:outerShdw>
                </a:effectLst>
              </a:rPr>
              <a:t>Characteristic imaging findings of pediatric ILD with underlying genetic causes are currently emerging</a:t>
            </a:r>
          </a:p>
          <a:p>
            <a:pPr marL="457200" lvl="1" indent="0">
              <a:buClr>
                <a:srgbClr val="FF0000"/>
              </a:buClr>
              <a:buFontTx/>
              <a:buNone/>
              <a:defRPr/>
            </a:pPr>
            <a:r>
              <a:rPr lang="en-US" sz="2000" b="1" dirty="0" smtClean="0">
                <a:solidFill>
                  <a:schemeClr val="bg1"/>
                </a:solidFill>
                <a:effectLst>
                  <a:outerShdw blurRad="38100" dist="38100" dir="2700000" algn="tl">
                    <a:srgbClr val="000000">
                      <a:alpha val="43137"/>
                    </a:srgbClr>
                  </a:outerShdw>
                </a:effectLst>
              </a:rPr>
              <a:t> </a:t>
            </a:r>
            <a:endParaRPr lang="en-US" dirty="0"/>
          </a:p>
        </p:txBody>
      </p:sp>
      <p:pic>
        <p:nvPicPr>
          <p:cNvPr id="76804" name="Picture 4" descr="bs0206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76200"/>
            <a:ext cx="1524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oston 05"/>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b="27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7620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572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0668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9"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954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0"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7620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descr="firework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60" name="Text Box 12"/>
          <p:cNvSpPr txBox="1">
            <a:spLocks noChangeArrowheads="1"/>
          </p:cNvSpPr>
          <p:nvPr/>
        </p:nvSpPr>
        <p:spPr bwMode="auto">
          <a:xfrm>
            <a:off x="158750" y="304800"/>
            <a:ext cx="6775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dirty="0">
                <a:solidFill>
                  <a:srgbClr val="00CC00"/>
                </a:solidFill>
                <a:effectLst>
                  <a:outerShdw blurRad="38100" dist="38100" dir="2700000" algn="tl">
                    <a:srgbClr val="000000"/>
                  </a:outerShdw>
                </a:effectLst>
                <a:latin typeface="Arial" charset="0"/>
                <a:ea typeface="+mn-ea"/>
              </a:rPr>
              <a:t>Thank you for your attention!</a:t>
            </a:r>
            <a:r>
              <a:rPr lang="en-US" sz="5400" b="1" dirty="0">
                <a:solidFill>
                  <a:schemeClr val="accent2"/>
                </a:solidFill>
                <a:effectLst>
                  <a:outerShdw blurRad="38100" dist="38100" dir="2700000" algn="tl">
                    <a:srgbClr val="000000"/>
                  </a:outerShdw>
                </a:effectLst>
                <a:latin typeface="Arial" charset="0"/>
                <a:ea typeface="+mn-ea"/>
              </a:rPr>
              <a:t> </a:t>
            </a:r>
            <a:r>
              <a:rPr lang="en-US" sz="1600" dirty="0">
                <a:latin typeface="Times New Roman" pitchFamily="18" charset="0"/>
                <a:ea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88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6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28600"/>
            <a:ext cx="7620000" cy="1143000"/>
          </a:xfrm>
        </p:spPr>
        <p:txBody>
          <a:bodyPr/>
          <a:lstStyle/>
          <a:p>
            <a:pPr eaLnBrk="1" hangingPunct="1">
              <a:defRPr/>
            </a:pPr>
            <a:r>
              <a:rPr lang="en-US" sz="4800" b="1" dirty="0" smtClean="0">
                <a:solidFill>
                  <a:srgbClr val="FFFF00"/>
                </a:solidFill>
                <a:effectLst>
                  <a:outerShdw blurRad="38100" dist="38100" dir="2700000" algn="tl">
                    <a:srgbClr val="000000"/>
                  </a:outerShdw>
                </a:effectLst>
                <a:ea typeface="ＭＳ Ｐゴシック" charset="-128"/>
              </a:rPr>
              <a:t>Objectives</a:t>
            </a:r>
          </a:p>
        </p:txBody>
      </p:sp>
      <p:sp>
        <p:nvSpPr>
          <p:cNvPr id="6147" name="Rectangle 3"/>
          <p:cNvSpPr>
            <a:spLocks noGrp="1" noChangeArrowheads="1"/>
          </p:cNvSpPr>
          <p:nvPr>
            <p:ph type="body" idx="1"/>
          </p:nvPr>
        </p:nvSpPr>
        <p:spPr>
          <a:xfrm>
            <a:off x="609600" y="1905000"/>
            <a:ext cx="8382000" cy="4525963"/>
          </a:xfrm>
        </p:spPr>
        <p:txBody>
          <a:bodyPr/>
          <a:lstStyle/>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Discuss </a:t>
            </a:r>
            <a:r>
              <a:rPr lang="en-US" sz="3000" b="1" dirty="0" smtClean="0">
                <a:solidFill>
                  <a:schemeClr val="bg1"/>
                </a:solidFill>
                <a:effectLst>
                  <a:outerShdw blurRad="38100" dist="38100" dir="2700000" algn="tl">
                    <a:srgbClr val="000000"/>
                  </a:outerShdw>
                </a:effectLst>
                <a:cs typeface="+mn-cs"/>
              </a:rPr>
              <a:t>new classification system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Review</a:t>
            </a:r>
            <a:r>
              <a:rPr lang="en-US" sz="3000" b="1" dirty="0" smtClean="0">
                <a:solidFill>
                  <a:schemeClr val="bg1"/>
                </a:solidFill>
                <a:effectLst>
                  <a:outerShdw blurRad="38100" dist="38100" dir="2700000" algn="tl">
                    <a:srgbClr val="000000"/>
                  </a:outerShdw>
                </a:effectLst>
                <a:cs typeface="+mn-cs"/>
              </a:rPr>
              <a:t> MDCT imaging technique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r>
              <a:rPr lang="en-US" sz="3000" b="1" dirty="0">
                <a:solidFill>
                  <a:schemeClr val="bg1"/>
                </a:solidFill>
                <a:effectLst>
                  <a:outerShdw blurRad="38100" dist="38100" dir="2700000" algn="tl">
                    <a:srgbClr val="000000"/>
                  </a:outerShdw>
                </a:effectLst>
                <a:cs typeface="+mn-cs"/>
              </a:rPr>
              <a:t> </a:t>
            </a:r>
          </a:p>
          <a:p>
            <a:pPr eaLnBrk="1" hangingPunct="1">
              <a:lnSpc>
                <a:spcPct val="90000"/>
              </a:lnSpc>
              <a:buClr>
                <a:srgbClr val="FF0000"/>
              </a:buClr>
              <a:defRPr/>
            </a:pPr>
            <a:r>
              <a:rPr lang="en-US" sz="3000" b="1" dirty="0" smtClean="0">
                <a:solidFill>
                  <a:srgbClr val="00FF00"/>
                </a:solidFill>
                <a:effectLst>
                  <a:outerShdw blurRad="38100" dist="38100" dir="2700000" algn="tl">
                    <a:srgbClr val="000000"/>
                  </a:outerShdw>
                </a:effectLst>
                <a:cs typeface="+mn-cs"/>
              </a:rPr>
              <a:t> Learn </a:t>
            </a:r>
            <a:r>
              <a:rPr lang="en-US" sz="3000" b="1" dirty="0" smtClean="0">
                <a:solidFill>
                  <a:schemeClr val="bg1"/>
                </a:solidFill>
                <a:effectLst>
                  <a:outerShdw blurRad="38100" dist="38100" dir="2700000" algn="tl">
                    <a:srgbClr val="000000"/>
                  </a:outerShdw>
                </a:effectLst>
                <a:cs typeface="+mn-cs"/>
              </a:rPr>
              <a:t>five pediatric ILD with underlying genetic causes &amp; characteristic imaging findings  </a:t>
            </a:r>
            <a:endParaRPr lang="en-US" sz="30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buFontTx/>
              <a:buNone/>
              <a:defRPr/>
            </a:pPr>
            <a:endParaRPr lang="en-US" sz="2800" b="1" dirty="0">
              <a:solidFill>
                <a:schemeClr val="bg1"/>
              </a:solidFill>
              <a:effectLst>
                <a:outerShdw blurRad="38100" dist="38100" dir="2700000" algn="tl">
                  <a:srgbClr val="000000"/>
                </a:outerShdw>
              </a:effectLst>
              <a:cs typeface="+mn-cs"/>
            </a:endParaRPr>
          </a:p>
          <a:p>
            <a:pPr eaLnBrk="1" hangingPunct="1">
              <a:lnSpc>
                <a:spcPct val="90000"/>
              </a:lnSpc>
              <a:buClr>
                <a:srgbClr val="FF0000"/>
              </a:buClr>
              <a:defRPr/>
            </a:pPr>
            <a:endParaRPr lang="en-US" sz="2800" b="1" dirty="0">
              <a:solidFill>
                <a:schemeClr val="bg1"/>
              </a:solidFill>
              <a:effectLst>
                <a:outerShdw blurRad="38100" dist="38100" dir="2700000" algn="tl">
                  <a:srgbClr val="000000"/>
                </a:outerShdw>
              </a:effectLst>
              <a:cs typeface="+mn-cs"/>
            </a:endParaRPr>
          </a:p>
        </p:txBody>
      </p:sp>
      <p:pic>
        <p:nvPicPr>
          <p:cNvPr id="122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5105400"/>
            <a:ext cx="1514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600px-Archery_Target_80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28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AutoShape 5"/>
          <p:cNvSpPr>
            <a:spLocks noChangeArrowheads="1"/>
          </p:cNvSpPr>
          <p:nvPr/>
        </p:nvSpPr>
        <p:spPr bwMode="auto">
          <a:xfrm rot="2402276">
            <a:off x="7169150" y="385763"/>
            <a:ext cx="914400" cy="35242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9050">
            <a:solidFill>
              <a:schemeClr val="bg1"/>
            </a:solidFill>
            <a:miter lim="800000"/>
            <a:headEnd/>
            <a:tailEnd/>
          </a:ln>
        </p:spPr>
        <p:txBody>
          <a:bodyPr wrap="none" anchor="ctr"/>
          <a:lstStyle/>
          <a:p>
            <a:endParaRPr lang="en-US" dirty="0"/>
          </a:p>
        </p:txBody>
      </p:sp>
      <p:sp>
        <p:nvSpPr>
          <p:cNvPr id="7" name="Rectangle 6"/>
          <p:cNvSpPr/>
          <p:nvPr/>
        </p:nvSpPr>
        <p:spPr bwMode="auto">
          <a:xfrm>
            <a:off x="533400" y="1752600"/>
            <a:ext cx="7086600" cy="762000"/>
          </a:xfrm>
          <a:prstGeom prst="rect">
            <a:avLst/>
          </a:prstGeom>
          <a:noFill/>
          <a:ln w="57150" cap="flat" cmpd="sng" algn="ctr">
            <a:solidFill>
              <a:srgbClr val="FFFF00"/>
            </a:solidFill>
            <a:prstDash val="solid"/>
            <a:round/>
            <a:headEnd type="none" w="med" len="med"/>
            <a:tailEnd type="none" w="med" len="med"/>
          </a:ln>
          <a:effectLst>
            <a:glow rad="228600">
              <a:schemeClr val="accent1">
                <a:satMod val="175000"/>
                <a:alpha val="40000"/>
              </a:schemeClr>
            </a:glow>
          </a:effectLst>
          <a:extLst/>
        </p:spPr>
        <p:txBody>
          <a:bodyPr/>
          <a:lstStyle/>
          <a:p>
            <a:pPr>
              <a:defRPr/>
            </a:pPr>
            <a:endParaRPr lang="en-US" dirty="0">
              <a:latin typeface="Arial" charset="0"/>
            </a:endParaRPr>
          </a:p>
        </p:txBody>
      </p:sp>
      <p:sp>
        <p:nvSpPr>
          <p:cNvPr id="9" name="Text Box 9"/>
          <p:cNvSpPr txBox="1">
            <a:spLocks noChangeArrowheads="1"/>
          </p:cNvSpPr>
          <p:nvPr/>
        </p:nvSpPr>
        <p:spPr bwMode="auto">
          <a:xfrm>
            <a:off x="1558381" y="5943600"/>
            <a:ext cx="56044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smtClean="0">
                <a:solidFill>
                  <a:srgbClr val="FFC000"/>
                </a:solidFill>
              </a:rPr>
              <a:t>Pediatric Lung Disorders. In Pediatric Thoracic Imaging</a:t>
            </a:r>
          </a:p>
          <a:p>
            <a:pPr algn="ctr" eaLnBrk="1" hangingPunct="1">
              <a:spcBef>
                <a:spcPct val="0"/>
              </a:spcBef>
              <a:buFontTx/>
              <a:buNone/>
            </a:pPr>
            <a:r>
              <a:rPr lang="en-US" altLang="en-US" sz="1600" b="1" dirty="0" smtClean="0">
                <a:solidFill>
                  <a:srgbClr val="FFC000"/>
                </a:solidFill>
              </a:rPr>
              <a:t>Lee EY (Editor) 2019 </a:t>
            </a:r>
            <a:endParaRPr lang="en-US" altLang="en-US" sz="1600" b="1" dirty="0">
              <a:solidFill>
                <a:srgbClr val="FFC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152400" y="22225"/>
            <a:ext cx="8915400" cy="914400"/>
          </a:xfrm>
        </p:spPr>
        <p:txBody>
          <a:bodyPr/>
          <a:lstStyle/>
          <a:p>
            <a:pPr>
              <a:defRPr/>
            </a:pPr>
            <a:r>
              <a:rPr lang="en-US" sz="3600" dirty="0" smtClean="0">
                <a:latin typeface="Arial" charset="0"/>
              </a:rPr>
              <a:t>Interstitial Lung Disease in Infants: </a:t>
            </a:r>
            <a:br>
              <a:rPr lang="en-US" sz="3600" dirty="0" smtClean="0">
                <a:latin typeface="Arial" charset="0"/>
              </a:rPr>
            </a:br>
            <a:r>
              <a:rPr lang="en-US" sz="2800" dirty="0" smtClean="0">
                <a:solidFill>
                  <a:schemeClr val="accent2"/>
                </a:solidFill>
                <a:latin typeface="Arial" charset="0"/>
              </a:rPr>
              <a:t>New Classification  System</a:t>
            </a:r>
            <a:endParaRPr lang="en-US" sz="3600" dirty="0" smtClean="0">
              <a:solidFill>
                <a:schemeClr val="accent2"/>
              </a:solidFill>
              <a:latin typeface="Arial" charset="0"/>
            </a:endParaRPr>
          </a:p>
        </p:txBody>
      </p:sp>
      <p:sp>
        <p:nvSpPr>
          <p:cNvPr id="38915" name="Rectangle 3"/>
          <p:cNvSpPr>
            <a:spLocks noGrp="1"/>
          </p:cNvSpPr>
          <p:nvPr>
            <p:ph type="body" idx="4294967295"/>
          </p:nvPr>
        </p:nvSpPr>
        <p:spPr>
          <a:xfrm>
            <a:off x="457200" y="1600200"/>
            <a:ext cx="8458200" cy="6535738"/>
          </a:xfrm>
        </p:spPr>
        <p:txBody>
          <a:bodyPr/>
          <a:lstStyle/>
          <a:p>
            <a:pPr lvl="1">
              <a:buClr>
                <a:srgbClr val="FF0000"/>
              </a:buClr>
              <a:defRPr/>
            </a:pPr>
            <a:endParaRPr lang="en-US" altLang="en-US" sz="3800" smtClean="0">
              <a:latin typeface="Arial" charset="0"/>
            </a:endParaRPr>
          </a:p>
          <a:p>
            <a:pPr lvl="1">
              <a:buClr>
                <a:srgbClr val="FF0000"/>
              </a:buClr>
              <a:defRPr/>
            </a:pPr>
            <a:endParaRPr lang="en-US" altLang="en-US" smtClean="0">
              <a:latin typeface="Arial" charset="0"/>
            </a:endParaRPr>
          </a:p>
          <a:p>
            <a:pPr>
              <a:buClr>
                <a:srgbClr val="FF0000"/>
              </a:buClr>
              <a:defRPr/>
            </a:pPr>
            <a:endParaRPr lang="en-US" altLang="en-US" smtClean="0">
              <a:latin typeface="Arial" charset="0"/>
            </a:endParaRPr>
          </a:p>
          <a:p>
            <a:pPr lvl="1">
              <a:buClr>
                <a:srgbClr val="FF0000"/>
              </a:buClr>
              <a:buFont typeface="Wingdings" pitchFamily="2" charset="2"/>
              <a:buNone/>
              <a:defRPr/>
            </a:pPr>
            <a:r>
              <a:rPr lang="en-US" altLang="en-US" smtClean="0">
                <a:latin typeface="Arial" charset="0"/>
              </a:rPr>
              <a:t>	</a:t>
            </a:r>
          </a:p>
          <a:p>
            <a:pPr lvl="1">
              <a:buClr>
                <a:srgbClr val="FF0000"/>
              </a:buClr>
              <a:defRPr/>
            </a:pPr>
            <a:endParaRPr lang="en-US" altLang="en-US" smtClean="0">
              <a:latin typeface="Arial" charset="0"/>
            </a:endParaRPr>
          </a:p>
          <a:p>
            <a:pPr>
              <a:buClr>
                <a:srgbClr val="FF0000"/>
              </a:buClr>
              <a:defRPr/>
            </a:pPr>
            <a:endParaRPr lang="en-US" altLang="en-US" smtClean="0">
              <a:latin typeface="Arial" charset="0"/>
            </a:endParaRPr>
          </a:p>
          <a:p>
            <a:pPr>
              <a:buClr>
                <a:srgbClr val="FF0000"/>
              </a:buClr>
              <a:defRPr/>
            </a:pPr>
            <a:endParaRPr lang="en-US" altLang="en-US" smtClean="0">
              <a:latin typeface="Arial" charset="0"/>
            </a:endParaRPr>
          </a:p>
        </p:txBody>
      </p:sp>
      <p:sp>
        <p:nvSpPr>
          <p:cNvPr id="25604" name="Text Box 4"/>
          <p:cNvSpPr txBox="1">
            <a:spLocks noChangeArrowheads="1"/>
          </p:cNvSpPr>
          <p:nvPr/>
        </p:nvSpPr>
        <p:spPr bwMode="auto">
          <a:xfrm>
            <a:off x="820738" y="7192963"/>
            <a:ext cx="45878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5605" name="Rectangle 5" descr="Blue tissue paper"/>
          <p:cNvSpPr>
            <a:spLocks noChangeArrowheads="1"/>
          </p:cNvSpPr>
          <p:nvPr/>
        </p:nvSpPr>
        <p:spPr bwMode="auto">
          <a:xfrm>
            <a:off x="457200" y="990600"/>
            <a:ext cx="8305800" cy="5715000"/>
          </a:xfrm>
          <a:prstGeom prst="rect">
            <a:avLst/>
          </a:prstGeom>
          <a:blipFill dpi="0" rotWithShape="1">
            <a:blip r:embed="rId3"/>
            <a:srcRect/>
            <a:tile tx="0" ty="0" sx="100000" sy="100000" flip="none" algn="tl"/>
          </a:blipFill>
          <a:ln w="9525">
            <a:solidFill>
              <a:schemeClr val="bg1"/>
            </a:solidFill>
            <a:miter lim="800000"/>
            <a:headEnd/>
            <a:tailEnd/>
          </a:ln>
        </p:spPr>
        <p:txBody>
          <a:bodyPr wrap="none" anchor="ctr"/>
          <a:lstStyle>
            <a:lvl1pPr>
              <a:spcBef>
                <a:spcPct val="20000"/>
              </a:spcBef>
              <a:buClr>
                <a:schemeClr val="accent1"/>
              </a:buClr>
              <a:buChar char="•"/>
              <a:defRPr sz="3200" b="1">
                <a:solidFill>
                  <a:schemeClr val="tx1"/>
                </a:solidFill>
                <a:latin typeface="Times New Roman" panose="02020603050405020304" pitchFamily="18" charset="0"/>
              </a:defRPr>
            </a:lvl1pPr>
            <a:lvl2pPr marL="742950" indent="-28575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5606" name="Text Box 6"/>
          <p:cNvSpPr txBox="1">
            <a:spLocks noChangeArrowheads="1"/>
          </p:cNvSpPr>
          <p:nvPr/>
        </p:nvSpPr>
        <p:spPr bwMode="auto">
          <a:xfrm>
            <a:off x="609600" y="1165225"/>
            <a:ext cx="8001000" cy="5464175"/>
          </a:xfrm>
          <a:prstGeom prst="rect">
            <a:avLst/>
          </a:prstGeom>
          <a:solidFill>
            <a:schemeClr val="tx1"/>
          </a:solidFill>
          <a:ln w="12700">
            <a:solidFill>
              <a:schemeClr val="bg1"/>
            </a:solidFill>
            <a:miter lim="800000"/>
            <a:headEnd/>
            <a:tailEnd/>
          </a:ln>
        </p:spPr>
        <p:txBody>
          <a:bodyPr>
            <a:spAutoFit/>
          </a:bodyPr>
          <a:lstStyle>
            <a:lvl1pPr marL="457200" indent="-457200">
              <a:spcBef>
                <a:spcPct val="20000"/>
              </a:spcBef>
              <a:buClr>
                <a:schemeClr val="accent1"/>
              </a:buClr>
              <a:buChar char="•"/>
              <a:defRPr sz="3200" b="1">
                <a:solidFill>
                  <a:schemeClr val="tx1"/>
                </a:solidFill>
                <a:latin typeface="Times New Roman" panose="02020603050405020304" pitchFamily="18" charset="0"/>
              </a:defRPr>
            </a:lvl1pPr>
            <a:lvl2pPr marL="914400" indent="-457200">
              <a:spcBef>
                <a:spcPct val="20000"/>
              </a:spcBef>
              <a:buClr>
                <a:schemeClr val="accent1"/>
              </a:buClr>
              <a:buChar char="–"/>
              <a:defRPr sz="2800" b="1">
                <a:solidFill>
                  <a:schemeClr val="tx1"/>
                </a:solidFill>
                <a:latin typeface="Times New Roman" panose="02020603050405020304" pitchFamily="18" charset="0"/>
              </a:defRPr>
            </a:lvl2pPr>
            <a:lvl3pPr marL="1143000" indent="-228600">
              <a:spcBef>
                <a:spcPct val="20000"/>
              </a:spcBef>
              <a:buClr>
                <a:schemeClr val="accent1"/>
              </a:buClr>
              <a:buChar char="•"/>
              <a:defRPr sz="2400" b="1">
                <a:solidFill>
                  <a:schemeClr val="tx1"/>
                </a:solidFill>
                <a:latin typeface="Times New Roman" panose="02020603050405020304" pitchFamily="18" charset="0"/>
              </a:defRPr>
            </a:lvl3pPr>
            <a:lvl4pPr marL="1600200" indent="-228600">
              <a:spcBef>
                <a:spcPct val="20000"/>
              </a:spcBef>
              <a:buClr>
                <a:schemeClr val="accent1"/>
              </a:buClr>
              <a:buChar char="–"/>
              <a:defRPr sz="2000" b="1">
                <a:solidFill>
                  <a:schemeClr val="tx1"/>
                </a:solidFill>
                <a:latin typeface="Times New Roman" panose="02020603050405020304" pitchFamily="18" charset="0"/>
              </a:defRPr>
            </a:lvl4pPr>
            <a:lvl5pPr marL="2057400" indent="-228600">
              <a:spcBef>
                <a:spcPct val="20000"/>
              </a:spcBef>
              <a:buClr>
                <a:schemeClr val="accent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b="1">
                <a:solidFill>
                  <a:schemeClr val="tx1"/>
                </a:solidFill>
                <a:latin typeface="Times New Roman" panose="02020603050405020304" pitchFamily="18"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600" b="1" i="0" u="sng"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Diffuse Developmental Disorders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Acinar Dysplasia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Congenital Alveolar Dysplasia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Alveolar Capillary Dysplasia with Misalignment of Pulmonary Veins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Growth Abnormalities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Prenatal conditions – Secondary pulmonary hypoplasia of varying degree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Post-natal conditions – Chronic neonatal lung disease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Prematurity related chronic lung disease (BPD)</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Term infants with chronic lung disease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Associated with chromosomal abnormalities</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Trisomy 21</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Others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Associated with CHD in chromosomally normal infants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1" i="0" u="sng"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Surfactant Dysfunction Disorders and Related Abnormalities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Surfactant Dysfunction Disorders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SpB genetic mutations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0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SpC genetic mutations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ABCA3 genetic mutations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Others with histology consistent with surfactant dysfunction disorder without an as of yet recognized genetic disorder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400" b="1" i="0" u="sng"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Specific Conditions of Unknown / Poorly Understood Etiology</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Pulmonary Interstitial Glycogenosis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Primary </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Associated with other pulmonary conditions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t>Neuroendocrine Cell Hyperplasia of Infancy (NEHI)  </a:t>
            </a:r>
          </a:p>
        </p:txBody>
      </p:sp>
    </p:spTree>
    <p:extLst>
      <p:ext uri="{BB962C8B-B14F-4D97-AF65-F5344CB8AC3E}">
        <p14:creationId xmlns:p14="http://schemas.microsoft.com/office/powerpoint/2010/main" val="3470600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p:cNvSpPr>
          <p:nvPr>
            <p:ph type="title" idx="4294967295"/>
          </p:nvPr>
        </p:nvSpPr>
        <p:spPr>
          <a:xfrm>
            <a:off x="-884238" y="304800"/>
            <a:ext cx="8047038" cy="914400"/>
          </a:xfrm>
          <a:extLst/>
        </p:spPr>
        <p:txBody>
          <a:bodyPr/>
          <a:lstStyle/>
          <a:p>
            <a:pPr>
              <a:defRPr/>
            </a:pPr>
            <a:r>
              <a:rPr lang="en-US" altLang="en-US" b="1" dirty="0" smtClean="0">
                <a:solidFill>
                  <a:srgbClr val="FFFF00"/>
                </a:solidFill>
                <a:effectLst>
                  <a:outerShdw blurRad="38100" dist="38100" dir="2700000" algn="tl">
                    <a:srgbClr val="000000">
                      <a:alpha val="43137"/>
                    </a:srgbClr>
                  </a:outerShdw>
                </a:effectLst>
                <a:ea typeface="+mj-ea"/>
              </a:rPr>
              <a:t>Pediatric ILD: </a:t>
            </a:r>
            <a:br>
              <a:rPr lang="en-US" altLang="en-US" b="1" dirty="0" smtClean="0">
                <a:solidFill>
                  <a:srgbClr val="FFFF00"/>
                </a:solidFill>
                <a:effectLst>
                  <a:outerShdw blurRad="38100" dist="38100" dir="2700000" algn="tl">
                    <a:srgbClr val="000000">
                      <a:alpha val="43137"/>
                    </a:srgbClr>
                  </a:outerShdw>
                </a:effectLst>
                <a:ea typeface="+mj-ea"/>
              </a:rPr>
            </a:br>
            <a:r>
              <a:rPr lang="en-US" altLang="en-US" b="1" dirty="0" smtClean="0">
                <a:solidFill>
                  <a:srgbClr val="00FF00"/>
                </a:solidFill>
                <a:effectLst>
                  <a:outerShdw blurRad="38100" dist="38100" dir="2700000" algn="tl">
                    <a:srgbClr val="000000">
                      <a:alpha val="43137"/>
                    </a:srgbClr>
                  </a:outerShdw>
                </a:effectLst>
                <a:ea typeface="+mj-ea"/>
              </a:rPr>
              <a:t>New Classification  </a:t>
            </a:r>
          </a:p>
        </p:txBody>
      </p:sp>
      <p:sp>
        <p:nvSpPr>
          <p:cNvPr id="3" name="Rounded Rectangle 2"/>
          <p:cNvSpPr/>
          <p:nvPr/>
        </p:nvSpPr>
        <p:spPr>
          <a:xfrm>
            <a:off x="1066800" y="1808136"/>
            <a:ext cx="3124200" cy="1066800"/>
          </a:xfrm>
          <a:prstGeom prst="roundRect">
            <a:avLst/>
          </a:prstGeom>
          <a:solidFill>
            <a:schemeClr val="tx1">
              <a:lumMod val="85000"/>
              <a:lumOff val="15000"/>
            </a:schemeClr>
          </a:solidFill>
          <a:ln w="38100">
            <a:solidFill>
              <a:schemeClr val="bg1">
                <a:lumMod val="75000"/>
                <a:lumOff val="25000"/>
              </a:schemeClr>
            </a:solidFill>
          </a:ln>
          <a:effectLst>
            <a:glow rad="101600">
              <a:schemeClr val="tx1">
                <a:lumMod val="50000"/>
                <a:alpha val="60000"/>
              </a:schemeClr>
            </a:glow>
          </a:effectLst>
          <a:scene3d>
            <a:camera prst="orthographicFront" fov="0">
              <a:rot lat="0" lon="0" rev="0"/>
            </a:camera>
            <a:lightRig rig="brightRoom" dir="tl">
              <a:rot lat="0" lon="0" rev="8700000"/>
            </a:lightRig>
          </a:scene3d>
          <a:sp3d>
            <a:bevelT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800" dirty="0">
                <a:effectLst>
                  <a:outerShdw blurRad="38100" dist="38100" dir="2700000" algn="tl">
                    <a:srgbClr val="000000">
                      <a:alpha val="43137"/>
                    </a:srgbClr>
                  </a:outerShdw>
                </a:effectLst>
                <a:cs typeface="Arial" panose="020B0604020202020204" pitchFamily="34" charset="0"/>
              </a:rPr>
              <a:t>Disorders of Infancy</a:t>
            </a:r>
          </a:p>
        </p:txBody>
      </p:sp>
      <p:sp>
        <p:nvSpPr>
          <p:cNvPr id="9" name="Rounded Rectangle 8"/>
          <p:cNvSpPr/>
          <p:nvPr/>
        </p:nvSpPr>
        <p:spPr>
          <a:xfrm>
            <a:off x="4876800" y="1802970"/>
            <a:ext cx="3124200" cy="1066800"/>
          </a:xfrm>
          <a:prstGeom prst="roundRect">
            <a:avLst/>
          </a:prstGeom>
          <a:solidFill>
            <a:schemeClr val="tx1">
              <a:lumMod val="85000"/>
              <a:lumOff val="15000"/>
            </a:schemeClr>
          </a:solidFill>
          <a:ln w="38100">
            <a:solidFill>
              <a:schemeClr val="bg1">
                <a:lumMod val="75000"/>
                <a:lumOff val="25000"/>
              </a:schemeClr>
            </a:solidFill>
          </a:ln>
          <a:effectLst>
            <a:glow rad="101600">
              <a:schemeClr val="tx1">
                <a:lumMod val="50000"/>
                <a:alpha val="60000"/>
              </a:schemeClr>
            </a:glow>
          </a:effectLst>
          <a:scene3d>
            <a:camera prst="orthographicFront" fov="0">
              <a:rot lat="0" lon="0" rev="0"/>
            </a:camera>
            <a:lightRig rig="brightRoom" dir="tl">
              <a:rot lat="0" lon="0" rev="8700000"/>
            </a:lightRig>
          </a:scene3d>
          <a:sp3d>
            <a:bevelT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800" dirty="0">
                <a:effectLst>
                  <a:outerShdw blurRad="38100" dist="38100" dir="2700000" algn="tl">
                    <a:srgbClr val="000000">
                      <a:alpha val="43137"/>
                    </a:srgbClr>
                  </a:outerShdw>
                </a:effectLst>
                <a:cs typeface="Arial" panose="020B0604020202020204" pitchFamily="34" charset="0"/>
              </a:rPr>
              <a:t>Disorders of Older Children</a:t>
            </a:r>
          </a:p>
        </p:txBody>
      </p:sp>
      <p:pic>
        <p:nvPicPr>
          <p:cNvPr id="14341" name="Picture 2" descr="Image result for cartoon infant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3" y="1676400"/>
            <a:ext cx="19050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descr="Image result for transparent background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975" y="533400"/>
            <a:ext cx="32480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5486400" y="2895600"/>
            <a:ext cx="0" cy="3810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096000" y="2895600"/>
            <a:ext cx="0" cy="12954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6743700" y="2895600"/>
            <a:ext cx="38100" cy="21336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467600" y="2895600"/>
            <a:ext cx="0" cy="29718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4572000" y="3352800"/>
            <a:ext cx="2286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effectLst>
                  <a:outerShdw blurRad="38100" dist="38100" dir="2700000" algn="tl">
                    <a:srgbClr val="000000">
                      <a:alpha val="43137"/>
                    </a:srgbClr>
                  </a:outerShdw>
                </a:effectLst>
                <a:cs typeface="Arial" panose="020B0604020202020204" pitchFamily="34" charset="0"/>
              </a:rPr>
              <a:t>Normal Host</a:t>
            </a:r>
          </a:p>
        </p:txBody>
      </p:sp>
      <p:sp>
        <p:nvSpPr>
          <p:cNvPr id="41" name="Oval 40"/>
          <p:cNvSpPr/>
          <p:nvPr/>
        </p:nvSpPr>
        <p:spPr>
          <a:xfrm>
            <a:off x="4800600" y="4267200"/>
            <a:ext cx="2286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Systemic Disease Process</a:t>
            </a:r>
          </a:p>
        </p:txBody>
      </p:sp>
      <p:sp>
        <p:nvSpPr>
          <p:cNvPr id="42" name="Oval 41"/>
          <p:cNvSpPr/>
          <p:nvPr/>
        </p:nvSpPr>
        <p:spPr>
          <a:xfrm>
            <a:off x="5334000" y="5105400"/>
            <a:ext cx="2286000" cy="5334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600" dirty="0">
                <a:effectLst>
                  <a:outerShdw blurRad="38100" dist="38100" dir="2700000" algn="tl">
                    <a:srgbClr val="000000">
                      <a:alpha val="43137"/>
                    </a:srgbClr>
                  </a:outerShdw>
                </a:effectLst>
                <a:cs typeface="Arial" panose="020B0604020202020204" pitchFamily="34" charset="0"/>
              </a:rPr>
              <a:t>Unclassified</a:t>
            </a:r>
          </a:p>
        </p:txBody>
      </p:sp>
      <p:sp>
        <p:nvSpPr>
          <p:cNvPr id="43" name="Oval 42"/>
          <p:cNvSpPr/>
          <p:nvPr/>
        </p:nvSpPr>
        <p:spPr>
          <a:xfrm>
            <a:off x="5867400" y="5867400"/>
            <a:ext cx="29718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Immunocompromised Host</a:t>
            </a:r>
          </a:p>
        </p:txBody>
      </p:sp>
      <p:cxnSp>
        <p:nvCxnSpPr>
          <p:cNvPr id="48" name="Straight Arrow Connector 47"/>
          <p:cNvCxnSpPr/>
          <p:nvPr/>
        </p:nvCxnSpPr>
        <p:spPr>
          <a:xfrm>
            <a:off x="1524000" y="2895600"/>
            <a:ext cx="0" cy="4572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209800" y="2895600"/>
            <a:ext cx="0" cy="12954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857500" y="2895600"/>
            <a:ext cx="38100" cy="22098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581400" y="2895600"/>
            <a:ext cx="0" cy="31242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838200" y="3352800"/>
            <a:ext cx="3048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Diffuse Developmental Disorders</a:t>
            </a:r>
          </a:p>
        </p:txBody>
      </p:sp>
      <p:sp>
        <p:nvSpPr>
          <p:cNvPr id="62" name="Oval 61"/>
          <p:cNvSpPr/>
          <p:nvPr/>
        </p:nvSpPr>
        <p:spPr>
          <a:xfrm>
            <a:off x="838200" y="4267200"/>
            <a:ext cx="3048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Growth Abnormalities</a:t>
            </a:r>
          </a:p>
        </p:txBody>
      </p:sp>
      <p:sp>
        <p:nvSpPr>
          <p:cNvPr id="63" name="Oval 62"/>
          <p:cNvSpPr/>
          <p:nvPr/>
        </p:nvSpPr>
        <p:spPr>
          <a:xfrm>
            <a:off x="838200" y="5140325"/>
            <a:ext cx="3048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Surfactant Dysfunction Disorders</a:t>
            </a:r>
          </a:p>
        </p:txBody>
      </p:sp>
      <p:sp>
        <p:nvSpPr>
          <p:cNvPr id="64" name="Oval 63"/>
          <p:cNvSpPr/>
          <p:nvPr/>
        </p:nvSpPr>
        <p:spPr>
          <a:xfrm>
            <a:off x="838200" y="5943600"/>
            <a:ext cx="3048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Specific Condition: </a:t>
            </a:r>
          </a:p>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Unknown Etiology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p:cNvSpPr>
          <p:nvPr>
            <p:ph type="title" idx="4294967295"/>
          </p:nvPr>
        </p:nvSpPr>
        <p:spPr>
          <a:xfrm>
            <a:off x="-884238" y="304800"/>
            <a:ext cx="8047038" cy="914400"/>
          </a:xfrm>
          <a:extLst/>
        </p:spPr>
        <p:txBody>
          <a:bodyPr/>
          <a:lstStyle/>
          <a:p>
            <a:pPr>
              <a:defRPr/>
            </a:pPr>
            <a:r>
              <a:rPr lang="en-US" altLang="en-US" b="1" dirty="0" smtClean="0">
                <a:solidFill>
                  <a:srgbClr val="FFFF00"/>
                </a:solidFill>
                <a:effectLst>
                  <a:outerShdw blurRad="38100" dist="38100" dir="2700000" algn="tl">
                    <a:srgbClr val="000000">
                      <a:alpha val="43137"/>
                    </a:srgbClr>
                  </a:outerShdw>
                </a:effectLst>
                <a:ea typeface="+mj-ea"/>
              </a:rPr>
              <a:t>Pediatric ILD: </a:t>
            </a:r>
            <a:br>
              <a:rPr lang="en-US" altLang="en-US" b="1" dirty="0" smtClean="0">
                <a:solidFill>
                  <a:srgbClr val="FFFF00"/>
                </a:solidFill>
                <a:effectLst>
                  <a:outerShdw blurRad="38100" dist="38100" dir="2700000" algn="tl">
                    <a:srgbClr val="000000">
                      <a:alpha val="43137"/>
                    </a:srgbClr>
                  </a:outerShdw>
                </a:effectLst>
                <a:ea typeface="+mj-ea"/>
              </a:rPr>
            </a:br>
            <a:r>
              <a:rPr lang="en-US" altLang="en-US" b="1" dirty="0" smtClean="0">
                <a:solidFill>
                  <a:srgbClr val="00FF00"/>
                </a:solidFill>
                <a:effectLst>
                  <a:outerShdw blurRad="38100" dist="38100" dir="2700000" algn="tl">
                    <a:srgbClr val="000000">
                      <a:alpha val="43137"/>
                    </a:srgbClr>
                  </a:outerShdw>
                </a:effectLst>
                <a:ea typeface="+mj-ea"/>
              </a:rPr>
              <a:t>New Classification  </a:t>
            </a:r>
          </a:p>
        </p:txBody>
      </p:sp>
      <p:sp>
        <p:nvSpPr>
          <p:cNvPr id="3" name="Rounded Rectangle 2"/>
          <p:cNvSpPr/>
          <p:nvPr/>
        </p:nvSpPr>
        <p:spPr>
          <a:xfrm>
            <a:off x="1066800" y="1808136"/>
            <a:ext cx="3124200" cy="1066800"/>
          </a:xfrm>
          <a:prstGeom prst="roundRect">
            <a:avLst/>
          </a:prstGeom>
          <a:solidFill>
            <a:schemeClr val="tx1">
              <a:lumMod val="85000"/>
              <a:lumOff val="15000"/>
            </a:schemeClr>
          </a:solidFill>
          <a:ln w="38100">
            <a:solidFill>
              <a:schemeClr val="bg1">
                <a:lumMod val="75000"/>
                <a:lumOff val="25000"/>
              </a:schemeClr>
            </a:solidFill>
          </a:ln>
          <a:effectLst>
            <a:glow rad="101600">
              <a:schemeClr val="tx1">
                <a:lumMod val="50000"/>
                <a:alpha val="60000"/>
              </a:schemeClr>
            </a:glow>
          </a:effectLst>
          <a:scene3d>
            <a:camera prst="orthographicFront" fov="0">
              <a:rot lat="0" lon="0" rev="0"/>
            </a:camera>
            <a:lightRig rig="brightRoom" dir="tl">
              <a:rot lat="0" lon="0" rev="8700000"/>
            </a:lightRig>
          </a:scene3d>
          <a:sp3d>
            <a:bevelT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800" dirty="0">
                <a:effectLst>
                  <a:outerShdw blurRad="38100" dist="38100" dir="2700000" algn="tl">
                    <a:srgbClr val="000000">
                      <a:alpha val="43137"/>
                    </a:srgbClr>
                  </a:outerShdw>
                </a:effectLst>
                <a:cs typeface="Arial" panose="020B0604020202020204" pitchFamily="34" charset="0"/>
              </a:rPr>
              <a:t>Disorders of Infancy</a:t>
            </a:r>
          </a:p>
        </p:txBody>
      </p:sp>
      <p:sp>
        <p:nvSpPr>
          <p:cNvPr id="9" name="Rounded Rectangle 8"/>
          <p:cNvSpPr/>
          <p:nvPr/>
        </p:nvSpPr>
        <p:spPr>
          <a:xfrm>
            <a:off x="4876800" y="1802970"/>
            <a:ext cx="3124200" cy="1066800"/>
          </a:xfrm>
          <a:prstGeom prst="roundRect">
            <a:avLst/>
          </a:prstGeom>
          <a:solidFill>
            <a:schemeClr val="tx1">
              <a:lumMod val="85000"/>
              <a:lumOff val="15000"/>
            </a:schemeClr>
          </a:solidFill>
          <a:ln w="38100">
            <a:solidFill>
              <a:schemeClr val="bg1">
                <a:lumMod val="75000"/>
                <a:lumOff val="25000"/>
              </a:schemeClr>
            </a:solidFill>
          </a:ln>
          <a:effectLst>
            <a:glow rad="101600">
              <a:schemeClr val="tx1">
                <a:lumMod val="50000"/>
                <a:alpha val="60000"/>
              </a:schemeClr>
            </a:glow>
          </a:effectLst>
          <a:scene3d>
            <a:camera prst="orthographicFront" fov="0">
              <a:rot lat="0" lon="0" rev="0"/>
            </a:camera>
            <a:lightRig rig="brightRoom" dir="tl">
              <a:rot lat="0" lon="0" rev="8700000"/>
            </a:lightRig>
          </a:scene3d>
          <a:sp3d>
            <a:bevelT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800" dirty="0">
                <a:effectLst>
                  <a:outerShdw blurRad="38100" dist="38100" dir="2700000" algn="tl">
                    <a:srgbClr val="000000">
                      <a:alpha val="43137"/>
                    </a:srgbClr>
                  </a:outerShdw>
                </a:effectLst>
                <a:cs typeface="Arial" panose="020B0604020202020204" pitchFamily="34" charset="0"/>
              </a:rPr>
              <a:t>Disorders of Older Children</a:t>
            </a:r>
          </a:p>
        </p:txBody>
      </p:sp>
      <p:pic>
        <p:nvPicPr>
          <p:cNvPr id="14341" name="Picture 2" descr="Image result for cartoon infant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3" y="1676400"/>
            <a:ext cx="19050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8" descr="Image result for transparent background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975" y="533400"/>
            <a:ext cx="32480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5486400" y="2895600"/>
            <a:ext cx="0" cy="3810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096000" y="2895600"/>
            <a:ext cx="0" cy="12954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6743700" y="2895600"/>
            <a:ext cx="38100" cy="21336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467600" y="2895600"/>
            <a:ext cx="0" cy="29718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4572000" y="3352800"/>
            <a:ext cx="2286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effectLst>
                  <a:outerShdw blurRad="38100" dist="38100" dir="2700000" algn="tl">
                    <a:srgbClr val="000000">
                      <a:alpha val="43137"/>
                    </a:srgbClr>
                  </a:outerShdw>
                </a:effectLst>
                <a:cs typeface="Arial" panose="020B0604020202020204" pitchFamily="34" charset="0"/>
              </a:rPr>
              <a:t>Normal Host</a:t>
            </a:r>
          </a:p>
        </p:txBody>
      </p:sp>
      <p:sp>
        <p:nvSpPr>
          <p:cNvPr id="41" name="Oval 40"/>
          <p:cNvSpPr/>
          <p:nvPr/>
        </p:nvSpPr>
        <p:spPr>
          <a:xfrm>
            <a:off x="4800600" y="4267200"/>
            <a:ext cx="2286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Systemic Disease Process</a:t>
            </a:r>
          </a:p>
        </p:txBody>
      </p:sp>
      <p:sp>
        <p:nvSpPr>
          <p:cNvPr id="42" name="Oval 41"/>
          <p:cNvSpPr/>
          <p:nvPr/>
        </p:nvSpPr>
        <p:spPr>
          <a:xfrm>
            <a:off x="5334000" y="5105400"/>
            <a:ext cx="2286000" cy="5334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600" dirty="0">
                <a:effectLst>
                  <a:outerShdw blurRad="38100" dist="38100" dir="2700000" algn="tl">
                    <a:srgbClr val="000000">
                      <a:alpha val="43137"/>
                    </a:srgbClr>
                  </a:outerShdw>
                </a:effectLst>
                <a:cs typeface="Arial" panose="020B0604020202020204" pitchFamily="34" charset="0"/>
              </a:rPr>
              <a:t>Unclassified</a:t>
            </a:r>
          </a:p>
        </p:txBody>
      </p:sp>
      <p:sp>
        <p:nvSpPr>
          <p:cNvPr id="43" name="Oval 42"/>
          <p:cNvSpPr/>
          <p:nvPr/>
        </p:nvSpPr>
        <p:spPr>
          <a:xfrm>
            <a:off x="5867400" y="5867400"/>
            <a:ext cx="2971800" cy="609600"/>
          </a:xfrm>
          <a:prstGeom prst="ellipse">
            <a:avLst/>
          </a:prstGeom>
          <a:solidFill>
            <a:schemeClr val="bg2"/>
          </a:solidFill>
          <a:ln w="38100">
            <a:solidFill>
              <a:schemeClr val="tx1">
                <a:lumMod val="50000"/>
              </a:schemeClr>
            </a:solidFill>
          </a:ln>
          <a:effectLst>
            <a:glow rad="2286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Immunocompromised Host</a:t>
            </a:r>
          </a:p>
        </p:txBody>
      </p:sp>
      <p:cxnSp>
        <p:nvCxnSpPr>
          <p:cNvPr id="48" name="Straight Arrow Connector 47"/>
          <p:cNvCxnSpPr/>
          <p:nvPr/>
        </p:nvCxnSpPr>
        <p:spPr>
          <a:xfrm>
            <a:off x="1524000" y="2895600"/>
            <a:ext cx="0" cy="4572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209800" y="2895600"/>
            <a:ext cx="0" cy="12954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857500" y="2895600"/>
            <a:ext cx="38100" cy="22098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581400" y="2895600"/>
            <a:ext cx="0" cy="3124200"/>
          </a:xfrm>
          <a:prstGeom prst="straightConnector1">
            <a:avLst/>
          </a:prstGeom>
          <a:ln w="28575">
            <a:solidFill>
              <a:schemeClr val="bg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838200" y="3352800"/>
            <a:ext cx="3048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Diffuse Developmental Disorders</a:t>
            </a:r>
          </a:p>
        </p:txBody>
      </p:sp>
      <p:sp>
        <p:nvSpPr>
          <p:cNvPr id="62" name="Oval 61"/>
          <p:cNvSpPr/>
          <p:nvPr/>
        </p:nvSpPr>
        <p:spPr>
          <a:xfrm>
            <a:off x="838200" y="4267200"/>
            <a:ext cx="3048000" cy="609600"/>
          </a:xfrm>
          <a:prstGeom prst="ellipse">
            <a:avLst/>
          </a:prstGeom>
          <a:solidFill>
            <a:schemeClr val="bg2"/>
          </a:solidFill>
          <a:ln w="38100">
            <a:solidFill>
              <a:schemeClr val="tx1">
                <a:lumMod val="50000"/>
              </a:schemeClr>
            </a:solidFill>
          </a:ln>
          <a:effectLst>
            <a:glow rad="2286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Growth Abnormalities</a:t>
            </a:r>
          </a:p>
        </p:txBody>
      </p:sp>
      <p:sp>
        <p:nvSpPr>
          <p:cNvPr id="63" name="Oval 62"/>
          <p:cNvSpPr/>
          <p:nvPr/>
        </p:nvSpPr>
        <p:spPr>
          <a:xfrm>
            <a:off x="838200" y="5140325"/>
            <a:ext cx="3048000" cy="609600"/>
          </a:xfrm>
          <a:prstGeom prst="ellipse">
            <a:avLst/>
          </a:prstGeom>
          <a:solidFill>
            <a:schemeClr val="bg2"/>
          </a:solidFill>
          <a:ln w="38100">
            <a:solidFill>
              <a:schemeClr val="tx1">
                <a:lumMod val="50000"/>
              </a:schemeClr>
            </a:solidFill>
          </a:ln>
          <a:effectLst>
            <a:glow rad="2286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Surfactant Dysfunction Disorders</a:t>
            </a:r>
          </a:p>
        </p:txBody>
      </p:sp>
      <p:sp>
        <p:nvSpPr>
          <p:cNvPr id="64" name="Oval 63"/>
          <p:cNvSpPr/>
          <p:nvPr/>
        </p:nvSpPr>
        <p:spPr>
          <a:xfrm>
            <a:off x="838200" y="5943600"/>
            <a:ext cx="3048000" cy="609600"/>
          </a:xfrm>
          <a:prstGeom prst="ellipse">
            <a:avLst/>
          </a:prstGeom>
          <a:solidFill>
            <a:schemeClr val="bg2"/>
          </a:solidFill>
          <a:ln w="381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Specific Condition: </a:t>
            </a:r>
          </a:p>
          <a:p>
            <a:pPr algn="ctr" eaLnBrk="1" hangingPunct="1">
              <a:defRPr/>
            </a:pPr>
            <a:r>
              <a:rPr lang="en-US" sz="1400" dirty="0">
                <a:effectLst>
                  <a:outerShdw blurRad="38100" dist="38100" dir="2700000" algn="tl">
                    <a:srgbClr val="000000">
                      <a:alpha val="43137"/>
                    </a:srgbClr>
                  </a:outerShdw>
                </a:effectLst>
                <a:cs typeface="Arial" panose="020B0604020202020204" pitchFamily="34" charset="0"/>
              </a:rPr>
              <a:t>Unknown Etiology</a:t>
            </a:r>
          </a:p>
        </p:txBody>
      </p:sp>
      <p:sp>
        <p:nvSpPr>
          <p:cNvPr id="24" name="Right Arrow 23"/>
          <p:cNvSpPr/>
          <p:nvPr/>
        </p:nvSpPr>
        <p:spPr bwMode="auto">
          <a:xfrm>
            <a:off x="152400" y="5189093"/>
            <a:ext cx="606171" cy="472671"/>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Right Arrow 24"/>
          <p:cNvSpPr/>
          <p:nvPr/>
        </p:nvSpPr>
        <p:spPr bwMode="auto">
          <a:xfrm>
            <a:off x="152400" y="4379077"/>
            <a:ext cx="606171" cy="472671"/>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Right Arrow 25"/>
          <p:cNvSpPr/>
          <p:nvPr/>
        </p:nvSpPr>
        <p:spPr bwMode="auto">
          <a:xfrm>
            <a:off x="5185029" y="5979277"/>
            <a:ext cx="606171" cy="472671"/>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02030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152400"/>
            <a:ext cx="8991600" cy="1143000"/>
          </a:xfrm>
        </p:spPr>
        <p:txBody>
          <a:bodyPr/>
          <a:lstStyle/>
          <a:p>
            <a:pPr eaLnBrk="1" hangingPunct="1">
              <a:defRPr/>
            </a:pPr>
            <a:r>
              <a:rPr lang="en-US" sz="4000" b="1" dirty="0" smtClean="0">
                <a:solidFill>
                  <a:srgbClr val="FFFF00"/>
                </a:solidFill>
                <a:effectLst>
                  <a:outerShdw blurRad="38100" dist="38100" dir="2700000" algn="tl">
                    <a:srgbClr val="000000"/>
                  </a:outerShdw>
                </a:effectLst>
                <a:ea typeface="ＭＳ Ｐゴシック" charset="-128"/>
              </a:rPr>
              <a:t>Unique Nature of Pediatric ILDs</a:t>
            </a:r>
            <a:br>
              <a:rPr lang="en-US" sz="4000" b="1" dirty="0" smtClean="0">
                <a:solidFill>
                  <a:srgbClr val="FFFF00"/>
                </a:solidFill>
                <a:effectLst>
                  <a:outerShdw blurRad="38100" dist="38100" dir="2700000" algn="tl">
                    <a:srgbClr val="000000"/>
                  </a:outerShdw>
                </a:effectLst>
                <a:ea typeface="ＭＳ Ｐゴシック" charset="-128"/>
              </a:rPr>
            </a:br>
            <a:r>
              <a:rPr lang="en-US" sz="3200" b="1" dirty="0" smtClean="0">
                <a:solidFill>
                  <a:srgbClr val="00FF00"/>
                </a:solidFill>
                <a:effectLst>
                  <a:outerShdw blurRad="38100" dist="38100" dir="2700000" algn="tl">
                    <a:srgbClr val="000000">
                      <a:alpha val="43137"/>
                    </a:srgbClr>
                  </a:outerShdw>
                </a:effectLst>
              </a:rPr>
              <a:t>Three Main Components</a:t>
            </a:r>
            <a:endParaRPr lang="en-US" sz="3200" b="1" dirty="0" smtClean="0">
              <a:solidFill>
                <a:srgbClr val="FFFF00"/>
              </a:solidFill>
              <a:effectLst>
                <a:outerShdw blurRad="38100" dist="38100" dir="2700000" algn="tl">
                  <a:srgbClr val="000000"/>
                </a:outerShdw>
              </a:effectLst>
              <a:ea typeface="ＭＳ Ｐゴシック" charset="-128"/>
            </a:endParaRPr>
          </a:p>
        </p:txBody>
      </p:sp>
      <p:sp>
        <p:nvSpPr>
          <p:cNvPr id="5" name="Text Box 9"/>
          <p:cNvSpPr txBox="1">
            <a:spLocks noChangeArrowheads="1"/>
          </p:cNvSpPr>
          <p:nvPr/>
        </p:nvSpPr>
        <p:spPr bwMode="auto">
          <a:xfrm>
            <a:off x="1325563" y="6121400"/>
            <a:ext cx="7351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1600" b="1" dirty="0">
                <a:solidFill>
                  <a:srgbClr val="FFC000"/>
                </a:solidFill>
              </a:rPr>
              <a:t>Lee EY, et al, Childhood ILD: Pattern Recognition Approach to Diagnosis. </a:t>
            </a:r>
          </a:p>
          <a:p>
            <a:pPr algn="r" eaLnBrk="1" hangingPunct="1">
              <a:spcBef>
                <a:spcPct val="0"/>
              </a:spcBef>
              <a:buFontTx/>
              <a:buNone/>
            </a:pPr>
            <a:r>
              <a:rPr lang="en-US" altLang="en-US" sz="1600" b="1" dirty="0">
                <a:solidFill>
                  <a:srgbClr val="FFC000"/>
                </a:solidFill>
              </a:rPr>
              <a:t>AJR Am J Roentgenol. 2019, 5:1 – 10. </a:t>
            </a:r>
          </a:p>
        </p:txBody>
      </p:sp>
      <p:sp>
        <p:nvSpPr>
          <p:cNvPr id="8" name="Oval 10"/>
          <p:cNvSpPr>
            <a:spLocks noChangeArrowheads="1"/>
          </p:cNvSpPr>
          <p:nvPr/>
        </p:nvSpPr>
        <p:spPr bwMode="auto">
          <a:xfrm>
            <a:off x="1676400" y="1638300"/>
            <a:ext cx="2743200" cy="2476500"/>
          </a:xfrm>
          <a:prstGeom prst="ellipse">
            <a:avLst/>
          </a:prstGeom>
          <a:blipFill>
            <a:blip r:embed="rId3"/>
            <a:tile tx="0" ty="0" sx="100000" sy="100000" flip="none" algn="tl"/>
          </a:blipFill>
          <a:ln w="76200" cmpd="thinThick">
            <a:solidFill>
              <a:schemeClr val="accent2"/>
            </a:solidFill>
            <a:round/>
            <a:headEnd/>
            <a:tailEnd/>
          </a:ln>
          <a:effectLst>
            <a:glow rad="228600">
              <a:schemeClr val="accent1">
                <a:satMod val="175000"/>
                <a:alpha val="40000"/>
              </a:schemeClr>
            </a:glow>
          </a:effectLst>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algn="ctr" eaLnBrk="1" hangingPunct="1">
              <a:spcBef>
                <a:spcPct val="0"/>
              </a:spcBef>
              <a:buClrTx/>
              <a:buSzTx/>
              <a:buFontTx/>
              <a:buNone/>
            </a:pPr>
            <a:r>
              <a:rPr lang="en-US" altLang="en-US" sz="2500" b="1" dirty="0">
                <a:latin typeface="Arial" pitchFamily="34" charset="0"/>
              </a:rPr>
              <a:t>Developmental</a:t>
            </a:r>
          </a:p>
          <a:p>
            <a:pPr algn="ctr" eaLnBrk="1" hangingPunct="1">
              <a:spcBef>
                <a:spcPct val="0"/>
              </a:spcBef>
              <a:buClrTx/>
              <a:buSzTx/>
              <a:buFontTx/>
              <a:buNone/>
            </a:pPr>
            <a:r>
              <a:rPr lang="en-US" altLang="en-US" sz="2500" b="1" dirty="0">
                <a:latin typeface="Arial" pitchFamily="34" charset="0"/>
              </a:rPr>
              <a:t>Components  </a:t>
            </a:r>
          </a:p>
        </p:txBody>
      </p:sp>
      <p:sp>
        <p:nvSpPr>
          <p:cNvPr id="9" name="Oval 8"/>
          <p:cNvSpPr>
            <a:spLocks noChangeArrowheads="1"/>
          </p:cNvSpPr>
          <p:nvPr/>
        </p:nvSpPr>
        <p:spPr bwMode="auto">
          <a:xfrm>
            <a:off x="4267200" y="1752600"/>
            <a:ext cx="2819400" cy="2590800"/>
          </a:xfrm>
          <a:prstGeom prst="ellipse">
            <a:avLst/>
          </a:prstGeom>
          <a:blipFill>
            <a:blip r:embed="rId4"/>
            <a:tile tx="0" ty="0" sx="100000" sy="100000" flip="none" algn="tl"/>
          </a:blipFill>
          <a:ln w="57150" cmpd="thinThick">
            <a:solidFill>
              <a:srgbClr val="CCECFF"/>
            </a:solidFill>
            <a:round/>
            <a:headEnd/>
            <a:tailEnd/>
          </a:ln>
          <a:effectLst>
            <a:glow rad="228600">
              <a:schemeClr val="accent4">
                <a:satMod val="175000"/>
                <a:alpha val="40000"/>
              </a:schemeClr>
            </a:glow>
          </a:effectLst>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algn="ctr" eaLnBrk="1" hangingPunct="1">
              <a:spcBef>
                <a:spcPct val="0"/>
              </a:spcBef>
              <a:buClrTx/>
              <a:buSzTx/>
              <a:buFontTx/>
              <a:buNone/>
            </a:pPr>
            <a:r>
              <a:rPr lang="en-US" altLang="en-US" b="1" dirty="0">
                <a:latin typeface="Arial" pitchFamily="34" charset="0"/>
              </a:rPr>
              <a:t>Genetic </a:t>
            </a:r>
          </a:p>
          <a:p>
            <a:pPr algn="ctr" eaLnBrk="1" hangingPunct="1">
              <a:spcBef>
                <a:spcPct val="0"/>
              </a:spcBef>
              <a:buClrTx/>
              <a:buSzTx/>
              <a:buFontTx/>
              <a:buNone/>
            </a:pPr>
            <a:r>
              <a:rPr lang="en-US" altLang="en-US" b="1" dirty="0">
                <a:latin typeface="Arial" pitchFamily="34" charset="0"/>
              </a:rPr>
              <a:t>Factors  </a:t>
            </a:r>
          </a:p>
        </p:txBody>
      </p:sp>
      <p:sp>
        <p:nvSpPr>
          <p:cNvPr id="10" name="Oval 11"/>
          <p:cNvSpPr>
            <a:spLocks noChangeArrowheads="1"/>
          </p:cNvSpPr>
          <p:nvPr/>
        </p:nvSpPr>
        <p:spPr bwMode="auto">
          <a:xfrm>
            <a:off x="2819400" y="3429000"/>
            <a:ext cx="2819400" cy="2514600"/>
          </a:xfrm>
          <a:prstGeom prst="ellipse">
            <a:avLst/>
          </a:prstGeom>
          <a:blipFill>
            <a:blip r:embed="rId5"/>
            <a:tile tx="0" ty="0" sx="100000" sy="100000" flip="none" algn="tl"/>
          </a:blipFill>
          <a:ln w="57150" cmpd="thinThick">
            <a:solidFill>
              <a:schemeClr val="bg1">
                <a:lumMod val="50000"/>
              </a:schemeClr>
            </a:solidFill>
            <a:round/>
            <a:headEnd/>
            <a:tailEnd/>
          </a:ln>
          <a:effectLst>
            <a:glow rad="101600">
              <a:schemeClr val="bg1">
                <a:lumMod val="95000"/>
                <a:lumOff val="5000"/>
                <a:alpha val="60000"/>
              </a:schemeClr>
            </a:glow>
          </a:effectLst>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algn="ctr" eaLnBrk="1" hangingPunct="1">
              <a:spcBef>
                <a:spcPct val="0"/>
              </a:spcBef>
              <a:buClrTx/>
              <a:buSzTx/>
              <a:buFontTx/>
              <a:buNone/>
            </a:pPr>
            <a:r>
              <a:rPr lang="en-US" altLang="en-US" sz="2600" b="1" dirty="0">
                <a:latin typeface="Arial" pitchFamily="34" charset="0"/>
              </a:rPr>
              <a:t>Growth-Related</a:t>
            </a:r>
          </a:p>
          <a:p>
            <a:pPr algn="ctr" eaLnBrk="1" hangingPunct="1">
              <a:spcBef>
                <a:spcPct val="0"/>
              </a:spcBef>
              <a:buClrTx/>
              <a:buSzTx/>
              <a:buFontTx/>
              <a:buNone/>
            </a:pPr>
            <a:r>
              <a:rPr lang="en-US" altLang="en-US" sz="2600" b="1" dirty="0">
                <a:latin typeface="Arial" pitchFamily="34" charset="0"/>
              </a:rPr>
              <a:t>Issues   </a:t>
            </a:r>
          </a:p>
        </p:txBody>
      </p:sp>
    </p:spTree>
    <p:extLst>
      <p:ext uri="{BB962C8B-B14F-4D97-AF65-F5344CB8AC3E}">
        <p14:creationId xmlns:p14="http://schemas.microsoft.com/office/powerpoint/2010/main" val="3925413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152400"/>
            <a:ext cx="8991600" cy="1143000"/>
          </a:xfrm>
        </p:spPr>
        <p:txBody>
          <a:bodyPr/>
          <a:lstStyle/>
          <a:p>
            <a:pPr eaLnBrk="1" hangingPunct="1">
              <a:defRPr/>
            </a:pPr>
            <a:r>
              <a:rPr lang="en-US" sz="4000" b="1" dirty="0" smtClean="0">
                <a:solidFill>
                  <a:srgbClr val="FFFF00"/>
                </a:solidFill>
                <a:effectLst>
                  <a:outerShdw blurRad="38100" dist="38100" dir="2700000" algn="tl">
                    <a:srgbClr val="000000"/>
                  </a:outerShdw>
                </a:effectLst>
                <a:ea typeface="ＭＳ Ｐゴシック" charset="-128"/>
              </a:rPr>
              <a:t>Unique Nature of Pediatric ILDs</a:t>
            </a:r>
            <a:br>
              <a:rPr lang="en-US" sz="4000" b="1" dirty="0" smtClean="0">
                <a:solidFill>
                  <a:srgbClr val="FFFF00"/>
                </a:solidFill>
                <a:effectLst>
                  <a:outerShdw blurRad="38100" dist="38100" dir="2700000" algn="tl">
                    <a:srgbClr val="000000"/>
                  </a:outerShdw>
                </a:effectLst>
                <a:ea typeface="ＭＳ Ｐゴシック" charset="-128"/>
              </a:rPr>
            </a:br>
            <a:r>
              <a:rPr lang="en-US" sz="3200" b="1" dirty="0" smtClean="0">
                <a:solidFill>
                  <a:srgbClr val="00FF00"/>
                </a:solidFill>
                <a:effectLst>
                  <a:outerShdw blurRad="38100" dist="38100" dir="2700000" algn="tl">
                    <a:srgbClr val="000000">
                      <a:alpha val="43137"/>
                    </a:srgbClr>
                  </a:outerShdw>
                </a:effectLst>
              </a:rPr>
              <a:t>Main Component</a:t>
            </a:r>
            <a:endParaRPr lang="en-US" sz="3200" b="1" dirty="0" smtClean="0">
              <a:solidFill>
                <a:srgbClr val="FFFF00"/>
              </a:solidFill>
              <a:effectLst>
                <a:outerShdw blurRad="38100" dist="38100" dir="2700000" algn="tl">
                  <a:srgbClr val="000000"/>
                </a:outerShdw>
              </a:effectLst>
              <a:ea typeface="ＭＳ Ｐゴシック" charset="-128"/>
            </a:endParaRPr>
          </a:p>
        </p:txBody>
      </p:sp>
      <p:sp>
        <p:nvSpPr>
          <p:cNvPr id="5" name="Text Box 9"/>
          <p:cNvSpPr txBox="1">
            <a:spLocks noChangeArrowheads="1"/>
          </p:cNvSpPr>
          <p:nvPr/>
        </p:nvSpPr>
        <p:spPr bwMode="auto">
          <a:xfrm>
            <a:off x="1325563" y="6121400"/>
            <a:ext cx="7351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995363"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260475"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481138" indent="-2095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19383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3955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8527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09938" indent="-2095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1600" b="1" dirty="0">
                <a:solidFill>
                  <a:srgbClr val="FFC000"/>
                </a:solidFill>
              </a:rPr>
              <a:t>Lee EY, et al, Childhood ILD: Pattern Recognition Approach to Diagnosis. </a:t>
            </a:r>
          </a:p>
          <a:p>
            <a:pPr algn="r" eaLnBrk="1" hangingPunct="1">
              <a:spcBef>
                <a:spcPct val="0"/>
              </a:spcBef>
              <a:buFontTx/>
              <a:buNone/>
            </a:pPr>
            <a:r>
              <a:rPr lang="en-US" altLang="en-US" sz="1600" b="1" dirty="0">
                <a:solidFill>
                  <a:srgbClr val="FFC000"/>
                </a:solidFill>
              </a:rPr>
              <a:t>AJR Am J Roentgenol. 2019, 5:1 – 10. </a:t>
            </a:r>
          </a:p>
        </p:txBody>
      </p:sp>
      <p:sp>
        <p:nvSpPr>
          <p:cNvPr id="9" name="Oval 8"/>
          <p:cNvSpPr>
            <a:spLocks noChangeArrowheads="1"/>
          </p:cNvSpPr>
          <p:nvPr/>
        </p:nvSpPr>
        <p:spPr bwMode="auto">
          <a:xfrm>
            <a:off x="3429000" y="1981200"/>
            <a:ext cx="3935413" cy="3771900"/>
          </a:xfrm>
          <a:prstGeom prst="ellipse">
            <a:avLst/>
          </a:prstGeom>
          <a:blipFill>
            <a:blip r:embed="rId3"/>
            <a:tile tx="0" ty="0" sx="100000" sy="100000" flip="none" algn="tl"/>
          </a:blipFill>
          <a:ln w="57150" cmpd="thinThick">
            <a:solidFill>
              <a:srgbClr val="CCECFF"/>
            </a:solidFill>
            <a:round/>
            <a:headEnd/>
            <a:tailEnd/>
          </a:ln>
          <a:effectLst>
            <a:glow rad="228600">
              <a:schemeClr val="accent6">
                <a:satMod val="175000"/>
                <a:alpha val="40000"/>
              </a:schemeClr>
            </a:glow>
          </a:effectLst>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mic Sans MS" pitchFamily="66" charset="0"/>
                <a:ea typeface="ＭＳ Ｐゴシック" pitchFamily="34" charset="-128"/>
              </a:defRPr>
            </a:lvl1pPr>
            <a:lvl2pPr marL="37931725" indent="-37474525" eaLnBrk="0" hangingPunct="0">
              <a:spcBef>
                <a:spcPct val="20000"/>
              </a:spcBef>
              <a:buClr>
                <a:schemeClr val="accent2"/>
              </a:buClr>
              <a:buSzPct val="90000"/>
              <a:buFont typeface="Wingdings" pitchFamily="2" charset="2"/>
              <a:buChar char=""/>
              <a:defRPr sz="2600">
                <a:solidFill>
                  <a:schemeClr val="tx1"/>
                </a:solidFill>
                <a:latin typeface="Comic Sans MS" pitchFamily="66" charset="0"/>
                <a:ea typeface="ＭＳ Ｐゴシック" pitchFamily="34" charset="-128"/>
              </a:defRPr>
            </a:lvl2pPr>
            <a:lvl3pPr marL="995363" indent="-228600" eaLnBrk="0" hangingPunct="0">
              <a:spcBef>
                <a:spcPct val="20000"/>
              </a:spcBef>
              <a:buClr>
                <a:schemeClr val="accent2"/>
              </a:buClr>
              <a:buFont typeface="Wingdings 2" pitchFamily="18" charset="2"/>
              <a:buChar char=""/>
              <a:defRPr sz="2400">
                <a:solidFill>
                  <a:schemeClr val="tx1"/>
                </a:solidFill>
                <a:latin typeface="Comic Sans MS" pitchFamily="66" charset="0"/>
                <a:ea typeface="ＭＳ Ｐゴシック" pitchFamily="34" charset="-128"/>
              </a:defRPr>
            </a:lvl3pPr>
            <a:lvl4pPr marL="1260475" indent="-228600" eaLnBrk="0" hangingPunct="0">
              <a:spcBef>
                <a:spcPct val="20000"/>
              </a:spcBef>
              <a:buClr>
                <a:srgbClr val="FEB80A"/>
              </a:buClr>
              <a:buFont typeface="Wingdings 3" pitchFamily="18" charset="2"/>
              <a:buChar char=""/>
              <a:defRPr sz="2200">
                <a:solidFill>
                  <a:schemeClr val="tx1"/>
                </a:solidFill>
                <a:latin typeface="Comic Sans MS" pitchFamily="66" charset="0"/>
                <a:ea typeface="ＭＳ Ｐゴシック" pitchFamily="34" charset="-128"/>
              </a:defRPr>
            </a:lvl4pPr>
            <a:lvl5pPr marL="1481138" indent="-209550" eaLnBrk="0" hangingPunct="0">
              <a:spcBef>
                <a:spcPct val="20000"/>
              </a:spcBef>
              <a:buClr>
                <a:srgbClr val="FEB80A"/>
              </a:buClr>
              <a:buFont typeface="Wingdings 2" pitchFamily="18" charset="2"/>
              <a:buChar char=""/>
              <a:defRPr sz="2000">
                <a:solidFill>
                  <a:schemeClr val="tx1"/>
                </a:solidFill>
                <a:latin typeface="Comic Sans MS" pitchFamily="66" charset="0"/>
                <a:ea typeface="ＭＳ Ｐゴシック" pitchFamily="34" charset="-128"/>
              </a:defRPr>
            </a:lvl5pPr>
            <a:lvl6pPr marL="19383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6pPr>
            <a:lvl7pPr marL="23955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7pPr>
            <a:lvl8pPr marL="28527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8pPr>
            <a:lvl9pPr marL="3309938" indent="-20955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mic Sans MS" pitchFamily="66" charset="0"/>
                <a:ea typeface="ＭＳ Ｐゴシック" pitchFamily="34" charset="-128"/>
              </a:defRPr>
            </a:lvl9pPr>
          </a:lstStyle>
          <a:p>
            <a:pPr algn="ctr" eaLnBrk="1" hangingPunct="1">
              <a:spcBef>
                <a:spcPct val="0"/>
              </a:spcBef>
              <a:buClrTx/>
              <a:buSzTx/>
              <a:buFontTx/>
              <a:buNone/>
            </a:pPr>
            <a:r>
              <a:rPr lang="en-US" altLang="en-US" sz="5400" b="1" dirty="0">
                <a:latin typeface="Arial" pitchFamily="34" charset="0"/>
              </a:rPr>
              <a:t>Genetic </a:t>
            </a:r>
          </a:p>
          <a:p>
            <a:pPr algn="ctr" eaLnBrk="1" hangingPunct="1">
              <a:spcBef>
                <a:spcPct val="0"/>
              </a:spcBef>
              <a:buClrTx/>
              <a:buSzTx/>
              <a:buFontTx/>
              <a:buNone/>
            </a:pPr>
            <a:r>
              <a:rPr lang="en-US" altLang="en-US" sz="5400" b="1" dirty="0" smtClean="0">
                <a:latin typeface="Arial" pitchFamily="34" charset="0"/>
              </a:rPr>
              <a:t>  Factors  </a:t>
            </a:r>
            <a:endParaRPr lang="en-US" altLang="en-US" sz="5400" b="1" dirty="0">
              <a:latin typeface="Arial" pitchFamily="34" charset="0"/>
            </a:endParaRPr>
          </a:p>
        </p:txBody>
      </p:sp>
      <p:pic>
        <p:nvPicPr>
          <p:cNvPr id="6148" name="Picture 4" descr="Genetics - Free education ic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38300"/>
            <a:ext cx="27051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89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aching FileTemplate">
  <a:themeElements>
    <a:clrScheme name="">
      <a:dk1>
        <a:srgbClr val="000000"/>
      </a:dk1>
      <a:lt1>
        <a:srgbClr val="FFFFFF"/>
      </a:lt1>
      <a:dk2>
        <a:srgbClr val="0000FF"/>
      </a:dk2>
      <a:lt2>
        <a:srgbClr val="FFFF00"/>
      </a:lt2>
      <a:accent1>
        <a:srgbClr val="FF0000"/>
      </a:accent1>
      <a:accent2>
        <a:srgbClr val="00FF00"/>
      </a:accent2>
      <a:accent3>
        <a:srgbClr val="AAAAFF"/>
      </a:accent3>
      <a:accent4>
        <a:srgbClr val="DADADA"/>
      </a:accent4>
      <a:accent5>
        <a:srgbClr val="FFAAAA"/>
      </a:accent5>
      <a:accent6>
        <a:srgbClr val="00E700"/>
      </a:accent6>
      <a:hlink>
        <a:srgbClr val="FF9900"/>
      </a:hlink>
      <a:folHlink>
        <a:srgbClr val="9900CC"/>
      </a:folHlink>
    </a:clrScheme>
    <a:fontScheme name="Teaching Fil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aching Fil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aching Fil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aching Fil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aching Fil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aching Fil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aching Fil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aching Fil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13478</TotalTime>
  <Words>2750</Words>
  <Application>Microsoft Office PowerPoint</Application>
  <PresentationFormat>On-screen Show (4:3)</PresentationFormat>
  <Paragraphs>438</Paragraphs>
  <Slides>32</Slides>
  <Notes>30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ＭＳ Ｐゴシック</vt:lpstr>
      <vt:lpstr>Arial</vt:lpstr>
      <vt:lpstr>Calibri</vt:lpstr>
      <vt:lpstr>Times New Roman</vt:lpstr>
      <vt:lpstr>Wingdings</vt:lpstr>
      <vt:lpstr>Default Design</vt:lpstr>
      <vt:lpstr>1_Default Design</vt:lpstr>
      <vt:lpstr>Teaching FileTemplate</vt:lpstr>
      <vt:lpstr>Pediatric Interstitial Lung Disease   </vt:lpstr>
      <vt:lpstr>Introduction</vt:lpstr>
      <vt:lpstr>Objectives</vt:lpstr>
      <vt:lpstr>Objectives</vt:lpstr>
      <vt:lpstr>Interstitial Lung Disease in Infants:  New Classification  System</vt:lpstr>
      <vt:lpstr>Pediatric ILD:  New Classification  </vt:lpstr>
      <vt:lpstr>Pediatric ILD:  New Classification  </vt:lpstr>
      <vt:lpstr>Unique Nature of Pediatric ILDs Three Main Components</vt:lpstr>
      <vt:lpstr>Unique Nature of Pediatric ILDs Main Component</vt:lpstr>
      <vt:lpstr>Objectives</vt:lpstr>
      <vt:lpstr>HRCT Imaging Technique </vt:lpstr>
      <vt:lpstr>MDCT with Breath-Hold Technique </vt:lpstr>
      <vt:lpstr>Dual-Energy CT Application Turbo Flash Spiral Mode (Speed)</vt:lpstr>
      <vt:lpstr>PowerPoint Presentation</vt:lpstr>
      <vt:lpstr>Objectives</vt:lpstr>
      <vt:lpstr>Pattern Recognition</vt:lpstr>
      <vt:lpstr>Five Pediatric ILD:  Underlying Genetic Causes</vt:lpstr>
      <vt:lpstr>Five Pediatric ILD:  Underlying Genetic Causes</vt:lpstr>
      <vt:lpstr>Congenital Surfactant Deficiency (CSD)              </vt:lpstr>
      <vt:lpstr>PowerPoint Presentation</vt:lpstr>
      <vt:lpstr>PowerPoint Presentation</vt:lpstr>
      <vt:lpstr>PowerPoint Presentation</vt:lpstr>
      <vt:lpstr>Growth Abnormalities: Associated with Chromosomal Abnormalities       </vt:lpstr>
      <vt:lpstr>Growth Abnormalities: Filamin A (FLNA) X-linked Gene Mutation</vt:lpstr>
      <vt:lpstr>Five Pediatric ILD:  Underlying Genetic Causes</vt:lpstr>
      <vt:lpstr>CTLA-4 &amp; LRBA Gene  Mutation</vt:lpstr>
      <vt:lpstr>CTLA-4 &amp; LRBA Gene Mutation</vt:lpstr>
      <vt:lpstr>DOCK8 Gene  Mutation</vt:lpstr>
      <vt:lpstr>DOCK8 Gene Mutation</vt:lpstr>
      <vt:lpstr>PowerPoint Presentation</vt:lpstr>
      <vt:lpstr>Take Home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Edward</dc:creator>
  <cp:lastModifiedBy>Lee, Edward</cp:lastModifiedBy>
  <cp:revision>953</cp:revision>
  <cp:lastPrinted>2021-08-17T04:03:21Z</cp:lastPrinted>
  <dcterms:created xsi:type="dcterms:W3CDTF">1601-01-01T00:00:00Z</dcterms:created>
  <dcterms:modified xsi:type="dcterms:W3CDTF">2023-10-12T23:23:24Z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