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 id="2147483679" r:id="rId3"/>
    <p:sldMasterId id="2147483691" r:id="rId4"/>
    <p:sldMasterId id="2147483705" r:id="rId5"/>
  </p:sldMasterIdLst>
  <p:notesMasterIdLst>
    <p:notesMasterId r:id="rId125"/>
  </p:notesMasterIdLst>
  <p:handoutMasterIdLst>
    <p:handoutMasterId r:id="rId126"/>
  </p:handoutMasterIdLst>
  <p:sldIdLst>
    <p:sldId id="256" r:id="rId6"/>
    <p:sldId id="838" r:id="rId7"/>
    <p:sldId id="708" r:id="rId8"/>
    <p:sldId id="750" r:id="rId9"/>
    <p:sldId id="709" r:id="rId10"/>
    <p:sldId id="359" r:id="rId11"/>
    <p:sldId id="707" r:id="rId12"/>
    <p:sldId id="651" r:id="rId13"/>
    <p:sldId id="652" r:id="rId14"/>
    <p:sldId id="653" r:id="rId15"/>
    <p:sldId id="726" r:id="rId16"/>
    <p:sldId id="728" r:id="rId17"/>
    <p:sldId id="729" r:id="rId18"/>
    <p:sldId id="730" r:id="rId19"/>
    <p:sldId id="731" r:id="rId20"/>
    <p:sldId id="732" r:id="rId21"/>
    <p:sldId id="733" r:id="rId22"/>
    <p:sldId id="734" r:id="rId23"/>
    <p:sldId id="735" r:id="rId24"/>
    <p:sldId id="736" r:id="rId25"/>
    <p:sldId id="737" r:id="rId26"/>
    <p:sldId id="738" r:id="rId27"/>
    <p:sldId id="740" r:id="rId28"/>
    <p:sldId id="741" r:id="rId29"/>
    <p:sldId id="742" r:id="rId30"/>
    <p:sldId id="743" r:id="rId31"/>
    <p:sldId id="744" r:id="rId32"/>
    <p:sldId id="745" r:id="rId33"/>
    <p:sldId id="746" r:id="rId34"/>
    <p:sldId id="747" r:id="rId35"/>
    <p:sldId id="748" r:id="rId36"/>
    <p:sldId id="749" r:id="rId37"/>
    <p:sldId id="839" r:id="rId38"/>
    <p:sldId id="670" r:id="rId39"/>
    <p:sldId id="671" r:id="rId40"/>
    <p:sldId id="672" r:id="rId41"/>
    <p:sldId id="673" r:id="rId42"/>
    <p:sldId id="674" r:id="rId43"/>
    <p:sldId id="675" r:id="rId44"/>
    <p:sldId id="727" r:id="rId45"/>
    <p:sldId id="700" r:id="rId46"/>
    <p:sldId id="703" r:id="rId47"/>
    <p:sldId id="751" r:id="rId48"/>
    <p:sldId id="834" r:id="rId49"/>
    <p:sldId id="710" r:id="rId50"/>
    <p:sldId id="711" r:id="rId51"/>
    <p:sldId id="712" r:id="rId52"/>
    <p:sldId id="714" r:id="rId53"/>
    <p:sldId id="715" r:id="rId54"/>
    <p:sldId id="716" r:id="rId55"/>
    <p:sldId id="722" r:id="rId56"/>
    <p:sldId id="723" r:id="rId57"/>
    <p:sldId id="752" r:id="rId58"/>
    <p:sldId id="753" r:id="rId59"/>
    <p:sldId id="755" r:id="rId60"/>
    <p:sldId id="754" r:id="rId61"/>
    <p:sldId id="756" r:id="rId62"/>
    <p:sldId id="757" r:id="rId63"/>
    <p:sldId id="759" r:id="rId64"/>
    <p:sldId id="835" r:id="rId65"/>
    <p:sldId id="758" r:id="rId66"/>
    <p:sldId id="760" r:id="rId67"/>
    <p:sldId id="761" r:id="rId68"/>
    <p:sldId id="762" r:id="rId69"/>
    <p:sldId id="763" r:id="rId70"/>
    <p:sldId id="764" r:id="rId71"/>
    <p:sldId id="836" r:id="rId72"/>
    <p:sldId id="765" r:id="rId73"/>
    <p:sldId id="766" r:id="rId74"/>
    <p:sldId id="767" r:id="rId75"/>
    <p:sldId id="768" r:id="rId76"/>
    <p:sldId id="769" r:id="rId77"/>
    <p:sldId id="770" r:id="rId78"/>
    <p:sldId id="771" r:id="rId79"/>
    <p:sldId id="772" r:id="rId80"/>
    <p:sldId id="773" r:id="rId81"/>
    <p:sldId id="774" r:id="rId82"/>
    <p:sldId id="775" r:id="rId83"/>
    <p:sldId id="776" r:id="rId84"/>
    <p:sldId id="837" r:id="rId85"/>
    <p:sldId id="777" r:id="rId86"/>
    <p:sldId id="778" r:id="rId87"/>
    <p:sldId id="779" r:id="rId88"/>
    <p:sldId id="780" r:id="rId89"/>
    <p:sldId id="781" r:id="rId90"/>
    <p:sldId id="843" r:id="rId91"/>
    <p:sldId id="782" r:id="rId92"/>
    <p:sldId id="783" r:id="rId93"/>
    <p:sldId id="784" r:id="rId94"/>
    <p:sldId id="785" r:id="rId95"/>
    <p:sldId id="786" r:id="rId96"/>
    <p:sldId id="787" r:id="rId97"/>
    <p:sldId id="788" r:id="rId98"/>
    <p:sldId id="793" r:id="rId99"/>
    <p:sldId id="794" r:id="rId100"/>
    <p:sldId id="795" r:id="rId101"/>
    <p:sldId id="797" r:id="rId102"/>
    <p:sldId id="798" r:id="rId103"/>
    <p:sldId id="799" r:id="rId104"/>
    <p:sldId id="800" r:id="rId105"/>
    <p:sldId id="802" r:id="rId106"/>
    <p:sldId id="810" r:id="rId107"/>
    <p:sldId id="815" r:id="rId108"/>
    <p:sldId id="816" r:id="rId109"/>
    <p:sldId id="817" r:id="rId110"/>
    <p:sldId id="818" r:id="rId111"/>
    <p:sldId id="819" r:id="rId112"/>
    <p:sldId id="820" r:id="rId113"/>
    <p:sldId id="821" r:id="rId114"/>
    <p:sldId id="822" r:id="rId115"/>
    <p:sldId id="827" r:id="rId116"/>
    <p:sldId id="828" r:id="rId117"/>
    <p:sldId id="829" r:id="rId118"/>
    <p:sldId id="830" r:id="rId119"/>
    <p:sldId id="831" r:id="rId120"/>
    <p:sldId id="833" r:id="rId121"/>
    <p:sldId id="842" r:id="rId122"/>
    <p:sldId id="841" r:id="rId123"/>
    <p:sldId id="706" r:id="rId124"/>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0000FF"/>
    <a:srgbClr val="000000"/>
    <a:srgbClr val="00CC00"/>
    <a:srgbClr val="FF6600"/>
    <a:srgbClr val="0000CC"/>
    <a:srgbClr val="FF0000"/>
    <a:srgbClr val="4D4D4D"/>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049" autoAdjust="0"/>
    <p:restoredTop sz="92126" autoAdjust="0"/>
  </p:normalViewPr>
  <p:slideViewPr>
    <p:cSldViewPr>
      <p:cViewPr varScale="1">
        <p:scale>
          <a:sx n="81" d="100"/>
          <a:sy n="81" d="100"/>
        </p:scale>
        <p:origin x="1709" y="53"/>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Lst>
  </p:outlin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theme" Target="theme/theme1.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tableStyles" Target="tableStyle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4.xml"/><Relationship Id="rId9" Type="http://schemas.openxmlformats.org/officeDocument/2006/relationships/slide" Target="slides/slide4.xml"/><Relationship Id="rId26" Type="http://schemas.openxmlformats.org/officeDocument/2006/relationships/slide" Target="slides/slide21.xml"/></Relationships>
</file>

<file path=ppt/_rels/viewProps.xml.rels><?xml version="1.0" encoding="UTF-8" standalone="yes"?>
<Relationships xmlns="http://schemas.openxmlformats.org/package/2006/relationships"><Relationship Id="rId3" Type="http://schemas.openxmlformats.org/officeDocument/2006/relationships/slide" Target="slides/slide31.xml"/><Relationship Id="rId2" Type="http://schemas.openxmlformats.org/officeDocument/2006/relationships/slide" Target="slides/slide11.xml"/><Relationship Id="rId1" Type="http://schemas.openxmlformats.org/officeDocument/2006/relationships/slide" Target="slides/slide6.xml"/><Relationship Id="rId5" Type="http://schemas.openxmlformats.org/officeDocument/2006/relationships/slide" Target="slides/slide81.xml"/><Relationship Id="rId4" Type="http://schemas.openxmlformats.org/officeDocument/2006/relationships/slide" Target="slides/slide4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3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6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6786"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dirty="0">
                <a:latin typeface="Arial" pitchFamily="34" charset="0"/>
              </a:defRPr>
            </a:lvl1pPr>
          </a:lstStyle>
          <a:p>
            <a:pPr>
              <a:defRPr/>
            </a:pPr>
            <a:endParaRPr lang="en-US" altLang="en-US"/>
          </a:p>
        </p:txBody>
      </p:sp>
      <p:sp>
        <p:nvSpPr>
          <p:cNvPr id="246787" name="Rectangle 3"/>
          <p:cNvSpPr>
            <a:spLocks noGrp="1" noChangeArrowheads="1"/>
          </p:cNvSpPr>
          <p:nvPr>
            <p:ph type="dt" sz="quarter"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dirty="0">
                <a:latin typeface="Arial" pitchFamily="34" charset="0"/>
              </a:defRPr>
            </a:lvl1pPr>
          </a:lstStyle>
          <a:p>
            <a:pPr>
              <a:defRPr/>
            </a:pPr>
            <a:endParaRPr lang="en-US" altLang="en-US"/>
          </a:p>
        </p:txBody>
      </p:sp>
      <p:sp>
        <p:nvSpPr>
          <p:cNvPr id="246788" name="Rectangle 4"/>
          <p:cNvSpPr>
            <a:spLocks noGrp="1" noChangeArrowheads="1"/>
          </p:cNvSpPr>
          <p:nvPr>
            <p:ph type="ftr" sz="quarter" idx="2"/>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dirty="0">
                <a:latin typeface="Arial" pitchFamily="34" charset="0"/>
              </a:defRPr>
            </a:lvl1pPr>
          </a:lstStyle>
          <a:p>
            <a:pPr>
              <a:defRPr/>
            </a:pPr>
            <a:endParaRPr lang="en-US" altLang="en-US"/>
          </a:p>
        </p:txBody>
      </p:sp>
      <p:sp>
        <p:nvSpPr>
          <p:cNvPr id="246789" name="Rectangle 5"/>
          <p:cNvSpPr>
            <a:spLocks noGrp="1" noChangeArrowheads="1"/>
          </p:cNvSpPr>
          <p:nvPr>
            <p:ph type="sldNum" sz="quarter" idx="3"/>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fld id="{77965811-9318-45BF-965A-1FA0D0653296}"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9506"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dirty="0">
                <a:latin typeface="Arial" pitchFamily="34" charset="0"/>
              </a:defRPr>
            </a:lvl1pPr>
          </a:lstStyle>
          <a:p>
            <a:pPr>
              <a:defRPr/>
            </a:pPr>
            <a:endParaRPr lang="en-US" altLang="en-US"/>
          </a:p>
        </p:txBody>
      </p:sp>
      <p:sp>
        <p:nvSpPr>
          <p:cNvPr id="149507" name="Rectangle 3"/>
          <p:cNvSpPr>
            <a:spLocks noGrp="1" noChangeArrowheads="1"/>
          </p:cNvSpPr>
          <p:nvPr>
            <p:ph type="dt"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dirty="0">
                <a:latin typeface="Arial" pitchFamily="34" charset="0"/>
              </a:defRPr>
            </a:lvl1pPr>
          </a:lstStyle>
          <a:p>
            <a:pPr>
              <a:defRPr/>
            </a:pPr>
            <a:endParaRPr lang="en-US" altLang="en-US"/>
          </a:p>
        </p:txBody>
      </p:sp>
      <p:sp>
        <p:nvSpPr>
          <p:cNvPr id="57348"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49509" name="Rectangle 5"/>
          <p:cNvSpPr>
            <a:spLocks noGrp="1" noChangeArrowheads="1"/>
          </p:cNvSpPr>
          <p:nvPr>
            <p:ph type="body" sz="quarter" idx="3"/>
          </p:nvPr>
        </p:nvSpPr>
        <p:spPr bwMode="auto">
          <a:xfrm>
            <a:off x="701675" y="4416425"/>
            <a:ext cx="560705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149510" name="Rectangle 6"/>
          <p:cNvSpPr>
            <a:spLocks noGrp="1" noChangeArrowheads="1"/>
          </p:cNvSpPr>
          <p:nvPr>
            <p:ph type="ftr" sz="quarter" idx="4"/>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dirty="0">
                <a:latin typeface="Arial" pitchFamily="34" charset="0"/>
              </a:defRPr>
            </a:lvl1pPr>
          </a:lstStyle>
          <a:p>
            <a:pPr>
              <a:defRPr/>
            </a:pPr>
            <a:endParaRPr lang="en-US" altLang="en-US"/>
          </a:p>
        </p:txBody>
      </p:sp>
      <p:sp>
        <p:nvSpPr>
          <p:cNvPr id="149511" name="Rectangle 7"/>
          <p:cNvSpPr>
            <a:spLocks noGrp="1" noChangeArrowheads="1"/>
          </p:cNvSpPr>
          <p:nvPr>
            <p:ph type="sldNum" sz="quarter" idx="5"/>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fld id="{1BB12A70-52C1-48E8-8D75-09F160ADA69F}"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22C3936-97B1-4590-86AC-4FA68786A13C}" type="slidenum">
              <a:rPr lang="en-US" altLang="en-US"/>
              <a:pPr/>
              <a:t>1</a:t>
            </a:fld>
            <a:endParaRPr lang="en-US" altLang="en-US"/>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E4A70FB-1528-4FA5-9123-B2D8C2FE3793}" type="slidenum">
              <a:rPr lang="en-US" altLang="en-US"/>
              <a:pPr/>
              <a:t>10</a:t>
            </a:fld>
            <a:endParaRPr lang="en-US" altLang="en-US"/>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8CF2C3-5641-4F43-B161-47FE3082EAAD}"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6315008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404483-1EAF-4A87-8787-337CEE69CB65}"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2015459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p:spPr>
        <p:txBody>
          <a:bodyPr/>
          <a:lstStyle/>
          <a:p>
            <a:r>
              <a:rPr lang="en-US" altLang="en-US" smtClean="0">
                <a:ea typeface="ＭＳ Ｐゴシック" panose="020B0600070205080204" pitchFamily="34" charset="-128"/>
              </a:rPr>
              <a:t>Juvenile polypps </a:t>
            </a:r>
          </a:p>
        </p:txBody>
      </p:sp>
      <p:sp>
        <p:nvSpPr>
          <p:cNvPr id="86020" name="Slide Number Placeholder 3"/>
          <p:cNvSpPr>
            <a:spLocks noGrp="1"/>
          </p:cNvSpPr>
          <p:nvPr>
            <p:ph type="sldNum" sz="quarter" idx="5"/>
          </p:nvPr>
        </p:nvSpPr>
        <p:spPr>
          <a:noFill/>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AD9BD746-F18A-42E6-A5EB-5C9E92793D65}"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6064538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DB23713-99C6-4D1C-8E0F-288B599E7A75}"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5905477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97283" name="Notes Placeholder 2"/>
          <p:cNvSpPr>
            <a:spLocks noGrp="1"/>
          </p:cNvSpPr>
          <p:nvPr>
            <p:ph type="body" idx="1"/>
          </p:nvPr>
        </p:nvSpPr>
        <p:spPr>
          <a:noFill/>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97284"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583B4B2-92AB-458C-9657-1AF274D9624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1786193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98307" name="Notes Placeholder 2"/>
          <p:cNvSpPr>
            <a:spLocks noGrp="1"/>
          </p:cNvSpPr>
          <p:nvPr>
            <p:ph type="body" idx="1"/>
          </p:nvPr>
        </p:nvSpPr>
        <p:spPr>
          <a:noFill/>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9830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3AF76DE-BA37-4680-BA99-21FD91220AC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5938131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99331" name="Notes Placeholder 2"/>
          <p:cNvSpPr>
            <a:spLocks noGrp="1"/>
          </p:cNvSpPr>
          <p:nvPr>
            <p:ph type="body" idx="1"/>
          </p:nvPr>
        </p:nvSpPr>
        <p:spPr>
          <a:noFill/>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9933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F145BAC-B5CE-4719-A7B9-488389EFD61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4921096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8EB039F-EA46-456C-8B2B-01C538079D69}" type="slidenum">
              <a:rPr lang="en-US" altLang="en-US"/>
              <a:pPr/>
              <a:t>34</a:t>
            </a:fld>
            <a:endParaRPr lang="en-US" altLang="en-US"/>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E2E347B7-5477-45FB-93CC-74FE0A8D07FE}" type="slidenum">
              <a:rPr lang="en-US" altLang="en-US">
                <a:latin typeface="Times New Roman" panose="02020603050405020304" pitchFamily="18" charset="0"/>
              </a:rPr>
              <a:pPr/>
              <a:t>38</a:t>
            </a:fld>
            <a:endParaRPr lang="en-US" altLang="en-US">
              <a:latin typeface="Times New Roman" panose="02020603050405020304" pitchFamily="18"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r>
              <a:rPr lang="en-US" altLang="en-US" smtClean="0"/>
              <a:t>Mass effect on adjacent lung parenchyma as well as mediastinal structures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D377A0F-0E2E-48E1-8286-39EFEB65F10C}"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2365926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8CF2C3-5641-4F43-B161-47FE3082EAAD}"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6742133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7103AA7-3B13-43E4-9284-D6E4C3F384D4}" type="slidenum">
              <a:rPr lang="en-US" altLang="en-US"/>
              <a:pPr/>
              <a:t>41</a:t>
            </a:fld>
            <a:endParaRPr lang="en-US" altLang="en-US"/>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D377A0F-0E2E-48E1-8286-39EFEB65F10C}"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3940527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D377A0F-0E2E-48E1-8286-39EFEB65F10C}"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7900700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69E1A43-8BE1-42BC-A19E-330A19264E05}" type="slidenum">
              <a:rPr lang="en-US" altLang="en-US"/>
              <a:pPr/>
              <a:t>45</a:t>
            </a:fld>
            <a:endParaRPr lang="en-US" altLang="en-US"/>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2038725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1CBDA5F-D120-49FE-8BB2-AE6447E5BFDF}" type="slidenum">
              <a:rPr lang="en-US" altLang="en-US"/>
              <a:pPr/>
              <a:t>46</a:t>
            </a:fld>
            <a:endParaRPr lang="en-US" altLang="en-US"/>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6052266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F064673-2B66-4D67-A9B7-919E47F774EA}" type="slidenum">
              <a:rPr lang="en-US" altLang="en-US"/>
              <a:pPr/>
              <a:t>47</a:t>
            </a:fld>
            <a:endParaRPr lang="en-US" altLang="en-US"/>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6890629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654EA22-B77F-4378-88B0-A8C475BD5475}" type="slidenum">
              <a:rPr lang="en-US" altLang="en-US"/>
              <a:pPr/>
              <a:t>48</a:t>
            </a:fld>
            <a:endParaRPr lang="en-US" altLang="en-US"/>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41910586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A665728-A99C-42B8-BD36-C9720C45E2C5}" type="slidenum">
              <a:rPr lang="en-US" altLang="en-US"/>
              <a:pPr/>
              <a:t>49</a:t>
            </a:fld>
            <a:endParaRPr lang="en-US" altLang="en-US"/>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8416307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16617D6-5E9E-4E76-BEC2-41E7B1C84257}" type="slidenum">
              <a:rPr lang="en-US" altLang="en-US"/>
              <a:pPr/>
              <a:t>50</a:t>
            </a:fld>
            <a:endParaRPr lang="en-US" altLang="en-US"/>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909623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D377A0F-0E2E-48E1-8286-39EFEB65F10C}" type="slidenum">
              <a:rPr lang="en-US" altLang="en-US"/>
              <a:pPr/>
              <a:t>3</a:t>
            </a:fld>
            <a:endParaRPr lang="en-US" alt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9731631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17916F9-D774-421D-A1DF-62B71A4A2A14}" type="slidenum">
              <a:rPr lang="en-US" altLang="en-US"/>
              <a:pPr/>
              <a:t>51</a:t>
            </a:fld>
            <a:endParaRPr lang="en-US" altLang="en-US"/>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3397162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E677DED-A259-4C39-848C-ABC0DD657400}" type="slidenum">
              <a:rPr lang="en-US" altLang="en-US"/>
              <a:pPr/>
              <a:t>52</a:t>
            </a:fld>
            <a:endParaRPr lang="en-US" altLang="en-US"/>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5850341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C73F39-D673-4AED-BA81-968809320F90}"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8907298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C73F39-D673-4AED-BA81-968809320F90}"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8627259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C73F39-D673-4AED-BA81-968809320F90}"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9399958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C73F39-D673-4AED-BA81-968809320F90}"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9151357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C73F39-D673-4AED-BA81-968809320F90}"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4776426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D377A0F-0E2E-48E1-8286-39EFEB65F10C}"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1792235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57B145-C370-47CC-A343-AD0062EAE8A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p:txBody>
          <a:bodyPr/>
          <a:lstStyle/>
          <a:p>
            <a:r>
              <a:rPr lang="en-US" altLang="en-US"/>
              <a:t>ATS – American thoracic Society Guideline </a:t>
            </a:r>
          </a:p>
          <a:p>
            <a:r>
              <a:rPr lang="en-US" altLang="en-US"/>
              <a:t>Detection of complicatiosn = Cavitation; Abscess; pneumothorax; pleural effusions </a:t>
            </a:r>
          </a:p>
        </p:txBody>
      </p:sp>
    </p:spTree>
    <p:extLst>
      <p:ext uri="{BB962C8B-B14F-4D97-AF65-F5344CB8AC3E}">
        <p14:creationId xmlns:p14="http://schemas.microsoft.com/office/powerpoint/2010/main" val="23306201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D377A0F-0E2E-48E1-8286-39EFEB65F10C}"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929418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D377A0F-0E2E-48E1-8286-39EFEB65F10C}" type="slidenum">
              <a:rPr lang="en-US" altLang="en-US"/>
              <a:pPr/>
              <a:t>4</a:t>
            </a:fld>
            <a:endParaRPr lang="en-US" alt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7102659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C73F39-D673-4AED-BA81-968809320F90}"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7887812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DC9667F-9B50-449B-82DB-F93AA2FFEFC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p:txBody>
          <a:bodyPr/>
          <a:lstStyle/>
          <a:p>
            <a:r>
              <a:rPr lang="en-US" altLang="en-US"/>
              <a:t>Within a underlying pulmonary cavity or ectatic bronchus – most common causes – tuberculosis – sarcoidosis, bronchiectasis, chronic cavities of any cause. Mass is separate from the wall of the cavity – “air-crescent sign” </a:t>
            </a:r>
          </a:p>
        </p:txBody>
      </p:sp>
    </p:spTree>
    <p:extLst>
      <p:ext uri="{BB962C8B-B14F-4D97-AF65-F5344CB8AC3E}">
        <p14:creationId xmlns:p14="http://schemas.microsoft.com/office/powerpoint/2010/main" val="6671967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0CC4F7B-C1AB-4947-957D-CD44CE0C640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p:txBody>
          <a:bodyPr/>
          <a:lstStyle/>
          <a:p>
            <a:r>
              <a:rPr lang="en-US" altLang="en-US"/>
              <a:t>Fleeting foci of consolidation </a:t>
            </a:r>
            <a:r>
              <a:rPr lang="en-US" altLang="en-US">
                <a:sym typeface="Wingdings" panose="05000000000000000000" pitchFamily="2" charset="2"/>
              </a:rPr>
              <a:t> eosinophilic prenchymal infilatration </a:t>
            </a:r>
            <a:endParaRPr lang="en-US" altLang="en-US"/>
          </a:p>
        </p:txBody>
      </p:sp>
    </p:spTree>
    <p:extLst>
      <p:ext uri="{BB962C8B-B14F-4D97-AF65-F5344CB8AC3E}">
        <p14:creationId xmlns:p14="http://schemas.microsoft.com/office/powerpoint/2010/main" val="482836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480859B-F77E-423F-A52D-1A4D35AE42E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p:txBody>
          <a:bodyPr/>
          <a:lstStyle/>
          <a:p>
            <a:r>
              <a:rPr lang="en-US" altLang="en-US"/>
              <a:t>Fleeting foci of consolidation </a:t>
            </a:r>
            <a:r>
              <a:rPr lang="en-US" altLang="en-US">
                <a:sym typeface="Wingdings" panose="05000000000000000000" pitchFamily="2" charset="2"/>
              </a:rPr>
              <a:t> eosinophilic prenchymal infilatration </a:t>
            </a:r>
            <a:endParaRPr lang="en-US" altLang="en-US"/>
          </a:p>
        </p:txBody>
      </p:sp>
    </p:spTree>
    <p:extLst>
      <p:ext uri="{BB962C8B-B14F-4D97-AF65-F5344CB8AC3E}">
        <p14:creationId xmlns:p14="http://schemas.microsoft.com/office/powerpoint/2010/main" val="21710765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D377A0F-0E2E-48E1-8286-39EFEB65F10C}"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65578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D377A0F-0E2E-48E1-8286-39EFEB65F10C}"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6296453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C73F39-D673-4AED-BA81-968809320F90}"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3804596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C73F39-D673-4AED-BA81-968809320F90}"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3327311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C73F39-D673-4AED-BA81-968809320F90}"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475050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D377A0F-0E2E-48E1-8286-39EFEB65F10C}"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150771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D377A0F-0E2E-48E1-8286-39EFEB65F10C}" type="slidenum">
              <a:rPr lang="en-US" altLang="en-US"/>
              <a:pPr/>
              <a:t>5</a:t>
            </a:fld>
            <a:endParaRPr lang="en-US" alt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5307117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C73F39-D673-4AED-BA81-968809320F90}"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598350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C73F39-D673-4AED-BA81-968809320F90}"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7890412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C73F39-D673-4AED-BA81-968809320F90}"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9309046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C73F39-D673-4AED-BA81-968809320F90}"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8077559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C73F39-D673-4AED-BA81-968809320F90}"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836259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D377A0F-0E2E-48E1-8286-39EFEB65F10C}"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6788276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D377A0F-0E2E-48E1-8286-39EFEB65F10C}"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42095186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E19BD5D-7A52-4BA8-B6E3-33B58B5FB63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6259022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C8AB4B0-4CE6-4940-B19C-8BD9BC3B336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5586"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5179051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87043" name="Notes Placeholder 2"/>
          <p:cNvSpPr>
            <a:spLocks noGrp="1"/>
          </p:cNvSpPr>
          <p:nvPr>
            <p:ph type="body" idx="1"/>
          </p:nvPr>
        </p:nvSpPr>
        <p:spPr>
          <a:noFill/>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87044"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65ECA58-C50D-4D28-A033-21F123F7718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07693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18CF2C3-5641-4F43-B161-47FE3082EAAD}" type="slidenum">
              <a:rPr lang="en-US" altLang="en-US"/>
              <a:pPr/>
              <a:t>6</a:t>
            </a:fld>
            <a:endParaRPr lang="en-US" altLang="en-US"/>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88067" name="Notes Placeholder 2"/>
          <p:cNvSpPr>
            <a:spLocks noGrp="1"/>
          </p:cNvSpPr>
          <p:nvPr>
            <p:ph type="body" idx="1"/>
          </p:nvPr>
        </p:nvSpPr>
        <p:spPr>
          <a:noFill/>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8806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3A917E1-C436-46E5-8D66-6A921888DE4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77176666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C90A1F0-6216-4763-B923-8DA0D62E96B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buClr>
                <a:srgbClr val="FF0000"/>
              </a:buClr>
              <a:defRPr/>
            </a:pPr>
            <a:r>
              <a:rPr lang="en-US" smtClean="0">
                <a:latin typeface="Arial" pitchFamily="34" charset="0"/>
                <a:ea typeface="ＭＳ Ｐゴシック" charset="-128"/>
              </a:rPr>
              <a:t>Most common anterior mediastinal malignancy (~70%)</a:t>
            </a:r>
          </a:p>
          <a:p>
            <a:pPr>
              <a:buClr>
                <a:srgbClr val="FF0000"/>
              </a:buClr>
              <a:defRPr/>
            </a:pPr>
            <a:endParaRPr lang="en-US" smtClean="0">
              <a:latin typeface="Arial" pitchFamily="34" charset="0"/>
              <a:ea typeface="ＭＳ Ｐゴシック" charset="-128"/>
            </a:endParaRPr>
          </a:p>
          <a:p>
            <a:pPr>
              <a:buClr>
                <a:srgbClr val="FF0000"/>
              </a:buClr>
              <a:defRPr/>
            </a:pPr>
            <a:r>
              <a:rPr lang="en-US" smtClean="0">
                <a:latin typeface="Arial" pitchFamily="34" charset="0"/>
                <a:ea typeface="ＭＳ Ｐゴシック" charset="-128"/>
              </a:rPr>
              <a:t>Can occur in Hodgkin</a:t>
            </a:r>
            <a:r>
              <a:rPr lang="ja-JP" altLang="en-US" smtClean="0">
                <a:latin typeface="Arial" pitchFamily="34" charset="0"/>
                <a:ea typeface="ＭＳ Ｐゴシック" charset="-128"/>
              </a:rPr>
              <a:t>’</a:t>
            </a:r>
            <a:r>
              <a:rPr lang="en-US" altLang="ja-JP" smtClean="0">
                <a:latin typeface="Arial" pitchFamily="34" charset="0"/>
                <a:ea typeface="ＭＳ Ｐゴシック" charset="-128"/>
              </a:rPr>
              <a:t>s or non-Hodgkin</a:t>
            </a:r>
            <a:r>
              <a:rPr lang="ja-JP" altLang="en-US" smtClean="0">
                <a:latin typeface="Arial" pitchFamily="34" charset="0"/>
                <a:ea typeface="ＭＳ Ｐゴシック" charset="-128"/>
              </a:rPr>
              <a:t>’</a:t>
            </a:r>
            <a:r>
              <a:rPr lang="en-US" altLang="ja-JP" smtClean="0">
                <a:latin typeface="Arial" pitchFamily="34" charset="0"/>
                <a:ea typeface="ＭＳ Ｐゴシック" charset="-128"/>
              </a:rPr>
              <a:t>s lymphoma</a:t>
            </a:r>
          </a:p>
          <a:p>
            <a:pPr>
              <a:buClr>
                <a:srgbClr val="FF0000"/>
              </a:buClr>
              <a:defRPr/>
            </a:pPr>
            <a:endParaRPr lang="en-US" smtClean="0">
              <a:latin typeface="Arial" pitchFamily="34" charset="0"/>
              <a:ea typeface="ＭＳ Ｐゴシック" charset="-128"/>
            </a:endParaRPr>
          </a:p>
          <a:p>
            <a:pPr>
              <a:buClr>
                <a:srgbClr val="FF0000"/>
              </a:buClr>
              <a:defRPr/>
            </a:pPr>
            <a:r>
              <a:rPr lang="en-US" smtClean="0">
                <a:latin typeface="Arial" pitchFamily="34" charset="0"/>
                <a:ea typeface="ＭＳ Ｐゴシック" charset="-128"/>
              </a:rPr>
              <a:t>Hodgkin</a:t>
            </a:r>
            <a:r>
              <a:rPr lang="ja-JP" altLang="en-US" smtClean="0">
                <a:latin typeface="Arial" pitchFamily="34" charset="0"/>
                <a:ea typeface="ＭＳ Ｐゴシック" charset="-128"/>
              </a:rPr>
              <a:t>’</a:t>
            </a:r>
            <a:r>
              <a:rPr lang="en-US" altLang="ja-JP" smtClean="0">
                <a:latin typeface="Arial" pitchFamily="34" charset="0"/>
                <a:ea typeface="ＭＳ Ｐゴシック" charset="-128"/>
              </a:rPr>
              <a:t>s lymphoma</a:t>
            </a:r>
          </a:p>
          <a:p>
            <a:pPr lvl="1">
              <a:buClr>
                <a:srgbClr val="FF0000"/>
              </a:buClr>
              <a:defRPr/>
            </a:pPr>
            <a:r>
              <a:rPr lang="en-US" smtClean="0">
                <a:latin typeface="Arial" pitchFamily="34" charset="0"/>
                <a:ea typeface="ＭＳ Ｐゴシック" charset="-128"/>
              </a:rPr>
              <a:t>Anterior mediastinal mass </a:t>
            </a:r>
            <a:r>
              <a:rPr lang="en-US" smtClean="0">
                <a:latin typeface="Arial" pitchFamily="34" charset="0"/>
                <a:ea typeface="ＭＳ Ｐゴシック" charset="-128"/>
                <a:sym typeface="Wingdings" pitchFamily="2" charset="2"/>
              </a:rPr>
              <a:t> Nodular sclerosing form (~65%)</a:t>
            </a:r>
          </a:p>
          <a:p>
            <a:pPr lvl="1">
              <a:buClr>
                <a:srgbClr val="FF0000"/>
              </a:buClr>
              <a:defRPr/>
            </a:pPr>
            <a:r>
              <a:rPr lang="en-US" smtClean="0">
                <a:latin typeface="Arial" pitchFamily="34" charset="0"/>
                <a:ea typeface="ＭＳ Ｐゴシック" charset="-128"/>
              </a:rPr>
              <a:t>Mediastinal adenopathy </a:t>
            </a:r>
            <a:r>
              <a:rPr lang="en-US" smtClean="0">
                <a:latin typeface="Arial" pitchFamily="34" charset="0"/>
                <a:ea typeface="ＭＳ Ｐゴシック" charset="-128"/>
                <a:sym typeface="Wingdings" pitchFamily="2" charset="2"/>
              </a:rPr>
              <a:t> Mixed cellularity, lymphocystic predominant type, lymphocystic depletion types</a:t>
            </a:r>
          </a:p>
          <a:p>
            <a:pPr lvl="1">
              <a:buClr>
                <a:srgbClr val="FF0000"/>
              </a:buClr>
              <a:defRPr/>
            </a:pPr>
            <a:endParaRPr lang="en-US" smtClean="0">
              <a:latin typeface="Arial" pitchFamily="34" charset="0"/>
              <a:ea typeface="ＭＳ Ｐゴシック" charset="-128"/>
            </a:endParaRPr>
          </a:p>
          <a:p>
            <a:pPr>
              <a:buClr>
                <a:srgbClr val="FF0000"/>
              </a:buClr>
              <a:defRPr/>
            </a:pPr>
            <a:r>
              <a:rPr lang="en-US" smtClean="0">
                <a:latin typeface="Arial" pitchFamily="34" charset="0"/>
                <a:ea typeface="ＭＳ Ｐゴシック" charset="-128"/>
              </a:rPr>
              <a:t>Non-Hodgkin</a:t>
            </a:r>
            <a:r>
              <a:rPr lang="ja-JP" altLang="en-US" smtClean="0">
                <a:latin typeface="Arial" pitchFamily="34" charset="0"/>
                <a:ea typeface="ＭＳ Ｐゴシック" charset="-128"/>
              </a:rPr>
              <a:t>’</a:t>
            </a:r>
            <a:r>
              <a:rPr lang="en-US" altLang="ja-JP" smtClean="0">
                <a:latin typeface="Arial" pitchFamily="34" charset="0"/>
                <a:ea typeface="ＭＳ Ｐゴシック" charset="-128"/>
              </a:rPr>
              <a:t>s lymphoma</a:t>
            </a:r>
          </a:p>
          <a:p>
            <a:pPr lvl="1">
              <a:buClr>
                <a:srgbClr val="FF0000"/>
              </a:buClr>
              <a:defRPr/>
            </a:pPr>
            <a:r>
              <a:rPr lang="en-US" smtClean="0">
                <a:latin typeface="Arial" pitchFamily="34" charset="0"/>
                <a:ea typeface="ＭＳ Ｐゴシック" charset="-128"/>
              </a:rPr>
              <a:t>Precursor T lymphoblastic / diffuse large B-cell types</a:t>
            </a:r>
          </a:p>
          <a:p>
            <a:pPr>
              <a:defRPr/>
            </a:pPr>
            <a:endParaRPr lang="en-US" smtClean="0">
              <a:latin typeface="Arial" pitchFamily="34" charset="0"/>
              <a:ea typeface="ＭＳ Ｐゴシック" charset="-128"/>
            </a:endParaRPr>
          </a:p>
        </p:txBody>
      </p:sp>
    </p:spTree>
    <p:extLst>
      <p:ext uri="{BB962C8B-B14F-4D97-AF65-F5344CB8AC3E}">
        <p14:creationId xmlns:p14="http://schemas.microsoft.com/office/powerpoint/2010/main" val="41964237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93187" name="Notes Placeholder 2"/>
          <p:cNvSpPr>
            <a:spLocks noGrp="1"/>
          </p:cNvSpPr>
          <p:nvPr>
            <p:ph type="body" idx="1"/>
          </p:nvPr>
        </p:nvSpPr>
        <p:spPr>
          <a:noFill/>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9318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D441C6-F5F5-47B7-AAE7-D7CAB3F31D3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6630501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94211" name="Notes Placeholder 2"/>
          <p:cNvSpPr>
            <a:spLocks noGrp="1"/>
          </p:cNvSpPr>
          <p:nvPr>
            <p:ph type="body" idx="1"/>
          </p:nvPr>
        </p:nvSpPr>
        <p:spPr>
          <a:noFill/>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9421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04C0065-ACF3-48BF-87B2-6B0D95F970A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9353628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would like to leave you with a couple of take home points. </a:t>
            </a:r>
          </a:p>
          <a:p>
            <a:endParaRPr lang="en-US" dirty="0" smtClean="0"/>
          </a:p>
          <a:p>
            <a:r>
              <a:rPr lang="en-US" dirty="0" smtClean="0"/>
              <a:t>Unfortunately</a:t>
            </a:r>
            <a:r>
              <a:rPr lang="en-US" baseline="0" dirty="0" smtClean="0"/>
              <a:t>, timely and accurate diagnosis of pediatric ILD is ofen challenging due to its rarity and non-specific clinical symptoms. </a:t>
            </a:r>
          </a:p>
          <a:p>
            <a:endParaRPr lang="en-US" baseline="0" dirty="0" smtClean="0"/>
          </a:p>
          <a:p>
            <a:r>
              <a:rPr lang="en-US" baseline="0" dirty="0" smtClean="0"/>
              <a:t>However, now with available new pediatric ILD classification sysem and characterstic HRCT findings of some of pediatric ILD with underlying genetic causes are emerging, it is promising the there will be improved early and accurate diagnosis of pediatric interstitial lung disease in near future.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7ED78D5-9119-4277-944C-2BEB34A94AD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838162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3605C72-46B1-426A-AF81-418544E4B73B}" type="slidenum">
              <a:rPr lang="en-US" altLang="en-US"/>
              <a:pPr/>
              <a:t>7</a:t>
            </a:fld>
            <a:endParaRPr lang="en-US" altLang="en-US"/>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6B42D83-80E8-4FE0-9EC3-F92F0D0F768F}" type="slidenum">
              <a:rPr lang="en-US" altLang="en-US"/>
              <a:pPr/>
              <a:t>8</a:t>
            </a:fld>
            <a:endParaRPr lang="en-US" altLang="en-US"/>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C635086-1BB1-4BFC-A474-370F97A3C32F}" type="slidenum">
              <a:rPr lang="en-US" altLang="en-US"/>
              <a:pPr/>
              <a:t>9</a:t>
            </a:fld>
            <a:endParaRPr lang="en-US" altLang="en-US"/>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96507FBC-1540-4486-9702-149B1D5FCB5B}" type="slidenum">
              <a:rPr lang="en-US" altLang="en-US"/>
              <a:pPr/>
              <a:t>‹#›</a:t>
            </a:fld>
            <a:endParaRPr lang="en-US" altLang="en-US"/>
          </a:p>
        </p:txBody>
      </p:sp>
    </p:spTree>
    <p:extLst>
      <p:ext uri="{BB962C8B-B14F-4D97-AF65-F5344CB8AC3E}">
        <p14:creationId xmlns:p14="http://schemas.microsoft.com/office/powerpoint/2010/main" val="15537182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245C59CB-EE1E-45BB-B34F-F140CE890430}" type="slidenum">
              <a:rPr lang="en-US" altLang="en-US"/>
              <a:pPr/>
              <a:t>‹#›</a:t>
            </a:fld>
            <a:endParaRPr lang="en-US" altLang="en-US"/>
          </a:p>
        </p:txBody>
      </p:sp>
    </p:spTree>
    <p:extLst>
      <p:ext uri="{BB962C8B-B14F-4D97-AF65-F5344CB8AC3E}">
        <p14:creationId xmlns:p14="http://schemas.microsoft.com/office/powerpoint/2010/main" val="1570042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D8CE11E5-C00D-4F41-91E2-7143B8E1BD72}" type="slidenum">
              <a:rPr lang="en-US" altLang="en-US"/>
              <a:pPr/>
              <a:t>‹#›</a:t>
            </a:fld>
            <a:endParaRPr lang="en-US" altLang="en-US"/>
          </a:p>
        </p:txBody>
      </p:sp>
    </p:spTree>
    <p:extLst>
      <p:ext uri="{BB962C8B-B14F-4D97-AF65-F5344CB8AC3E}">
        <p14:creationId xmlns:p14="http://schemas.microsoft.com/office/powerpoint/2010/main" val="42321544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229600" cy="4525963"/>
          </a:xfrm>
        </p:spPr>
        <p:txBody>
          <a:bodyPr/>
          <a:lstStyle/>
          <a:p>
            <a:pPr lvl="0"/>
            <a:endParaRPr lang="en-US" noProof="0" dirty="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EE199F94-463A-4DBD-BD13-C1B85CE411FE}" type="slidenum">
              <a:rPr lang="en-US" altLang="en-US"/>
              <a:pPr/>
              <a:t>‹#›</a:t>
            </a:fld>
            <a:endParaRPr lang="en-US" altLang="en-US"/>
          </a:p>
        </p:txBody>
      </p:sp>
    </p:spTree>
    <p:extLst>
      <p:ext uri="{BB962C8B-B14F-4D97-AF65-F5344CB8AC3E}">
        <p14:creationId xmlns:p14="http://schemas.microsoft.com/office/powerpoint/2010/main" val="25791919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p:cNvSpPr>
            <a:spLocks noGrp="1" noChangeArrowheads="1"/>
          </p:cNvSpPr>
          <p:nvPr>
            <p:ph type="sldNum" sz="quarter" idx="12"/>
          </p:nvPr>
        </p:nvSpPr>
        <p:spPr>
          <a:ln/>
        </p:spPr>
        <p:txBody>
          <a:bodyPr/>
          <a:lstStyle>
            <a:lvl1pPr>
              <a:defRPr/>
            </a:lvl1pPr>
          </a:lstStyle>
          <a:p>
            <a:fld id="{643A21EF-227E-4E45-B277-2E6B95E88C6B}" type="slidenum">
              <a:rPr lang="en-US" altLang="en-US"/>
              <a:pPr/>
              <a:t>‹#›</a:t>
            </a:fld>
            <a:endParaRPr lang="en-US" altLang="en-US"/>
          </a:p>
        </p:txBody>
      </p:sp>
    </p:spTree>
    <p:extLst>
      <p:ext uri="{BB962C8B-B14F-4D97-AF65-F5344CB8AC3E}">
        <p14:creationId xmlns:p14="http://schemas.microsoft.com/office/powerpoint/2010/main" val="38970871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4E24DC4-5005-4AA8-9430-44FEB998DE0B}"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215832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2B28E4E-3D10-41B9-9501-0AD0EE2ED52A}"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162453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F88FB7B-44F2-49E5-9301-FE050D976F40}" type="slidenum">
              <a:rPr lang="en-US" altLang="en-US"/>
              <a:pPr/>
              <a:t>‹#›</a:t>
            </a:fld>
            <a:endParaRPr lang="en-US" altLang="en-US"/>
          </a:p>
        </p:txBody>
      </p:sp>
    </p:spTree>
    <p:extLst>
      <p:ext uri="{BB962C8B-B14F-4D97-AF65-F5344CB8AC3E}">
        <p14:creationId xmlns:p14="http://schemas.microsoft.com/office/powerpoint/2010/main" val="3502484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AD1EB25-ACAD-4FA7-9AE1-DEBE672E1B66}" type="slidenum">
              <a:rPr lang="en-US" altLang="en-US"/>
              <a:pPr/>
              <a:t>‹#›</a:t>
            </a:fld>
            <a:endParaRPr lang="en-US" altLang="en-US"/>
          </a:p>
        </p:txBody>
      </p:sp>
    </p:spTree>
    <p:extLst>
      <p:ext uri="{BB962C8B-B14F-4D97-AF65-F5344CB8AC3E}">
        <p14:creationId xmlns:p14="http://schemas.microsoft.com/office/powerpoint/2010/main" val="28846651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6792578-60CF-4065-B445-EC853853CB02}" type="slidenum">
              <a:rPr lang="en-US" altLang="en-US"/>
              <a:pPr/>
              <a:t>‹#›</a:t>
            </a:fld>
            <a:endParaRPr lang="en-US" altLang="en-US"/>
          </a:p>
        </p:txBody>
      </p:sp>
    </p:spTree>
    <p:extLst>
      <p:ext uri="{BB962C8B-B14F-4D97-AF65-F5344CB8AC3E}">
        <p14:creationId xmlns:p14="http://schemas.microsoft.com/office/powerpoint/2010/main" val="38042701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F20F3EB-0B1B-41F7-8904-BF4919B8010D}" type="slidenum">
              <a:rPr lang="en-US" altLang="en-US"/>
              <a:pPr/>
              <a:t>‹#›</a:t>
            </a:fld>
            <a:endParaRPr lang="en-US" altLang="en-US"/>
          </a:p>
        </p:txBody>
      </p:sp>
    </p:spTree>
    <p:extLst>
      <p:ext uri="{BB962C8B-B14F-4D97-AF65-F5344CB8AC3E}">
        <p14:creationId xmlns:p14="http://schemas.microsoft.com/office/powerpoint/2010/main" val="4106326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390401F9-D736-44E9-A494-20112FA43901}" type="slidenum">
              <a:rPr lang="en-US" altLang="en-US"/>
              <a:pPr/>
              <a:t>‹#›</a:t>
            </a:fld>
            <a:endParaRPr lang="en-US" altLang="en-US"/>
          </a:p>
        </p:txBody>
      </p:sp>
    </p:spTree>
    <p:extLst>
      <p:ext uri="{BB962C8B-B14F-4D97-AF65-F5344CB8AC3E}">
        <p14:creationId xmlns:p14="http://schemas.microsoft.com/office/powerpoint/2010/main" val="6425443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9C260976-E84F-429F-96A2-73EC5BB69BD4}" type="slidenum">
              <a:rPr lang="en-US" altLang="en-US"/>
              <a:pPr/>
              <a:t>‹#›</a:t>
            </a:fld>
            <a:endParaRPr lang="en-US" altLang="en-US"/>
          </a:p>
        </p:txBody>
      </p:sp>
    </p:spTree>
    <p:extLst>
      <p:ext uri="{BB962C8B-B14F-4D97-AF65-F5344CB8AC3E}">
        <p14:creationId xmlns:p14="http://schemas.microsoft.com/office/powerpoint/2010/main" val="31941719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44740DBE-91A9-46AC-98A3-0ADF3D2DD349}" type="slidenum">
              <a:rPr lang="en-US" altLang="en-US"/>
              <a:pPr/>
              <a:t>‹#›</a:t>
            </a:fld>
            <a:endParaRPr lang="en-US" altLang="en-US"/>
          </a:p>
        </p:txBody>
      </p:sp>
    </p:spTree>
    <p:extLst>
      <p:ext uri="{BB962C8B-B14F-4D97-AF65-F5344CB8AC3E}">
        <p14:creationId xmlns:p14="http://schemas.microsoft.com/office/powerpoint/2010/main" val="13664595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C9754765-3411-4195-A029-90F144C59238}" type="slidenum">
              <a:rPr lang="en-US" altLang="en-US"/>
              <a:pPr/>
              <a:t>‹#›</a:t>
            </a:fld>
            <a:endParaRPr lang="en-US" altLang="en-US"/>
          </a:p>
        </p:txBody>
      </p:sp>
    </p:spTree>
    <p:extLst>
      <p:ext uri="{BB962C8B-B14F-4D97-AF65-F5344CB8AC3E}">
        <p14:creationId xmlns:p14="http://schemas.microsoft.com/office/powerpoint/2010/main" val="12215651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CFA8791-A792-4EA3-8689-D762C3E3C4C0}" type="slidenum">
              <a:rPr lang="en-US" altLang="en-US"/>
              <a:pPr/>
              <a:t>‹#›</a:t>
            </a:fld>
            <a:endParaRPr lang="en-US" altLang="en-US"/>
          </a:p>
        </p:txBody>
      </p:sp>
    </p:spTree>
    <p:extLst>
      <p:ext uri="{BB962C8B-B14F-4D97-AF65-F5344CB8AC3E}">
        <p14:creationId xmlns:p14="http://schemas.microsoft.com/office/powerpoint/2010/main" val="2409107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F0EF718-1F72-486F-8075-D3C49C7ED49C}" type="slidenum">
              <a:rPr lang="en-US" altLang="en-US"/>
              <a:pPr/>
              <a:t>‹#›</a:t>
            </a:fld>
            <a:endParaRPr lang="en-US" altLang="en-US"/>
          </a:p>
        </p:txBody>
      </p:sp>
    </p:spTree>
    <p:extLst>
      <p:ext uri="{BB962C8B-B14F-4D97-AF65-F5344CB8AC3E}">
        <p14:creationId xmlns:p14="http://schemas.microsoft.com/office/powerpoint/2010/main" val="15837815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B7C15C6-9971-4408-BE56-968865D5100C}" type="slidenum">
              <a:rPr lang="en-US" altLang="en-US"/>
              <a:pPr/>
              <a:t>‹#›</a:t>
            </a:fld>
            <a:endParaRPr lang="en-US" altLang="en-US"/>
          </a:p>
        </p:txBody>
      </p:sp>
    </p:spTree>
    <p:extLst>
      <p:ext uri="{BB962C8B-B14F-4D97-AF65-F5344CB8AC3E}">
        <p14:creationId xmlns:p14="http://schemas.microsoft.com/office/powerpoint/2010/main" val="30513434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77C9355-3094-4EBD-96E7-03F0D0DA92B5}" type="slidenum">
              <a:rPr lang="en-US" altLang="en-US"/>
              <a:pPr/>
              <a:t>‹#›</a:t>
            </a:fld>
            <a:endParaRPr lang="en-US" altLang="en-US"/>
          </a:p>
        </p:txBody>
      </p:sp>
    </p:spTree>
    <p:extLst>
      <p:ext uri="{BB962C8B-B14F-4D97-AF65-F5344CB8AC3E}">
        <p14:creationId xmlns:p14="http://schemas.microsoft.com/office/powerpoint/2010/main" val="21952014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9DE6253-3100-4A68-931B-E2C74DA9B8DA}" type="slidenum">
              <a:rPr lang="en-US" altLang="en-US"/>
              <a:pPr/>
              <a:t>‹#›</a:t>
            </a:fld>
            <a:endParaRPr lang="en-US" altLang="en-US"/>
          </a:p>
        </p:txBody>
      </p:sp>
    </p:spTree>
    <p:extLst>
      <p:ext uri="{BB962C8B-B14F-4D97-AF65-F5344CB8AC3E}">
        <p14:creationId xmlns:p14="http://schemas.microsoft.com/office/powerpoint/2010/main" val="13299577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A3CF4495-63A2-4C5F-BE65-238A032FECD1}" type="slidenum">
              <a:rPr lang="en-US" altLang="en-US"/>
              <a:pPr/>
              <a:t>‹#›</a:t>
            </a:fld>
            <a:endParaRPr lang="en-US" altLang="en-US"/>
          </a:p>
        </p:txBody>
      </p:sp>
    </p:spTree>
    <p:extLst>
      <p:ext uri="{BB962C8B-B14F-4D97-AF65-F5344CB8AC3E}">
        <p14:creationId xmlns:p14="http://schemas.microsoft.com/office/powerpoint/2010/main" val="5819277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3CB3752A-0133-4741-96B0-4819F135B34D}" type="slidenum">
              <a:rPr lang="en-US" altLang="en-US"/>
              <a:pPr/>
              <a:t>‹#›</a:t>
            </a:fld>
            <a:endParaRPr lang="en-US" altLang="en-US"/>
          </a:p>
        </p:txBody>
      </p:sp>
    </p:spTree>
    <p:extLst>
      <p:ext uri="{BB962C8B-B14F-4D97-AF65-F5344CB8AC3E}">
        <p14:creationId xmlns:p14="http://schemas.microsoft.com/office/powerpoint/2010/main" val="1923347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ED50C65-605B-4448-B913-D89D0E16B11E}" type="slidenum">
              <a:rPr lang="en-US" altLang="en-US"/>
              <a:pPr/>
              <a:t>‹#›</a:t>
            </a:fld>
            <a:endParaRPr lang="en-US" altLang="en-US"/>
          </a:p>
        </p:txBody>
      </p:sp>
    </p:spTree>
    <p:extLst>
      <p:ext uri="{BB962C8B-B14F-4D97-AF65-F5344CB8AC3E}">
        <p14:creationId xmlns:p14="http://schemas.microsoft.com/office/powerpoint/2010/main" val="3730992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AC45B7A-B63B-4D2A-A53C-6CCEDFA5EAD4}" type="slidenum">
              <a:rPr lang="en-US" altLang="en-US"/>
              <a:pPr/>
              <a:t>‹#›</a:t>
            </a:fld>
            <a:endParaRPr lang="en-US" altLang="en-US"/>
          </a:p>
        </p:txBody>
      </p:sp>
    </p:spTree>
    <p:extLst>
      <p:ext uri="{BB962C8B-B14F-4D97-AF65-F5344CB8AC3E}">
        <p14:creationId xmlns:p14="http://schemas.microsoft.com/office/powerpoint/2010/main" val="3406651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AD25CB6F-52BF-4FDB-8180-8C8F9F3DA27B}" type="slidenum">
              <a:rPr lang="en-US" altLang="en-US"/>
              <a:pPr/>
              <a:t>‹#›</a:t>
            </a:fld>
            <a:endParaRPr lang="en-US" altLang="en-US"/>
          </a:p>
        </p:txBody>
      </p:sp>
    </p:spTree>
    <p:extLst>
      <p:ext uri="{BB962C8B-B14F-4D97-AF65-F5344CB8AC3E}">
        <p14:creationId xmlns:p14="http://schemas.microsoft.com/office/powerpoint/2010/main" val="27968948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99667093-D52E-4CFA-AE96-54E7D3E97B40}" type="slidenum">
              <a:rPr lang="en-US" altLang="en-US"/>
              <a:pPr/>
              <a:t>‹#›</a:t>
            </a:fld>
            <a:endParaRPr lang="en-US" altLang="en-US"/>
          </a:p>
        </p:txBody>
      </p:sp>
    </p:spTree>
    <p:extLst>
      <p:ext uri="{BB962C8B-B14F-4D97-AF65-F5344CB8AC3E}">
        <p14:creationId xmlns:p14="http://schemas.microsoft.com/office/powerpoint/2010/main" val="27310302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0608A131-762E-4DC6-880A-62A63363E692}" type="slidenum">
              <a:rPr lang="en-US" altLang="en-US"/>
              <a:pPr/>
              <a:t>‹#›</a:t>
            </a:fld>
            <a:endParaRPr lang="en-US" altLang="en-US"/>
          </a:p>
        </p:txBody>
      </p:sp>
    </p:spTree>
    <p:extLst>
      <p:ext uri="{BB962C8B-B14F-4D97-AF65-F5344CB8AC3E}">
        <p14:creationId xmlns:p14="http://schemas.microsoft.com/office/powerpoint/2010/main" val="36298834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18BFDDA9-BCAF-4FFD-B32E-07D67D28D9F0}" type="slidenum">
              <a:rPr lang="en-US" altLang="en-US"/>
              <a:pPr/>
              <a:t>‹#›</a:t>
            </a:fld>
            <a:endParaRPr lang="en-US" altLang="en-US"/>
          </a:p>
        </p:txBody>
      </p:sp>
    </p:spTree>
    <p:extLst>
      <p:ext uri="{BB962C8B-B14F-4D97-AF65-F5344CB8AC3E}">
        <p14:creationId xmlns:p14="http://schemas.microsoft.com/office/powerpoint/2010/main" val="1957925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64CEB36E-4B95-4D8D-8C3A-580F9571D42E}" type="slidenum">
              <a:rPr lang="en-US" altLang="en-US"/>
              <a:pPr/>
              <a:t>‹#›</a:t>
            </a:fld>
            <a:endParaRPr lang="en-US" altLang="en-US"/>
          </a:p>
        </p:txBody>
      </p:sp>
    </p:spTree>
    <p:extLst>
      <p:ext uri="{BB962C8B-B14F-4D97-AF65-F5344CB8AC3E}">
        <p14:creationId xmlns:p14="http://schemas.microsoft.com/office/powerpoint/2010/main" val="16454111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3A8F3569-FD73-4C31-9CEA-91B8CA355F81}" type="slidenum">
              <a:rPr lang="en-US" altLang="en-US"/>
              <a:pPr/>
              <a:t>‹#›</a:t>
            </a:fld>
            <a:endParaRPr lang="en-US" altLang="en-US"/>
          </a:p>
        </p:txBody>
      </p:sp>
    </p:spTree>
    <p:extLst>
      <p:ext uri="{BB962C8B-B14F-4D97-AF65-F5344CB8AC3E}">
        <p14:creationId xmlns:p14="http://schemas.microsoft.com/office/powerpoint/2010/main" val="39340799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8B992F4-3C9B-49D8-AA6C-5E51F079C26F}" type="slidenum">
              <a:rPr lang="en-US" altLang="en-US"/>
              <a:pPr/>
              <a:t>‹#›</a:t>
            </a:fld>
            <a:endParaRPr lang="en-US" altLang="en-US"/>
          </a:p>
        </p:txBody>
      </p:sp>
    </p:spTree>
    <p:extLst>
      <p:ext uri="{BB962C8B-B14F-4D97-AF65-F5344CB8AC3E}">
        <p14:creationId xmlns:p14="http://schemas.microsoft.com/office/powerpoint/2010/main" val="2642341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4D25C72-50BC-480E-AFAA-998BBFC781CA}" type="slidenum">
              <a:rPr lang="en-US" altLang="en-US"/>
              <a:pPr/>
              <a:t>‹#›</a:t>
            </a:fld>
            <a:endParaRPr lang="en-US" altLang="en-US"/>
          </a:p>
        </p:txBody>
      </p:sp>
    </p:spTree>
    <p:extLst>
      <p:ext uri="{BB962C8B-B14F-4D97-AF65-F5344CB8AC3E}">
        <p14:creationId xmlns:p14="http://schemas.microsoft.com/office/powerpoint/2010/main" val="6323747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A5E5FD6-ABBD-4C79-B770-3E2239FAAB5F}" type="slidenum">
              <a:rPr lang="en-US" altLang="en-US"/>
              <a:pPr/>
              <a:t>‹#›</a:t>
            </a:fld>
            <a:endParaRPr lang="en-US" altLang="en-US"/>
          </a:p>
        </p:txBody>
      </p:sp>
    </p:spTree>
    <p:extLst>
      <p:ext uri="{BB962C8B-B14F-4D97-AF65-F5344CB8AC3E}">
        <p14:creationId xmlns:p14="http://schemas.microsoft.com/office/powerpoint/2010/main" val="3838622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17D5E9B4-7753-4A32-A263-CEE8D6E4C89D}" type="slidenum">
              <a:rPr lang="en-US" altLang="en-US"/>
              <a:pPr/>
              <a:t>‹#›</a:t>
            </a:fld>
            <a:endParaRPr lang="en-US" altLang="en-US"/>
          </a:p>
        </p:txBody>
      </p:sp>
    </p:spTree>
    <p:extLst>
      <p:ext uri="{BB962C8B-B14F-4D97-AF65-F5344CB8AC3E}">
        <p14:creationId xmlns:p14="http://schemas.microsoft.com/office/powerpoint/2010/main" val="15402268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FC2456D-F42D-4CDC-AA1A-1FAC7A73B8DA}" type="slidenum">
              <a:rPr lang="en-US" altLang="en-US"/>
              <a:pPr/>
              <a:t>‹#›</a:t>
            </a:fld>
            <a:endParaRPr lang="en-US" altLang="en-US"/>
          </a:p>
        </p:txBody>
      </p:sp>
    </p:spTree>
    <p:extLst>
      <p:ext uri="{BB962C8B-B14F-4D97-AF65-F5344CB8AC3E}">
        <p14:creationId xmlns:p14="http://schemas.microsoft.com/office/powerpoint/2010/main" val="6808099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0000947-5566-4E88-94EC-5D05A9E27F1D}" type="slidenum">
              <a:rPr lang="en-US" altLang="en-US"/>
              <a:pPr/>
              <a:t>‹#›</a:t>
            </a:fld>
            <a:endParaRPr lang="en-US" altLang="en-US"/>
          </a:p>
        </p:txBody>
      </p:sp>
    </p:spTree>
    <p:extLst>
      <p:ext uri="{BB962C8B-B14F-4D97-AF65-F5344CB8AC3E}">
        <p14:creationId xmlns:p14="http://schemas.microsoft.com/office/powerpoint/2010/main" val="20497655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38EBE10-6953-4FE5-85F5-95AA09920EF6}" type="slidenum">
              <a:rPr lang="en-US" altLang="en-US"/>
              <a:pPr/>
              <a:t>‹#›</a:t>
            </a:fld>
            <a:endParaRPr lang="en-US" altLang="en-US"/>
          </a:p>
        </p:txBody>
      </p:sp>
    </p:spTree>
    <p:extLst>
      <p:ext uri="{BB962C8B-B14F-4D97-AF65-F5344CB8AC3E}">
        <p14:creationId xmlns:p14="http://schemas.microsoft.com/office/powerpoint/2010/main" val="10428430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35FCDA92-0808-4BA2-B48C-5CC43AA65409}" type="slidenum">
              <a:rPr lang="en-US" altLang="en-US"/>
              <a:pPr/>
              <a:t>‹#›</a:t>
            </a:fld>
            <a:endParaRPr lang="en-US" altLang="en-US"/>
          </a:p>
        </p:txBody>
      </p:sp>
    </p:spTree>
    <p:extLst>
      <p:ext uri="{BB962C8B-B14F-4D97-AF65-F5344CB8AC3E}">
        <p14:creationId xmlns:p14="http://schemas.microsoft.com/office/powerpoint/2010/main" val="26676046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416ACCB9-E079-4768-B320-9D3A233E9ED5}" type="slidenum">
              <a:rPr lang="en-US" altLang="en-US"/>
              <a:pPr/>
              <a:t>‹#›</a:t>
            </a:fld>
            <a:endParaRPr lang="en-US" altLang="en-US"/>
          </a:p>
        </p:txBody>
      </p:sp>
    </p:spTree>
    <p:extLst>
      <p:ext uri="{BB962C8B-B14F-4D97-AF65-F5344CB8AC3E}">
        <p14:creationId xmlns:p14="http://schemas.microsoft.com/office/powerpoint/2010/main" val="15864223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4DC82B51-1FDF-46BB-B07A-71CF32AB8B7E}" type="slidenum">
              <a:rPr lang="en-US" altLang="en-US"/>
              <a:pPr/>
              <a:t>‹#›</a:t>
            </a:fld>
            <a:endParaRPr lang="en-US" altLang="en-US"/>
          </a:p>
        </p:txBody>
      </p:sp>
    </p:spTree>
    <p:extLst>
      <p:ext uri="{BB962C8B-B14F-4D97-AF65-F5344CB8AC3E}">
        <p14:creationId xmlns:p14="http://schemas.microsoft.com/office/powerpoint/2010/main" val="30401876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E4B25E3-D9B1-48AD-815A-50B84ABBED21}" type="slidenum">
              <a:rPr lang="en-US" altLang="en-US"/>
              <a:pPr/>
              <a:t>‹#›</a:t>
            </a:fld>
            <a:endParaRPr lang="en-US" altLang="en-US"/>
          </a:p>
        </p:txBody>
      </p:sp>
    </p:spTree>
    <p:extLst>
      <p:ext uri="{BB962C8B-B14F-4D97-AF65-F5344CB8AC3E}">
        <p14:creationId xmlns:p14="http://schemas.microsoft.com/office/powerpoint/2010/main" val="3872795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9ED7ED9-CDF6-4E0C-998E-883D268ADB60}" type="slidenum">
              <a:rPr lang="en-US" altLang="en-US"/>
              <a:pPr/>
              <a:t>‹#›</a:t>
            </a:fld>
            <a:endParaRPr lang="en-US" altLang="en-US"/>
          </a:p>
        </p:txBody>
      </p:sp>
    </p:spTree>
    <p:extLst>
      <p:ext uri="{BB962C8B-B14F-4D97-AF65-F5344CB8AC3E}">
        <p14:creationId xmlns:p14="http://schemas.microsoft.com/office/powerpoint/2010/main" val="22419794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7AF03D6-62D6-4ED0-BF48-795AEA49A9C0}" type="slidenum">
              <a:rPr lang="en-US" altLang="en-US"/>
              <a:pPr/>
              <a:t>‹#›</a:t>
            </a:fld>
            <a:endParaRPr lang="en-US" altLang="en-US"/>
          </a:p>
        </p:txBody>
      </p:sp>
    </p:spTree>
    <p:extLst>
      <p:ext uri="{BB962C8B-B14F-4D97-AF65-F5344CB8AC3E}">
        <p14:creationId xmlns:p14="http://schemas.microsoft.com/office/powerpoint/2010/main" val="34167412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FC0B4D6-EDF4-4BD2-8441-E22F36D65091}" type="slidenum">
              <a:rPr lang="en-US" altLang="en-US"/>
              <a:pPr/>
              <a:t>‹#›</a:t>
            </a:fld>
            <a:endParaRPr lang="en-US" altLang="en-US"/>
          </a:p>
        </p:txBody>
      </p:sp>
    </p:spTree>
    <p:extLst>
      <p:ext uri="{BB962C8B-B14F-4D97-AF65-F5344CB8AC3E}">
        <p14:creationId xmlns:p14="http://schemas.microsoft.com/office/powerpoint/2010/main" val="2138629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2B17E549-A890-40BB-B9AE-11A221A95622}" type="slidenum">
              <a:rPr lang="en-US" altLang="en-US"/>
              <a:pPr/>
              <a:t>‹#›</a:t>
            </a:fld>
            <a:endParaRPr lang="en-US" altLang="en-US"/>
          </a:p>
        </p:txBody>
      </p:sp>
    </p:spTree>
    <p:extLst>
      <p:ext uri="{BB962C8B-B14F-4D97-AF65-F5344CB8AC3E}">
        <p14:creationId xmlns:p14="http://schemas.microsoft.com/office/powerpoint/2010/main" val="12705354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B15A1B6-746B-4ACE-97BF-B129970DDF1F}" type="slidenum">
              <a:rPr lang="en-US" altLang="en-US"/>
              <a:pPr/>
              <a:t>‹#›</a:t>
            </a:fld>
            <a:endParaRPr lang="en-US" altLang="en-US"/>
          </a:p>
        </p:txBody>
      </p:sp>
    </p:spTree>
    <p:extLst>
      <p:ext uri="{BB962C8B-B14F-4D97-AF65-F5344CB8AC3E}">
        <p14:creationId xmlns:p14="http://schemas.microsoft.com/office/powerpoint/2010/main" val="23448727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38E8A174-FEB5-4790-9C36-739174AE59E9}" type="slidenum">
              <a:rPr lang="en-US" altLang="en-US"/>
              <a:pPr/>
              <a:t>‹#›</a:t>
            </a:fld>
            <a:endParaRPr lang="en-US" altLang="en-US"/>
          </a:p>
        </p:txBody>
      </p:sp>
    </p:spTree>
    <p:extLst>
      <p:ext uri="{BB962C8B-B14F-4D97-AF65-F5344CB8AC3E}">
        <p14:creationId xmlns:p14="http://schemas.microsoft.com/office/powerpoint/2010/main" val="5191553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91B60B2E-CAF8-483F-8886-4B43042AD759}" type="slidenum">
              <a:rPr lang="en-US" altLang="en-US"/>
              <a:pPr>
                <a:defRPr/>
              </a:pPr>
              <a:t>‹#›</a:t>
            </a:fld>
            <a:endParaRPr lang="en-US" altLang="en-US" dirty="0"/>
          </a:p>
        </p:txBody>
      </p:sp>
    </p:spTree>
    <p:extLst>
      <p:ext uri="{BB962C8B-B14F-4D97-AF65-F5344CB8AC3E}">
        <p14:creationId xmlns:p14="http://schemas.microsoft.com/office/powerpoint/2010/main" val="23020966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6E867CC-27ED-48F3-B4A4-C27D9DEE47CD}" type="slidenum">
              <a:rPr lang="en-US" altLang="en-US"/>
              <a:pPr>
                <a:defRPr/>
              </a:pPr>
              <a:t>‹#›</a:t>
            </a:fld>
            <a:endParaRPr lang="en-US" altLang="en-US" dirty="0"/>
          </a:p>
        </p:txBody>
      </p:sp>
    </p:spTree>
    <p:extLst>
      <p:ext uri="{BB962C8B-B14F-4D97-AF65-F5344CB8AC3E}">
        <p14:creationId xmlns:p14="http://schemas.microsoft.com/office/powerpoint/2010/main" val="19737542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DA0FA93-7C70-40C2-8083-D4B54C653C77}" type="slidenum">
              <a:rPr lang="en-US" altLang="en-US"/>
              <a:pPr>
                <a:defRPr/>
              </a:pPr>
              <a:t>‹#›</a:t>
            </a:fld>
            <a:endParaRPr lang="en-US" altLang="en-US" dirty="0"/>
          </a:p>
        </p:txBody>
      </p:sp>
    </p:spTree>
    <p:extLst>
      <p:ext uri="{BB962C8B-B14F-4D97-AF65-F5344CB8AC3E}">
        <p14:creationId xmlns:p14="http://schemas.microsoft.com/office/powerpoint/2010/main" val="5398767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0AB0CB16-9B76-407B-906B-2C91C5800F15}" type="slidenum">
              <a:rPr lang="en-US" altLang="en-US"/>
              <a:pPr>
                <a:defRPr/>
              </a:pPr>
              <a:t>‹#›</a:t>
            </a:fld>
            <a:endParaRPr lang="en-US" altLang="en-US" dirty="0"/>
          </a:p>
        </p:txBody>
      </p:sp>
    </p:spTree>
    <p:extLst>
      <p:ext uri="{BB962C8B-B14F-4D97-AF65-F5344CB8AC3E}">
        <p14:creationId xmlns:p14="http://schemas.microsoft.com/office/powerpoint/2010/main" val="20672834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0B9822F9-8539-4E5D-A7C0-8E998E4DA003}" type="slidenum">
              <a:rPr lang="en-US" altLang="en-US"/>
              <a:pPr>
                <a:defRPr/>
              </a:pPr>
              <a:t>‹#›</a:t>
            </a:fld>
            <a:endParaRPr lang="en-US" altLang="en-US" dirty="0"/>
          </a:p>
        </p:txBody>
      </p:sp>
    </p:spTree>
    <p:extLst>
      <p:ext uri="{BB962C8B-B14F-4D97-AF65-F5344CB8AC3E}">
        <p14:creationId xmlns:p14="http://schemas.microsoft.com/office/powerpoint/2010/main" val="13038196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C5A831AB-B4B1-4B76-A944-2A47346223CC}" type="slidenum">
              <a:rPr lang="en-US" altLang="en-US"/>
              <a:pPr>
                <a:defRPr/>
              </a:pPr>
              <a:t>‹#›</a:t>
            </a:fld>
            <a:endParaRPr lang="en-US" altLang="en-US" dirty="0"/>
          </a:p>
        </p:txBody>
      </p:sp>
    </p:spTree>
    <p:extLst>
      <p:ext uri="{BB962C8B-B14F-4D97-AF65-F5344CB8AC3E}">
        <p14:creationId xmlns:p14="http://schemas.microsoft.com/office/powerpoint/2010/main" val="23448494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0A1619D2-D09A-4465-90EC-C4A1CFBE7AB8}" type="slidenum">
              <a:rPr lang="en-US" altLang="en-US"/>
              <a:pPr>
                <a:defRPr/>
              </a:pPr>
              <a:t>‹#›</a:t>
            </a:fld>
            <a:endParaRPr lang="en-US" altLang="en-US" dirty="0"/>
          </a:p>
        </p:txBody>
      </p:sp>
    </p:spTree>
    <p:extLst>
      <p:ext uri="{BB962C8B-B14F-4D97-AF65-F5344CB8AC3E}">
        <p14:creationId xmlns:p14="http://schemas.microsoft.com/office/powerpoint/2010/main" val="41194783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A7C11B0-813C-42C7-82FB-00CEB770D4C6}" type="slidenum">
              <a:rPr lang="en-US" altLang="en-US"/>
              <a:pPr>
                <a:defRPr/>
              </a:pPr>
              <a:t>‹#›</a:t>
            </a:fld>
            <a:endParaRPr lang="en-US" altLang="en-US" dirty="0"/>
          </a:p>
        </p:txBody>
      </p:sp>
    </p:spTree>
    <p:extLst>
      <p:ext uri="{BB962C8B-B14F-4D97-AF65-F5344CB8AC3E}">
        <p14:creationId xmlns:p14="http://schemas.microsoft.com/office/powerpoint/2010/main" val="1200280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0684C62A-D1A5-465F-B9B4-8C7EDD13C1B7}" type="slidenum">
              <a:rPr lang="en-US" altLang="en-US"/>
              <a:pPr/>
              <a:t>‹#›</a:t>
            </a:fld>
            <a:endParaRPr lang="en-US" altLang="en-US"/>
          </a:p>
        </p:txBody>
      </p:sp>
    </p:spTree>
    <p:extLst>
      <p:ext uri="{BB962C8B-B14F-4D97-AF65-F5344CB8AC3E}">
        <p14:creationId xmlns:p14="http://schemas.microsoft.com/office/powerpoint/2010/main" val="19548670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951B36E2-B460-4B3B-B7AB-4D02E78E2653}" type="slidenum">
              <a:rPr lang="en-US" altLang="en-US"/>
              <a:pPr>
                <a:defRPr/>
              </a:pPr>
              <a:t>‹#›</a:t>
            </a:fld>
            <a:endParaRPr lang="en-US" altLang="en-US" dirty="0"/>
          </a:p>
        </p:txBody>
      </p:sp>
    </p:spTree>
    <p:extLst>
      <p:ext uri="{BB962C8B-B14F-4D97-AF65-F5344CB8AC3E}">
        <p14:creationId xmlns:p14="http://schemas.microsoft.com/office/powerpoint/2010/main" val="10206371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7CFCE59-DC2E-4C64-87DE-EB9092D306D1}" type="slidenum">
              <a:rPr lang="en-US" altLang="en-US"/>
              <a:pPr>
                <a:defRPr/>
              </a:pPr>
              <a:t>‹#›</a:t>
            </a:fld>
            <a:endParaRPr lang="en-US" altLang="en-US" dirty="0"/>
          </a:p>
        </p:txBody>
      </p:sp>
    </p:spTree>
    <p:extLst>
      <p:ext uri="{BB962C8B-B14F-4D97-AF65-F5344CB8AC3E}">
        <p14:creationId xmlns:p14="http://schemas.microsoft.com/office/powerpoint/2010/main" val="13293366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F377705-A22D-428E-B267-09FDCD2D468F}" type="slidenum">
              <a:rPr lang="en-US" altLang="en-US"/>
              <a:pPr>
                <a:defRPr/>
              </a:pPr>
              <a:t>‹#›</a:t>
            </a:fld>
            <a:endParaRPr lang="en-US" altLang="en-US" dirty="0"/>
          </a:p>
        </p:txBody>
      </p:sp>
    </p:spTree>
    <p:extLst>
      <p:ext uri="{BB962C8B-B14F-4D97-AF65-F5344CB8AC3E}">
        <p14:creationId xmlns:p14="http://schemas.microsoft.com/office/powerpoint/2010/main" val="39589067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229600" cy="4525963"/>
          </a:xfrm>
        </p:spPr>
        <p:txBody>
          <a:bodyPr/>
          <a:lstStyle/>
          <a:p>
            <a:pPr lvl="0"/>
            <a:endParaRPr lang="en-US" noProof="0" dirty="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BD23F80-6218-4D5B-8E51-473E1C666FB4}" type="slidenum">
              <a:rPr lang="en-US" altLang="en-US"/>
              <a:pPr>
                <a:defRPr/>
              </a:pPr>
              <a:t>‹#›</a:t>
            </a:fld>
            <a:endParaRPr lang="en-US" altLang="en-US" dirty="0"/>
          </a:p>
        </p:txBody>
      </p:sp>
    </p:spTree>
    <p:extLst>
      <p:ext uri="{BB962C8B-B14F-4D97-AF65-F5344CB8AC3E}">
        <p14:creationId xmlns:p14="http://schemas.microsoft.com/office/powerpoint/2010/main" val="1922165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16CA0FE6-C860-457B-B5FA-C6D71F216C48}" type="slidenum">
              <a:rPr lang="en-US" altLang="en-US"/>
              <a:pPr/>
              <a:t>‹#›</a:t>
            </a:fld>
            <a:endParaRPr lang="en-US" altLang="en-US"/>
          </a:p>
        </p:txBody>
      </p:sp>
    </p:spTree>
    <p:extLst>
      <p:ext uri="{BB962C8B-B14F-4D97-AF65-F5344CB8AC3E}">
        <p14:creationId xmlns:p14="http://schemas.microsoft.com/office/powerpoint/2010/main" val="3366006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F91C5AD1-4841-4B7B-99D6-7EC69A2DB1FD}" type="slidenum">
              <a:rPr lang="en-US" altLang="en-US"/>
              <a:pPr/>
              <a:t>‹#›</a:t>
            </a:fld>
            <a:endParaRPr lang="en-US" altLang="en-US"/>
          </a:p>
        </p:txBody>
      </p:sp>
    </p:spTree>
    <p:extLst>
      <p:ext uri="{BB962C8B-B14F-4D97-AF65-F5344CB8AC3E}">
        <p14:creationId xmlns:p14="http://schemas.microsoft.com/office/powerpoint/2010/main" val="2563182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0F891CDE-07BE-4977-A835-18C3DA1EA864}" type="slidenum">
              <a:rPr lang="en-US" altLang="en-US"/>
              <a:pPr/>
              <a:t>‹#›</a:t>
            </a:fld>
            <a:endParaRPr lang="en-US" altLang="en-US"/>
          </a:p>
        </p:txBody>
      </p:sp>
    </p:spTree>
    <p:extLst>
      <p:ext uri="{BB962C8B-B14F-4D97-AF65-F5344CB8AC3E}">
        <p14:creationId xmlns:p14="http://schemas.microsoft.com/office/powerpoint/2010/main" val="2810077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5.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76"/>
            </a:gs>
            <a:gs pos="50000">
              <a:srgbClr val="0000FF"/>
            </a:gs>
            <a:gs pos="100000">
              <a:srgbClr val="000076"/>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dirty="0">
                <a:latin typeface="Arial" pitchFamily="34" charset="0"/>
              </a:defRPr>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dirty="0">
                <a:latin typeface="Arial" pitchFamily="34" charset="0"/>
              </a:defRPr>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B3D8803B-6051-4FEE-8EB6-D5D1582DCD9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4" r:id="rId14"/>
    <p:sldLayoutId id="2147483665"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76"/>
            </a:gs>
            <a:gs pos="50000">
              <a:srgbClr val="0000FF"/>
            </a:gs>
            <a:gs pos="100000">
              <a:srgbClr val="000076"/>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09A59ECD-9331-4007-8D1F-FAAEF093EDF6}" type="slidenum">
              <a:rPr lang="en-US" altLang="en-US"/>
              <a:pPr/>
              <a:t>‹#›</a:t>
            </a:fld>
            <a:endParaRPr lang="en-US" altLang="en-US"/>
          </a:p>
        </p:txBody>
      </p:sp>
    </p:spTree>
    <p:extLst>
      <p:ext uri="{BB962C8B-B14F-4D97-AF65-F5344CB8AC3E}">
        <p14:creationId xmlns:p14="http://schemas.microsoft.com/office/powerpoint/2010/main" val="364911053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FF">
                <a:gamma/>
                <a:shade val="46275"/>
                <a:invGamma/>
              </a:srgbClr>
            </a:gs>
            <a:gs pos="50000">
              <a:srgbClr val="0000FF"/>
            </a:gs>
            <a:gs pos="100000">
              <a:srgbClr val="0000FF">
                <a:gamma/>
                <a:shade val="46275"/>
                <a:invGamma/>
              </a:srgb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defRPr>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defRPr>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defRPr>
            </a:lvl1pPr>
          </a:lstStyle>
          <a:p>
            <a:fld id="{A61EF448-4359-416E-966F-50A8AB6925FA}" type="slidenum">
              <a:rPr lang="en-US" altLang="en-US"/>
              <a:pPr/>
              <a:t>‹#›</a:t>
            </a:fld>
            <a:endParaRPr lang="en-US" altLang="en-US"/>
          </a:p>
        </p:txBody>
      </p:sp>
    </p:spTree>
    <p:extLst>
      <p:ext uri="{BB962C8B-B14F-4D97-AF65-F5344CB8AC3E}">
        <p14:creationId xmlns:p14="http://schemas.microsoft.com/office/powerpoint/2010/main" val="24154082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76"/>
            </a:gs>
            <a:gs pos="50000">
              <a:schemeClr val="bg1"/>
            </a:gs>
            <a:gs pos="100000">
              <a:srgbClr val="000076"/>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F90D938A-E528-42E1-8741-2D7A6A48A6D3}" type="slidenum">
              <a:rPr lang="en-US" altLang="en-US"/>
              <a:pPr/>
              <a:t>‹#›</a:t>
            </a:fld>
            <a:endParaRPr lang="en-US" altLang="en-US"/>
          </a:p>
        </p:txBody>
      </p:sp>
    </p:spTree>
    <p:extLst>
      <p:ext uri="{BB962C8B-B14F-4D97-AF65-F5344CB8AC3E}">
        <p14:creationId xmlns:p14="http://schemas.microsoft.com/office/powerpoint/2010/main" val="2254942607"/>
      </p:ext>
    </p:extLst>
  </p:cSld>
  <p:clrMap bg1="dk2" tx1="lt1" bg2="dk1"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5pPr>
      <a:lvl6pPr marL="457200"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6pPr>
      <a:lvl7pPr marL="914400"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7pPr>
      <a:lvl8pPr marL="1371600"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8pPr>
      <a:lvl9pPr marL="1828800"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accent1"/>
        </a:buClr>
        <a:buChar char="•"/>
        <a:defRPr sz="3200" b="1">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1"/>
        </a:buClr>
        <a:buChar char="–"/>
        <a:defRPr sz="2800" b="1">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1"/>
        </a:buClr>
        <a:buChar char="•"/>
        <a:defRPr sz="2400" b="1">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1"/>
        </a:buClr>
        <a:buChar char="–"/>
        <a:defRPr sz="2000" b="1">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accent1"/>
        </a:buClr>
        <a:buChar char="»"/>
        <a:defRPr sz="2000" b="1">
          <a:solidFill>
            <a:schemeClr val="tx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lr>
          <a:schemeClr val="accent1"/>
        </a:buClr>
        <a:buChar char="»"/>
        <a:defRPr sz="2000" b="1">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chemeClr val="accent1"/>
        </a:buClr>
        <a:buChar char="»"/>
        <a:defRPr sz="2000" b="1">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chemeClr val="accent1"/>
        </a:buClr>
        <a:buChar char="»"/>
        <a:defRPr sz="2000" b="1">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chemeClr val="accent1"/>
        </a:buClr>
        <a:buChar char="»"/>
        <a:defRPr sz="2000" b="1">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76"/>
            </a:gs>
            <a:gs pos="50000">
              <a:srgbClr val="0000FF"/>
            </a:gs>
            <a:gs pos="100000">
              <a:srgbClr val="000076"/>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defRPr>
            </a:lvl1pPr>
          </a:lstStyle>
          <a:p>
            <a:pPr>
              <a:defRPr/>
            </a:pPr>
            <a:fld id="{93AAF0DF-D257-4980-85D8-2CD3A88C1CD1}" type="slidenum">
              <a:rPr lang="en-US" altLang="en-US"/>
              <a:pPr>
                <a:defRPr/>
              </a:pPr>
              <a:t>‹#›</a:t>
            </a:fld>
            <a:endParaRPr lang="en-US" altLang="en-US" dirty="0"/>
          </a:p>
        </p:txBody>
      </p:sp>
    </p:spTree>
    <p:extLst>
      <p:ext uri="{BB962C8B-B14F-4D97-AF65-F5344CB8AC3E}">
        <p14:creationId xmlns:p14="http://schemas.microsoft.com/office/powerpoint/2010/main" val="165628346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100.xml.rels><?xml version="1.0" encoding="UTF-8" standalone="yes"?>
<Relationships xmlns="http://schemas.openxmlformats.org/package/2006/relationships"><Relationship Id="rId8" Type="http://schemas.openxmlformats.org/officeDocument/2006/relationships/image" Target="../media/image233.png"/><Relationship Id="rId3" Type="http://schemas.openxmlformats.org/officeDocument/2006/relationships/notesSlide" Target="../notesSlides/notesSlide62.xml"/><Relationship Id="rId7" Type="http://schemas.openxmlformats.org/officeDocument/2006/relationships/oleObject" Target="../embeddings/oleObject3.bin"/><Relationship Id="rId2" Type="http://schemas.openxmlformats.org/officeDocument/2006/relationships/slideLayout" Target="../slideLayouts/slideLayout21.xml"/><Relationship Id="rId1" Type="http://schemas.openxmlformats.org/officeDocument/2006/relationships/vmlDrawing" Target="../drawings/vmlDrawing3.vml"/><Relationship Id="rId6" Type="http://schemas.openxmlformats.org/officeDocument/2006/relationships/image" Target="../media/image236.png"/><Relationship Id="rId5" Type="http://schemas.openxmlformats.org/officeDocument/2006/relationships/image" Target="../media/image235.png"/><Relationship Id="rId4" Type="http://schemas.openxmlformats.org/officeDocument/2006/relationships/image" Target="../media/image234.png"/></Relationships>
</file>

<file path=ppt/slides/_rels/slide101.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63.xml"/><Relationship Id="rId1" Type="http://schemas.openxmlformats.org/officeDocument/2006/relationships/slideLayout" Target="../slideLayouts/slideLayout17.xml"/><Relationship Id="rId4" Type="http://schemas.openxmlformats.org/officeDocument/2006/relationships/image" Target="../media/image238.jpeg"/></Relationships>
</file>

<file path=ppt/slides/_rels/slide102.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1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4.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9.png"/><Relationship Id="rId1" Type="http://schemas.openxmlformats.org/officeDocument/2006/relationships/slideLayout" Target="../slideLayouts/slideLayout17.xml"/><Relationship Id="rId4" Type="http://schemas.openxmlformats.org/officeDocument/2006/relationships/image" Target="../media/image241.png"/></Relationships>
</file>

<file path=ppt/slides/_rels/slide105.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png"/><Relationship Id="rId1" Type="http://schemas.openxmlformats.org/officeDocument/2006/relationships/slideLayout" Target="../slideLayouts/slideLayout17.xml"/><Relationship Id="rId4" Type="http://schemas.openxmlformats.org/officeDocument/2006/relationships/image" Target="../media/image244.png"/></Relationships>
</file>

<file path=ppt/slides/_rels/slide106.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image" Target="../media/image245.png"/><Relationship Id="rId1" Type="http://schemas.openxmlformats.org/officeDocument/2006/relationships/slideLayout" Target="../slideLayouts/slideLayout17.xml"/><Relationship Id="rId5" Type="http://schemas.openxmlformats.org/officeDocument/2006/relationships/image" Target="../media/image248.png"/><Relationship Id="rId4" Type="http://schemas.openxmlformats.org/officeDocument/2006/relationships/image" Target="../media/image247.png"/></Relationships>
</file>

<file path=ppt/slides/_rels/slide107.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49.png"/><Relationship Id="rId1" Type="http://schemas.openxmlformats.org/officeDocument/2006/relationships/slideLayout" Target="../slideLayouts/slideLayout17.xml"/></Relationships>
</file>

<file path=ppt/slides/_rels/slide108.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png"/><Relationship Id="rId1" Type="http://schemas.openxmlformats.org/officeDocument/2006/relationships/slideLayout" Target="../slideLayouts/slideLayout17.xml"/><Relationship Id="rId4" Type="http://schemas.openxmlformats.org/officeDocument/2006/relationships/image" Target="../media/image253.png"/></Relationships>
</file>

<file path=ppt/slides/_rels/slide10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254.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4.png"/><Relationship Id="rId3" Type="http://schemas.openxmlformats.org/officeDocument/2006/relationships/image" Target="../media/image15.jpeg"/><Relationship Id="rId7" Type="http://schemas.openxmlformats.org/officeDocument/2006/relationships/image" Target="../media/image19.png"/><Relationship Id="rId12" Type="http://schemas.openxmlformats.org/officeDocument/2006/relationships/image" Target="../media/image23.png"/><Relationship Id="rId17" Type="http://schemas.openxmlformats.org/officeDocument/2006/relationships/image" Target="../media/image28.jpeg"/><Relationship Id="rId2" Type="http://schemas.openxmlformats.org/officeDocument/2006/relationships/notesSlide" Target="../notesSlides/notesSlide11.xml"/><Relationship Id="rId16"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hyperlink" Target="https://www.google.com/url?sa=i&amp;rct=j&amp;q=&amp;esrc=s&amp;source=images&amp;cd=&amp;cad=rja&amp;uact=8&amp;ved=2ahUKEwjP9bb0qZHeAhXBtVMKHVvODZ4QjRx6BAgBEAU&amp;url=https://chinaafricaadvisory.com/&amp;psig=AOvVaw2I6-vYAMCBveN_qA_SyHgQ&amp;ust=1539997948644064" TargetMode="External"/><Relationship Id="rId5" Type="http://schemas.openxmlformats.org/officeDocument/2006/relationships/image" Target="../media/image17.jpeg"/><Relationship Id="rId15" Type="http://schemas.openxmlformats.org/officeDocument/2006/relationships/image" Target="../media/image26.jpe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5.png"/></Relationships>
</file>

<file path=ppt/slides/_rels/slide110.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image" Target="../media/image255.jpeg"/><Relationship Id="rId1" Type="http://schemas.openxmlformats.org/officeDocument/2006/relationships/slideLayout" Target="../slideLayouts/slideLayout16.xml"/></Relationships>
</file>

<file path=ppt/slides/_rels/slide111.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17.xml"/></Relationships>
</file>

<file path=ppt/slides/_rels/slide112.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image" Target="../media/image257.png"/><Relationship Id="rId1" Type="http://schemas.openxmlformats.org/officeDocument/2006/relationships/slideLayout" Target="../slideLayouts/slideLayout17.xml"/><Relationship Id="rId4" Type="http://schemas.openxmlformats.org/officeDocument/2006/relationships/image" Target="../media/image259.png"/></Relationships>
</file>

<file path=ppt/slides/_rels/slide113.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image" Target="../media/image260.jpeg"/><Relationship Id="rId1" Type="http://schemas.openxmlformats.org/officeDocument/2006/relationships/slideLayout" Target="../slideLayouts/slideLayout17.xml"/><Relationship Id="rId4" Type="http://schemas.openxmlformats.org/officeDocument/2006/relationships/image" Target="../media/image262.jpeg"/></Relationships>
</file>

<file path=ppt/slides/_rels/slide114.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image" Target="../media/image263.png"/><Relationship Id="rId1" Type="http://schemas.openxmlformats.org/officeDocument/2006/relationships/slideLayout" Target="../slideLayouts/slideLayout17.xml"/></Relationships>
</file>

<file path=ppt/slides/_rels/slide115.xml.rels><?xml version="1.0" encoding="UTF-8" standalone="yes"?>
<Relationships xmlns="http://schemas.openxmlformats.org/package/2006/relationships"><Relationship Id="rId3" Type="http://schemas.openxmlformats.org/officeDocument/2006/relationships/image" Target="../media/image266.png"/><Relationship Id="rId7" Type="http://schemas.openxmlformats.org/officeDocument/2006/relationships/image" Target="../media/image268.png"/><Relationship Id="rId2" Type="http://schemas.openxmlformats.org/officeDocument/2006/relationships/slideLayout" Target="../slideLayouts/slideLayout17.xml"/><Relationship Id="rId1" Type="http://schemas.openxmlformats.org/officeDocument/2006/relationships/vmlDrawing" Target="../drawings/vmlDrawing4.vml"/><Relationship Id="rId6" Type="http://schemas.openxmlformats.org/officeDocument/2006/relationships/image" Target="../media/image265.png"/><Relationship Id="rId5" Type="http://schemas.openxmlformats.org/officeDocument/2006/relationships/oleObject" Target="../embeddings/oleObject4.bin"/><Relationship Id="rId4" Type="http://schemas.openxmlformats.org/officeDocument/2006/relationships/image" Target="../media/image267.png"/></Relationships>
</file>

<file path=ppt/slides/_rels/slide116.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69.png"/><Relationship Id="rId1" Type="http://schemas.openxmlformats.org/officeDocument/2006/relationships/slideLayout" Target="../slideLayouts/slideLayout22.xml"/><Relationship Id="rId4" Type="http://schemas.openxmlformats.org/officeDocument/2006/relationships/image" Target="../media/image271.png"/></Relationships>
</file>

<file path=ppt/slides/_rels/slide117.xml.rels><?xml version="1.0" encoding="UTF-8" standalone="yes"?>
<Relationships xmlns="http://schemas.openxmlformats.org/package/2006/relationships"><Relationship Id="rId2" Type="http://schemas.openxmlformats.org/officeDocument/2006/relationships/image" Target="../media/image272.jpeg"/><Relationship Id="rId1" Type="http://schemas.openxmlformats.org/officeDocument/2006/relationships/slideLayout" Target="../slideLayouts/slideLayout22.xml"/></Relationships>
</file>

<file path=ppt/slides/_rels/slide118.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notesSlide" Target="../notesSlides/notesSlide64.xml"/><Relationship Id="rId1" Type="http://schemas.openxmlformats.org/officeDocument/2006/relationships/slideLayout" Target="../slideLayouts/slideLayout53.xml"/><Relationship Id="rId5" Type="http://schemas.openxmlformats.org/officeDocument/2006/relationships/image" Target="../media/image275.jpeg"/><Relationship Id="rId4" Type="http://schemas.openxmlformats.org/officeDocument/2006/relationships/image" Target="../media/image274.jpeg"/></Relationships>
</file>

<file path=ppt/slides/_rels/slide119.xml.rels><?xml version="1.0" encoding="UTF-8" standalone="yes"?>
<Relationships xmlns="http://schemas.openxmlformats.org/package/2006/relationships"><Relationship Id="rId3" Type="http://schemas.openxmlformats.org/officeDocument/2006/relationships/image" Target="../media/image277.gif"/><Relationship Id="rId2" Type="http://schemas.openxmlformats.org/officeDocument/2006/relationships/image" Target="../media/image276.jpeg"/><Relationship Id="rId1" Type="http://schemas.openxmlformats.org/officeDocument/2006/relationships/slideLayout" Target="../slideLayouts/slideLayout2.xml"/><Relationship Id="rId4" Type="http://schemas.openxmlformats.org/officeDocument/2006/relationships/image" Target="../media/image278.gif"/></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6.png"/><Relationship Id="rId7" Type="http://schemas.openxmlformats.org/officeDocument/2006/relationships/image" Target="../media/image49.jpe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png"/><Relationship Id="rId10" Type="http://schemas.openxmlformats.org/officeDocument/2006/relationships/image" Target="../media/image52.jpeg"/><Relationship Id="rId4" Type="http://schemas.openxmlformats.org/officeDocument/2006/relationships/image" Target="../media/image21.png"/><Relationship Id="rId9" Type="http://schemas.openxmlformats.org/officeDocument/2006/relationships/image" Target="../media/image51.jpeg"/></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4.xml"/><Relationship Id="rId1" Type="http://schemas.openxmlformats.org/officeDocument/2006/relationships/vmlDrawing" Target="../drawings/vmlDrawing1.v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8.gif"/></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 Id="rId5" Type="http://schemas.openxmlformats.org/officeDocument/2006/relationships/image" Target="../media/image58.gif"/><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8.gif"/><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2ahUKEwiFhLnukobeAhUph-AKHbjUC5gQjRx6BAgBEAU&amp;url=https://7geese.com/7geese-launches-its-enhanced-goals-and-okrs-tracking-feature/&amp;psig=AOvVaw0eaND2vbmOzRWw9seuVYzm&amp;ust=1539613865835825"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8.gif"/><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9.png"/><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image" Target="../media/image67.jpeg"/></Relationships>
</file>

<file path=ppt/slides/_rels/slide2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2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5.xml"/><Relationship Id="rId4" Type="http://schemas.openxmlformats.org/officeDocument/2006/relationships/image" Target="../media/image75.jpeg"/></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7.xml"/><Relationship Id="rId1" Type="http://schemas.openxmlformats.org/officeDocument/2006/relationships/video" Target="file:///\\pom\pmcommon\_PM.Private\Radiology%20Research-Lee\Societies%20and%20Meetings\Taiwan%20-%202017\Congenital%20Lung%20Malformations%20in%20Children\volFE.tmp.1307717689.429.avi"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jpeg"/></Relationships>
</file>

<file path=ppt/slides/_rels/slide2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85.png"/><Relationship Id="rId5" Type="http://schemas.openxmlformats.org/officeDocument/2006/relationships/image" Target="../media/image83.png"/><Relationship Id="rId4" Type="http://schemas.openxmlformats.org/officeDocument/2006/relationships/oleObject" Target="../embeddings/oleObject2.bin"/></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5.xml"/><Relationship Id="rId1" Type="http://schemas.openxmlformats.org/officeDocument/2006/relationships/slideLayout" Target="../slideLayouts/slideLayout17.xml"/><Relationship Id="rId5" Type="http://schemas.openxmlformats.org/officeDocument/2006/relationships/image" Target="../media/image88.jpeg"/><Relationship Id="rId4" Type="http://schemas.openxmlformats.org/officeDocument/2006/relationships/image" Target="../media/image87.jpeg"/></Relationships>
</file>

<file path=ppt/slides/_rels/slide3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image" Target="../media/image93.jpeg"/><Relationship Id="rId5" Type="http://schemas.openxmlformats.org/officeDocument/2006/relationships/image" Target="../media/image92.png"/><Relationship Id="rId4" Type="http://schemas.openxmlformats.org/officeDocument/2006/relationships/image" Target="../media/image91.png"/></Relationships>
</file>

<file path=ppt/slides/_rels/slide33.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94.gif"/><Relationship Id="rId1" Type="http://schemas.openxmlformats.org/officeDocument/2006/relationships/slideLayout" Target="../slideLayouts/slideLayout45.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3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3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 Id="rId4" Type="http://schemas.openxmlformats.org/officeDocument/2006/relationships/image" Target="../media/image106.jpeg"/></Relationships>
</file>

<file path=ppt/slides/_rels/slide3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110.png"/></Relationships>
</file>

<file path=ppt/slides/_rels/slide39.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3.jpeg"/><Relationship Id="rId3" Type="http://schemas.openxmlformats.org/officeDocument/2006/relationships/image" Target="../media/image113.png"/><Relationship Id="rId7" Type="http://schemas.openxmlformats.org/officeDocument/2006/relationships/image" Target="../media/image117.png"/><Relationship Id="rId12" Type="http://schemas.openxmlformats.org/officeDocument/2006/relationships/image" Target="../media/image122.jpeg"/><Relationship Id="rId2"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116.png"/><Relationship Id="rId11" Type="http://schemas.openxmlformats.org/officeDocument/2006/relationships/image" Target="../media/image121.jpeg"/><Relationship Id="rId5" Type="http://schemas.openxmlformats.org/officeDocument/2006/relationships/image" Target="../media/image115.jpeg"/><Relationship Id="rId10" Type="http://schemas.openxmlformats.org/officeDocument/2006/relationships/image" Target="../media/image120.png"/><Relationship Id="rId4" Type="http://schemas.openxmlformats.org/officeDocument/2006/relationships/image" Target="../media/image114.jpeg"/><Relationship Id="rId9" Type="http://schemas.openxmlformats.org/officeDocument/2006/relationships/image" Target="../media/image119.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4.png"/><Relationship Id="rId3" Type="http://schemas.openxmlformats.org/officeDocument/2006/relationships/image" Target="../media/image15.jpeg"/><Relationship Id="rId7" Type="http://schemas.openxmlformats.org/officeDocument/2006/relationships/image" Target="../media/image19.png"/><Relationship Id="rId12" Type="http://schemas.openxmlformats.org/officeDocument/2006/relationships/image" Target="../media/image23.png"/><Relationship Id="rId17" Type="http://schemas.openxmlformats.org/officeDocument/2006/relationships/image" Target="../media/image28.jpeg"/><Relationship Id="rId2" Type="http://schemas.openxmlformats.org/officeDocument/2006/relationships/notesSlide" Target="../notesSlides/notesSlide20.xml"/><Relationship Id="rId16"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hyperlink" Target="https://www.google.com/url?sa=i&amp;rct=j&amp;q=&amp;esrc=s&amp;source=images&amp;cd=&amp;cad=rja&amp;uact=8&amp;ved=2ahUKEwjP9bb0qZHeAhXBtVMKHVvODZ4QjRx6BAgBEAU&amp;url=https://chinaafricaadvisory.com/&amp;psig=AOvVaw2I6-vYAMCBveN_qA_SyHgQ&amp;ust=1539997948644064" TargetMode="External"/><Relationship Id="rId5" Type="http://schemas.openxmlformats.org/officeDocument/2006/relationships/image" Target="../media/image17.jpeg"/><Relationship Id="rId15" Type="http://schemas.openxmlformats.org/officeDocument/2006/relationships/image" Target="../media/image26.jpe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5.png"/></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4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2.xml"/><Relationship Id="rId5" Type="http://schemas.openxmlformats.org/officeDocument/2006/relationships/image" Target="../media/image127.png"/><Relationship Id="rId4" Type="http://schemas.openxmlformats.org/officeDocument/2006/relationships/image" Target="../media/image27.png"/></Relationships>
</file>

<file path=ppt/slides/_rels/slide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30.png"/><Relationship Id="rId4" Type="http://schemas.openxmlformats.org/officeDocument/2006/relationships/image" Target="../media/image129.png"/></Relationships>
</file>

<file path=ppt/slides/_rels/slide4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4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48.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34.jpeg"/></Relationships>
</file>

<file path=ppt/slides/_rels/slide4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8.gif"/><Relationship Id="rId4" Type="http://schemas.openxmlformats.org/officeDocument/2006/relationships/image" Target="../media/image139.png"/></Relationships>
</file>

<file path=ppt/slides/_rels/slide51.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40.png"/><Relationship Id="rId7" Type="http://schemas.openxmlformats.org/officeDocument/2006/relationships/hyperlink" Target="https://www.google.com/url?sa=i&amp;rct=j&amp;q=&amp;esrc=s&amp;source=images&amp;cd=&amp;cad=rja&amp;uact=8&amp;ved=2ahUKEwiMhfP755LeAhVhQt8KHfOdB7sQjRx6BAgBEAU&amp;url=https://ghr.nlm.nih.gov/chromosome/21&amp;psig=AOvVaw3RWN9U_Mf_bJ_fXNJEq09z&amp;ust=1540049057601216"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42.png"/><Relationship Id="rId5" Type="http://schemas.openxmlformats.org/officeDocument/2006/relationships/hyperlink" Target="https://www.google.com/url?sa=i&amp;rct=j&amp;q=&amp;esrc=s&amp;source=images&amp;cd=&amp;cad=rja&amp;uact=8&amp;ved=2ahUKEwjb09fn55LeAhXlguAKHdOIBx4QjRx6BAgBEAU&amp;url=https://ghr.nlm.nih.gov/gene/FLNA&amp;psig=AOvVaw2fw9PttyC9jIrRIRLKTKs9&amp;ust=1540049013934269" TargetMode="External"/><Relationship Id="rId4" Type="http://schemas.openxmlformats.org/officeDocument/2006/relationships/image" Target="../media/image141.png"/></Relationships>
</file>

<file path=ppt/slides/_rels/slide5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45.jpeg"/><Relationship Id="rId5" Type="http://schemas.openxmlformats.org/officeDocument/2006/relationships/image" Target="../media/image144.png"/><Relationship Id="rId4" Type="http://schemas.openxmlformats.org/officeDocument/2006/relationships/image" Target="../media/image141.png"/></Relationships>
</file>

<file path=ppt/slides/_rels/slide5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48.jpeg"/><Relationship Id="rId4" Type="http://schemas.openxmlformats.org/officeDocument/2006/relationships/image" Target="../media/image147.png"/></Relationships>
</file>

<file path=ppt/slides/_rels/slide5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50.png"/></Relationships>
</file>

<file path=ppt/slides/_rels/slide5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52.png"/></Relationships>
</file>

<file path=ppt/slides/_rels/slide56.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55.png"/><Relationship Id="rId4" Type="http://schemas.openxmlformats.org/officeDocument/2006/relationships/image" Target="../media/image154.png"/></Relationships>
</file>

<file path=ppt/slides/_rels/slide5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57.tiff"/></Relationships>
</file>

<file path=ppt/slides/_rels/slide5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58.png"/><Relationship Id="rId7" Type="http://schemas.openxmlformats.org/officeDocument/2006/relationships/image" Target="../media/image161.png"/><Relationship Id="rId2" Type="http://schemas.openxmlformats.org/officeDocument/2006/relationships/notesSlide" Target="../notesSlides/notesSlide38.xml"/><Relationship Id="rId1" Type="http://schemas.openxmlformats.org/officeDocument/2006/relationships/slideLayout" Target="../slideLayouts/slideLayout29.xml"/><Relationship Id="rId6" Type="http://schemas.openxmlformats.org/officeDocument/2006/relationships/image" Target="../media/image8.png"/><Relationship Id="rId5" Type="http://schemas.openxmlformats.org/officeDocument/2006/relationships/image" Target="../media/image160.png"/><Relationship Id="rId10" Type="http://schemas.openxmlformats.org/officeDocument/2006/relationships/image" Target="../media/image164.png"/><Relationship Id="rId4" Type="http://schemas.openxmlformats.org/officeDocument/2006/relationships/image" Target="../media/image159.png"/><Relationship Id="rId9" Type="http://schemas.openxmlformats.org/officeDocument/2006/relationships/image" Target="../media/image163.png"/></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4.png"/><Relationship Id="rId3" Type="http://schemas.openxmlformats.org/officeDocument/2006/relationships/image" Target="../media/image15.jpeg"/><Relationship Id="rId7" Type="http://schemas.openxmlformats.org/officeDocument/2006/relationships/image" Target="../media/image19.png"/><Relationship Id="rId12" Type="http://schemas.openxmlformats.org/officeDocument/2006/relationships/image" Target="../media/image23.png"/><Relationship Id="rId17" Type="http://schemas.openxmlformats.org/officeDocument/2006/relationships/image" Target="../media/image28.jpeg"/><Relationship Id="rId2" Type="http://schemas.openxmlformats.org/officeDocument/2006/relationships/notesSlide" Target="../notesSlides/notesSlide6.xml"/><Relationship Id="rId16"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hyperlink" Target="https://www.google.com/url?sa=i&amp;rct=j&amp;q=&amp;esrc=s&amp;source=images&amp;cd=&amp;cad=rja&amp;uact=8&amp;ved=2ahUKEwjP9bb0qZHeAhXBtVMKHVvODZ4QjRx6BAgBEAU&amp;url=https://chinaafricaadvisory.com/&amp;psig=AOvVaw2I6-vYAMCBveN_qA_SyHgQ&amp;ust=1539997948644064" TargetMode="External"/><Relationship Id="rId5" Type="http://schemas.openxmlformats.org/officeDocument/2006/relationships/image" Target="../media/image17.jpeg"/><Relationship Id="rId15" Type="http://schemas.openxmlformats.org/officeDocument/2006/relationships/image" Target="../media/image26.jpe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5.png"/></Relationships>
</file>

<file path=ppt/slides/_rels/slide6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6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1.xml"/><Relationship Id="rId1" Type="http://schemas.openxmlformats.org/officeDocument/2006/relationships/slideLayout" Target="../slideLayouts/slideLayout29.xml"/><Relationship Id="rId4" Type="http://schemas.openxmlformats.org/officeDocument/2006/relationships/image" Target="../media/image167.png"/></Relationships>
</file>

<file path=ppt/slides/_rels/slide64.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42.xml"/><Relationship Id="rId1" Type="http://schemas.openxmlformats.org/officeDocument/2006/relationships/slideLayout" Target="../slideLayouts/slideLayout29.xml"/><Relationship Id="rId4" Type="http://schemas.openxmlformats.org/officeDocument/2006/relationships/image" Target="../media/image169.png"/></Relationships>
</file>

<file path=ppt/slides/_rels/slide6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43.xml"/><Relationship Id="rId1" Type="http://schemas.openxmlformats.org/officeDocument/2006/relationships/slideLayout" Target="../slideLayouts/slideLayout29.xml"/><Relationship Id="rId5" Type="http://schemas.openxmlformats.org/officeDocument/2006/relationships/image" Target="../media/image172.png"/><Relationship Id="rId4" Type="http://schemas.openxmlformats.org/officeDocument/2006/relationships/image" Target="../media/image171.png"/></Relationships>
</file>

<file path=ppt/slides/_rels/slide6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75.png"/></Relationships>
</file>

<file path=ppt/slides/_rels/slide69.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178.png"/><Relationship Id="rId4" Type="http://schemas.openxmlformats.org/officeDocument/2006/relationships/image" Target="../media/image177.jpe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jpeg"/></Relationships>
</file>

<file path=ppt/slides/_rels/slide70.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80.jpe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81.wmf"/><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82.jpeg"/></Relationships>
</file>

<file path=ppt/slides/_rels/slide74.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77.jpeg"/></Relationships>
</file>

<file path=ppt/slides/_rels/slide75.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84.png"/></Relationships>
</file>

<file path=ppt/slides/_rels/slide76.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183.jpeg"/><Relationship Id="rId4" Type="http://schemas.openxmlformats.org/officeDocument/2006/relationships/image" Target="../media/image185.png"/></Relationships>
</file>

<file path=ppt/slides/_rels/slide77.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87.png"/></Relationships>
</file>

<file path=ppt/slides/_rels/slide7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80.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image" Target="../media/image192.jpeg"/><Relationship Id="rId3" Type="http://schemas.openxmlformats.org/officeDocument/2006/relationships/image" Target="../media/image15.jpeg"/><Relationship Id="rId7" Type="http://schemas.openxmlformats.org/officeDocument/2006/relationships/image" Target="../media/image17.jpeg"/><Relationship Id="rId2" Type="http://schemas.openxmlformats.org/officeDocument/2006/relationships/notesSlide" Target="../notesSlides/notesSlide57.xml"/><Relationship Id="rId1" Type="http://schemas.openxmlformats.org/officeDocument/2006/relationships/slideLayout" Target="../slideLayouts/slideLayout17.xml"/><Relationship Id="rId6" Type="http://schemas.openxmlformats.org/officeDocument/2006/relationships/image" Target="../media/image191.png"/><Relationship Id="rId11" Type="http://schemas.openxmlformats.org/officeDocument/2006/relationships/image" Target="../media/image18.jpeg"/><Relationship Id="rId5" Type="http://schemas.openxmlformats.org/officeDocument/2006/relationships/image" Target="../media/image190.jpeg"/><Relationship Id="rId10" Type="http://schemas.openxmlformats.org/officeDocument/2006/relationships/image" Target="../media/image180.jpeg"/><Relationship Id="rId4" Type="http://schemas.openxmlformats.org/officeDocument/2006/relationships/image" Target="../media/image189.jpeg"/><Relationship Id="rId9" Type="http://schemas.openxmlformats.org/officeDocument/2006/relationships/image" Target="../media/image193.jpeg"/></Relationships>
</file>

<file path=ppt/slides/_rels/slide82.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gif"/><Relationship Id="rId1" Type="http://schemas.openxmlformats.org/officeDocument/2006/relationships/slideLayout" Target="../slideLayouts/slideLayout21.xml"/><Relationship Id="rId6" Type="http://schemas.openxmlformats.org/officeDocument/2006/relationships/image" Target="../media/image198.png"/><Relationship Id="rId5" Type="http://schemas.openxmlformats.org/officeDocument/2006/relationships/image" Target="../media/image197.png"/><Relationship Id="rId4" Type="http://schemas.openxmlformats.org/officeDocument/2006/relationships/image" Target="../media/image196.png"/></Relationships>
</file>

<file path=ppt/slides/_rels/slide83.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21.xml"/><Relationship Id="rId4" Type="http://schemas.openxmlformats.org/officeDocument/2006/relationships/image" Target="../media/image194.gif"/></Relationships>
</file>

<file path=ppt/slides/_rels/slide84.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58.xml"/><Relationship Id="rId1" Type="http://schemas.openxmlformats.org/officeDocument/2006/relationships/slideLayout" Target="../slideLayouts/slideLayout17.xml"/></Relationships>
</file>

<file path=ppt/slides/_rels/slide88.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59.xml"/><Relationship Id="rId1" Type="http://schemas.openxmlformats.org/officeDocument/2006/relationships/slideLayout" Target="../slideLayouts/slideLayout17.xml"/><Relationship Id="rId5" Type="http://schemas.openxmlformats.org/officeDocument/2006/relationships/image" Target="../media/image203.jpeg"/><Relationship Id="rId4" Type="http://schemas.openxmlformats.org/officeDocument/2006/relationships/image" Target="../media/image202.png"/></Relationships>
</file>

<file path=ppt/slides/_rels/slide89.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90.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60.xml"/><Relationship Id="rId1" Type="http://schemas.openxmlformats.org/officeDocument/2006/relationships/slideLayout" Target="../slideLayouts/slideLayout17.xml"/><Relationship Id="rId5" Type="http://schemas.openxmlformats.org/officeDocument/2006/relationships/image" Target="../media/image208.jpeg"/><Relationship Id="rId4" Type="http://schemas.openxmlformats.org/officeDocument/2006/relationships/image" Target="../media/image207.jpeg"/></Relationships>
</file>

<file path=ppt/slides/_rels/slide91.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191.png"/><Relationship Id="rId1" Type="http://schemas.openxmlformats.org/officeDocument/2006/relationships/slideLayout" Target="../slideLayouts/slideLayout17.xml"/><Relationship Id="rId5" Type="http://schemas.openxmlformats.org/officeDocument/2006/relationships/image" Target="../media/image211.png"/><Relationship Id="rId4" Type="http://schemas.openxmlformats.org/officeDocument/2006/relationships/image" Target="../media/image210.png"/></Relationships>
</file>

<file path=ppt/slides/_rels/slide92.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17.xml"/><Relationship Id="rId4" Type="http://schemas.openxmlformats.org/officeDocument/2006/relationships/image" Target="../media/image214.png"/></Relationships>
</file>

<file path=ppt/slides/_rels/slide93.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png"/><Relationship Id="rId1" Type="http://schemas.openxmlformats.org/officeDocument/2006/relationships/slideLayout" Target="../slideLayouts/slideLayout21.xml"/></Relationships>
</file>

<file path=ppt/slides/_rels/slide94.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image" Target="../media/image217.png"/><Relationship Id="rId1" Type="http://schemas.openxmlformats.org/officeDocument/2006/relationships/slideLayout" Target="../slideLayouts/slideLayout17.xml"/><Relationship Id="rId4" Type="http://schemas.openxmlformats.org/officeDocument/2006/relationships/image" Target="../media/image219.png"/></Relationships>
</file>

<file path=ppt/slides/_rels/slide95.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17.xml"/></Relationships>
</file>

<file path=ppt/slides/_rels/slide96.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png"/><Relationship Id="rId1" Type="http://schemas.openxmlformats.org/officeDocument/2006/relationships/slideLayout" Target="../slideLayouts/slideLayout17.xml"/></Relationships>
</file>

<file path=ppt/slides/_rels/slide97.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61.xml"/><Relationship Id="rId1" Type="http://schemas.openxmlformats.org/officeDocument/2006/relationships/slideLayout" Target="../slideLayouts/slideLayout17.xml"/><Relationship Id="rId4" Type="http://schemas.openxmlformats.org/officeDocument/2006/relationships/image" Target="../media/image225.png"/></Relationships>
</file>

<file path=ppt/slides/_rels/slide98.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slideLayout" Target="../slideLayouts/slideLayout17.xml"/></Relationships>
</file>

<file path=ppt/slides/_rels/slide99.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21.xml"/><Relationship Id="rId6" Type="http://schemas.openxmlformats.org/officeDocument/2006/relationships/image" Target="../media/image232.png"/><Relationship Id="rId5" Type="http://schemas.openxmlformats.org/officeDocument/2006/relationships/image" Target="../media/image231.png"/><Relationship Id="rId4" Type="http://schemas.openxmlformats.org/officeDocument/2006/relationships/image" Target="../media/image2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228600" y="1905000"/>
            <a:ext cx="8839200" cy="1143000"/>
          </a:xfrm>
          <a:extLst>
            <a:ext uri="{91240B29-F687-4F45-9708-019B960494DF}">
              <a14:hiddenLine xmlns:a14="http://schemas.microsoft.com/office/drawing/2010/main" w="9525">
                <a:solidFill>
                  <a:srgbClr val="FF3300"/>
                </a:solidFill>
                <a:miter lim="800000"/>
                <a:headEnd/>
                <a:tailEnd/>
              </a14:hiddenLine>
            </a:ext>
          </a:extLst>
        </p:spPr>
        <p:txBody>
          <a:bodyPr/>
          <a:lstStyle/>
          <a:p>
            <a:pPr eaLnBrk="1" hangingPunct="1">
              <a:defRPr/>
            </a:pPr>
            <a:r>
              <a:rPr lang="en-US" altLang="en-US" sz="4800" b="1" dirty="0" smtClean="0">
                <a:solidFill>
                  <a:srgbClr val="FFFF00"/>
                </a:solidFill>
                <a:effectLst>
                  <a:outerShdw blurRad="38100" dist="38100" dir="2700000" algn="tl">
                    <a:srgbClr val="000000">
                      <a:alpha val="43137"/>
                    </a:srgbClr>
                  </a:outerShdw>
                </a:effectLst>
              </a:rPr>
              <a:t>Pediatric Body Imaging:</a:t>
            </a:r>
            <a:r>
              <a:rPr lang="en-US" altLang="en-US" b="1" dirty="0" smtClean="0">
                <a:solidFill>
                  <a:srgbClr val="FFFF00"/>
                </a:solidFill>
                <a:effectLst>
                  <a:outerShdw blurRad="38100" dist="38100" dir="2700000" algn="tl">
                    <a:srgbClr val="000000">
                      <a:alpha val="43137"/>
                    </a:srgbClr>
                  </a:outerShdw>
                </a:effectLst>
              </a:rPr>
              <a:t> </a:t>
            </a:r>
            <a:r>
              <a:rPr lang="en-US" altLang="en-US" sz="3600" b="1" dirty="0">
                <a:solidFill>
                  <a:srgbClr val="FFC000"/>
                </a:solidFill>
                <a:effectLst>
                  <a:outerShdw blurRad="38100" dist="38100" dir="2700000" algn="tl">
                    <a:srgbClr val="000000">
                      <a:alpha val="43137"/>
                    </a:srgbClr>
                  </a:outerShdw>
                </a:effectLst>
              </a:rPr>
              <a:t/>
            </a:r>
            <a:br>
              <a:rPr lang="en-US" altLang="en-US" sz="3600" b="1" dirty="0">
                <a:solidFill>
                  <a:srgbClr val="FFC000"/>
                </a:solidFill>
                <a:effectLst>
                  <a:outerShdw blurRad="38100" dist="38100" dir="2700000" algn="tl">
                    <a:srgbClr val="000000">
                      <a:alpha val="43137"/>
                    </a:srgbClr>
                  </a:outerShdw>
                </a:effectLst>
              </a:rPr>
            </a:br>
            <a:r>
              <a:rPr lang="en-US" altLang="en-US" sz="3600" b="1" dirty="0" smtClean="0">
                <a:solidFill>
                  <a:srgbClr val="FFC000"/>
                </a:solidFill>
                <a:effectLst>
                  <a:outerShdw blurRad="38100" dist="38100" dir="2700000" algn="tl">
                    <a:srgbClr val="000000">
                      <a:alpha val="43137"/>
                    </a:srgbClr>
                  </a:outerShdw>
                </a:effectLst>
              </a:rPr>
              <a:t>Top 40 Topics (Topics 1 – 20)</a:t>
            </a:r>
            <a:r>
              <a:rPr lang="en-US" altLang="en-US" sz="4000" b="1" dirty="0" smtClean="0">
                <a:solidFill>
                  <a:srgbClr val="FFC000"/>
                </a:solidFill>
                <a:effectLst>
                  <a:outerShdw blurRad="38100" dist="38100" dir="2700000" algn="tl">
                    <a:srgbClr val="000000">
                      <a:alpha val="43137"/>
                    </a:srgbClr>
                  </a:outerShdw>
                </a:effectLst>
              </a:rPr>
              <a:t> </a:t>
            </a:r>
            <a:r>
              <a:rPr lang="en-US" altLang="en-US" sz="4000" b="1" dirty="0" smtClean="0">
                <a:solidFill>
                  <a:srgbClr val="FF0000"/>
                </a:solidFill>
              </a:rPr>
              <a:t/>
            </a:r>
            <a:br>
              <a:rPr lang="en-US" altLang="en-US" sz="4000" b="1" dirty="0" smtClean="0">
                <a:solidFill>
                  <a:srgbClr val="FF0000"/>
                </a:solidFill>
              </a:rPr>
            </a:br>
            <a:endParaRPr lang="en-US" altLang="en-US" sz="4000" b="1" i="1" dirty="0" smtClean="0">
              <a:solidFill>
                <a:srgbClr val="FFCC00"/>
              </a:solidFill>
              <a:latin typeface="Times New Roman" pitchFamily="18" charset="0"/>
            </a:endParaRPr>
          </a:p>
        </p:txBody>
      </p:sp>
      <p:sp>
        <p:nvSpPr>
          <p:cNvPr id="4099" name="Text Box 3"/>
          <p:cNvSpPr txBox="1">
            <a:spLocks noChangeArrowheads="1"/>
          </p:cNvSpPr>
          <p:nvPr/>
        </p:nvSpPr>
        <p:spPr bwMode="auto">
          <a:xfrm>
            <a:off x="1593851" y="3352800"/>
            <a:ext cx="6026149" cy="2092881"/>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defRPr/>
            </a:pPr>
            <a:r>
              <a:rPr lang="en-US" altLang="en-US" b="1" dirty="0">
                <a:solidFill>
                  <a:schemeClr val="bg1"/>
                </a:solidFill>
                <a:effectLst>
                  <a:outerShdw blurRad="38100" dist="38100" dir="2700000" algn="tl">
                    <a:srgbClr val="000000"/>
                  </a:outerShdw>
                </a:effectLst>
              </a:rPr>
              <a:t>Edward Y. Lee, MD, MPH</a:t>
            </a:r>
          </a:p>
          <a:p>
            <a:pPr algn="ctr">
              <a:defRPr/>
            </a:pPr>
            <a:r>
              <a:rPr lang="en-US" altLang="en-US" sz="1600" b="1" dirty="0" smtClean="0">
                <a:solidFill>
                  <a:schemeClr val="bg1"/>
                </a:solidFill>
                <a:effectLst>
                  <a:outerShdw blurRad="38100" dist="38100" dir="2700000" algn="tl">
                    <a:srgbClr val="000000"/>
                  </a:outerShdw>
                </a:effectLst>
              </a:rPr>
              <a:t>Professor </a:t>
            </a:r>
            <a:r>
              <a:rPr lang="en-US" altLang="en-US" sz="1600" b="1" dirty="0">
                <a:solidFill>
                  <a:schemeClr val="bg1"/>
                </a:solidFill>
                <a:effectLst>
                  <a:outerShdw blurRad="38100" dist="38100" dir="2700000" algn="tl">
                    <a:srgbClr val="000000"/>
                  </a:outerShdw>
                </a:effectLst>
              </a:rPr>
              <a:t>of Radiology</a:t>
            </a:r>
          </a:p>
          <a:p>
            <a:pPr algn="ctr">
              <a:defRPr/>
            </a:pPr>
            <a:r>
              <a:rPr lang="en-US" altLang="en-US" sz="1600" b="1" dirty="0" smtClean="0">
                <a:solidFill>
                  <a:schemeClr val="bg1"/>
                </a:solidFill>
                <a:effectLst>
                  <a:outerShdw blurRad="38100" dist="38100" dir="2700000" algn="tl">
                    <a:srgbClr val="000000"/>
                  </a:outerShdw>
                </a:effectLst>
              </a:rPr>
              <a:t>Director, Advanced Imaging </a:t>
            </a:r>
          </a:p>
          <a:p>
            <a:pPr algn="ctr">
              <a:defRPr/>
            </a:pPr>
            <a:r>
              <a:rPr lang="en-US" altLang="en-US" sz="1600" b="1" dirty="0" smtClean="0">
                <a:solidFill>
                  <a:schemeClr val="bg1"/>
                </a:solidFill>
                <a:effectLst>
                  <a:outerShdw blurRad="38100" dist="38100" dir="2700000" algn="tl">
                    <a:srgbClr val="000000"/>
                  </a:outerShdw>
                </a:effectLst>
              </a:rPr>
              <a:t>President, International Society of Thoracic Imaging</a:t>
            </a:r>
            <a:endParaRPr lang="en-US" altLang="en-US" sz="1600" b="1" dirty="0">
              <a:solidFill>
                <a:schemeClr val="bg1"/>
              </a:solidFill>
              <a:effectLst>
                <a:outerShdw blurRad="38100" dist="38100" dir="2700000" algn="tl">
                  <a:srgbClr val="000000"/>
                </a:outerShdw>
              </a:effectLst>
            </a:endParaRPr>
          </a:p>
          <a:p>
            <a:pPr algn="ctr">
              <a:defRPr/>
            </a:pPr>
            <a:endParaRPr lang="en-US" altLang="en-US" sz="1400" b="1" dirty="0">
              <a:solidFill>
                <a:schemeClr val="bg1"/>
              </a:solidFill>
              <a:effectLst>
                <a:outerShdw blurRad="38100" dist="38100" dir="2700000" algn="tl">
                  <a:srgbClr val="000000"/>
                </a:outerShdw>
              </a:effectLst>
              <a:latin typeface="Times New Roman" pitchFamily="18" charset="0"/>
            </a:endParaRPr>
          </a:p>
          <a:p>
            <a:pPr algn="ctr">
              <a:defRPr/>
            </a:pPr>
            <a:endParaRPr lang="en-US" altLang="en-US" sz="2400" dirty="0">
              <a:latin typeface="Times New Roman" pitchFamily="18" charset="0"/>
            </a:endParaRPr>
          </a:p>
          <a:p>
            <a:pPr algn="ctr">
              <a:defRPr/>
            </a:pPr>
            <a:endParaRPr lang="en-US" altLang="en-US" sz="2400" dirty="0">
              <a:latin typeface="Times New Roman" pitchFamily="18" charset="0"/>
            </a:endParaRPr>
          </a:p>
        </p:txBody>
      </p:sp>
      <p:pic>
        <p:nvPicPr>
          <p:cNvPr id="2052" name="Picture 4" descr="panoramaplanet_1787_2447233"/>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l="4903" t="10278" r="3922" b="40900"/>
          <a:stretch>
            <a:fillRect/>
          </a:stretch>
        </p:blipFill>
        <p:spPr bwMode="auto">
          <a:xfrm>
            <a:off x="0" y="4991100"/>
            <a:ext cx="91440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Line 5"/>
          <p:cNvSpPr>
            <a:spLocks noChangeShapeType="1"/>
          </p:cNvSpPr>
          <p:nvPr/>
        </p:nvSpPr>
        <p:spPr bwMode="auto">
          <a:xfrm>
            <a:off x="1981200" y="3200400"/>
            <a:ext cx="5105400" cy="0"/>
          </a:xfrm>
          <a:prstGeom prst="line">
            <a:avLst/>
          </a:prstGeom>
          <a:noFill/>
          <a:ln w="57150">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4" name="Line 6"/>
          <p:cNvSpPr>
            <a:spLocks noChangeShapeType="1"/>
          </p:cNvSpPr>
          <p:nvPr/>
        </p:nvSpPr>
        <p:spPr bwMode="auto">
          <a:xfrm>
            <a:off x="1981200" y="4495800"/>
            <a:ext cx="5105400" cy="0"/>
          </a:xfrm>
          <a:prstGeom prst="line">
            <a:avLst/>
          </a:prstGeom>
          <a:noFill/>
          <a:ln w="57150">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5" name="Text Box 7"/>
          <p:cNvSpPr txBox="1">
            <a:spLocks noChangeArrowheads="1"/>
          </p:cNvSpPr>
          <p:nvPr/>
        </p:nvSpPr>
        <p:spPr bwMode="auto">
          <a:xfrm>
            <a:off x="1735138" y="4570413"/>
            <a:ext cx="5591175" cy="61595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5715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b="1" i="1">
                <a:solidFill>
                  <a:srgbClr val="00FF00"/>
                </a:solidFill>
                <a:latin typeface="Times New Roman" panose="02020603050405020304" pitchFamily="18" charset="0"/>
              </a:rPr>
              <a:t>Boston Children’s Hospital and Harvard Medical School</a:t>
            </a:r>
          </a:p>
          <a:p>
            <a:pPr algn="ctr">
              <a:spcBef>
                <a:spcPct val="0"/>
              </a:spcBef>
              <a:buFontTx/>
              <a:buNone/>
            </a:pPr>
            <a:endParaRPr lang="en-US" altLang="en-US" sz="1600" b="1" i="1">
              <a:solidFill>
                <a:schemeClr val="accent2"/>
              </a:solidFill>
              <a:latin typeface="Times New Roman" panose="02020603050405020304" pitchFamily="18" charset="0"/>
            </a:endParaRPr>
          </a:p>
        </p:txBody>
      </p:sp>
      <p:sp>
        <p:nvSpPr>
          <p:cNvPr id="2056" name="Line 23"/>
          <p:cNvSpPr>
            <a:spLocks noChangeShapeType="1"/>
          </p:cNvSpPr>
          <p:nvPr/>
        </p:nvSpPr>
        <p:spPr bwMode="auto">
          <a:xfrm>
            <a:off x="0" y="0"/>
            <a:ext cx="9144000" cy="0"/>
          </a:xfrm>
          <a:prstGeom prst="line">
            <a:avLst/>
          </a:prstGeom>
          <a:noFill/>
          <a:ln w="762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7" name="Line 41"/>
          <p:cNvSpPr>
            <a:spLocks noChangeShapeType="1"/>
          </p:cNvSpPr>
          <p:nvPr/>
        </p:nvSpPr>
        <p:spPr bwMode="auto">
          <a:xfrm>
            <a:off x="0" y="4953000"/>
            <a:ext cx="9144000" cy="0"/>
          </a:xfrm>
          <a:prstGeom prst="line">
            <a:avLst/>
          </a:prstGeom>
          <a:noFill/>
          <a:ln w="7620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8" name="Line 40"/>
          <p:cNvSpPr>
            <a:spLocks noChangeShapeType="1"/>
          </p:cNvSpPr>
          <p:nvPr/>
        </p:nvSpPr>
        <p:spPr bwMode="auto">
          <a:xfrm>
            <a:off x="0" y="0"/>
            <a:ext cx="9144000" cy="0"/>
          </a:xfrm>
          <a:prstGeom prst="line">
            <a:avLst/>
          </a:prstGeom>
          <a:noFill/>
          <a:ln w="762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3" name="Picture 16"/>
          <p:cNvPicPr>
            <a:picLocks noChangeAspect="1" noChangeArrowheads="1"/>
          </p:cNvPicPr>
          <p:nvPr/>
        </p:nvPicPr>
        <p:blipFill>
          <a:blip r:embed="rId4">
            <a:clrChange>
              <a:clrFrom>
                <a:srgbClr val="EAFF00"/>
              </a:clrFrom>
              <a:clrTo>
                <a:srgbClr val="EAFF00">
                  <a:alpha val="0"/>
                </a:srgbClr>
              </a:clrTo>
            </a:clrChange>
            <a:extLst>
              <a:ext uri="{28A0092B-C50C-407E-A947-70E740481C1C}">
                <a14:useLocalDpi xmlns:a14="http://schemas.microsoft.com/office/drawing/2010/main" val="0"/>
              </a:ext>
            </a:extLst>
          </a:blip>
          <a:srcRect/>
          <a:stretch>
            <a:fillRect/>
          </a:stretch>
        </p:blipFill>
        <p:spPr bwMode="auto">
          <a:xfrm>
            <a:off x="7467600" y="3276600"/>
            <a:ext cx="1447800" cy="1447800"/>
          </a:xfrm>
          <a:prstGeom prst="rect">
            <a:avLst/>
          </a:prstGeom>
          <a:noFill/>
          <a:ln>
            <a:noFill/>
          </a:ln>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31"/>
          <p:cNvPicPr>
            <a:picLocks noChangeAspect="1" noChangeArrowheads="1"/>
          </p:cNvPicPr>
          <p:nvPr/>
        </p:nvPicPr>
        <p:blipFill>
          <a:blip r:embed="rId5">
            <a:clrChange>
              <a:clrFrom>
                <a:srgbClr val="000000"/>
              </a:clrFrom>
              <a:clrTo>
                <a:srgbClr val="000000">
                  <a:alpha val="0"/>
                </a:srgbClr>
              </a:clrTo>
            </a:clrChange>
            <a:lum contrast="6000"/>
            <a:extLst>
              <a:ext uri="{28A0092B-C50C-407E-A947-70E740481C1C}">
                <a14:useLocalDpi xmlns:a14="http://schemas.microsoft.com/office/drawing/2010/main" val="0"/>
              </a:ext>
            </a:extLst>
          </a:blip>
          <a:srcRect/>
          <a:stretch>
            <a:fillRect/>
          </a:stretch>
        </p:blipFill>
        <p:spPr bwMode="auto">
          <a:xfrm>
            <a:off x="76200" y="3200400"/>
            <a:ext cx="1600200" cy="1579563"/>
          </a:xfrm>
          <a:prstGeom prst="rect">
            <a:avLst/>
          </a:prstGeom>
          <a:noFill/>
          <a:ln>
            <a:noFill/>
          </a:ln>
          <a:effectLst>
            <a:glow rad="228600">
              <a:schemeClr val="accent3">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26" descr="1"/>
          <p:cNvPicPr>
            <a:picLocks noChangeAspect="1" noChangeArrowheads="1"/>
          </p:cNvPicPr>
          <p:nvPr/>
        </p:nvPicPr>
        <p:blipFill>
          <a:blip r:embed="rId6" cstate="print">
            <a:extLst>
              <a:ext uri="{28A0092B-C50C-407E-A947-70E740481C1C}">
                <a14:useLocalDpi xmlns:a14="http://schemas.microsoft.com/office/drawing/2010/main" val="0"/>
              </a:ext>
            </a:extLst>
          </a:blip>
          <a:srcRect l="10938" t="12500" r="10938" b="25224"/>
          <a:stretch>
            <a:fillRect/>
          </a:stretch>
        </p:blipFill>
        <p:spPr bwMode="auto">
          <a:xfrm>
            <a:off x="5693407" y="-30935"/>
            <a:ext cx="1397000" cy="126523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65" name="Picture 3"/>
          <p:cNvPicPr>
            <a:picLocks noChangeAspect="1" noChangeArrowheads="1"/>
          </p:cNvPicPr>
          <p:nvPr/>
        </p:nvPicPr>
        <p:blipFill>
          <a:blip r:embed="rId7">
            <a:extLst>
              <a:ext uri="{28A0092B-C50C-407E-A947-70E740481C1C}">
                <a14:useLocalDpi xmlns:a14="http://schemas.microsoft.com/office/drawing/2010/main" val="0"/>
              </a:ext>
            </a:extLst>
          </a:blip>
          <a:srcRect l="20827" t="27353" r="19522" b="25111"/>
          <a:stretch>
            <a:fillRect/>
          </a:stretch>
        </p:blipFill>
        <p:spPr bwMode="auto">
          <a:xfrm>
            <a:off x="3246708" y="-41169"/>
            <a:ext cx="1577975" cy="1258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68" name="Line 40"/>
          <p:cNvSpPr>
            <a:spLocks noChangeShapeType="1"/>
          </p:cNvSpPr>
          <p:nvPr/>
        </p:nvSpPr>
        <p:spPr bwMode="auto">
          <a:xfrm>
            <a:off x="0" y="0"/>
            <a:ext cx="9144000" cy="0"/>
          </a:xfrm>
          <a:prstGeom prst="line">
            <a:avLst/>
          </a:prstGeom>
          <a:noFill/>
          <a:ln w="762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1" name="Picture 2" descr="P:\Boston Children Hospital\AJR Section Editor Work 2017\201 Fetal Imaging Invited Articles - Mark L -\15.t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33929" y="-4624"/>
            <a:ext cx="1081551" cy="1196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5" descr="S:\_PM.Private\Radiology Research-Lee\Book Chapters\Path Images\Benjamin Ayo - 4410072 - CCAM with Fluid from Biren Modi and Terry Buchmiller\IMG_1062.JPG"/>
          <p:cNvPicPr>
            <a:picLocks noChangeAspect="1" noChangeArrowheads="1"/>
          </p:cNvPicPr>
          <p:nvPr/>
        </p:nvPicPr>
        <p:blipFill>
          <a:blip r:embed="rId9" cstate="print">
            <a:extLst>
              <a:ext uri="{28A0092B-C50C-407E-A947-70E740481C1C}">
                <a14:useLocalDpi xmlns:a14="http://schemas.microsoft.com/office/drawing/2010/main" val="0"/>
              </a:ext>
            </a:extLst>
          </a:blip>
          <a:srcRect l="6363" t="2" r="11890" b="-859"/>
          <a:stretch>
            <a:fillRect/>
          </a:stretch>
        </p:blipFill>
        <p:spPr bwMode="auto">
          <a:xfrm>
            <a:off x="7091652" y="-4687"/>
            <a:ext cx="1242159" cy="1251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 descr="1"/>
          <p:cNvPicPr>
            <a:picLocks noChangeAspect="1" noChangeArrowheads="1"/>
          </p:cNvPicPr>
          <p:nvPr/>
        </p:nvPicPr>
        <p:blipFill rotWithShape="1">
          <a:blip r:embed="rId10">
            <a:lum bright="-6000"/>
            <a:extLst>
              <a:ext uri="{28A0092B-C50C-407E-A947-70E740481C1C}">
                <a14:useLocalDpi xmlns:a14="http://schemas.microsoft.com/office/drawing/2010/main" val="0"/>
              </a:ext>
            </a:extLst>
          </a:blip>
          <a:srcRect l="21606" t="37415" r="55413" b="28854"/>
          <a:stretch/>
        </p:blipFill>
        <p:spPr bwMode="auto">
          <a:xfrm>
            <a:off x="8296456" y="-37414"/>
            <a:ext cx="847544" cy="1244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 name="Picture 15" descr="1"/>
          <p:cNvPicPr>
            <a:picLocks noChangeAspect="1" noChangeArrowheads="1"/>
          </p:cNvPicPr>
          <p:nvPr/>
        </p:nvPicPr>
        <p:blipFill>
          <a:blip r:embed="rId11" cstate="print">
            <a:extLst>
              <a:ext uri="{28A0092B-C50C-407E-A947-70E740481C1C}">
                <a14:useLocalDpi xmlns:a14="http://schemas.microsoft.com/office/drawing/2010/main" val="0"/>
              </a:ext>
            </a:extLst>
          </a:blip>
          <a:srcRect l="15625" r="1563"/>
          <a:stretch>
            <a:fillRect/>
          </a:stretch>
        </p:blipFill>
        <p:spPr bwMode="auto">
          <a:xfrm>
            <a:off x="4741780" y="-2417"/>
            <a:ext cx="995876" cy="1202567"/>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pic>
        <p:nvPicPr>
          <p:cNvPr id="28" name="Picture 38"/>
          <p:cNvPicPr>
            <a:picLocks noChangeAspect="1" noChangeArrowheads="1"/>
          </p:cNvPicPr>
          <p:nvPr/>
        </p:nvPicPr>
        <p:blipFill>
          <a:blip r:embed="rId12" cstate="print">
            <a:extLst>
              <a:ext uri="{28A0092B-C50C-407E-A947-70E740481C1C}">
                <a14:useLocalDpi xmlns:a14="http://schemas.microsoft.com/office/drawing/2010/main" val="0"/>
              </a:ext>
            </a:extLst>
          </a:blip>
          <a:srcRect l="35738" t="29948" r="38029" b="39986"/>
          <a:stretch>
            <a:fillRect/>
          </a:stretch>
        </p:blipFill>
        <p:spPr bwMode="auto">
          <a:xfrm>
            <a:off x="18571" y="-8335"/>
            <a:ext cx="895829" cy="1219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16" descr="1"/>
          <p:cNvPicPr>
            <a:picLocks noChangeAspect="1" noChangeArrowheads="1"/>
          </p:cNvPicPr>
          <p:nvPr/>
        </p:nvPicPr>
        <p:blipFill>
          <a:blip r:embed="rId13" cstate="print">
            <a:extLst>
              <a:ext uri="{28A0092B-C50C-407E-A947-70E740481C1C}">
                <a14:useLocalDpi xmlns:a14="http://schemas.microsoft.com/office/drawing/2010/main" val="0"/>
              </a:ext>
            </a:extLst>
          </a:blip>
          <a:srcRect l="21223" t="18668" r="23888" b="34222"/>
          <a:stretch>
            <a:fillRect/>
          </a:stretch>
        </p:blipFill>
        <p:spPr bwMode="auto">
          <a:xfrm>
            <a:off x="2020216" y="-23390"/>
            <a:ext cx="1350970" cy="1250826"/>
          </a:xfrm>
          <a:prstGeom prst="rect">
            <a:avLst/>
          </a:prstGeom>
          <a:noFill/>
          <a:extLst>
            <a:ext uri="{909E8E84-426E-40DD-AFC4-6F175D3DCCD1}">
              <a14:hiddenFill xmlns:a14="http://schemas.microsoft.com/office/drawing/2010/main">
                <a:solidFill>
                  <a:srgbClr val="FFFFFF"/>
                </a:solidFill>
              </a14:hiddenFill>
            </a:ext>
          </a:extLst>
        </p:spPr>
      </p:pic>
      <p:sp>
        <p:nvSpPr>
          <p:cNvPr id="30" name="Line 40"/>
          <p:cNvSpPr>
            <a:spLocks noChangeShapeType="1"/>
          </p:cNvSpPr>
          <p:nvPr/>
        </p:nvSpPr>
        <p:spPr bwMode="auto">
          <a:xfrm>
            <a:off x="0" y="1219200"/>
            <a:ext cx="9144000" cy="0"/>
          </a:xfrm>
          <a:prstGeom prst="line">
            <a:avLst/>
          </a:prstGeom>
          <a:noFill/>
          <a:ln w="762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52400" y="381000"/>
            <a:ext cx="4953000" cy="1143000"/>
          </a:xfrm>
        </p:spPr>
        <p:txBody>
          <a:bodyPr/>
          <a:lstStyle/>
          <a:p>
            <a:pPr eaLnBrk="1" hangingPunct="1">
              <a:defRPr/>
            </a:pPr>
            <a:r>
              <a:rPr lang="en-US" altLang="en-US" sz="3600" b="1" dirty="0" smtClean="0">
                <a:solidFill>
                  <a:srgbClr val="FFFF00"/>
                </a:solidFill>
                <a:effectLst>
                  <a:outerShdw blurRad="38100" dist="38100" dir="2700000" algn="tl">
                    <a:srgbClr val="000000"/>
                  </a:outerShdw>
                </a:effectLst>
              </a:rPr>
              <a:t>Neonatal Lung Disorders</a:t>
            </a:r>
            <a:r>
              <a:rPr lang="en-US" altLang="en-US" b="1" dirty="0" smtClean="0">
                <a:solidFill>
                  <a:srgbClr val="FFFF00"/>
                </a:solidFill>
                <a:effectLst>
                  <a:outerShdw blurRad="38100" dist="38100" dir="2700000" algn="tl">
                    <a:srgbClr val="000000"/>
                  </a:outerShdw>
                </a:effectLst>
              </a:rPr>
              <a:t>:</a:t>
            </a:r>
            <a:r>
              <a:rPr lang="en-US" altLang="en-US" sz="2800" b="1" dirty="0">
                <a:solidFill>
                  <a:srgbClr val="FFFF00"/>
                </a:solidFill>
                <a:effectLst>
                  <a:outerShdw blurRad="38100" dist="38100" dir="2700000" algn="tl">
                    <a:srgbClr val="000000"/>
                  </a:outerShdw>
                </a:effectLst>
              </a:rPr>
              <a:t/>
            </a:r>
            <a:br>
              <a:rPr lang="en-US" altLang="en-US" sz="2800" b="1" dirty="0">
                <a:solidFill>
                  <a:srgbClr val="FFFF00"/>
                </a:solidFill>
                <a:effectLst>
                  <a:outerShdw blurRad="38100" dist="38100" dir="2700000" algn="tl">
                    <a:srgbClr val="000000"/>
                  </a:outerShdw>
                </a:effectLst>
              </a:rPr>
            </a:br>
            <a:r>
              <a:rPr lang="en-US" altLang="en-US" sz="3200" b="1" dirty="0" smtClean="0">
                <a:solidFill>
                  <a:srgbClr val="FFC000"/>
                </a:solidFill>
                <a:effectLst>
                  <a:outerShdw blurRad="38100" dist="38100" dir="2700000" algn="tl">
                    <a:srgbClr val="000000"/>
                  </a:outerShdw>
                </a:effectLst>
              </a:rPr>
              <a:t>Full Term: MAS </a:t>
            </a:r>
            <a:endParaRPr lang="en-US" altLang="en-US" sz="1800" b="1" dirty="0" smtClean="0">
              <a:solidFill>
                <a:srgbClr val="FFC000"/>
              </a:solidFill>
              <a:effectLst>
                <a:outerShdw blurRad="38100" dist="38100" dir="2700000" algn="tl">
                  <a:srgbClr val="000000"/>
                </a:outerShdw>
              </a:effectLst>
            </a:endParaRPr>
          </a:p>
        </p:txBody>
      </p:sp>
      <p:sp>
        <p:nvSpPr>
          <p:cNvPr id="6147" name="Rectangle 3"/>
          <p:cNvSpPr>
            <a:spLocks noGrp="1" noChangeArrowheads="1"/>
          </p:cNvSpPr>
          <p:nvPr>
            <p:ph type="body" idx="1"/>
          </p:nvPr>
        </p:nvSpPr>
        <p:spPr>
          <a:xfrm>
            <a:off x="228600" y="2209800"/>
            <a:ext cx="4800600" cy="4525963"/>
          </a:xfrm>
        </p:spPr>
        <p:txBody>
          <a:bodyPr/>
          <a:lstStyle/>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outerShdw>
                </a:effectLst>
              </a:rPr>
              <a:t>Meconium Aspiration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Results from intrapartum or intrauterine aspiration of meconium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Term or post mature neonates </a:t>
            </a:r>
          </a:p>
          <a:p>
            <a:pPr lvl="1" eaLnBrk="1" hangingPunct="1">
              <a:lnSpc>
                <a:spcPct val="80000"/>
              </a:lnSpc>
              <a:buClr>
                <a:srgbClr val="FF0000"/>
              </a:buClr>
              <a:defRPr/>
            </a:pPr>
            <a:endParaRPr lang="en-US" altLang="en-US"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outerShdw>
                </a:effectLst>
              </a:rPr>
              <a:t>Helpful Clues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“Coarse” opacities</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Hyperinflation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Pneumothorax (~ 25%) </a:t>
            </a:r>
          </a:p>
          <a:p>
            <a:pPr marL="457200" lvl="1" indent="0" eaLnBrk="1" hangingPunct="1">
              <a:lnSpc>
                <a:spcPct val="80000"/>
              </a:lnSpc>
              <a:buClr>
                <a:srgbClr val="FF0000"/>
              </a:buClr>
              <a:buFontTx/>
              <a:buNone/>
              <a:defRPr/>
            </a:pPr>
            <a:endParaRPr lang="en-US" altLang="en-US" sz="2000" b="1" dirty="0" smtClean="0">
              <a:solidFill>
                <a:schemeClr val="bg1"/>
              </a:solidFill>
              <a:effectLst>
                <a:outerShdw blurRad="38100" dist="38100" dir="2700000" algn="tl">
                  <a:srgbClr val="000000"/>
                </a:outerShdw>
              </a:effectLst>
            </a:endParaRPr>
          </a:p>
        </p:txBody>
      </p:sp>
      <p:sp>
        <p:nvSpPr>
          <p:cNvPr id="10244" name="Rectangle 4"/>
          <p:cNvSpPr>
            <a:spLocks noChangeArrowheads="1"/>
          </p:cNvSpPr>
          <p:nvPr/>
        </p:nvSpPr>
        <p:spPr bwMode="auto">
          <a:xfrm>
            <a:off x="5257800" y="0"/>
            <a:ext cx="38862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1600">
              <a:latin typeface="Times New Roman" panose="02020603050405020304" pitchFamily="18" charset="0"/>
            </a:endParaRPr>
          </a:p>
        </p:txBody>
      </p:sp>
      <p:sp>
        <p:nvSpPr>
          <p:cNvPr id="10245" name="Rectangle 12"/>
          <p:cNvSpPr>
            <a:spLocks noChangeArrowheads="1"/>
          </p:cNvSpPr>
          <p:nvPr/>
        </p:nvSpPr>
        <p:spPr bwMode="auto">
          <a:xfrm>
            <a:off x="5791200" y="2971800"/>
            <a:ext cx="2895600" cy="457200"/>
          </a:xfrm>
          <a:prstGeom prst="rect">
            <a:avLst/>
          </a:prstGeom>
          <a:solidFill>
            <a:schemeClr val="tx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000" b="1">
                <a:solidFill>
                  <a:schemeClr val="bg1"/>
                </a:solidFill>
              </a:rPr>
              <a:t>At Birth</a:t>
            </a:r>
            <a:r>
              <a:rPr lang="en-US" altLang="en-US" sz="1600">
                <a:solidFill>
                  <a:schemeClr val="bg1"/>
                </a:solidFill>
                <a:latin typeface="Times New Roman" panose="02020603050405020304" pitchFamily="18" charset="0"/>
              </a:rPr>
              <a:t> </a:t>
            </a:r>
          </a:p>
        </p:txBody>
      </p:sp>
      <p:sp>
        <p:nvSpPr>
          <p:cNvPr id="10246" name="Rectangle 13"/>
          <p:cNvSpPr>
            <a:spLocks noChangeArrowheads="1"/>
          </p:cNvSpPr>
          <p:nvPr/>
        </p:nvSpPr>
        <p:spPr bwMode="auto">
          <a:xfrm>
            <a:off x="5791200" y="6172200"/>
            <a:ext cx="2895600" cy="457200"/>
          </a:xfrm>
          <a:prstGeom prst="rect">
            <a:avLst/>
          </a:prstGeom>
          <a:solidFill>
            <a:schemeClr val="tx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000" b="1">
                <a:solidFill>
                  <a:schemeClr val="bg1"/>
                </a:solidFill>
              </a:rPr>
              <a:t>4 Days after Birth </a:t>
            </a:r>
            <a:r>
              <a:rPr lang="en-US" altLang="en-US" sz="1600">
                <a:solidFill>
                  <a:schemeClr val="bg1"/>
                </a:solidFill>
                <a:latin typeface="Times New Roman" panose="02020603050405020304" pitchFamily="18" charset="0"/>
              </a:rPr>
              <a:t> </a:t>
            </a:r>
          </a:p>
        </p:txBody>
      </p:sp>
      <p:pic>
        <p:nvPicPr>
          <p:cNvPr id="10247" name="Picture 15" descr="1"/>
          <p:cNvPicPr>
            <a:picLocks noChangeAspect="1" noChangeArrowheads="1"/>
          </p:cNvPicPr>
          <p:nvPr/>
        </p:nvPicPr>
        <p:blipFill>
          <a:blip r:embed="rId3">
            <a:extLst>
              <a:ext uri="{28A0092B-C50C-407E-A947-70E740481C1C}">
                <a14:useLocalDpi xmlns:a14="http://schemas.microsoft.com/office/drawing/2010/main" val="0"/>
              </a:ext>
            </a:extLst>
          </a:blip>
          <a:srcRect l="9105" t="15662" r="49973" b="46875"/>
          <a:stretch>
            <a:fillRect/>
          </a:stretch>
        </p:blipFill>
        <p:spPr bwMode="auto">
          <a:xfrm>
            <a:off x="5791200" y="304800"/>
            <a:ext cx="2897188" cy="2667000"/>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248" name="Picture 16" descr="Braga, Babyboy 2360934 - meconinum aspiration CXR 1"/>
          <p:cNvPicPr>
            <a:picLocks noChangeAspect="1" noChangeArrowheads="1"/>
          </p:cNvPicPr>
          <p:nvPr/>
        </p:nvPicPr>
        <p:blipFill>
          <a:blip r:embed="rId4" cstate="print">
            <a:extLst>
              <a:ext uri="{28A0092B-C50C-407E-A947-70E740481C1C}">
                <a14:useLocalDpi xmlns:a14="http://schemas.microsoft.com/office/drawing/2010/main" val="0"/>
              </a:ext>
            </a:extLst>
          </a:blip>
          <a:srcRect l="16304" t="33374" r="33696" b="1331"/>
          <a:stretch>
            <a:fillRect/>
          </a:stretch>
        </p:blipFill>
        <p:spPr bwMode="auto">
          <a:xfrm>
            <a:off x="5791200" y="3402013"/>
            <a:ext cx="2895600" cy="2757487"/>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249" name="Picture 2" descr="S:\_PM.Private\Radiology Research-Lee\Societies and Meetings\Dubai 2018\Three Lectures - 2018 Dubai\Winkle paper.jpg"/>
          <p:cNvPicPr>
            <a:picLocks noChangeAspect="1" noChangeArrowheads="1"/>
          </p:cNvPicPr>
          <p:nvPr/>
        </p:nvPicPr>
        <p:blipFill>
          <a:blip r:embed="rId5">
            <a:extLst>
              <a:ext uri="{28A0092B-C50C-407E-A947-70E740481C1C}">
                <a14:useLocalDpi xmlns:a14="http://schemas.microsoft.com/office/drawing/2010/main" val="0"/>
              </a:ext>
            </a:extLst>
          </a:blip>
          <a:srcRect b="20044"/>
          <a:stretch>
            <a:fillRect/>
          </a:stretch>
        </p:blipFill>
        <p:spPr bwMode="auto">
          <a:xfrm>
            <a:off x="3962400" y="4419600"/>
            <a:ext cx="782638"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6" name="Rectangle 4"/>
          <p:cNvSpPr>
            <a:spLocks noGrp="1" noChangeArrowheads="1"/>
          </p:cNvSpPr>
          <p:nvPr>
            <p:ph type="title"/>
          </p:nvPr>
        </p:nvSpPr>
        <p:spPr>
          <a:xfrm>
            <a:off x="0" y="152400"/>
            <a:ext cx="9144000" cy="742950"/>
          </a:xfrm>
        </p:spPr>
        <p:txBody>
          <a:bodyPr/>
          <a:lstStyle/>
          <a:p>
            <a:pPr>
              <a:defRPr/>
            </a:pPr>
            <a:r>
              <a:rPr lang="en-US" b="1" dirty="0" smtClean="0">
                <a:solidFill>
                  <a:srgbClr val="FFFF00"/>
                </a:solidFill>
                <a:effectLst>
                  <a:outerShdw blurRad="38100" dist="38100" dir="2700000" algn="tl">
                    <a:srgbClr val="000000"/>
                  </a:outerShdw>
                </a:effectLst>
              </a:rPr>
              <a:t>Other Findings of Lymphoma </a:t>
            </a:r>
            <a:endParaRPr lang="en-US" b="1" dirty="0">
              <a:solidFill>
                <a:srgbClr val="FFFF00"/>
              </a:solidFill>
              <a:effectLst>
                <a:outerShdw blurRad="38100" dist="38100" dir="2700000" algn="tl">
                  <a:srgbClr val="000000"/>
                </a:outerShdw>
              </a:effectLst>
            </a:endParaRPr>
          </a:p>
        </p:txBody>
      </p:sp>
      <p:sp>
        <p:nvSpPr>
          <p:cNvPr id="40963" name="Rectangle 7"/>
          <p:cNvSpPr>
            <a:spLocks noChangeArrowheads="1"/>
          </p:cNvSpPr>
          <p:nvPr/>
        </p:nvSpPr>
        <p:spPr bwMode="auto">
          <a:xfrm>
            <a:off x="-17463" y="1014413"/>
            <a:ext cx="9144001" cy="2971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smtClean="0">
              <a:ln>
                <a:noFill/>
              </a:ln>
              <a:solidFill>
                <a:srgbClr val="00FF00"/>
              </a:solidFill>
              <a:effectLst/>
              <a:uLnTx/>
              <a:uFillTx/>
              <a:latin typeface="Arial" panose="020B0604020202020204" pitchFamily="34" charset="0"/>
              <a:ea typeface="ＭＳ Ｐゴシック" panose="020B0600070205080204" pitchFamily="34" charset="-128"/>
              <a:cs typeface="+mn-cs"/>
            </a:endParaRPr>
          </a:p>
        </p:txBody>
      </p:sp>
      <p:sp>
        <p:nvSpPr>
          <p:cNvPr id="40964" name="Rectangle 10"/>
          <p:cNvSpPr>
            <a:spLocks noChangeArrowheads="1"/>
          </p:cNvSpPr>
          <p:nvPr/>
        </p:nvSpPr>
        <p:spPr bwMode="auto">
          <a:xfrm>
            <a:off x="0" y="3962400"/>
            <a:ext cx="9144000" cy="28956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smtClean="0">
              <a:ln>
                <a:noFill/>
              </a:ln>
              <a:solidFill>
                <a:srgbClr val="00FF00"/>
              </a:solidFill>
              <a:effectLst/>
              <a:uLnTx/>
              <a:uFillTx/>
              <a:latin typeface="Arial" panose="020B0604020202020204" pitchFamily="34" charset="0"/>
              <a:ea typeface="ＭＳ Ｐゴシック" panose="020B0600070205080204" pitchFamily="34" charset="-128"/>
              <a:cs typeface="+mn-cs"/>
            </a:endParaRPr>
          </a:p>
        </p:txBody>
      </p:sp>
      <p:sp>
        <p:nvSpPr>
          <p:cNvPr id="40965" name="Text Box 17"/>
          <p:cNvSpPr txBox="1">
            <a:spLocks noChangeArrowheads="1"/>
          </p:cNvSpPr>
          <p:nvPr/>
        </p:nvSpPr>
        <p:spPr bwMode="auto">
          <a:xfrm>
            <a:off x="228600" y="3519488"/>
            <a:ext cx="2416175"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00FF00"/>
                </a:solidFill>
                <a:effectLst/>
                <a:uLnTx/>
                <a:uFillTx/>
                <a:latin typeface="Arial" panose="020B0604020202020204" pitchFamily="34" charset="0"/>
                <a:ea typeface="ＭＳ Ｐゴシック" panose="020B0600070205080204" pitchFamily="34" charset="-128"/>
                <a:cs typeface="+mn-cs"/>
              </a:rPr>
              <a:t>Pulmonary Nodules </a:t>
            </a:r>
          </a:p>
        </p:txBody>
      </p:sp>
      <p:pic>
        <p:nvPicPr>
          <p:cNvPr id="40966" name="Picture 18" descr="1"/>
          <p:cNvPicPr>
            <a:picLocks noChangeAspect="1" noChangeArrowheads="1"/>
          </p:cNvPicPr>
          <p:nvPr/>
        </p:nvPicPr>
        <p:blipFill>
          <a:blip r:embed="rId4">
            <a:extLst>
              <a:ext uri="{28A0092B-C50C-407E-A947-70E740481C1C}">
                <a14:useLocalDpi xmlns:a14="http://schemas.microsoft.com/office/drawing/2010/main" val="0"/>
              </a:ext>
            </a:extLst>
          </a:blip>
          <a:srcRect l="12500" t="23389" r="7813" b="12500"/>
          <a:stretch>
            <a:fillRect/>
          </a:stretch>
        </p:blipFill>
        <p:spPr bwMode="auto">
          <a:xfrm>
            <a:off x="381000" y="4038600"/>
            <a:ext cx="31242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19" descr="1"/>
          <p:cNvPicPr>
            <a:picLocks noChangeAspect="1" noChangeArrowheads="1"/>
          </p:cNvPicPr>
          <p:nvPr/>
        </p:nvPicPr>
        <p:blipFill>
          <a:blip r:embed="rId5">
            <a:extLst>
              <a:ext uri="{28A0092B-C50C-407E-A947-70E740481C1C}">
                <a14:useLocalDpi xmlns:a14="http://schemas.microsoft.com/office/drawing/2010/main" val="0"/>
              </a:ext>
            </a:extLst>
          </a:blip>
          <a:srcRect l="6250" t="20313" r="7813" b="21875"/>
          <a:stretch>
            <a:fillRect/>
          </a:stretch>
        </p:blipFill>
        <p:spPr bwMode="auto">
          <a:xfrm>
            <a:off x="5257800" y="4038600"/>
            <a:ext cx="3581400"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8" name="Text Box 20"/>
          <p:cNvSpPr txBox="1">
            <a:spLocks noChangeArrowheads="1"/>
          </p:cNvSpPr>
          <p:nvPr/>
        </p:nvSpPr>
        <p:spPr bwMode="auto">
          <a:xfrm>
            <a:off x="831850" y="6491288"/>
            <a:ext cx="2325688"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00FF00"/>
                </a:solidFill>
                <a:effectLst/>
                <a:uLnTx/>
                <a:uFillTx/>
                <a:latin typeface="Arial" panose="020B0604020202020204" pitchFamily="34" charset="0"/>
                <a:ea typeface="ＭＳ Ｐゴシック" panose="020B0600070205080204" pitchFamily="34" charset="-128"/>
                <a:cs typeface="+mn-cs"/>
              </a:rPr>
              <a:t>Vessel Encasement</a:t>
            </a:r>
          </a:p>
        </p:txBody>
      </p:sp>
      <p:sp>
        <p:nvSpPr>
          <p:cNvPr id="40969" name="Line 21"/>
          <p:cNvSpPr>
            <a:spLocks noChangeShapeType="1"/>
          </p:cNvSpPr>
          <p:nvPr/>
        </p:nvSpPr>
        <p:spPr bwMode="auto">
          <a:xfrm>
            <a:off x="3657600" y="5257800"/>
            <a:ext cx="1371600" cy="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0970" name="Text Box 23"/>
          <p:cNvSpPr txBox="1">
            <a:spLocks noChangeArrowheads="1"/>
          </p:cNvSpPr>
          <p:nvPr/>
        </p:nvSpPr>
        <p:spPr bwMode="auto">
          <a:xfrm>
            <a:off x="6211888" y="3505200"/>
            <a:ext cx="1941512"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00FF00"/>
                </a:solidFill>
                <a:effectLst/>
                <a:uLnTx/>
                <a:uFillTx/>
                <a:latin typeface="Arial" panose="020B0604020202020204" pitchFamily="34" charset="0"/>
                <a:ea typeface="ＭＳ Ｐゴシック" panose="020B0600070205080204" pitchFamily="34" charset="-128"/>
                <a:cs typeface="+mn-cs"/>
              </a:rPr>
              <a:t>Effusion &amp; LAD </a:t>
            </a:r>
          </a:p>
        </p:txBody>
      </p:sp>
      <p:sp>
        <p:nvSpPr>
          <p:cNvPr id="40971" name="Text Box 24"/>
          <p:cNvSpPr txBox="1">
            <a:spLocks noChangeArrowheads="1"/>
          </p:cNvSpPr>
          <p:nvPr/>
        </p:nvSpPr>
        <p:spPr bwMode="auto">
          <a:xfrm>
            <a:off x="6249988" y="6400800"/>
            <a:ext cx="210343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00FF00"/>
                </a:solidFill>
                <a:effectLst/>
                <a:uLnTx/>
                <a:uFillTx/>
                <a:latin typeface="Arial" panose="020B0604020202020204" pitchFamily="34" charset="0"/>
                <a:ea typeface="ＭＳ Ｐゴシック" panose="020B0600070205080204" pitchFamily="34" charset="-128"/>
                <a:cs typeface="+mn-cs"/>
              </a:rPr>
              <a:t>SVC Syndrome</a:t>
            </a:r>
            <a:r>
              <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 </a:t>
            </a:r>
          </a:p>
        </p:txBody>
      </p:sp>
      <p:sp>
        <p:nvSpPr>
          <p:cNvPr id="40972" name="Rectangle 28"/>
          <p:cNvSpPr>
            <a:spLocks noChangeArrowheads="1"/>
          </p:cNvSpPr>
          <p:nvPr/>
        </p:nvSpPr>
        <p:spPr bwMode="auto">
          <a:xfrm>
            <a:off x="3048000" y="1066800"/>
            <a:ext cx="381000" cy="304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0973" name="Rectangle 29"/>
          <p:cNvSpPr>
            <a:spLocks noChangeArrowheads="1"/>
          </p:cNvSpPr>
          <p:nvPr/>
        </p:nvSpPr>
        <p:spPr bwMode="auto">
          <a:xfrm>
            <a:off x="5105400" y="1066800"/>
            <a:ext cx="381000" cy="304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0974" name="Text Box 30"/>
          <p:cNvSpPr txBox="1">
            <a:spLocks noChangeArrowheads="1"/>
          </p:cNvSpPr>
          <p:nvPr/>
        </p:nvSpPr>
        <p:spPr bwMode="auto">
          <a:xfrm>
            <a:off x="2982913" y="3505200"/>
            <a:ext cx="2198687"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00FF00"/>
                </a:solidFill>
                <a:effectLst/>
                <a:uLnTx/>
                <a:uFillTx/>
                <a:latin typeface="Arial" panose="020B0604020202020204" pitchFamily="34" charset="0"/>
                <a:ea typeface="ＭＳ Ｐゴシック" panose="020B0600070205080204" pitchFamily="34" charset="-128"/>
                <a:cs typeface="+mn-cs"/>
              </a:rPr>
              <a:t>Air-bronchograms</a:t>
            </a:r>
          </a:p>
        </p:txBody>
      </p:sp>
      <p:pic>
        <p:nvPicPr>
          <p:cNvPr id="40975" name="Picture 15"/>
          <p:cNvPicPr>
            <a:picLocks noChangeAspect="1" noChangeArrowheads="1"/>
          </p:cNvPicPr>
          <p:nvPr/>
        </p:nvPicPr>
        <p:blipFill>
          <a:blip r:embed="rId6">
            <a:extLst>
              <a:ext uri="{28A0092B-C50C-407E-A947-70E740481C1C}">
                <a14:useLocalDpi xmlns:a14="http://schemas.microsoft.com/office/drawing/2010/main" val="0"/>
              </a:ext>
            </a:extLst>
          </a:blip>
          <a:srcRect l="9770" t="9541" r="12500" b="22559"/>
          <a:stretch>
            <a:fillRect/>
          </a:stretch>
        </p:blipFill>
        <p:spPr bwMode="auto">
          <a:xfrm>
            <a:off x="76200" y="1049338"/>
            <a:ext cx="2811463" cy="2455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76" name="Picture 16"/>
          <p:cNvPicPr>
            <a:picLocks noChangeAspect="1" noChangeArrowheads="1"/>
          </p:cNvPicPr>
          <p:nvPr/>
        </p:nvPicPr>
        <p:blipFill>
          <a:blip r:embed="rId6">
            <a:extLst>
              <a:ext uri="{28A0092B-C50C-407E-A947-70E740481C1C}">
                <a14:useLocalDpi xmlns:a14="http://schemas.microsoft.com/office/drawing/2010/main" val="0"/>
              </a:ext>
            </a:extLst>
          </a:blip>
          <a:srcRect l="68828" t="32419" r="15034" b="47919"/>
          <a:stretch>
            <a:fillRect/>
          </a:stretch>
        </p:blipFill>
        <p:spPr bwMode="auto">
          <a:xfrm>
            <a:off x="3062288" y="1143000"/>
            <a:ext cx="1890712" cy="230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0977" name="Object 1"/>
          <p:cNvGraphicFramePr>
            <a:graphicFrameLocks noChangeAspect="1"/>
          </p:cNvGraphicFramePr>
          <p:nvPr/>
        </p:nvGraphicFramePr>
        <p:xfrm>
          <a:off x="4981575" y="1112838"/>
          <a:ext cx="4162425" cy="2468562"/>
        </p:xfrm>
        <a:graphic>
          <a:graphicData uri="http://schemas.openxmlformats.org/presentationml/2006/ole">
            <mc:AlternateContent xmlns:mc="http://schemas.openxmlformats.org/markup-compatibility/2006">
              <mc:Choice xmlns:v="urn:schemas-microsoft-com:vml" Requires="v">
                <p:oleObj spid="_x0000_s81969" name="Bitmap Image" r:id="rId7" imgW="4877481" imgH="4877481" progId="PBrush">
                  <p:embed/>
                </p:oleObj>
              </mc:Choice>
              <mc:Fallback>
                <p:oleObj name="Bitmap Image" r:id="rId7" imgW="4877481" imgH="4877481" progId="PBrush">
                  <p:embed/>
                  <p:pic>
                    <p:nvPicPr>
                      <p:cNvPr id="40977" name="Object 1"/>
                      <p:cNvPicPr>
                        <a:picLocks noChangeAspect="1" noChangeArrowheads="1"/>
                      </p:cNvPicPr>
                      <p:nvPr/>
                    </p:nvPicPr>
                    <p:blipFill>
                      <a:blip r:embed="rId8">
                        <a:extLst>
                          <a:ext uri="{28A0092B-C50C-407E-A947-70E740481C1C}">
                            <a14:useLocalDpi xmlns:a14="http://schemas.microsoft.com/office/drawing/2010/main" val="0"/>
                          </a:ext>
                        </a:extLst>
                      </a:blip>
                      <a:srcRect l="3125" t="25000" r="4688" b="20313"/>
                      <a:stretch>
                        <a:fillRect/>
                      </a:stretch>
                    </p:blipFill>
                    <p:spPr bwMode="auto">
                      <a:xfrm>
                        <a:off x="4981575" y="1112838"/>
                        <a:ext cx="4162425"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 name="Line 15"/>
          <p:cNvSpPr>
            <a:spLocks noChangeShapeType="1"/>
          </p:cNvSpPr>
          <p:nvPr/>
        </p:nvSpPr>
        <p:spPr bwMode="auto">
          <a:xfrm>
            <a:off x="4953000" y="1828800"/>
            <a:ext cx="457200" cy="3810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9" name="Line 15"/>
          <p:cNvSpPr>
            <a:spLocks noChangeShapeType="1"/>
          </p:cNvSpPr>
          <p:nvPr/>
        </p:nvSpPr>
        <p:spPr bwMode="auto">
          <a:xfrm flipH="1">
            <a:off x="8610600" y="1524000"/>
            <a:ext cx="381000" cy="5334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469897239"/>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9682" name="Rectangle 2"/>
          <p:cNvSpPr>
            <a:spLocks noGrp="1" noChangeArrowheads="1"/>
          </p:cNvSpPr>
          <p:nvPr>
            <p:ph type="title"/>
          </p:nvPr>
        </p:nvSpPr>
        <p:spPr>
          <a:xfrm>
            <a:off x="685800" y="76200"/>
            <a:ext cx="7772400" cy="1143000"/>
          </a:xfrm>
        </p:spPr>
        <p:txBody>
          <a:bodyPr/>
          <a:lstStyle/>
          <a:p>
            <a:pPr>
              <a:defRPr/>
            </a:pPr>
            <a:r>
              <a:rPr lang="en-US" sz="4000" b="1" smtClean="0">
                <a:solidFill>
                  <a:srgbClr val="FFFF00"/>
                </a:solidFill>
                <a:effectLst>
                  <a:outerShdw blurRad="38100" dist="38100" dir="2700000" algn="tl">
                    <a:srgbClr val="000000"/>
                  </a:outerShdw>
                </a:effectLst>
                <a:ea typeface="ＭＳ Ｐゴシック" charset="-128"/>
              </a:rPr>
              <a:t>Fat Containing Masses: </a:t>
            </a:r>
            <a:br>
              <a:rPr lang="en-US" sz="4000" b="1" smtClean="0">
                <a:solidFill>
                  <a:srgbClr val="FFFF00"/>
                </a:solidFill>
                <a:effectLst>
                  <a:outerShdw blurRad="38100" dist="38100" dir="2700000" algn="tl">
                    <a:srgbClr val="000000"/>
                  </a:outerShdw>
                </a:effectLst>
                <a:ea typeface="ＭＳ Ｐゴシック" charset="-128"/>
              </a:rPr>
            </a:br>
            <a:r>
              <a:rPr lang="en-US" sz="4000" b="1" smtClean="0">
                <a:solidFill>
                  <a:srgbClr val="FFFF00"/>
                </a:solidFill>
                <a:effectLst>
                  <a:outerShdw blurRad="38100" dist="38100" dir="2700000" algn="tl">
                    <a:srgbClr val="000000"/>
                  </a:outerShdw>
                </a:effectLst>
                <a:ea typeface="ＭＳ Ｐゴシック" charset="-128"/>
              </a:rPr>
              <a:t>Teratoma and Lipoma </a:t>
            </a:r>
          </a:p>
        </p:txBody>
      </p:sp>
      <p:sp>
        <p:nvSpPr>
          <p:cNvPr id="43011" name="Rectangle 3"/>
          <p:cNvSpPr>
            <a:spLocks noChangeArrowheads="1"/>
          </p:cNvSpPr>
          <p:nvPr/>
        </p:nvSpPr>
        <p:spPr bwMode="auto">
          <a:xfrm>
            <a:off x="228600" y="1371600"/>
            <a:ext cx="4267200" cy="5257800"/>
          </a:xfrm>
          <a:prstGeom prst="rect">
            <a:avLst/>
          </a:prstGeom>
          <a:solidFill>
            <a:schemeClr val="tx1"/>
          </a:solidFill>
          <a:ln w="9525">
            <a:solidFill>
              <a:schemeClr val="bg1"/>
            </a:solidFill>
            <a:miter lim="800000"/>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3012" name="Rectangle 4"/>
          <p:cNvSpPr>
            <a:spLocks noChangeArrowheads="1"/>
          </p:cNvSpPr>
          <p:nvPr/>
        </p:nvSpPr>
        <p:spPr bwMode="auto">
          <a:xfrm>
            <a:off x="4724400" y="1371600"/>
            <a:ext cx="4267200" cy="5257800"/>
          </a:xfrm>
          <a:prstGeom prst="rect">
            <a:avLst/>
          </a:prstGeom>
          <a:solidFill>
            <a:schemeClr val="tx1"/>
          </a:solidFill>
          <a:ln w="9525">
            <a:solidFill>
              <a:schemeClr val="bg1"/>
            </a:solidFill>
            <a:miter lim="800000"/>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749" name="Text Box 5"/>
          <p:cNvSpPr txBox="1">
            <a:spLocks noChangeArrowheads="1"/>
          </p:cNvSpPr>
          <p:nvPr/>
        </p:nvSpPr>
        <p:spPr bwMode="auto">
          <a:xfrm>
            <a:off x="6324600" y="5943600"/>
            <a:ext cx="14144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smtClean="0">
                <a:ln>
                  <a:noFill/>
                </a:ln>
                <a:solidFill>
                  <a:srgbClr val="FF6600"/>
                </a:solidFill>
                <a:effectLst/>
                <a:uLnTx/>
                <a:uFillTx/>
                <a:latin typeface="Arial" charset="0"/>
                <a:ea typeface="ＭＳ Ｐゴシック" charset="0"/>
                <a:cs typeface="+mn-cs"/>
              </a:rPr>
              <a:t>Lipoma </a:t>
            </a:r>
            <a:r>
              <a:rPr kumimoji="0" lang="en-US" sz="1800" b="0" i="0" u="none" strike="noStrike" kern="1200" cap="none" spc="0" normalizeH="0" baseline="0" noProof="0" smtClean="0">
                <a:ln>
                  <a:noFill/>
                </a:ln>
                <a:solidFill>
                  <a:srgbClr val="000000"/>
                </a:solidFill>
                <a:effectLst/>
                <a:uLnTx/>
                <a:uFillTx/>
                <a:latin typeface="Arial" charset="0"/>
                <a:ea typeface="ＭＳ Ｐゴシック" charset="0"/>
                <a:cs typeface="+mn-cs"/>
              </a:rPr>
              <a:t> </a:t>
            </a:r>
          </a:p>
        </p:txBody>
      </p:sp>
      <p:sp>
        <p:nvSpPr>
          <p:cNvPr id="31750" name="Text Box 6"/>
          <p:cNvSpPr txBox="1">
            <a:spLocks noChangeArrowheads="1"/>
          </p:cNvSpPr>
          <p:nvPr/>
        </p:nvSpPr>
        <p:spPr bwMode="auto">
          <a:xfrm>
            <a:off x="1524000" y="6019800"/>
            <a:ext cx="1641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smtClean="0">
                <a:ln>
                  <a:noFill/>
                </a:ln>
                <a:solidFill>
                  <a:srgbClr val="FF6600"/>
                </a:solidFill>
                <a:effectLst/>
                <a:uLnTx/>
                <a:uFillTx/>
                <a:latin typeface="Arial" charset="0"/>
                <a:ea typeface="ＭＳ Ｐゴシック" charset="0"/>
                <a:cs typeface="+mn-cs"/>
              </a:rPr>
              <a:t>Teratoma </a:t>
            </a:r>
          </a:p>
        </p:txBody>
      </p:sp>
      <p:sp>
        <p:nvSpPr>
          <p:cNvPr id="1479687" name="Text Box 7"/>
          <p:cNvSpPr txBox="1">
            <a:spLocks noChangeArrowheads="1"/>
          </p:cNvSpPr>
          <p:nvPr/>
        </p:nvSpPr>
        <p:spPr bwMode="auto">
          <a:xfrm>
            <a:off x="381000" y="4343400"/>
            <a:ext cx="4130675" cy="217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285750" marR="0" lvl="0" indent="-285750" algn="l" defTabSz="914400" rtl="0" eaLnBrk="0" fontAlgn="base" latinLnBrk="0" hangingPunct="0">
              <a:lnSpc>
                <a:spcPct val="100000"/>
              </a:lnSpc>
              <a:spcBef>
                <a:spcPct val="0"/>
              </a:spcBef>
              <a:spcAft>
                <a:spcPct val="0"/>
              </a:spcAft>
              <a:buClr>
                <a:srgbClr val="FF0000"/>
              </a:buClr>
              <a:buSzPct val="125000"/>
              <a:buFont typeface="Wingdings" pitchFamily="2" charset="2"/>
              <a:buChar char="ü"/>
              <a:tabLst/>
              <a:defRPr/>
            </a:pPr>
            <a:r>
              <a:rPr kumimoji="0" lang="en-US" sz="1700" b="1" i="0" u="none" strike="noStrike" kern="1200" cap="none" spc="0" normalizeH="0" baseline="0" noProof="0" dirty="0">
                <a:ln>
                  <a:noFill/>
                </a:ln>
                <a:solidFill>
                  <a:srgbClr val="00FF00"/>
                </a:solidFill>
                <a:effectLst/>
                <a:uLnTx/>
                <a:uFillTx/>
                <a:latin typeface="Arial" charset="0"/>
                <a:ea typeface="ＭＳ Ｐゴシック" panose="020B0600070205080204" pitchFamily="34" charset="-128"/>
                <a:cs typeface="+mn-cs"/>
              </a:rPr>
              <a:t> ~ 10% of all </a:t>
            </a:r>
            <a:r>
              <a:rPr kumimoji="0" lang="en-US" sz="1700" b="1" i="0" u="none" strike="noStrike" kern="1200" cap="none" spc="0" normalizeH="0" baseline="0" noProof="0" dirty="0" err="1">
                <a:ln>
                  <a:noFill/>
                </a:ln>
                <a:solidFill>
                  <a:srgbClr val="00FF00"/>
                </a:solidFill>
                <a:effectLst/>
                <a:uLnTx/>
                <a:uFillTx/>
                <a:latin typeface="Arial" charset="0"/>
                <a:ea typeface="ＭＳ Ｐゴシック" panose="020B0600070205080204" pitchFamily="34" charset="-128"/>
                <a:cs typeface="+mn-cs"/>
              </a:rPr>
              <a:t>mediastinal</a:t>
            </a:r>
            <a:r>
              <a:rPr kumimoji="0" lang="en-US" sz="1700" b="1" i="0" u="none" strike="noStrike" kern="1200" cap="none" spc="0" normalizeH="0" baseline="0" noProof="0" dirty="0">
                <a:ln>
                  <a:noFill/>
                </a:ln>
                <a:solidFill>
                  <a:srgbClr val="00FF00"/>
                </a:solidFill>
                <a:effectLst/>
                <a:uLnTx/>
                <a:uFillTx/>
                <a:latin typeface="Arial" charset="0"/>
                <a:ea typeface="ＭＳ Ｐゴシック" panose="020B0600070205080204" pitchFamily="34" charset="-128"/>
                <a:cs typeface="+mn-cs"/>
              </a:rPr>
              <a:t> masses</a:t>
            </a:r>
          </a:p>
          <a:p>
            <a:pPr marL="285750" marR="0" lvl="0" indent="-285750" algn="l" defTabSz="914400" rtl="0" eaLnBrk="0" fontAlgn="base" latinLnBrk="0" hangingPunct="0">
              <a:lnSpc>
                <a:spcPct val="100000"/>
              </a:lnSpc>
              <a:spcBef>
                <a:spcPct val="0"/>
              </a:spcBef>
              <a:spcAft>
                <a:spcPct val="0"/>
              </a:spcAft>
              <a:buClr>
                <a:srgbClr val="FF0000"/>
              </a:buClr>
              <a:buSzPct val="125000"/>
              <a:buFont typeface="Wingdings" pitchFamily="2" charset="2"/>
              <a:buChar char="ü"/>
              <a:tabLst/>
              <a:defRPr/>
            </a:pPr>
            <a:endParaRPr kumimoji="0" lang="en-US" sz="1700" b="1" i="0" u="none" strike="noStrike" kern="1200" cap="none" spc="0" normalizeH="0" baseline="0" noProof="0" dirty="0">
              <a:ln>
                <a:noFill/>
              </a:ln>
              <a:solidFill>
                <a:srgbClr val="00FF00"/>
              </a:solidFill>
              <a:effectLst/>
              <a:uLnTx/>
              <a:uFillTx/>
              <a:latin typeface="Arial" charset="0"/>
              <a:ea typeface="ＭＳ Ｐゴシック" panose="020B0600070205080204" pitchFamily="34" charset="-128"/>
              <a:cs typeface="+mn-cs"/>
            </a:endParaRPr>
          </a:p>
          <a:p>
            <a:pPr marL="285750" marR="0" lvl="0" indent="-285750" algn="l" defTabSz="914400" rtl="0" eaLnBrk="0" fontAlgn="base" latinLnBrk="0" hangingPunct="0">
              <a:lnSpc>
                <a:spcPct val="100000"/>
              </a:lnSpc>
              <a:spcBef>
                <a:spcPct val="0"/>
              </a:spcBef>
              <a:spcAft>
                <a:spcPct val="0"/>
              </a:spcAft>
              <a:buClr>
                <a:srgbClr val="FF0000"/>
              </a:buClr>
              <a:buSzPct val="125000"/>
              <a:buFont typeface="Wingdings" pitchFamily="2" charset="2"/>
              <a:buChar char="ü"/>
              <a:tabLst/>
              <a:defRPr/>
            </a:pPr>
            <a:r>
              <a:rPr kumimoji="0" lang="en-US" sz="1700" b="1" i="0" u="none" strike="noStrike" kern="1200" cap="none" spc="0" normalizeH="0" baseline="0" noProof="0" dirty="0">
                <a:ln>
                  <a:noFill/>
                </a:ln>
                <a:solidFill>
                  <a:srgbClr val="00FF00"/>
                </a:solidFill>
                <a:effectLst/>
                <a:uLnTx/>
                <a:uFillTx/>
                <a:latin typeface="Arial" charset="0"/>
                <a:ea typeface="ＭＳ Ｐゴシック" panose="020B0600070205080204" pitchFamily="34" charset="-128"/>
                <a:cs typeface="+mn-cs"/>
              </a:rPr>
              <a:t>  Typically mature </a:t>
            </a:r>
            <a:r>
              <a:rPr kumimoji="0" lang="en-US" sz="1700" b="1" i="0" u="none" strike="noStrike" kern="1200" cap="none" spc="0" normalizeH="0" baseline="0" noProof="0" dirty="0" err="1">
                <a:ln>
                  <a:noFill/>
                </a:ln>
                <a:solidFill>
                  <a:srgbClr val="00FF00"/>
                </a:solidFill>
                <a:effectLst/>
                <a:uLnTx/>
                <a:uFillTx/>
                <a:latin typeface="Arial" charset="0"/>
                <a:ea typeface="ＭＳ Ｐゴシック" panose="020B0600070205080204" pitchFamily="34" charset="-128"/>
                <a:cs typeface="+mn-cs"/>
              </a:rPr>
              <a:t>teratoma</a:t>
            </a:r>
            <a:r>
              <a:rPr kumimoji="0" lang="en-US" sz="1700" b="1" i="0" u="none" strike="noStrike" kern="1200" cap="none" spc="0" normalizeH="0" baseline="0" noProof="0" dirty="0">
                <a:ln>
                  <a:noFill/>
                </a:ln>
                <a:solidFill>
                  <a:srgbClr val="00FF00"/>
                </a:solidFill>
                <a:effectLst/>
                <a:uLnTx/>
                <a:uFillTx/>
                <a:latin typeface="Arial" charset="0"/>
                <a:ea typeface="ＭＳ Ｐゴシック" panose="020B0600070205080204" pitchFamily="34" charset="-128"/>
                <a:cs typeface="+mn-cs"/>
              </a:rPr>
              <a:t> &gt; 90%</a:t>
            </a:r>
          </a:p>
          <a:p>
            <a:pPr marL="285750" marR="0" lvl="0" indent="-285750" algn="l" defTabSz="914400" rtl="0" eaLnBrk="0" fontAlgn="base" latinLnBrk="0" hangingPunct="0">
              <a:lnSpc>
                <a:spcPct val="100000"/>
              </a:lnSpc>
              <a:spcBef>
                <a:spcPct val="0"/>
              </a:spcBef>
              <a:spcAft>
                <a:spcPct val="0"/>
              </a:spcAft>
              <a:buClr>
                <a:srgbClr val="FF0000"/>
              </a:buClr>
              <a:buSzPct val="125000"/>
              <a:buFont typeface="Wingdings" pitchFamily="2" charset="2"/>
              <a:buChar char="ü"/>
              <a:tabLst/>
              <a:defRPr/>
            </a:pPr>
            <a:endParaRPr kumimoji="0" lang="en-US" sz="1700" b="1" i="0" u="none" strike="noStrike" kern="1200" cap="none" spc="0" normalizeH="0" baseline="0" noProof="0" dirty="0">
              <a:ln>
                <a:noFill/>
              </a:ln>
              <a:solidFill>
                <a:srgbClr val="00FF00"/>
              </a:solidFill>
              <a:effectLst/>
              <a:uLnTx/>
              <a:uFillTx/>
              <a:latin typeface="Arial" charset="0"/>
              <a:ea typeface="ＭＳ Ｐゴシック" panose="020B0600070205080204" pitchFamily="34" charset="-128"/>
              <a:cs typeface="+mn-cs"/>
            </a:endParaRPr>
          </a:p>
          <a:p>
            <a:pPr marL="285750" marR="0" lvl="0" indent="-285750" algn="l" defTabSz="914400" rtl="0" eaLnBrk="0" fontAlgn="base" latinLnBrk="0" hangingPunct="0">
              <a:lnSpc>
                <a:spcPct val="100000"/>
              </a:lnSpc>
              <a:spcBef>
                <a:spcPct val="0"/>
              </a:spcBef>
              <a:spcAft>
                <a:spcPct val="0"/>
              </a:spcAft>
              <a:buClr>
                <a:srgbClr val="FF0000"/>
              </a:buClr>
              <a:buSzPct val="125000"/>
              <a:buFont typeface="Wingdings" pitchFamily="2" charset="2"/>
              <a:buChar char="ü"/>
              <a:tabLst/>
              <a:defRPr/>
            </a:pPr>
            <a:r>
              <a:rPr kumimoji="0" lang="en-US" sz="1700" b="1" i="0" u="none" strike="noStrike" kern="1200" cap="none" spc="0" normalizeH="0" baseline="0" noProof="0" dirty="0">
                <a:ln>
                  <a:noFill/>
                </a:ln>
                <a:solidFill>
                  <a:srgbClr val="00FF00"/>
                </a:solidFill>
                <a:effectLst/>
                <a:uLnTx/>
                <a:uFillTx/>
                <a:latin typeface="Arial" charset="0"/>
                <a:ea typeface="ＭＳ Ｐゴシック" panose="020B0600070205080204" pitchFamily="34" charset="-128"/>
                <a:cs typeface="+mn-cs"/>
              </a:rPr>
              <a:t>  On path, 3 embryonic germ cell     </a:t>
            </a:r>
          </a:p>
          <a:p>
            <a:pPr marL="0" marR="0" lvl="0" indent="0" algn="l" defTabSz="914400" rtl="0" eaLnBrk="0" fontAlgn="base" latinLnBrk="0" hangingPunct="0">
              <a:lnSpc>
                <a:spcPct val="100000"/>
              </a:lnSpc>
              <a:spcBef>
                <a:spcPct val="0"/>
              </a:spcBef>
              <a:spcAft>
                <a:spcPct val="0"/>
              </a:spcAft>
              <a:buClr>
                <a:srgbClr val="FF0000"/>
              </a:buClr>
              <a:buSzPct val="125000"/>
              <a:buFontTx/>
              <a:buNone/>
              <a:tabLst/>
              <a:defRPr/>
            </a:pPr>
            <a:r>
              <a:rPr kumimoji="0" lang="en-US" sz="1700" b="1" i="0" u="none" strike="noStrike" kern="1200" cap="none" spc="0" normalizeH="0" baseline="0" noProof="0" dirty="0">
                <a:ln>
                  <a:noFill/>
                </a:ln>
                <a:solidFill>
                  <a:srgbClr val="00FF00"/>
                </a:solidFill>
                <a:effectLst/>
                <a:uLnTx/>
                <a:uFillTx/>
                <a:latin typeface="Arial" charset="0"/>
                <a:ea typeface="ＭＳ Ｐゴシック" panose="020B0600070205080204" pitchFamily="34" charset="-128"/>
                <a:cs typeface="+mn-cs"/>
              </a:rPr>
              <a:t>       layers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700" b="1" i="0" u="none" strike="noStrike" kern="1200" cap="none" spc="0" normalizeH="0" baseline="0" noProof="0" dirty="0">
              <a:ln>
                <a:noFill/>
              </a:ln>
              <a:solidFill>
                <a:srgbClr val="333399"/>
              </a:solidFill>
              <a:effectLst/>
              <a:uLnTx/>
              <a:uFillTx/>
              <a:latin typeface="Arial"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ＭＳ Ｐゴシック" panose="020B0600070205080204" pitchFamily="34" charset="-128"/>
              <a:cs typeface="+mn-cs"/>
            </a:endParaRPr>
          </a:p>
        </p:txBody>
      </p:sp>
      <p:sp>
        <p:nvSpPr>
          <p:cNvPr id="31752" name="Text Box 8"/>
          <p:cNvSpPr txBox="1">
            <a:spLocks noChangeArrowheads="1"/>
          </p:cNvSpPr>
          <p:nvPr/>
        </p:nvSpPr>
        <p:spPr bwMode="auto">
          <a:xfrm>
            <a:off x="5638800" y="4397375"/>
            <a:ext cx="2641600"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
                <a:srgbClr val="FF0000"/>
              </a:buClr>
              <a:buSzPct val="125000"/>
              <a:buFont typeface="Wingdings" charset="0"/>
              <a:buChar char="ü"/>
              <a:tabLst/>
              <a:defRPr/>
            </a:pPr>
            <a:r>
              <a:rPr kumimoji="0" lang="en-US" sz="1700" b="1" i="0" u="none" strike="noStrike" kern="1200" cap="none" spc="0" normalizeH="0" baseline="0" noProof="0" smtClean="0">
                <a:ln>
                  <a:noFill/>
                </a:ln>
                <a:solidFill>
                  <a:srgbClr val="00FF00"/>
                </a:solidFill>
                <a:effectLst/>
                <a:uLnTx/>
                <a:uFillTx/>
                <a:latin typeface="Arial" charset="0"/>
                <a:ea typeface="ＭＳ Ｐゴシック" charset="0"/>
                <a:cs typeface="+mn-cs"/>
              </a:rPr>
              <a:t> </a:t>
            </a:r>
            <a:r>
              <a:rPr kumimoji="0" lang="en-US" sz="1800" b="1" i="0" u="none" strike="noStrike" kern="1200" cap="none" spc="0" normalizeH="0" baseline="0" noProof="0" smtClean="0">
                <a:ln>
                  <a:noFill/>
                </a:ln>
                <a:solidFill>
                  <a:srgbClr val="00FF00"/>
                </a:solidFill>
                <a:effectLst/>
                <a:uLnTx/>
                <a:uFillTx/>
                <a:latin typeface="Arial" charset="0"/>
                <a:ea typeface="ＭＳ Ｐゴシック" charset="0"/>
                <a:cs typeface="+mn-cs"/>
              </a:rPr>
              <a:t>Rare in children   </a:t>
            </a:r>
          </a:p>
          <a:p>
            <a:pPr marL="0" marR="0" lvl="0" indent="0" algn="l" defTabSz="914400" rtl="0" eaLnBrk="0" fontAlgn="base" latinLnBrk="0" hangingPunct="0">
              <a:lnSpc>
                <a:spcPct val="100000"/>
              </a:lnSpc>
              <a:spcBef>
                <a:spcPct val="0"/>
              </a:spcBef>
              <a:spcAft>
                <a:spcPct val="0"/>
              </a:spcAft>
              <a:buClr>
                <a:srgbClr val="FF0000"/>
              </a:buClr>
              <a:buSzPct val="125000"/>
              <a:buFont typeface="Wingdings" charset="0"/>
              <a:buChar char="ü"/>
              <a:tabLst/>
              <a:defRPr/>
            </a:pPr>
            <a:endParaRPr kumimoji="0" lang="en-US" sz="1800" b="1" i="0" u="none" strike="noStrike" kern="1200" cap="none" spc="0" normalizeH="0" baseline="0" noProof="0" smtClean="0">
              <a:ln>
                <a:noFill/>
              </a:ln>
              <a:solidFill>
                <a:srgbClr val="00FF00"/>
              </a:solidFill>
              <a:effectLst/>
              <a:uLnTx/>
              <a:uFillTx/>
              <a:latin typeface="Arial" charset="0"/>
              <a:ea typeface="ＭＳ Ｐゴシック" charset="0"/>
              <a:cs typeface="+mn-cs"/>
            </a:endParaRPr>
          </a:p>
          <a:p>
            <a:pPr marL="0" marR="0" lvl="0" indent="0" algn="l" defTabSz="914400" rtl="0" eaLnBrk="0" fontAlgn="base" latinLnBrk="0" hangingPunct="0">
              <a:lnSpc>
                <a:spcPct val="100000"/>
              </a:lnSpc>
              <a:spcBef>
                <a:spcPct val="0"/>
              </a:spcBef>
              <a:spcAft>
                <a:spcPct val="0"/>
              </a:spcAft>
              <a:buClr>
                <a:srgbClr val="FF0000"/>
              </a:buClr>
              <a:buSzPct val="125000"/>
              <a:buFont typeface="Wingdings" charset="0"/>
              <a:buChar char="ü"/>
              <a:tabLst/>
              <a:defRPr/>
            </a:pPr>
            <a:r>
              <a:rPr kumimoji="0" lang="en-US" sz="1800" b="1" i="0" u="none" strike="noStrike" kern="1200" cap="none" spc="0" normalizeH="0" baseline="0" noProof="0" smtClean="0">
                <a:ln>
                  <a:noFill/>
                </a:ln>
                <a:solidFill>
                  <a:srgbClr val="00FF00"/>
                </a:solidFill>
                <a:effectLst/>
                <a:uLnTx/>
                <a:uFillTx/>
                <a:latin typeface="Arial" charset="0"/>
                <a:ea typeface="ＭＳ Ｐゴシック" charset="0"/>
                <a:cs typeface="+mn-cs"/>
              </a:rPr>
              <a:t> No mass effect </a:t>
            </a:r>
          </a:p>
          <a:p>
            <a:pPr marL="0" marR="0" lvl="0" indent="0" algn="l" defTabSz="914400" rtl="0" eaLnBrk="0" fontAlgn="base" latinLnBrk="0" hangingPunct="0">
              <a:lnSpc>
                <a:spcPct val="100000"/>
              </a:lnSpc>
              <a:spcBef>
                <a:spcPct val="0"/>
              </a:spcBef>
              <a:spcAft>
                <a:spcPct val="0"/>
              </a:spcAft>
              <a:buClr>
                <a:srgbClr val="FF0000"/>
              </a:buClr>
              <a:buSzPct val="125000"/>
              <a:buFont typeface="Wingdings" charset="0"/>
              <a:buChar char="ü"/>
              <a:tabLst/>
              <a:defRPr/>
            </a:pPr>
            <a:endParaRPr kumimoji="0" lang="en-US" sz="1800" b="1" i="0" u="none" strike="noStrike" kern="1200" cap="none" spc="0" normalizeH="0" baseline="0" noProof="0" smtClean="0">
              <a:ln>
                <a:noFill/>
              </a:ln>
              <a:solidFill>
                <a:srgbClr val="00FF00"/>
              </a:solidFill>
              <a:effectLst/>
              <a:uLnTx/>
              <a:uFillTx/>
              <a:latin typeface="Arial" charset="0"/>
              <a:ea typeface="ＭＳ Ｐゴシック" charset="0"/>
              <a:cs typeface="+mn-cs"/>
            </a:endParaRPr>
          </a:p>
          <a:p>
            <a:pPr marL="0" marR="0" lvl="0" indent="0" algn="l" defTabSz="914400" rtl="0" eaLnBrk="0" fontAlgn="base" latinLnBrk="0" hangingPunct="0">
              <a:lnSpc>
                <a:spcPct val="100000"/>
              </a:lnSpc>
              <a:spcBef>
                <a:spcPct val="0"/>
              </a:spcBef>
              <a:spcAft>
                <a:spcPct val="0"/>
              </a:spcAft>
              <a:buClr>
                <a:srgbClr val="FF0000"/>
              </a:buClr>
              <a:buSzPct val="125000"/>
              <a:buFont typeface="Wingdings" charset="0"/>
              <a:buChar char="ü"/>
              <a:tabLst/>
              <a:defRPr/>
            </a:pPr>
            <a:r>
              <a:rPr kumimoji="0" lang="en-US" sz="1800" b="1" i="0" u="none" strike="noStrike" kern="1200" cap="none" spc="0" normalizeH="0" baseline="0" noProof="0" smtClean="0">
                <a:ln>
                  <a:noFill/>
                </a:ln>
                <a:solidFill>
                  <a:srgbClr val="00FF00"/>
                </a:solidFill>
                <a:effectLst/>
                <a:uLnTx/>
                <a:uFillTx/>
                <a:latin typeface="Arial" charset="0"/>
                <a:ea typeface="ＭＳ Ｐゴシック" charset="0"/>
                <a:cs typeface="+mn-cs"/>
              </a:rPr>
              <a:t> Contains mature fat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smtClean="0">
              <a:ln>
                <a:noFill/>
              </a:ln>
              <a:solidFill>
                <a:srgbClr val="333399"/>
              </a:solidFill>
              <a:effectLst/>
              <a:uLnTx/>
              <a:uFillTx/>
              <a:latin typeface="Arial" charset="0"/>
              <a:ea typeface="ＭＳ Ｐゴシック"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smtClean="0">
              <a:ln>
                <a:noFill/>
              </a:ln>
              <a:solidFill>
                <a:srgbClr val="333399"/>
              </a:solidFill>
              <a:effectLst/>
              <a:uLnTx/>
              <a:uFillTx/>
              <a:latin typeface="Arial" charset="0"/>
              <a:ea typeface="ＭＳ Ｐゴシック"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charset="0"/>
              <a:ea typeface="ＭＳ Ｐゴシック" charset="0"/>
              <a:cs typeface="+mn-cs"/>
            </a:endParaRPr>
          </a:p>
        </p:txBody>
      </p:sp>
      <p:pic>
        <p:nvPicPr>
          <p:cNvPr id="43017" name="Picture 10" descr="1"/>
          <p:cNvPicPr>
            <a:picLocks noChangeAspect="1" noChangeArrowheads="1"/>
          </p:cNvPicPr>
          <p:nvPr/>
        </p:nvPicPr>
        <p:blipFill>
          <a:blip r:embed="rId3">
            <a:extLst>
              <a:ext uri="{28A0092B-C50C-407E-A947-70E740481C1C}">
                <a14:useLocalDpi xmlns:a14="http://schemas.microsoft.com/office/drawing/2010/main" val="0"/>
              </a:ext>
            </a:extLst>
          </a:blip>
          <a:srcRect l="14249" t="20313" r="14063" b="28224"/>
          <a:stretch>
            <a:fillRect/>
          </a:stretch>
        </p:blipFill>
        <p:spPr bwMode="auto">
          <a:xfrm>
            <a:off x="5105400" y="1600200"/>
            <a:ext cx="3505200" cy="2514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3018" name="Picture 10" descr="Mediastinal teratoma-772079-axial 1.jpg"/>
          <p:cNvPicPr>
            <a:picLocks noChangeAspect="1"/>
          </p:cNvPicPr>
          <p:nvPr/>
        </p:nvPicPr>
        <p:blipFill>
          <a:blip r:embed="rId4">
            <a:extLst>
              <a:ext uri="{28A0092B-C50C-407E-A947-70E740481C1C}">
                <a14:useLocalDpi xmlns:a14="http://schemas.microsoft.com/office/drawing/2010/main" val="0"/>
              </a:ext>
            </a:extLst>
          </a:blip>
          <a:srcRect l="18907" t="21802" r="11885" b="27522"/>
          <a:stretch>
            <a:fillRect/>
          </a:stretch>
        </p:blipFill>
        <p:spPr bwMode="auto">
          <a:xfrm>
            <a:off x="533400" y="1447800"/>
            <a:ext cx="3630613" cy="265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973293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5" name="Rectangle 3"/>
          <p:cNvSpPr>
            <a:spLocks noGrp="1" noChangeArrowheads="1"/>
          </p:cNvSpPr>
          <p:nvPr>
            <p:ph type="body" idx="1"/>
          </p:nvPr>
        </p:nvSpPr>
        <p:spPr>
          <a:xfrm>
            <a:off x="762000" y="4572000"/>
            <a:ext cx="8229600" cy="2362200"/>
          </a:xfrm>
        </p:spPr>
        <p:txBody>
          <a:bodyPr/>
          <a:lstStyle/>
          <a:p>
            <a:pPr eaLnBrk="1" hangingPunct="1">
              <a:lnSpc>
                <a:spcPct val="90000"/>
              </a:lnSpc>
              <a:buClr>
                <a:srgbClr val="FF0000"/>
              </a:buClr>
              <a:defRPr/>
            </a:pPr>
            <a:r>
              <a:rPr lang="en-US" sz="2800" b="1" u="sng" dirty="0" smtClean="0">
                <a:solidFill>
                  <a:srgbClr val="FF0000"/>
                </a:solidFill>
                <a:effectLst>
                  <a:outerShdw blurRad="38100" dist="38100" dir="2700000" algn="tl">
                    <a:srgbClr val="000000"/>
                  </a:outerShdw>
                </a:effectLst>
                <a:ea typeface="+mn-ea"/>
                <a:cs typeface="+mn-cs"/>
              </a:rPr>
              <a:t>Key Points!</a:t>
            </a:r>
          </a:p>
          <a:p>
            <a:pPr lvl="1" eaLnBrk="1" hangingPunct="1">
              <a:lnSpc>
                <a:spcPct val="90000"/>
              </a:lnSpc>
              <a:buClr>
                <a:srgbClr val="FF0000"/>
              </a:buClr>
              <a:defRPr/>
            </a:pPr>
            <a:r>
              <a:rPr lang="en-US" sz="2400" b="1" dirty="0" smtClean="0">
                <a:solidFill>
                  <a:schemeClr val="bg1"/>
                </a:solidFill>
                <a:effectLst>
                  <a:outerShdw blurRad="38100" dist="38100" dir="2700000" algn="tl">
                    <a:srgbClr val="000000"/>
                  </a:outerShdw>
                </a:effectLst>
              </a:rPr>
              <a:t>Approximately 20% of all mediastinal masses in children </a:t>
            </a:r>
          </a:p>
          <a:p>
            <a:pPr lvl="1" eaLnBrk="1" hangingPunct="1">
              <a:lnSpc>
                <a:spcPct val="90000"/>
              </a:lnSpc>
              <a:buClr>
                <a:srgbClr val="FF0000"/>
              </a:buClr>
              <a:defRPr/>
            </a:pPr>
            <a:r>
              <a:rPr lang="en-US" sz="2400" b="1" dirty="0" smtClean="0">
                <a:solidFill>
                  <a:schemeClr val="bg1"/>
                </a:solidFill>
                <a:effectLst>
                  <a:outerShdw blurRad="38100" dist="38100" dir="2700000" algn="tl">
                    <a:srgbClr val="000000"/>
                  </a:outerShdw>
                </a:effectLst>
              </a:rPr>
              <a:t>Foregut duplication cysts </a:t>
            </a:r>
          </a:p>
          <a:p>
            <a:pPr lvl="1" eaLnBrk="1" hangingPunct="1">
              <a:lnSpc>
                <a:spcPct val="90000"/>
              </a:lnSpc>
              <a:buClr>
                <a:srgbClr val="FF0000"/>
              </a:buClr>
              <a:defRPr/>
            </a:pPr>
            <a:r>
              <a:rPr lang="en-US" sz="2400" b="1" dirty="0" smtClean="0">
                <a:solidFill>
                  <a:schemeClr val="bg1"/>
                </a:solidFill>
                <a:effectLst>
                  <a:outerShdw blurRad="38100" dist="38100" dir="2700000" algn="tl">
                    <a:srgbClr val="000000"/>
                  </a:outerShdw>
                </a:effectLst>
              </a:rPr>
              <a:t>Lymphadenopathy</a:t>
            </a:r>
          </a:p>
          <a:p>
            <a:pPr lvl="1" eaLnBrk="1" hangingPunct="1">
              <a:lnSpc>
                <a:spcPct val="90000"/>
              </a:lnSpc>
              <a:buFontTx/>
              <a:buNone/>
              <a:defRPr/>
            </a:pPr>
            <a:endParaRPr lang="en-US" sz="2000" dirty="0" smtClean="0"/>
          </a:p>
          <a:p>
            <a:pPr lvl="1" eaLnBrk="1" hangingPunct="1">
              <a:lnSpc>
                <a:spcPct val="90000"/>
              </a:lnSpc>
              <a:defRPr/>
            </a:pPr>
            <a:endParaRPr lang="en-US" dirty="0" smtClean="0"/>
          </a:p>
          <a:p>
            <a:pPr eaLnBrk="1" hangingPunct="1">
              <a:lnSpc>
                <a:spcPct val="90000"/>
              </a:lnSpc>
              <a:defRPr/>
            </a:pPr>
            <a:endParaRPr lang="en-US" sz="3600" dirty="0" smtClean="0">
              <a:ea typeface="+mn-ea"/>
              <a:cs typeface="+mn-cs"/>
            </a:endParaRPr>
          </a:p>
        </p:txBody>
      </p:sp>
      <p:pic>
        <p:nvPicPr>
          <p:cNvPr id="51203" name="Picture 4" descr="1"/>
          <p:cNvPicPr>
            <a:picLocks noChangeAspect="1" noChangeArrowheads="1"/>
          </p:cNvPicPr>
          <p:nvPr/>
        </p:nvPicPr>
        <p:blipFill>
          <a:blip r:embed="rId2">
            <a:extLst>
              <a:ext uri="{28A0092B-C50C-407E-A947-70E740481C1C}">
                <a14:useLocalDpi xmlns:a14="http://schemas.microsoft.com/office/drawing/2010/main" val="0"/>
              </a:ext>
            </a:extLst>
          </a:blip>
          <a:srcRect l="4688" t="20313" r="3125" b="21875"/>
          <a:stretch>
            <a:fillRect/>
          </a:stretch>
        </p:blipFill>
        <p:spPr bwMode="auto">
          <a:xfrm>
            <a:off x="2133600" y="457200"/>
            <a:ext cx="44958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Line 5"/>
          <p:cNvSpPr>
            <a:spLocks noChangeShapeType="1"/>
          </p:cNvSpPr>
          <p:nvPr/>
        </p:nvSpPr>
        <p:spPr bwMode="auto">
          <a:xfrm>
            <a:off x="2743200" y="1447800"/>
            <a:ext cx="320040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6869" name="Line 6"/>
          <p:cNvSpPr>
            <a:spLocks noChangeShapeType="1"/>
          </p:cNvSpPr>
          <p:nvPr/>
        </p:nvSpPr>
        <p:spPr bwMode="auto">
          <a:xfrm>
            <a:off x="2743200" y="2057400"/>
            <a:ext cx="320040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6870" name="Line 7"/>
          <p:cNvSpPr>
            <a:spLocks noChangeShapeType="1"/>
          </p:cNvSpPr>
          <p:nvPr/>
        </p:nvSpPr>
        <p:spPr bwMode="auto">
          <a:xfrm>
            <a:off x="3200400" y="1447800"/>
            <a:ext cx="0" cy="533400"/>
          </a:xfrm>
          <a:prstGeom prst="line">
            <a:avLst/>
          </a:prstGeom>
          <a:noFill/>
          <a:ln w="57150">
            <a:solidFill>
              <a:srgbClr val="00FF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6871" name="Line 8"/>
          <p:cNvSpPr>
            <a:spLocks noChangeShapeType="1"/>
          </p:cNvSpPr>
          <p:nvPr/>
        </p:nvSpPr>
        <p:spPr bwMode="auto">
          <a:xfrm>
            <a:off x="4419600" y="1447800"/>
            <a:ext cx="0" cy="533400"/>
          </a:xfrm>
          <a:prstGeom prst="line">
            <a:avLst/>
          </a:prstGeom>
          <a:noFill/>
          <a:ln w="57150">
            <a:solidFill>
              <a:srgbClr val="00FF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6872" name="Line 9"/>
          <p:cNvSpPr>
            <a:spLocks noChangeShapeType="1"/>
          </p:cNvSpPr>
          <p:nvPr/>
        </p:nvSpPr>
        <p:spPr bwMode="auto">
          <a:xfrm>
            <a:off x="5638800" y="1447800"/>
            <a:ext cx="0" cy="533400"/>
          </a:xfrm>
          <a:prstGeom prst="line">
            <a:avLst/>
          </a:prstGeom>
          <a:noFill/>
          <a:ln w="57150">
            <a:solidFill>
              <a:srgbClr val="00FF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38282" name="Text Box 10"/>
          <p:cNvSpPr txBox="1">
            <a:spLocks noChangeArrowheads="1"/>
          </p:cNvSpPr>
          <p:nvPr/>
        </p:nvSpPr>
        <p:spPr bwMode="auto">
          <a:xfrm>
            <a:off x="1636713" y="3371671"/>
            <a:ext cx="557877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itchFamily="34" charset="0"/>
                <a:ea typeface="ＭＳ Ｐゴシック" charset="-128"/>
              </a:defRPr>
            </a:lvl1pPr>
            <a:lvl2pPr marL="742950" indent="-285750">
              <a:defRPr sz="2400">
                <a:solidFill>
                  <a:schemeClr val="tx1"/>
                </a:solidFill>
                <a:latin typeface="Arial" pitchFamily="34" charset="0"/>
                <a:ea typeface="ＭＳ Ｐゴシック" charset="-128"/>
              </a:defRPr>
            </a:lvl2pPr>
            <a:lvl3pPr marL="1143000" indent="-228600">
              <a:defRPr sz="2400">
                <a:solidFill>
                  <a:schemeClr val="tx1"/>
                </a:solidFill>
                <a:latin typeface="Arial" pitchFamily="34" charset="0"/>
                <a:ea typeface="ＭＳ Ｐゴシック" charset="-128"/>
              </a:defRPr>
            </a:lvl3pPr>
            <a:lvl4pPr marL="1600200" indent="-228600">
              <a:defRPr sz="2400">
                <a:solidFill>
                  <a:schemeClr val="tx1"/>
                </a:solidFill>
                <a:latin typeface="Arial" pitchFamily="34" charset="0"/>
                <a:ea typeface="ＭＳ Ｐゴシック" charset="-128"/>
              </a:defRPr>
            </a:lvl4pPr>
            <a:lvl5pPr marL="2057400" indent="-228600">
              <a:defRPr sz="2400">
                <a:solidFill>
                  <a:schemeClr val="tx1"/>
                </a:solidFill>
                <a:latin typeface="Arial" pitchFamily="34" charset="0"/>
                <a:ea typeface="ＭＳ Ｐゴシック"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Arial" pitchFamily="34" charset="0"/>
                <a:ea typeface="ＭＳ Ｐゴシック" charset="-128"/>
                <a:cs typeface="+mn-cs"/>
              </a:rPr>
              <a:t>Middle </a:t>
            </a:r>
            <a:r>
              <a:rPr kumimoji="0" lang="en-US" sz="4400" b="1"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Arial" pitchFamily="34" charset="0"/>
                <a:ea typeface="ＭＳ Ｐゴシック" charset="-128"/>
                <a:cs typeface="+mn-cs"/>
              </a:rPr>
              <a:t>Mediastinum</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2800" b="1" dirty="0" smtClean="0">
                <a:solidFill>
                  <a:srgbClr val="FFFF00"/>
                </a:solidFill>
                <a:effectLst>
                  <a:outerShdw blurRad="38100" dist="38100" dir="2700000" algn="tl">
                    <a:srgbClr val="000000"/>
                  </a:outerShdw>
                </a:effectLst>
              </a:rPr>
              <a:t>Visceral Compartment</a:t>
            </a:r>
            <a:endParaRPr kumimoji="0" lang="en-US" sz="2800" b="1" i="0" u="none" strike="noStrike" kern="1200" cap="none" spc="0" normalizeH="0" baseline="0" noProof="0" dirty="0" smtClean="0">
              <a:ln>
                <a:noFill/>
              </a:ln>
              <a:solidFill>
                <a:srgbClr val="FFFF00"/>
              </a:solidFill>
              <a:effectLst>
                <a:outerShdw blurRad="38100" dist="38100" dir="2700000" algn="tl">
                  <a:srgbClr val="000000"/>
                </a:outerShdw>
              </a:effectLst>
              <a:uLnTx/>
              <a:uFillTx/>
            </a:endParaRPr>
          </a:p>
        </p:txBody>
      </p:sp>
    </p:spTree>
    <p:extLst>
      <p:ext uri="{BB962C8B-B14F-4D97-AF65-F5344CB8AC3E}">
        <p14:creationId xmlns:p14="http://schemas.microsoft.com/office/powerpoint/2010/main" val="376166896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2"/>
          <p:cNvSpPr>
            <a:spLocks noGrp="1" noChangeArrowheads="1"/>
          </p:cNvSpPr>
          <p:nvPr>
            <p:ph type="title"/>
          </p:nvPr>
        </p:nvSpPr>
        <p:spPr/>
        <p:txBody>
          <a:bodyPr/>
          <a:lstStyle/>
          <a:p>
            <a:pPr eaLnBrk="1" hangingPunct="1">
              <a:defRPr/>
            </a:pPr>
            <a:r>
              <a:rPr lang="en-US" b="1" dirty="0" smtClean="0">
                <a:solidFill>
                  <a:srgbClr val="FFFF00"/>
                </a:solidFill>
                <a:effectLst>
                  <a:outerShdw blurRad="38100" dist="38100" dir="2700000" algn="tl">
                    <a:srgbClr val="000000"/>
                  </a:outerShdw>
                </a:effectLst>
                <a:ea typeface="ＭＳ Ｐゴシック" charset="-128"/>
              </a:rPr>
              <a:t>Lymphadenopathy</a:t>
            </a:r>
          </a:p>
        </p:txBody>
      </p:sp>
      <p:sp>
        <p:nvSpPr>
          <p:cNvPr id="444419" name="Rectangle 3"/>
          <p:cNvSpPr>
            <a:spLocks noGrp="1" noChangeArrowheads="1"/>
          </p:cNvSpPr>
          <p:nvPr>
            <p:ph type="body" idx="1"/>
          </p:nvPr>
        </p:nvSpPr>
        <p:spPr>
          <a:xfrm>
            <a:off x="762000" y="1951038"/>
            <a:ext cx="8229600" cy="4525962"/>
          </a:xfrm>
        </p:spPr>
        <p:txBody>
          <a:bodyPr/>
          <a:lstStyle/>
          <a:p>
            <a:pPr eaLnBrk="1" hangingPunct="1">
              <a:buClr>
                <a:srgbClr val="FF0000"/>
              </a:buClr>
              <a:defRPr/>
            </a:pPr>
            <a:r>
              <a:rPr lang="en-US" b="1">
                <a:solidFill>
                  <a:srgbClr val="00FF00"/>
                </a:solidFill>
                <a:effectLst>
                  <a:outerShdw blurRad="38100" dist="38100" dir="2700000" algn="tl">
                    <a:srgbClr val="000000"/>
                  </a:outerShdw>
                </a:effectLst>
                <a:cs typeface="+mn-cs"/>
              </a:rPr>
              <a:t>Neoplastic adenopathy </a:t>
            </a:r>
          </a:p>
          <a:p>
            <a:pPr lvl="1" eaLnBrk="1" hangingPunct="1">
              <a:buClr>
                <a:srgbClr val="FF0000"/>
              </a:buClr>
              <a:defRPr/>
            </a:pPr>
            <a:r>
              <a:rPr lang="en-US" b="1">
                <a:solidFill>
                  <a:schemeClr val="bg1"/>
                </a:solidFill>
                <a:effectLst>
                  <a:outerShdw blurRad="38100" dist="38100" dir="2700000" algn="tl">
                    <a:srgbClr val="000000"/>
                  </a:outerShdw>
                </a:effectLst>
              </a:rPr>
              <a:t>Primary (e.g., lymphoma) </a:t>
            </a:r>
          </a:p>
          <a:p>
            <a:pPr lvl="1" eaLnBrk="1" hangingPunct="1">
              <a:buClr>
                <a:srgbClr val="FF0000"/>
              </a:buClr>
              <a:defRPr/>
            </a:pPr>
            <a:r>
              <a:rPr lang="en-US" b="1">
                <a:solidFill>
                  <a:schemeClr val="bg1"/>
                </a:solidFill>
                <a:effectLst>
                  <a:outerShdw blurRad="38100" dist="38100" dir="2700000" algn="tl">
                    <a:srgbClr val="000000"/>
                  </a:outerShdw>
                </a:effectLst>
              </a:rPr>
              <a:t>Metastatic disease </a:t>
            </a:r>
          </a:p>
          <a:p>
            <a:pPr eaLnBrk="1" hangingPunct="1">
              <a:buClr>
                <a:srgbClr val="FF0000"/>
              </a:buClr>
              <a:defRPr/>
            </a:pPr>
            <a:endParaRPr lang="en-US" b="1">
              <a:solidFill>
                <a:schemeClr val="bg1"/>
              </a:solidFill>
              <a:effectLst>
                <a:outerShdw blurRad="38100" dist="38100" dir="2700000" algn="tl">
                  <a:srgbClr val="000000"/>
                </a:outerShdw>
              </a:effectLst>
              <a:cs typeface="+mn-cs"/>
            </a:endParaRPr>
          </a:p>
          <a:p>
            <a:pPr eaLnBrk="1" hangingPunct="1">
              <a:buClr>
                <a:srgbClr val="FF0000"/>
              </a:buClr>
              <a:defRPr/>
            </a:pPr>
            <a:r>
              <a:rPr lang="en-US" b="1">
                <a:solidFill>
                  <a:srgbClr val="00FF00"/>
                </a:solidFill>
                <a:effectLst>
                  <a:outerShdw blurRad="38100" dist="38100" dir="2700000" algn="tl">
                    <a:srgbClr val="000000"/>
                  </a:outerShdw>
                </a:effectLst>
                <a:cs typeface="+mn-cs"/>
              </a:rPr>
              <a:t>Infectious / inflammatory adenopathy</a:t>
            </a:r>
          </a:p>
          <a:p>
            <a:pPr lvl="1" eaLnBrk="1" hangingPunct="1">
              <a:buClr>
                <a:srgbClr val="FF0000"/>
              </a:buClr>
              <a:defRPr/>
            </a:pPr>
            <a:r>
              <a:rPr lang="en-US" b="1">
                <a:solidFill>
                  <a:schemeClr val="bg1"/>
                </a:solidFill>
                <a:effectLst>
                  <a:outerShdw blurRad="38100" dist="38100" dir="2700000" algn="tl">
                    <a:srgbClr val="000000"/>
                  </a:outerShdw>
                </a:effectLst>
              </a:rPr>
              <a:t> Bacterial infection </a:t>
            </a:r>
          </a:p>
          <a:p>
            <a:pPr lvl="1" eaLnBrk="1" hangingPunct="1">
              <a:buClr>
                <a:srgbClr val="FF0000"/>
              </a:buClr>
              <a:defRPr/>
            </a:pPr>
            <a:r>
              <a:rPr lang="en-US" b="1">
                <a:solidFill>
                  <a:schemeClr val="bg1"/>
                </a:solidFill>
                <a:effectLst>
                  <a:outerShdw blurRad="38100" dist="38100" dir="2700000" algn="tl">
                    <a:srgbClr val="000000"/>
                  </a:outerShdw>
                </a:effectLst>
              </a:rPr>
              <a:t> Fungal infection </a:t>
            </a:r>
          </a:p>
          <a:p>
            <a:pPr eaLnBrk="1" hangingPunct="1">
              <a:buClr>
                <a:srgbClr val="FF0000"/>
              </a:buClr>
              <a:defRPr/>
            </a:pPr>
            <a:endParaRPr lang="en-US" sz="2800">
              <a:effectLst>
                <a:outerShdw blurRad="38100" dist="38100" dir="2700000" algn="tl">
                  <a:srgbClr val="FFFFFF"/>
                </a:outerShdw>
              </a:effectLst>
              <a:cs typeface="+mn-cs"/>
            </a:endParaRPr>
          </a:p>
        </p:txBody>
      </p:sp>
    </p:spTree>
    <p:extLst>
      <p:ext uri="{BB962C8B-B14F-4D97-AF65-F5344CB8AC3E}">
        <p14:creationId xmlns:p14="http://schemas.microsoft.com/office/powerpoint/2010/main" val="339045732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457200" y="0"/>
            <a:ext cx="8229600" cy="1143000"/>
          </a:xfrm>
        </p:spPr>
        <p:txBody>
          <a:bodyPr/>
          <a:lstStyle/>
          <a:p>
            <a:pPr eaLnBrk="1" hangingPunct="1">
              <a:defRPr/>
            </a:pPr>
            <a:r>
              <a:rPr lang="en-US" b="1" smtClean="0">
                <a:solidFill>
                  <a:srgbClr val="FFFF00"/>
                </a:solidFill>
                <a:effectLst>
                  <a:outerShdw blurRad="38100" dist="38100" dir="2700000" algn="tl">
                    <a:srgbClr val="000000"/>
                  </a:outerShdw>
                </a:effectLst>
                <a:ea typeface="+mj-ea"/>
                <a:cs typeface="+mj-cs"/>
              </a:rPr>
              <a:t>Metastatic Lymphadenopathy</a:t>
            </a:r>
            <a:r>
              <a:rPr lang="en-US" smtClean="0">
                <a:ea typeface="+mj-ea"/>
                <a:cs typeface="+mj-cs"/>
              </a:rPr>
              <a:t> </a:t>
            </a:r>
          </a:p>
        </p:txBody>
      </p:sp>
      <p:sp>
        <p:nvSpPr>
          <p:cNvPr id="41987" name="Rectangle 5"/>
          <p:cNvSpPr>
            <a:spLocks noChangeArrowheads="1"/>
          </p:cNvSpPr>
          <p:nvPr/>
        </p:nvSpPr>
        <p:spPr bwMode="auto">
          <a:xfrm>
            <a:off x="0" y="990600"/>
            <a:ext cx="9144000" cy="5638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pic>
        <p:nvPicPr>
          <p:cNvPr id="57348" name="Picture 6" descr="1"/>
          <p:cNvPicPr>
            <a:picLocks noChangeAspect="1" noChangeArrowheads="1"/>
          </p:cNvPicPr>
          <p:nvPr/>
        </p:nvPicPr>
        <p:blipFill>
          <a:blip r:embed="rId2">
            <a:extLst>
              <a:ext uri="{28A0092B-C50C-407E-A947-70E740481C1C}">
                <a14:useLocalDpi xmlns:a14="http://schemas.microsoft.com/office/drawing/2010/main" val="0"/>
              </a:ext>
            </a:extLst>
          </a:blip>
          <a:srcRect l="25999" t="25743" r="24437" b="33916"/>
          <a:stretch>
            <a:fillRect/>
          </a:stretch>
        </p:blipFill>
        <p:spPr bwMode="auto">
          <a:xfrm>
            <a:off x="5943600" y="1143000"/>
            <a:ext cx="2895600"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7" descr="1"/>
          <p:cNvPicPr>
            <a:picLocks noChangeAspect="1" noChangeArrowheads="1"/>
          </p:cNvPicPr>
          <p:nvPr/>
        </p:nvPicPr>
        <p:blipFill>
          <a:blip r:embed="rId3">
            <a:extLst>
              <a:ext uri="{28A0092B-C50C-407E-A947-70E740481C1C}">
                <a14:useLocalDpi xmlns:a14="http://schemas.microsoft.com/office/drawing/2010/main" val="0"/>
              </a:ext>
            </a:extLst>
          </a:blip>
          <a:srcRect l="7813" r="6250" b="35938"/>
          <a:stretch>
            <a:fillRect/>
          </a:stretch>
        </p:blipFill>
        <p:spPr bwMode="auto">
          <a:xfrm>
            <a:off x="5943600" y="3581400"/>
            <a:ext cx="2895600" cy="259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Text Box 9"/>
          <p:cNvSpPr txBox="1">
            <a:spLocks noChangeArrowheads="1"/>
          </p:cNvSpPr>
          <p:nvPr/>
        </p:nvSpPr>
        <p:spPr bwMode="auto">
          <a:xfrm>
            <a:off x="5334000" y="6186488"/>
            <a:ext cx="3867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smtClean="0">
                <a:ln>
                  <a:noFill/>
                </a:ln>
                <a:solidFill>
                  <a:srgbClr val="00FF00"/>
                </a:solidFill>
                <a:effectLst/>
                <a:uLnTx/>
                <a:uFillTx/>
                <a:latin typeface="Arial" charset="0"/>
                <a:ea typeface="ＭＳ Ｐゴシック" charset="0"/>
                <a:cs typeface="+mn-cs"/>
              </a:rPr>
              <a:t>Metastatic fibrosarcoma of ankle</a:t>
            </a:r>
            <a:r>
              <a:rPr kumimoji="0" lang="en-US" sz="1800" b="0" i="0" u="none" strike="noStrike" kern="1200" cap="none" spc="0" normalizeH="0" baseline="0" noProof="0" smtClean="0">
                <a:ln>
                  <a:noFill/>
                </a:ln>
                <a:solidFill>
                  <a:srgbClr val="000000"/>
                </a:solidFill>
                <a:effectLst/>
                <a:uLnTx/>
                <a:uFillTx/>
                <a:latin typeface="Arial" charset="0"/>
                <a:ea typeface="ＭＳ Ｐゴシック" charset="0"/>
                <a:cs typeface="+mn-cs"/>
              </a:rPr>
              <a:t>  </a:t>
            </a:r>
          </a:p>
        </p:txBody>
      </p:sp>
      <p:pic>
        <p:nvPicPr>
          <p:cNvPr id="57351" name="Picture 10" descr="1"/>
          <p:cNvPicPr>
            <a:picLocks noChangeAspect="1" noChangeArrowheads="1"/>
          </p:cNvPicPr>
          <p:nvPr/>
        </p:nvPicPr>
        <p:blipFill>
          <a:blip r:embed="rId4">
            <a:extLst>
              <a:ext uri="{28A0092B-C50C-407E-A947-70E740481C1C}">
                <a14:useLocalDpi xmlns:a14="http://schemas.microsoft.com/office/drawing/2010/main" val="0"/>
              </a:ext>
            </a:extLst>
          </a:blip>
          <a:srcRect l="25064" t="34319" r="21631" b="31036"/>
          <a:stretch>
            <a:fillRect/>
          </a:stretch>
        </p:blipFill>
        <p:spPr bwMode="auto">
          <a:xfrm>
            <a:off x="228600" y="1741488"/>
            <a:ext cx="5410200" cy="351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2" name="Text Box 11"/>
          <p:cNvSpPr txBox="1">
            <a:spLocks noChangeArrowheads="1"/>
          </p:cNvSpPr>
          <p:nvPr/>
        </p:nvSpPr>
        <p:spPr bwMode="auto">
          <a:xfrm>
            <a:off x="304800" y="5497513"/>
            <a:ext cx="53038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smtClean="0">
                <a:ln>
                  <a:noFill/>
                </a:ln>
                <a:solidFill>
                  <a:srgbClr val="00FF00"/>
                </a:solidFill>
                <a:effectLst/>
                <a:uLnTx/>
                <a:uFillTx/>
                <a:latin typeface="Arial" charset="0"/>
                <a:ea typeface="ＭＳ Ｐゴシック" charset="0"/>
                <a:cs typeface="+mn-cs"/>
              </a:rPr>
              <a:t>Metastatic rhabdomyosarcoma of prostate</a:t>
            </a:r>
          </a:p>
        </p:txBody>
      </p:sp>
      <p:sp>
        <p:nvSpPr>
          <p:cNvPr id="41993" name="Line 12"/>
          <p:cNvSpPr>
            <a:spLocks noChangeShapeType="1"/>
          </p:cNvSpPr>
          <p:nvPr/>
        </p:nvSpPr>
        <p:spPr bwMode="auto">
          <a:xfrm flipH="1">
            <a:off x="8382000" y="2209800"/>
            <a:ext cx="533400" cy="762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994" name="Line 14"/>
          <p:cNvSpPr>
            <a:spLocks noChangeShapeType="1"/>
          </p:cNvSpPr>
          <p:nvPr/>
        </p:nvSpPr>
        <p:spPr bwMode="auto">
          <a:xfrm flipH="1">
            <a:off x="7848600" y="4191000"/>
            <a:ext cx="533400" cy="762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35375379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Grp="1" noChangeArrowheads="1"/>
          </p:cNvSpPr>
          <p:nvPr>
            <p:ph type="title"/>
          </p:nvPr>
        </p:nvSpPr>
        <p:spPr>
          <a:xfrm>
            <a:off x="2667000" y="304800"/>
            <a:ext cx="8229600" cy="1143000"/>
          </a:xfrm>
        </p:spPr>
        <p:txBody>
          <a:bodyPr/>
          <a:lstStyle/>
          <a:p>
            <a:pPr eaLnBrk="1" hangingPunct="1">
              <a:defRPr/>
            </a:pPr>
            <a:r>
              <a:rPr lang="en-US" sz="4000" b="1" smtClean="0">
                <a:solidFill>
                  <a:srgbClr val="FFFF00"/>
                </a:solidFill>
                <a:effectLst>
                  <a:outerShdw blurRad="38100" dist="38100" dir="2700000" algn="tl">
                    <a:srgbClr val="000000"/>
                  </a:outerShdw>
                </a:effectLst>
                <a:ea typeface="ＭＳ Ｐゴシック" charset="-128"/>
              </a:rPr>
              <a:t>Metastatic </a:t>
            </a:r>
            <a:br>
              <a:rPr lang="en-US" sz="4000" b="1" smtClean="0">
                <a:solidFill>
                  <a:srgbClr val="FFFF00"/>
                </a:solidFill>
                <a:effectLst>
                  <a:outerShdw blurRad="38100" dist="38100" dir="2700000" algn="tl">
                    <a:srgbClr val="000000"/>
                  </a:outerShdw>
                </a:effectLst>
                <a:ea typeface="ＭＳ Ｐゴシック" charset="-128"/>
              </a:rPr>
            </a:br>
            <a:r>
              <a:rPr lang="en-US" sz="4000" b="1" smtClean="0">
                <a:solidFill>
                  <a:srgbClr val="FFFF00"/>
                </a:solidFill>
                <a:effectLst>
                  <a:outerShdw blurRad="38100" dist="38100" dir="2700000" algn="tl">
                    <a:srgbClr val="000000"/>
                  </a:outerShdw>
                </a:effectLst>
                <a:ea typeface="ＭＳ Ｐゴシック" charset="-128"/>
              </a:rPr>
              <a:t>Osteosarcoma </a:t>
            </a:r>
          </a:p>
        </p:txBody>
      </p:sp>
      <p:pic>
        <p:nvPicPr>
          <p:cNvPr id="381959" name="Picture 7" descr="1"/>
          <p:cNvPicPr>
            <a:picLocks noChangeAspect="1" noChangeArrowheads="1"/>
          </p:cNvPicPr>
          <p:nvPr/>
        </p:nvPicPr>
        <p:blipFill>
          <a:blip r:embed="rId2">
            <a:lum bright="-6000" contrast="36000"/>
            <a:extLst>
              <a:ext uri="{28A0092B-C50C-407E-A947-70E740481C1C}">
                <a14:useLocalDpi xmlns:a14="http://schemas.microsoft.com/office/drawing/2010/main" val="0"/>
              </a:ext>
            </a:extLst>
          </a:blip>
          <a:srcRect l="9738" t="34375" r="18053" b="12500"/>
          <a:stretch>
            <a:fillRect/>
          </a:stretch>
        </p:blipFill>
        <p:spPr bwMode="auto">
          <a:xfrm>
            <a:off x="4267200" y="1860550"/>
            <a:ext cx="4648200" cy="415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Rectangle 8"/>
          <p:cNvSpPr>
            <a:spLocks noChangeArrowheads="1"/>
          </p:cNvSpPr>
          <p:nvPr/>
        </p:nvSpPr>
        <p:spPr bwMode="auto">
          <a:xfrm>
            <a:off x="76200" y="685800"/>
            <a:ext cx="4038600" cy="6019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pic>
        <p:nvPicPr>
          <p:cNvPr id="58373" name="Picture 9" descr="1"/>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l="25000" t="29688" r="23438" b="25000"/>
          <a:stretch>
            <a:fillRect/>
          </a:stretch>
        </p:blipFill>
        <p:spPr bwMode="auto">
          <a:xfrm>
            <a:off x="609600" y="1027113"/>
            <a:ext cx="2819400"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10" descr="1"/>
          <p:cNvPicPr>
            <a:picLocks noChangeAspect="1" noChangeArrowheads="1"/>
          </p:cNvPicPr>
          <p:nvPr/>
        </p:nvPicPr>
        <p:blipFill>
          <a:blip r:embed="rId4">
            <a:lum bright="-6000" contrast="18000"/>
            <a:extLst>
              <a:ext uri="{28A0092B-C50C-407E-A947-70E740481C1C}">
                <a14:useLocalDpi xmlns:a14="http://schemas.microsoft.com/office/drawing/2010/main" val="0"/>
              </a:ext>
            </a:extLst>
          </a:blip>
          <a:srcRect l="21875" t="28125" r="20313" b="20313"/>
          <a:stretch>
            <a:fillRect/>
          </a:stretch>
        </p:blipFill>
        <p:spPr bwMode="auto">
          <a:xfrm>
            <a:off x="457200" y="3673475"/>
            <a:ext cx="2971800"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Line 11"/>
          <p:cNvSpPr>
            <a:spLocks noChangeShapeType="1"/>
          </p:cNvSpPr>
          <p:nvPr/>
        </p:nvSpPr>
        <p:spPr bwMode="auto">
          <a:xfrm flipH="1">
            <a:off x="2514600" y="1524000"/>
            <a:ext cx="457200" cy="304800"/>
          </a:xfrm>
          <a:prstGeom prst="line">
            <a:avLst/>
          </a:prstGeom>
          <a:noFill/>
          <a:ln w="1016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3016" name="Line 12"/>
          <p:cNvSpPr>
            <a:spLocks noChangeShapeType="1"/>
          </p:cNvSpPr>
          <p:nvPr/>
        </p:nvSpPr>
        <p:spPr bwMode="auto">
          <a:xfrm flipH="1">
            <a:off x="2667000" y="5029200"/>
            <a:ext cx="533400" cy="76200"/>
          </a:xfrm>
          <a:prstGeom prst="line">
            <a:avLst/>
          </a:prstGeom>
          <a:noFill/>
          <a:ln w="1016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3017" name="Line 13"/>
          <p:cNvSpPr>
            <a:spLocks noChangeShapeType="1"/>
          </p:cNvSpPr>
          <p:nvPr/>
        </p:nvSpPr>
        <p:spPr bwMode="auto">
          <a:xfrm flipV="1">
            <a:off x="457200" y="4953000"/>
            <a:ext cx="533400" cy="152400"/>
          </a:xfrm>
          <a:prstGeom prst="line">
            <a:avLst/>
          </a:prstGeom>
          <a:noFill/>
          <a:ln w="1016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1141425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81959"/>
                                        </p:tgtEl>
                                        <p:attrNameLst>
                                          <p:attrName>style.visibility</p:attrName>
                                        </p:attrNameLst>
                                      </p:cBhvr>
                                      <p:to>
                                        <p:strVal val="visible"/>
                                      </p:to>
                                    </p:set>
                                    <p:animEffect transition="in" filter="fade">
                                      <p:cBhvr>
                                        <p:cTn id="7" dur="2000"/>
                                        <p:tgtEl>
                                          <p:spTgt spid="3819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819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954"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2"/>
          <p:cNvSpPr>
            <a:spLocks noGrp="1" noChangeArrowheads="1"/>
          </p:cNvSpPr>
          <p:nvPr>
            <p:ph type="title"/>
          </p:nvPr>
        </p:nvSpPr>
        <p:spPr>
          <a:xfrm>
            <a:off x="609600" y="-304800"/>
            <a:ext cx="8305800" cy="1143000"/>
          </a:xfrm>
        </p:spPr>
        <p:txBody>
          <a:bodyPr/>
          <a:lstStyle/>
          <a:p>
            <a:pPr eaLnBrk="1" hangingPunct="1">
              <a:defRPr/>
            </a:pPr>
            <a:r>
              <a:rPr lang="en-US" sz="3200" b="1" smtClean="0">
                <a:solidFill>
                  <a:srgbClr val="FFFF00"/>
                </a:solidFill>
                <a:effectLst>
                  <a:outerShdw blurRad="38100" dist="38100" dir="2700000" algn="tl">
                    <a:srgbClr val="000000"/>
                  </a:outerShdw>
                </a:effectLst>
                <a:ea typeface="ＭＳ Ｐゴシック" charset="-128"/>
              </a:rPr>
              <a:t>Metastatic Testicular Angiosarcoma</a:t>
            </a:r>
            <a:r>
              <a:rPr lang="en-US" sz="4000" b="1" smtClean="0">
                <a:solidFill>
                  <a:srgbClr val="FFFF00"/>
                </a:solidFill>
                <a:effectLst>
                  <a:outerShdw blurRad="38100" dist="38100" dir="2700000" algn="tl">
                    <a:srgbClr val="000000"/>
                  </a:outerShdw>
                </a:effectLst>
                <a:ea typeface="ＭＳ Ｐゴシック" charset="-128"/>
              </a:rPr>
              <a:t> </a:t>
            </a:r>
          </a:p>
        </p:txBody>
      </p:sp>
      <p:sp>
        <p:nvSpPr>
          <p:cNvPr id="44035" name="Rectangle 3"/>
          <p:cNvSpPr>
            <a:spLocks noChangeArrowheads="1"/>
          </p:cNvSpPr>
          <p:nvPr/>
        </p:nvSpPr>
        <p:spPr bwMode="auto">
          <a:xfrm>
            <a:off x="76200" y="685800"/>
            <a:ext cx="4038600" cy="6019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pic>
        <p:nvPicPr>
          <p:cNvPr id="514057" name="Picture 9" descr="1"/>
          <p:cNvPicPr>
            <a:picLocks noChangeAspect="1" noChangeArrowheads="1"/>
          </p:cNvPicPr>
          <p:nvPr/>
        </p:nvPicPr>
        <p:blipFill>
          <a:blip r:embed="rId2">
            <a:extLst>
              <a:ext uri="{28A0092B-C50C-407E-A947-70E740481C1C}">
                <a14:useLocalDpi xmlns:a14="http://schemas.microsoft.com/office/drawing/2010/main" val="0"/>
              </a:ext>
            </a:extLst>
          </a:blip>
          <a:srcRect l="14584" t="14111" r="26749" b="28333"/>
          <a:stretch>
            <a:fillRect/>
          </a:stretch>
        </p:blipFill>
        <p:spPr bwMode="auto">
          <a:xfrm>
            <a:off x="4876800" y="3962400"/>
            <a:ext cx="3733800" cy="274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10" descr="1"/>
          <p:cNvPicPr>
            <a:picLocks noChangeAspect="1" noChangeArrowheads="1"/>
          </p:cNvPicPr>
          <p:nvPr/>
        </p:nvPicPr>
        <p:blipFill>
          <a:blip r:embed="rId3">
            <a:extLst>
              <a:ext uri="{28A0092B-C50C-407E-A947-70E740481C1C}">
                <a14:useLocalDpi xmlns:a14="http://schemas.microsoft.com/office/drawing/2010/main" val="0"/>
              </a:ext>
            </a:extLst>
          </a:blip>
          <a:srcRect l="10904" t="26529" r="10904" b="19215"/>
          <a:stretch>
            <a:fillRect/>
          </a:stretch>
        </p:blipFill>
        <p:spPr bwMode="auto">
          <a:xfrm>
            <a:off x="228600" y="838200"/>
            <a:ext cx="3733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Picture 11" descr="1"/>
          <p:cNvPicPr>
            <a:picLocks noChangeAspect="1" noChangeArrowheads="1"/>
          </p:cNvPicPr>
          <p:nvPr/>
        </p:nvPicPr>
        <p:blipFill>
          <a:blip r:embed="rId4">
            <a:extLst>
              <a:ext uri="{28A0092B-C50C-407E-A947-70E740481C1C}">
                <a14:useLocalDpi xmlns:a14="http://schemas.microsoft.com/office/drawing/2010/main" val="0"/>
              </a:ext>
            </a:extLst>
          </a:blip>
          <a:srcRect l="12500" t="25000" r="10938" b="17188"/>
          <a:stretch>
            <a:fillRect/>
          </a:stretch>
        </p:blipFill>
        <p:spPr bwMode="auto">
          <a:xfrm>
            <a:off x="152400" y="3581400"/>
            <a:ext cx="37338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9" name="Line 12"/>
          <p:cNvSpPr>
            <a:spLocks noChangeShapeType="1"/>
          </p:cNvSpPr>
          <p:nvPr/>
        </p:nvSpPr>
        <p:spPr bwMode="auto">
          <a:xfrm flipH="1">
            <a:off x="1676400" y="1752600"/>
            <a:ext cx="457200" cy="304800"/>
          </a:xfrm>
          <a:prstGeom prst="line">
            <a:avLst/>
          </a:prstGeom>
          <a:noFill/>
          <a:ln w="1016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4040" name="Line 13"/>
          <p:cNvSpPr>
            <a:spLocks noChangeShapeType="1"/>
          </p:cNvSpPr>
          <p:nvPr/>
        </p:nvSpPr>
        <p:spPr bwMode="auto">
          <a:xfrm flipH="1">
            <a:off x="2209800" y="4267200"/>
            <a:ext cx="457200" cy="304800"/>
          </a:xfrm>
          <a:prstGeom prst="line">
            <a:avLst/>
          </a:prstGeom>
          <a:noFill/>
          <a:ln w="1016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4041" name="Rectangle 15"/>
          <p:cNvSpPr>
            <a:spLocks noChangeArrowheads="1"/>
          </p:cNvSpPr>
          <p:nvPr/>
        </p:nvSpPr>
        <p:spPr bwMode="auto">
          <a:xfrm>
            <a:off x="4114800" y="685800"/>
            <a:ext cx="4876800" cy="3200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pic>
        <p:nvPicPr>
          <p:cNvPr id="59402" name="Picture 16" descr="1"/>
          <p:cNvPicPr>
            <a:picLocks noChangeAspect="1" noChangeArrowheads="1"/>
          </p:cNvPicPr>
          <p:nvPr/>
        </p:nvPicPr>
        <p:blipFill>
          <a:blip r:embed="rId5">
            <a:extLst>
              <a:ext uri="{28A0092B-C50C-407E-A947-70E740481C1C}">
                <a14:useLocalDpi xmlns:a14="http://schemas.microsoft.com/office/drawing/2010/main" val="0"/>
              </a:ext>
            </a:extLst>
          </a:blip>
          <a:srcRect l="10938" t="7813" r="7813" b="18750"/>
          <a:stretch>
            <a:fillRect/>
          </a:stretch>
        </p:blipFill>
        <p:spPr bwMode="auto">
          <a:xfrm>
            <a:off x="4876800" y="762000"/>
            <a:ext cx="3352800" cy="303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89227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14057"/>
                                        </p:tgtEl>
                                        <p:attrNameLst>
                                          <p:attrName>style.visibility</p:attrName>
                                        </p:attrNameLst>
                                      </p:cBhvr>
                                      <p:to>
                                        <p:strVal val="visible"/>
                                      </p:to>
                                    </p:set>
                                    <p:animEffect transition="in" filter="fade">
                                      <p:cBhvr>
                                        <p:cTn id="7" dur="2000"/>
                                        <p:tgtEl>
                                          <p:spTgt spid="5140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4050"/>
                                        </p:tgtEl>
                                        <p:attrNameLst>
                                          <p:attrName>style.visibility</p:attrName>
                                        </p:attrNameLst>
                                      </p:cBhvr>
                                      <p:to>
                                        <p:strVal val="visible"/>
                                      </p:to>
                                    </p:set>
                                    <p:animEffect transition="in" filter="fade">
                                      <p:cBhvr>
                                        <p:cTn id="12" dur="2000"/>
                                        <p:tgtEl>
                                          <p:spTgt spid="514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050"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2"/>
          <p:cNvSpPr>
            <a:spLocks noGrp="1" noChangeArrowheads="1"/>
          </p:cNvSpPr>
          <p:nvPr>
            <p:ph type="title"/>
          </p:nvPr>
        </p:nvSpPr>
        <p:spPr>
          <a:xfrm>
            <a:off x="304800" y="76200"/>
            <a:ext cx="8534400" cy="1143000"/>
          </a:xfrm>
        </p:spPr>
        <p:txBody>
          <a:bodyPr/>
          <a:lstStyle/>
          <a:p>
            <a:pPr eaLnBrk="1" hangingPunct="1">
              <a:defRPr/>
            </a:pPr>
            <a:r>
              <a:rPr lang="en-US" sz="4500" b="1" smtClean="0">
                <a:solidFill>
                  <a:srgbClr val="FFFF00"/>
                </a:solidFill>
                <a:effectLst>
                  <a:outerShdw blurRad="38100" dist="38100" dir="2700000" algn="tl">
                    <a:srgbClr val="000000"/>
                  </a:outerShdw>
                </a:effectLst>
                <a:ea typeface="ＭＳ Ｐゴシック" charset="-128"/>
              </a:rPr>
              <a:t>Infectious Adenopathy</a:t>
            </a:r>
          </a:p>
        </p:txBody>
      </p:sp>
      <p:sp>
        <p:nvSpPr>
          <p:cNvPr id="45059" name="Rectangle 3"/>
          <p:cNvSpPr>
            <a:spLocks noChangeArrowheads="1"/>
          </p:cNvSpPr>
          <p:nvPr/>
        </p:nvSpPr>
        <p:spPr bwMode="auto">
          <a:xfrm>
            <a:off x="0" y="1447800"/>
            <a:ext cx="9144000" cy="5257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5060" name="Rectangle 6"/>
          <p:cNvSpPr>
            <a:spLocks noChangeArrowheads="1"/>
          </p:cNvSpPr>
          <p:nvPr/>
        </p:nvSpPr>
        <p:spPr bwMode="auto">
          <a:xfrm>
            <a:off x="4953000" y="2057400"/>
            <a:ext cx="533400" cy="838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5061" name="Rectangle 7"/>
          <p:cNvSpPr>
            <a:spLocks noChangeArrowheads="1"/>
          </p:cNvSpPr>
          <p:nvPr/>
        </p:nvSpPr>
        <p:spPr bwMode="auto">
          <a:xfrm>
            <a:off x="8458200" y="2057400"/>
            <a:ext cx="685800" cy="6096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5062" name="Text Box 8"/>
          <p:cNvSpPr txBox="1">
            <a:spLocks noChangeArrowheads="1"/>
          </p:cNvSpPr>
          <p:nvPr/>
        </p:nvSpPr>
        <p:spPr bwMode="auto">
          <a:xfrm>
            <a:off x="1371600" y="5943600"/>
            <a:ext cx="6592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smtClean="0">
                <a:ln>
                  <a:noFill/>
                </a:ln>
                <a:solidFill>
                  <a:srgbClr val="00FF00"/>
                </a:solidFill>
                <a:effectLst/>
                <a:uLnTx/>
                <a:uFillTx/>
                <a:latin typeface="Arial" charset="0"/>
                <a:ea typeface="ＭＳ Ｐゴシック" charset="0"/>
                <a:cs typeface="+mn-cs"/>
              </a:rPr>
              <a:t>1 y/o boy with coughing and low grade fever</a:t>
            </a:r>
          </a:p>
        </p:txBody>
      </p:sp>
      <p:pic>
        <p:nvPicPr>
          <p:cNvPr id="60423" name="Picture 13" descr="1"/>
          <p:cNvPicPr>
            <a:picLocks noChangeAspect="1" noChangeArrowheads="1"/>
          </p:cNvPicPr>
          <p:nvPr/>
        </p:nvPicPr>
        <p:blipFill>
          <a:blip r:embed="rId2">
            <a:extLst>
              <a:ext uri="{28A0092B-C50C-407E-A947-70E740481C1C}">
                <a14:useLocalDpi xmlns:a14="http://schemas.microsoft.com/office/drawing/2010/main" val="0"/>
              </a:ext>
            </a:extLst>
          </a:blip>
          <a:srcRect l="21622" t="7813" r="12573" b="42188"/>
          <a:stretch>
            <a:fillRect/>
          </a:stretch>
        </p:blipFill>
        <p:spPr bwMode="auto">
          <a:xfrm>
            <a:off x="76200" y="1828800"/>
            <a:ext cx="4343400" cy="397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14" name="Picture 14" descr="1"/>
          <p:cNvPicPr>
            <a:picLocks noChangeAspect="1" noChangeArrowheads="1"/>
          </p:cNvPicPr>
          <p:nvPr/>
        </p:nvPicPr>
        <p:blipFill>
          <a:blip r:embed="rId3">
            <a:lum bright="-12000"/>
            <a:extLst>
              <a:ext uri="{28A0092B-C50C-407E-A947-70E740481C1C}">
                <a14:useLocalDpi xmlns:a14="http://schemas.microsoft.com/office/drawing/2010/main" val="0"/>
              </a:ext>
            </a:extLst>
          </a:blip>
          <a:srcRect l="13161" t="32813" r="15393" b="15625"/>
          <a:stretch>
            <a:fillRect/>
          </a:stretch>
        </p:blipFill>
        <p:spPr bwMode="auto">
          <a:xfrm>
            <a:off x="4495800" y="1828800"/>
            <a:ext cx="45720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15" name="Line 15"/>
          <p:cNvSpPr>
            <a:spLocks noChangeShapeType="1"/>
          </p:cNvSpPr>
          <p:nvPr/>
        </p:nvSpPr>
        <p:spPr bwMode="auto">
          <a:xfrm>
            <a:off x="5410200" y="3352800"/>
            <a:ext cx="381000" cy="3048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09616" name="Line 16"/>
          <p:cNvSpPr>
            <a:spLocks noChangeShapeType="1"/>
          </p:cNvSpPr>
          <p:nvPr/>
        </p:nvSpPr>
        <p:spPr bwMode="auto">
          <a:xfrm flipV="1">
            <a:off x="5181600" y="4114800"/>
            <a:ext cx="457200" cy="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09617" name="Line 17"/>
          <p:cNvSpPr>
            <a:spLocks noChangeShapeType="1"/>
          </p:cNvSpPr>
          <p:nvPr/>
        </p:nvSpPr>
        <p:spPr bwMode="auto">
          <a:xfrm flipV="1">
            <a:off x="5562600" y="4495800"/>
            <a:ext cx="304800" cy="3810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2538011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96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409615"/>
                                        </p:tgtEl>
                                        <p:attrNameLst>
                                          <p:attrName>style.visibility</p:attrName>
                                        </p:attrNameLst>
                                      </p:cBhvr>
                                      <p:to>
                                        <p:strVal val="visible"/>
                                      </p:to>
                                    </p:set>
                                    <p:animEffect transition="in" filter="dissolve">
                                      <p:cBhvr>
                                        <p:cTn id="11" dur="500"/>
                                        <p:tgtEl>
                                          <p:spTgt spid="409615"/>
                                        </p:tgtEl>
                                      </p:cBhvr>
                                    </p:animEffect>
                                  </p:childTnLst>
                                </p:cTn>
                              </p:par>
                              <p:par>
                                <p:cTn id="12" presetID="9" presetClass="entr" presetSubtype="0" fill="hold" nodeType="withEffect">
                                  <p:stCondLst>
                                    <p:cond delay="0"/>
                                  </p:stCondLst>
                                  <p:childTnLst>
                                    <p:set>
                                      <p:cBhvr>
                                        <p:cTn id="13" dur="1" fill="hold">
                                          <p:stCondLst>
                                            <p:cond delay="0"/>
                                          </p:stCondLst>
                                        </p:cTn>
                                        <p:tgtEl>
                                          <p:spTgt spid="409616"/>
                                        </p:tgtEl>
                                        <p:attrNameLst>
                                          <p:attrName>style.visibility</p:attrName>
                                        </p:attrNameLst>
                                      </p:cBhvr>
                                      <p:to>
                                        <p:strVal val="visible"/>
                                      </p:to>
                                    </p:set>
                                    <p:animEffect transition="in" filter="dissolve">
                                      <p:cBhvr>
                                        <p:cTn id="14" dur="500"/>
                                        <p:tgtEl>
                                          <p:spTgt spid="409616"/>
                                        </p:tgtEl>
                                      </p:cBhvr>
                                    </p:animEffect>
                                  </p:childTnLst>
                                </p:cTn>
                              </p:par>
                              <p:par>
                                <p:cTn id="15" presetID="9" presetClass="entr" presetSubtype="0" fill="hold" nodeType="withEffect">
                                  <p:stCondLst>
                                    <p:cond delay="0"/>
                                  </p:stCondLst>
                                  <p:childTnLst>
                                    <p:set>
                                      <p:cBhvr>
                                        <p:cTn id="16" dur="1" fill="hold">
                                          <p:stCondLst>
                                            <p:cond delay="0"/>
                                          </p:stCondLst>
                                        </p:cTn>
                                        <p:tgtEl>
                                          <p:spTgt spid="409617"/>
                                        </p:tgtEl>
                                        <p:attrNameLst>
                                          <p:attrName>style.visibility</p:attrName>
                                        </p:attrNameLst>
                                      </p:cBhvr>
                                      <p:to>
                                        <p:strVal val="visible"/>
                                      </p:to>
                                    </p:set>
                                    <p:animEffect transition="in" filter="dissolve">
                                      <p:cBhvr>
                                        <p:cTn id="17" dur="500"/>
                                        <p:tgtEl>
                                          <p:spTgt spid="4096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2"/>
          <p:cNvSpPr>
            <a:spLocks noGrp="1" noChangeArrowheads="1"/>
          </p:cNvSpPr>
          <p:nvPr>
            <p:ph type="title"/>
          </p:nvPr>
        </p:nvSpPr>
        <p:spPr>
          <a:xfrm>
            <a:off x="304800" y="76200"/>
            <a:ext cx="8534400" cy="1143000"/>
          </a:xfrm>
        </p:spPr>
        <p:txBody>
          <a:bodyPr/>
          <a:lstStyle/>
          <a:p>
            <a:pPr eaLnBrk="1" hangingPunct="1">
              <a:defRPr/>
            </a:pPr>
            <a:r>
              <a:rPr lang="en-US" sz="4500" b="1" smtClean="0">
                <a:solidFill>
                  <a:srgbClr val="FFFF00"/>
                </a:solidFill>
                <a:effectLst>
                  <a:outerShdw blurRad="38100" dist="38100" dir="2700000" algn="tl">
                    <a:srgbClr val="000000"/>
                  </a:outerShdw>
                </a:effectLst>
                <a:ea typeface="ＭＳ Ｐゴシック" charset="-128"/>
              </a:rPr>
              <a:t>Infectious Adenopathy</a:t>
            </a:r>
          </a:p>
        </p:txBody>
      </p:sp>
      <p:sp>
        <p:nvSpPr>
          <p:cNvPr id="46083" name="Rectangle 3"/>
          <p:cNvSpPr>
            <a:spLocks noChangeArrowheads="1"/>
          </p:cNvSpPr>
          <p:nvPr/>
        </p:nvSpPr>
        <p:spPr bwMode="auto">
          <a:xfrm>
            <a:off x="0" y="1066800"/>
            <a:ext cx="9144000" cy="5791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6084" name="Rectangle 4"/>
          <p:cNvSpPr>
            <a:spLocks noChangeArrowheads="1"/>
          </p:cNvSpPr>
          <p:nvPr/>
        </p:nvSpPr>
        <p:spPr bwMode="auto">
          <a:xfrm>
            <a:off x="4953000" y="2057400"/>
            <a:ext cx="533400" cy="838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6085" name="Rectangle 5"/>
          <p:cNvSpPr>
            <a:spLocks noChangeArrowheads="1"/>
          </p:cNvSpPr>
          <p:nvPr/>
        </p:nvSpPr>
        <p:spPr bwMode="auto">
          <a:xfrm>
            <a:off x="8458200" y="2057400"/>
            <a:ext cx="685800" cy="6096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pic>
        <p:nvPicPr>
          <p:cNvPr id="61446" name="Picture 10" descr="1"/>
          <p:cNvPicPr>
            <a:picLocks noChangeAspect="1" noChangeArrowheads="1"/>
          </p:cNvPicPr>
          <p:nvPr/>
        </p:nvPicPr>
        <p:blipFill>
          <a:blip r:embed="rId2">
            <a:extLst>
              <a:ext uri="{28A0092B-C50C-407E-A947-70E740481C1C}">
                <a14:useLocalDpi xmlns:a14="http://schemas.microsoft.com/office/drawing/2010/main" val="0"/>
              </a:ext>
            </a:extLst>
          </a:blip>
          <a:srcRect l="4688" t="21875" r="10938" b="20313"/>
          <a:stretch>
            <a:fillRect/>
          </a:stretch>
        </p:blipFill>
        <p:spPr bwMode="auto">
          <a:xfrm>
            <a:off x="228600" y="1219200"/>
            <a:ext cx="3581400" cy="245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7" name="Picture 11" descr="1"/>
          <p:cNvPicPr>
            <a:picLocks noChangeAspect="1" noChangeArrowheads="1"/>
          </p:cNvPicPr>
          <p:nvPr/>
        </p:nvPicPr>
        <p:blipFill>
          <a:blip r:embed="rId3">
            <a:extLst>
              <a:ext uri="{28A0092B-C50C-407E-A947-70E740481C1C}">
                <a14:useLocalDpi xmlns:a14="http://schemas.microsoft.com/office/drawing/2010/main" val="0"/>
              </a:ext>
            </a:extLst>
          </a:blip>
          <a:srcRect l="4688" t="20313" r="10938" b="18750"/>
          <a:stretch>
            <a:fillRect/>
          </a:stretch>
        </p:blipFill>
        <p:spPr bwMode="auto">
          <a:xfrm>
            <a:off x="304800" y="3886200"/>
            <a:ext cx="3505200" cy="253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8" name="Picture 13" descr="1"/>
          <p:cNvPicPr>
            <a:picLocks noChangeAspect="1" noChangeArrowheads="1"/>
          </p:cNvPicPr>
          <p:nvPr/>
        </p:nvPicPr>
        <p:blipFill>
          <a:blip r:embed="rId4">
            <a:lum bright="-18000" contrast="6000"/>
            <a:extLst>
              <a:ext uri="{28A0092B-C50C-407E-A947-70E740481C1C}">
                <a14:useLocalDpi xmlns:a14="http://schemas.microsoft.com/office/drawing/2010/main" val="0"/>
              </a:ext>
            </a:extLst>
          </a:blip>
          <a:srcRect l="10938" t="10938" r="10938" b="17188"/>
          <a:stretch>
            <a:fillRect/>
          </a:stretch>
        </p:blipFill>
        <p:spPr bwMode="auto">
          <a:xfrm>
            <a:off x="4191000" y="1676400"/>
            <a:ext cx="4876800" cy="448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9" name="Line 14"/>
          <p:cNvSpPr>
            <a:spLocks noChangeShapeType="1"/>
          </p:cNvSpPr>
          <p:nvPr/>
        </p:nvSpPr>
        <p:spPr bwMode="auto">
          <a:xfrm flipV="1">
            <a:off x="1524000" y="2743200"/>
            <a:ext cx="381000" cy="2286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6090" name="Line 15"/>
          <p:cNvSpPr>
            <a:spLocks noChangeShapeType="1"/>
          </p:cNvSpPr>
          <p:nvPr/>
        </p:nvSpPr>
        <p:spPr bwMode="auto">
          <a:xfrm flipV="1">
            <a:off x="1371600" y="5486400"/>
            <a:ext cx="381000" cy="2286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6091" name="Line 16"/>
          <p:cNvSpPr>
            <a:spLocks noChangeShapeType="1"/>
          </p:cNvSpPr>
          <p:nvPr/>
        </p:nvSpPr>
        <p:spPr bwMode="auto">
          <a:xfrm flipV="1">
            <a:off x="6324600" y="4495800"/>
            <a:ext cx="152400" cy="6096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6092" name="Rectangle 17"/>
          <p:cNvSpPr>
            <a:spLocks noChangeArrowheads="1"/>
          </p:cNvSpPr>
          <p:nvPr/>
        </p:nvSpPr>
        <p:spPr bwMode="auto">
          <a:xfrm>
            <a:off x="76200" y="6096000"/>
            <a:ext cx="685800" cy="533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6093" name="Rectangle 18"/>
          <p:cNvSpPr>
            <a:spLocks noChangeArrowheads="1"/>
          </p:cNvSpPr>
          <p:nvPr/>
        </p:nvSpPr>
        <p:spPr bwMode="auto">
          <a:xfrm>
            <a:off x="76200" y="3505200"/>
            <a:ext cx="762000" cy="685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6094" name="Text Box 19"/>
          <p:cNvSpPr txBox="1">
            <a:spLocks noChangeArrowheads="1"/>
          </p:cNvSpPr>
          <p:nvPr/>
        </p:nvSpPr>
        <p:spPr bwMode="auto">
          <a:xfrm>
            <a:off x="2209800" y="6384925"/>
            <a:ext cx="52054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smtClean="0">
                <a:ln>
                  <a:noFill/>
                </a:ln>
                <a:solidFill>
                  <a:srgbClr val="00FF00"/>
                </a:solidFill>
                <a:effectLst/>
                <a:uLnTx/>
                <a:uFillTx/>
                <a:latin typeface="Arial" charset="0"/>
                <a:ea typeface="ＭＳ Ｐゴシック" charset="0"/>
                <a:cs typeface="+mn-cs"/>
              </a:rPr>
              <a:t>Low attenuation lymph node enlargement</a:t>
            </a:r>
          </a:p>
        </p:txBody>
      </p:sp>
    </p:spTree>
    <p:extLst>
      <p:ext uri="{BB962C8B-B14F-4D97-AF65-F5344CB8AC3E}">
        <p14:creationId xmlns:p14="http://schemas.microsoft.com/office/powerpoint/2010/main" val="2391679330"/>
      </p:ext>
    </p:extLst>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2"/>
          <p:cNvSpPr>
            <a:spLocks noGrp="1" noChangeArrowheads="1"/>
          </p:cNvSpPr>
          <p:nvPr>
            <p:ph type="title"/>
          </p:nvPr>
        </p:nvSpPr>
        <p:spPr>
          <a:xfrm>
            <a:off x="457200" y="0"/>
            <a:ext cx="8229600" cy="1143000"/>
          </a:xfrm>
        </p:spPr>
        <p:txBody>
          <a:bodyPr/>
          <a:lstStyle/>
          <a:p>
            <a:pPr eaLnBrk="1" hangingPunct="1">
              <a:defRPr/>
            </a:pPr>
            <a:r>
              <a:rPr lang="en-US" sz="4500" b="1" smtClean="0">
                <a:solidFill>
                  <a:srgbClr val="FFFF00"/>
                </a:solidFill>
                <a:effectLst>
                  <a:outerShdw blurRad="38100" dist="38100" dir="2700000" algn="tl">
                    <a:srgbClr val="000000"/>
                  </a:outerShdw>
                </a:effectLst>
                <a:ea typeface="ＭＳ Ｐゴシック" charset="-128"/>
              </a:rPr>
              <a:t>Infectious Adenopathy: TB</a:t>
            </a:r>
          </a:p>
        </p:txBody>
      </p:sp>
      <p:sp>
        <p:nvSpPr>
          <p:cNvPr id="47107" name="Rectangle 3"/>
          <p:cNvSpPr>
            <a:spLocks noChangeArrowheads="1"/>
          </p:cNvSpPr>
          <p:nvPr/>
        </p:nvSpPr>
        <p:spPr bwMode="auto">
          <a:xfrm>
            <a:off x="0" y="1066800"/>
            <a:ext cx="9144000" cy="5638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7108" name="Rectangle 4"/>
          <p:cNvSpPr>
            <a:spLocks noChangeArrowheads="1"/>
          </p:cNvSpPr>
          <p:nvPr/>
        </p:nvSpPr>
        <p:spPr bwMode="auto">
          <a:xfrm>
            <a:off x="4953000" y="2057400"/>
            <a:ext cx="533400" cy="838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7109" name="Rectangle 5"/>
          <p:cNvSpPr>
            <a:spLocks noChangeArrowheads="1"/>
          </p:cNvSpPr>
          <p:nvPr/>
        </p:nvSpPr>
        <p:spPr bwMode="auto">
          <a:xfrm>
            <a:off x="8458200" y="2057400"/>
            <a:ext cx="685800" cy="6096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pic>
        <p:nvPicPr>
          <p:cNvPr id="47110" name="Picture 10"/>
          <p:cNvPicPr>
            <a:picLocks noGrp="1" noChangeAspect="1" noChangeArrowheads="1"/>
          </p:cNvPicPr>
          <p:nvPr>
            <p:ph idx="1"/>
          </p:nvPr>
        </p:nvPicPr>
        <p:blipFill>
          <a:blip r:embed="rId2">
            <a:lum bright="-12000" contrast="6000"/>
          </a:blip>
          <a:srcRect l="14394" t="7291" r="20615" b="16667"/>
          <a:stretch>
            <a:fillRect/>
          </a:stretch>
        </p:blipFill>
        <p:spPr>
          <a:xfrm>
            <a:off x="4572000" y="1754188"/>
            <a:ext cx="4343400" cy="3884612"/>
          </a:xfrm>
          <a:extLst>
            <a:ext uri="{91240B29-F687-4F45-9708-019B960494DF}">
              <a14:hiddenLine xmlns:a14="http://schemas.microsoft.com/office/drawing/2010/main" w="57150" cmpd="sng">
                <a:solidFill>
                  <a:srgbClr val="3366CC"/>
                </a:solidFill>
                <a:miter lim="800000"/>
                <a:headEnd/>
                <a:tailEnd/>
              </a14:hiddenLine>
            </a:ext>
          </a:extLst>
        </p:spPr>
      </p:pic>
      <p:pic>
        <p:nvPicPr>
          <p:cNvPr id="62471" name="Picture 12" descr="1"/>
          <p:cNvPicPr>
            <a:picLocks noChangeAspect="1" noChangeArrowheads="1"/>
          </p:cNvPicPr>
          <p:nvPr/>
        </p:nvPicPr>
        <p:blipFill>
          <a:blip r:embed="rId3">
            <a:extLst>
              <a:ext uri="{28A0092B-C50C-407E-A947-70E740481C1C}">
                <a14:useLocalDpi xmlns:a14="http://schemas.microsoft.com/office/drawing/2010/main" val="0"/>
              </a:ext>
            </a:extLst>
          </a:blip>
          <a:srcRect l="52756" t="39063" r="20395" b="34091"/>
          <a:stretch>
            <a:fillRect/>
          </a:stretch>
        </p:blipFill>
        <p:spPr bwMode="auto">
          <a:xfrm>
            <a:off x="152400" y="1752600"/>
            <a:ext cx="4191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9551" name="Oval 15"/>
          <p:cNvSpPr>
            <a:spLocks noChangeArrowheads="1"/>
          </p:cNvSpPr>
          <p:nvPr/>
        </p:nvSpPr>
        <p:spPr bwMode="auto">
          <a:xfrm>
            <a:off x="1219200" y="2286000"/>
            <a:ext cx="3048000" cy="29718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49552" name="Oval 16"/>
          <p:cNvSpPr>
            <a:spLocks noChangeArrowheads="1"/>
          </p:cNvSpPr>
          <p:nvPr/>
        </p:nvSpPr>
        <p:spPr bwMode="auto">
          <a:xfrm>
            <a:off x="6629400" y="3429000"/>
            <a:ext cx="914400" cy="9144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7114" name="Text Box 17"/>
          <p:cNvSpPr txBox="1">
            <a:spLocks noChangeArrowheads="1"/>
          </p:cNvSpPr>
          <p:nvPr/>
        </p:nvSpPr>
        <p:spPr bwMode="auto">
          <a:xfrm>
            <a:off x="260350" y="6019800"/>
            <a:ext cx="40068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Arial" pitchFamily="34" charset="0"/>
                <a:ea typeface="ＭＳ Ｐゴシック" charset="-128"/>
              </a:defRPr>
            </a:lvl1pPr>
            <a:lvl2pPr marL="742950" indent="-285750">
              <a:defRPr sz="2400">
                <a:solidFill>
                  <a:schemeClr val="tx1"/>
                </a:solidFill>
                <a:latin typeface="Arial" pitchFamily="34" charset="0"/>
                <a:ea typeface="ＭＳ Ｐゴシック" charset="-128"/>
              </a:defRPr>
            </a:lvl2pPr>
            <a:lvl3pPr marL="1143000" indent="-228600">
              <a:defRPr sz="2400">
                <a:solidFill>
                  <a:schemeClr val="tx1"/>
                </a:solidFill>
                <a:latin typeface="Arial" pitchFamily="34" charset="0"/>
                <a:ea typeface="ＭＳ Ｐゴシック" charset="-128"/>
              </a:defRPr>
            </a:lvl3pPr>
            <a:lvl4pPr marL="1600200" indent="-228600">
              <a:defRPr sz="2400">
                <a:solidFill>
                  <a:schemeClr val="tx1"/>
                </a:solidFill>
                <a:latin typeface="Arial" pitchFamily="34" charset="0"/>
                <a:ea typeface="ＭＳ Ｐゴシック" charset="-128"/>
              </a:defRPr>
            </a:lvl4pPr>
            <a:lvl5pPr marL="2057400" indent="-228600">
              <a:defRPr sz="2400">
                <a:solidFill>
                  <a:schemeClr val="tx1"/>
                </a:solidFill>
                <a:latin typeface="Arial" pitchFamily="34" charset="0"/>
                <a:ea typeface="ＭＳ Ｐゴシック"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2000" b="1" i="0" u="none" strike="noStrike" kern="1200" cap="none" spc="0" normalizeH="0" baseline="0" noProof="0" smtClean="0">
                <a:ln>
                  <a:noFill/>
                </a:ln>
                <a:solidFill>
                  <a:srgbClr val="00FF00"/>
                </a:solidFill>
                <a:effectLst/>
                <a:uLnTx/>
                <a:uFillTx/>
                <a:latin typeface="Arial" pitchFamily="34" charset="0"/>
                <a:ea typeface="ＭＳ Ｐゴシック" charset="-128"/>
                <a:cs typeface="+mn-cs"/>
              </a:rPr>
              <a:t>“</a:t>
            </a:r>
            <a:r>
              <a:rPr kumimoji="0" lang="en-US" altLang="ja-JP" sz="2000" b="1" i="0" u="none" strike="noStrike" kern="1200" cap="none" spc="0" normalizeH="0" baseline="0" noProof="0" smtClean="0">
                <a:ln>
                  <a:noFill/>
                </a:ln>
                <a:solidFill>
                  <a:srgbClr val="00FF00"/>
                </a:solidFill>
                <a:effectLst/>
                <a:uLnTx/>
                <a:uFillTx/>
                <a:latin typeface="Arial" pitchFamily="34" charset="0"/>
                <a:ea typeface="ＭＳ Ｐゴシック" charset="-128"/>
                <a:cs typeface="+mn-cs"/>
              </a:rPr>
              <a:t>Tree-in-bud</a:t>
            </a:r>
            <a:r>
              <a:rPr kumimoji="0" lang="ja-JP" altLang="en-US" sz="2000" b="1" i="0" u="none" strike="noStrike" kern="1200" cap="none" spc="0" normalizeH="0" baseline="0" noProof="0" smtClean="0">
                <a:ln>
                  <a:noFill/>
                </a:ln>
                <a:solidFill>
                  <a:srgbClr val="00FF00"/>
                </a:solidFill>
                <a:effectLst/>
                <a:uLnTx/>
                <a:uFillTx/>
                <a:latin typeface="Arial" pitchFamily="34" charset="0"/>
                <a:ea typeface="ＭＳ Ｐゴシック" charset="-128"/>
                <a:cs typeface="+mn-cs"/>
              </a:rPr>
              <a:t>”</a:t>
            </a:r>
            <a:r>
              <a:rPr kumimoji="0" lang="en-US" altLang="ja-JP" sz="2000" b="1" i="0" u="none" strike="noStrike" kern="1200" cap="none" spc="0" normalizeH="0" baseline="0" noProof="0" smtClean="0">
                <a:ln>
                  <a:noFill/>
                </a:ln>
                <a:solidFill>
                  <a:srgbClr val="00FF00"/>
                </a:solidFill>
                <a:effectLst/>
                <a:uLnTx/>
                <a:uFillTx/>
                <a:latin typeface="Arial" pitchFamily="34" charset="0"/>
                <a:ea typeface="ＭＳ Ｐゴシック" charset="-128"/>
                <a:cs typeface="+mn-cs"/>
              </a:rPr>
              <a:t> nodular opacities</a:t>
            </a:r>
            <a:endParaRPr kumimoji="0" lang="en-US" sz="2000" b="1" i="0" u="none" strike="noStrike" kern="1200" cap="none" spc="0" normalizeH="0" baseline="0" noProof="0" smtClean="0">
              <a:ln>
                <a:noFill/>
              </a:ln>
              <a:solidFill>
                <a:srgbClr val="00FF00"/>
              </a:solidFill>
              <a:effectLst/>
              <a:uLnTx/>
              <a:uFillTx/>
              <a:latin typeface="Arial" pitchFamily="34" charset="0"/>
              <a:ea typeface="ＭＳ Ｐゴシック" charset="-128"/>
              <a:cs typeface="+mn-cs"/>
            </a:endParaRPr>
          </a:p>
        </p:txBody>
      </p:sp>
      <p:sp>
        <p:nvSpPr>
          <p:cNvPr id="47115" name="Text Box 18"/>
          <p:cNvSpPr txBox="1">
            <a:spLocks noChangeArrowheads="1"/>
          </p:cNvSpPr>
          <p:nvPr/>
        </p:nvSpPr>
        <p:spPr bwMode="auto">
          <a:xfrm>
            <a:off x="5607050" y="6003925"/>
            <a:ext cx="2546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smtClean="0">
                <a:ln>
                  <a:noFill/>
                </a:ln>
                <a:solidFill>
                  <a:srgbClr val="00FF00"/>
                </a:solidFill>
                <a:effectLst/>
                <a:uLnTx/>
                <a:uFillTx/>
                <a:latin typeface="Arial" charset="0"/>
                <a:ea typeface="ＭＳ Ｐゴシック" charset="0"/>
                <a:cs typeface="+mn-cs"/>
              </a:rPr>
              <a:t>Airway obstruction</a:t>
            </a:r>
            <a:r>
              <a:rPr kumimoji="0" lang="en-US" sz="1800" b="0" i="0" u="none" strike="noStrike" kern="1200" cap="none" spc="0" normalizeH="0" baseline="0" noProof="0" smtClean="0">
                <a:ln>
                  <a:noFill/>
                </a:ln>
                <a:solidFill>
                  <a:srgbClr val="000000"/>
                </a:solidFill>
                <a:effectLst/>
                <a:uLnTx/>
                <a:uFillTx/>
                <a:latin typeface="Arial" charset="0"/>
                <a:ea typeface="ＭＳ Ｐゴシック" charset="0"/>
                <a:cs typeface="+mn-cs"/>
              </a:rPr>
              <a:t> </a:t>
            </a:r>
          </a:p>
        </p:txBody>
      </p:sp>
    </p:spTree>
    <p:extLst>
      <p:ext uri="{BB962C8B-B14F-4D97-AF65-F5344CB8AC3E}">
        <p14:creationId xmlns:p14="http://schemas.microsoft.com/office/powerpoint/2010/main" val="30464096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9551"/>
                                        </p:tgtEl>
                                        <p:attrNameLst>
                                          <p:attrName>style.visibility</p:attrName>
                                        </p:attrNameLst>
                                      </p:cBhvr>
                                      <p:to>
                                        <p:strVal val="visible"/>
                                      </p:to>
                                    </p:set>
                                    <p:animEffect transition="in" filter="dissolve">
                                      <p:cBhvr>
                                        <p:cTn id="7" dur="500"/>
                                        <p:tgtEl>
                                          <p:spTgt spid="4495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49552"/>
                                        </p:tgtEl>
                                        <p:attrNameLst>
                                          <p:attrName>style.visibility</p:attrName>
                                        </p:attrNameLst>
                                      </p:cBhvr>
                                      <p:to>
                                        <p:strVal val="visible"/>
                                      </p:to>
                                    </p:set>
                                    <p:animEffect transition="in" filter="dissolve">
                                      <p:cBhvr>
                                        <p:cTn id="12" dur="500"/>
                                        <p:tgtEl>
                                          <p:spTgt spid="44955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495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538" grpId="0"/>
      <p:bldP spid="449551" grpId="0" animBg="1"/>
      <p:bldP spid="449552"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381000" y="381000"/>
            <a:ext cx="7772400" cy="1143000"/>
          </a:xfrm>
        </p:spPr>
        <p:txBody>
          <a:bodyPr/>
          <a:lstStyle/>
          <a:p>
            <a:pPr eaLnBrk="1" hangingPunct="1">
              <a:defRPr/>
            </a:pPr>
            <a:r>
              <a:rPr lang="en-US" altLang="en-US" sz="4800" b="1" dirty="0" smtClean="0">
                <a:solidFill>
                  <a:srgbClr val="FFFF00"/>
                </a:solidFill>
                <a:effectLst>
                  <a:outerShdw blurRad="38100" dist="38100" dir="2700000" algn="tl">
                    <a:srgbClr val="000000"/>
                  </a:outerShdw>
                </a:effectLst>
              </a:rPr>
              <a:t>Imaging Algorithm</a:t>
            </a:r>
            <a:r>
              <a:rPr lang="en-US" altLang="en-US" sz="4800" b="1" dirty="0" smtClean="0">
                <a:solidFill>
                  <a:srgbClr val="FFFF00"/>
                </a:solidFill>
              </a:rPr>
              <a:t> </a:t>
            </a:r>
            <a:br>
              <a:rPr lang="en-US" altLang="en-US" sz="4800" b="1" dirty="0" smtClean="0">
                <a:solidFill>
                  <a:srgbClr val="FFFF00"/>
                </a:solidFill>
              </a:rPr>
            </a:br>
            <a:endParaRPr lang="en-US" altLang="en-US" sz="4800" b="1" dirty="0" smtClean="0">
              <a:solidFill>
                <a:srgbClr val="FFFF00"/>
              </a:solidFill>
            </a:endParaRPr>
          </a:p>
        </p:txBody>
      </p:sp>
      <p:sp>
        <p:nvSpPr>
          <p:cNvPr id="5123" name="Rectangle 3" descr="Bouquet"/>
          <p:cNvSpPr>
            <a:spLocks noChangeArrowheads="1"/>
          </p:cNvSpPr>
          <p:nvPr/>
        </p:nvSpPr>
        <p:spPr bwMode="auto">
          <a:xfrm>
            <a:off x="228600" y="1295400"/>
            <a:ext cx="8763000" cy="5334000"/>
          </a:xfrm>
          <a:prstGeom prst="rect">
            <a:avLst/>
          </a:prstGeom>
          <a:blipFill dpi="0" rotWithShape="1">
            <a:blip r:embed="rId3"/>
            <a:srcRect/>
            <a:tile tx="0" ty="0" sx="100000" sy="100000" flip="none" algn="tl"/>
          </a:blip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124" name="Picture 4" descr="webs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0175" y="76200"/>
            <a:ext cx="104298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 Box 5" descr="Papyrus"/>
          <p:cNvSpPr txBox="1">
            <a:spLocks noChangeArrowheads="1"/>
          </p:cNvSpPr>
          <p:nvPr/>
        </p:nvSpPr>
        <p:spPr bwMode="auto">
          <a:xfrm>
            <a:off x="376238" y="1563688"/>
            <a:ext cx="2595562" cy="646112"/>
          </a:xfrm>
          <a:prstGeom prst="rect">
            <a:avLst/>
          </a:prstGeom>
          <a:blipFill dpi="0" rotWithShape="1">
            <a:blip r:embed="rId5"/>
            <a:srcRect/>
            <a:tile tx="0" ty="0" sx="100000" sy="100000" flip="none" algn="tl"/>
          </a:blip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Diffuse </a:t>
            </a: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Lung Disorders</a:t>
            </a:r>
          </a:p>
        </p:txBody>
      </p:sp>
      <p:sp>
        <p:nvSpPr>
          <p:cNvPr id="5126" name="Line 6"/>
          <p:cNvSpPr>
            <a:spLocks noChangeShapeType="1"/>
          </p:cNvSpPr>
          <p:nvPr/>
        </p:nvSpPr>
        <p:spPr bwMode="auto">
          <a:xfrm>
            <a:off x="990600" y="2217738"/>
            <a:ext cx="0" cy="525462"/>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128" name="Line 6"/>
          <p:cNvSpPr>
            <a:spLocks noChangeShapeType="1"/>
          </p:cNvSpPr>
          <p:nvPr/>
        </p:nvSpPr>
        <p:spPr bwMode="auto">
          <a:xfrm>
            <a:off x="2438400" y="2209800"/>
            <a:ext cx="0" cy="15240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129" name="Text Box 5" descr="Papyrus"/>
          <p:cNvSpPr txBox="1">
            <a:spLocks noChangeArrowheads="1"/>
          </p:cNvSpPr>
          <p:nvPr/>
        </p:nvSpPr>
        <p:spPr bwMode="auto">
          <a:xfrm>
            <a:off x="3119438" y="1563688"/>
            <a:ext cx="2595562" cy="369332"/>
          </a:xfrm>
          <a:prstGeom prst="rect">
            <a:avLst/>
          </a:prstGeom>
          <a:blipFill dpi="0" rotWithShape="1">
            <a:blip r:embed="rId5"/>
            <a:srcRect/>
            <a:tile tx="0" ty="0" sx="100000" sy="100000" flip="none" algn="tl"/>
          </a:blip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Focal </a:t>
            </a:r>
            <a:r>
              <a:rPr kumimoji="0" lang="en-US" altLang="en-US" sz="18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Lung </a:t>
            </a: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Disorders</a:t>
            </a:r>
          </a:p>
        </p:txBody>
      </p:sp>
      <p:sp>
        <p:nvSpPr>
          <p:cNvPr id="5130" name="Text Box 5" descr="Papyrus"/>
          <p:cNvSpPr txBox="1">
            <a:spLocks noChangeArrowheads="1"/>
          </p:cNvSpPr>
          <p:nvPr/>
        </p:nvSpPr>
        <p:spPr bwMode="auto">
          <a:xfrm>
            <a:off x="5885506" y="1563688"/>
            <a:ext cx="3006725" cy="646112"/>
          </a:xfrm>
          <a:prstGeom prst="rect">
            <a:avLst/>
          </a:prstGeom>
          <a:blipFill dpi="0" rotWithShape="1">
            <a:blip r:embed="rId5"/>
            <a:srcRect/>
            <a:tile tx="0" ty="0" sx="100000" sy="100000" flip="none" algn="tl"/>
          </a:blip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Diffuse or Focal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Lung </a:t>
            </a: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Disorders</a:t>
            </a:r>
          </a:p>
        </p:txBody>
      </p:sp>
      <p:sp>
        <p:nvSpPr>
          <p:cNvPr id="5131" name="Oval 7" descr="Parchment"/>
          <p:cNvSpPr>
            <a:spLocks noChangeArrowheads="1"/>
          </p:cNvSpPr>
          <p:nvPr/>
        </p:nvSpPr>
        <p:spPr bwMode="auto">
          <a:xfrm>
            <a:off x="484359" y="2819400"/>
            <a:ext cx="990600" cy="381000"/>
          </a:xfrm>
          <a:prstGeom prst="ellipse">
            <a:avLst/>
          </a:prstGeom>
          <a:blipFill dpi="0" rotWithShape="1">
            <a:blip r:embed="rId6"/>
            <a:srcRect/>
            <a:tile tx="0" ty="0" sx="100000" sy="100000" flip="none" algn="tl"/>
          </a:blip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Preterm</a:t>
            </a:r>
            <a:r>
              <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en-US"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a:t>
            </a:r>
            <a:endPar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132" name="Oval 7" descr="Parchment"/>
          <p:cNvSpPr>
            <a:spLocks noChangeArrowheads="1"/>
          </p:cNvSpPr>
          <p:nvPr/>
        </p:nvSpPr>
        <p:spPr bwMode="auto">
          <a:xfrm>
            <a:off x="1932159" y="3770012"/>
            <a:ext cx="990600" cy="381000"/>
          </a:xfrm>
          <a:prstGeom prst="ellipse">
            <a:avLst/>
          </a:prstGeom>
          <a:blipFill dpi="0" rotWithShape="1">
            <a:blip r:embed="rId6"/>
            <a:srcRect/>
            <a:tile tx="0" ty="0" sx="100000" sy="100000" flip="none" algn="tl"/>
          </a:blip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Full term</a:t>
            </a:r>
            <a:r>
              <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p:txBody>
      </p:sp>
      <p:sp>
        <p:nvSpPr>
          <p:cNvPr id="3" name="TextBox 2"/>
          <p:cNvSpPr txBox="1"/>
          <p:nvPr/>
        </p:nvSpPr>
        <p:spPr>
          <a:xfrm>
            <a:off x="361950" y="3316288"/>
            <a:ext cx="1162050" cy="646112"/>
          </a:xfrm>
          <a:prstGeom prst="rect">
            <a:avLst/>
          </a:prstGeom>
          <a:noFill/>
        </p:spPr>
        <p:txBody>
          <a:bodyPr wrap="none">
            <a:spAutoFit/>
          </a:bodyPr>
          <a:lstStyle/>
          <a:p>
            <a:pPr marL="171450" marR="0" lvl="0" indent="-171450" algn="l" defTabSz="914400" rtl="0" eaLnBrk="0" fontAlgn="base" latinLnBrk="0" hangingPunct="0">
              <a:lnSpc>
                <a:spcPct val="100000"/>
              </a:lnSpc>
              <a:spcBef>
                <a:spcPct val="0"/>
              </a:spcBef>
              <a:spcAft>
                <a:spcPct val="0"/>
              </a:spcAft>
              <a:buClr>
                <a:srgbClr val="FF0000"/>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000000"/>
                </a:solidFill>
                <a:effectLst/>
                <a:uLnTx/>
                <a:uFillTx/>
                <a:latin typeface="Arial" charset="0"/>
                <a:ea typeface="+mn-ea"/>
                <a:cs typeface="+mn-cs"/>
              </a:rPr>
              <a:t>Surfactant </a:t>
            </a:r>
          </a:p>
          <a:p>
            <a:pPr marL="0" marR="0" lvl="0" indent="0" algn="l" defTabSz="914400" rtl="0" eaLnBrk="0" fontAlgn="base" latinLnBrk="0" hangingPunct="0">
              <a:lnSpc>
                <a:spcPct val="100000"/>
              </a:lnSpc>
              <a:spcBef>
                <a:spcPct val="0"/>
              </a:spcBef>
              <a:spcAft>
                <a:spcPct val="0"/>
              </a:spcAft>
              <a:buClr>
                <a:srgbClr val="FF0000"/>
              </a:buClr>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mn-ea"/>
                <a:cs typeface="+mn-cs"/>
              </a:rPr>
              <a:t>    Deficiency </a:t>
            </a:r>
          </a:p>
          <a:p>
            <a:pPr marL="0" marR="0" lvl="0" indent="0" algn="l" defTabSz="914400" rtl="0" eaLnBrk="0" fontAlgn="base" latinLnBrk="0" hangingPunct="0">
              <a:lnSpc>
                <a:spcPct val="100000"/>
              </a:lnSpc>
              <a:spcBef>
                <a:spcPct val="0"/>
              </a:spcBef>
              <a:spcAft>
                <a:spcPct val="0"/>
              </a:spcAft>
              <a:buClr>
                <a:srgbClr val="FF0000"/>
              </a:buClr>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mn-ea"/>
                <a:cs typeface="+mn-cs"/>
              </a:rPr>
              <a:t>    Disorder</a:t>
            </a:r>
          </a:p>
        </p:txBody>
      </p:sp>
      <p:sp>
        <p:nvSpPr>
          <p:cNvPr id="5135" name="TextBox 29"/>
          <p:cNvSpPr txBox="1">
            <a:spLocks noChangeArrowheads="1"/>
          </p:cNvSpPr>
          <p:nvPr/>
        </p:nvSpPr>
        <p:spPr bwMode="auto">
          <a:xfrm>
            <a:off x="1433642" y="4417874"/>
            <a:ext cx="223678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171450" marR="0" lvl="0" indent="-171450" algn="l" defTabSz="914400" rtl="0" eaLnBrk="0" fontAlgn="base" latinLnBrk="0" hangingPunct="0">
              <a:lnSpc>
                <a:spcPct val="100000"/>
              </a:lnSpc>
              <a:spcBef>
                <a:spcPct val="0"/>
              </a:spcBef>
              <a:spcAft>
                <a:spcPct val="0"/>
              </a:spcAft>
              <a:buClr>
                <a:srgbClr val="FF0000"/>
              </a:buClr>
              <a:buSzTx/>
              <a:buFontTx/>
              <a:buChar char="•"/>
              <a:tabLst/>
              <a:defRPr/>
            </a:pPr>
            <a:r>
              <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Transient Tachypnea </a:t>
            </a:r>
            <a:endParaRPr kumimoji="0" lang="en-US" altLang="en-US" sz="1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
                <a:srgbClr val="FF0000"/>
              </a:buClr>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en-US" sz="1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of Newborn</a:t>
            </a:r>
          </a:p>
          <a:p>
            <a:pPr marL="171450" marR="0" lvl="0" indent="-171450" algn="l" defTabSz="914400" rtl="0" eaLnBrk="0" fontAlgn="base" latinLnBrk="0" hangingPunct="0">
              <a:lnSpc>
                <a:spcPct val="100000"/>
              </a:lnSpc>
              <a:spcBef>
                <a:spcPct val="0"/>
              </a:spcBef>
              <a:spcAft>
                <a:spcPct val="0"/>
              </a:spcAft>
              <a:buClr>
                <a:srgbClr val="FF0000"/>
              </a:buClr>
              <a:buSzTx/>
              <a:buFontTx/>
              <a:buChar char="•"/>
              <a:tabLst/>
              <a:defRPr/>
            </a:pPr>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171450" marR="0" lvl="0" indent="-171450" algn="l" defTabSz="914400" rtl="0" eaLnBrk="0" fontAlgn="base" latinLnBrk="0" hangingPunct="0">
              <a:lnSpc>
                <a:spcPct val="100000"/>
              </a:lnSpc>
              <a:spcBef>
                <a:spcPct val="0"/>
              </a:spcBef>
              <a:spcAft>
                <a:spcPct val="0"/>
              </a:spcAft>
              <a:buClr>
                <a:srgbClr val="FF0000"/>
              </a:buClr>
              <a:buSzTx/>
              <a:buFontTx/>
              <a:buChar char="•"/>
              <a:tabLst/>
              <a:defRPr/>
            </a:pPr>
            <a:endParaRPr kumimoji="0" lang="en-US" altLang="en-US" sz="1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endParaRPr>
          </a:p>
          <a:p>
            <a:pPr marL="171450" marR="0" lvl="0" indent="-171450" algn="l" defTabSz="914400" rtl="0" eaLnBrk="0" fontAlgn="base" latinLnBrk="0" hangingPunct="0">
              <a:lnSpc>
                <a:spcPct val="100000"/>
              </a:lnSpc>
              <a:spcBef>
                <a:spcPct val="0"/>
              </a:spcBef>
              <a:spcAft>
                <a:spcPct val="0"/>
              </a:spcAft>
              <a:buClr>
                <a:srgbClr val="FF0000"/>
              </a:buClr>
              <a:buSzTx/>
              <a:buFontTx/>
              <a:buChar char="•"/>
              <a:tabLst/>
              <a:defRPr/>
            </a:pPr>
            <a:endParaRPr kumimoji="0" lang="en-US" altLang="en-US" sz="1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
                <a:srgbClr val="FF0000"/>
              </a:buClr>
              <a:buSzTx/>
              <a:buFontTx/>
              <a:buNone/>
              <a:tabLst/>
              <a:defRPr/>
            </a:pPr>
            <a:r>
              <a:rPr kumimoji="0" lang="en-US" altLang="en-US" sz="1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a:t>
            </a:r>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171450" marR="0" lvl="0" indent="-171450" algn="l" defTabSz="914400" rtl="0" eaLnBrk="0" fontAlgn="base" latinLnBrk="0" hangingPunct="0">
              <a:lnSpc>
                <a:spcPct val="100000"/>
              </a:lnSpc>
              <a:spcBef>
                <a:spcPct val="0"/>
              </a:spcBef>
              <a:spcAft>
                <a:spcPct val="0"/>
              </a:spcAft>
              <a:buClr>
                <a:srgbClr val="FF0000"/>
              </a:buClr>
              <a:buSzTx/>
              <a:buFontTx/>
              <a:buChar char="•"/>
              <a:tabLst/>
              <a:defRPr/>
            </a:pPr>
            <a:r>
              <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Meconium Aspiration Syndrome</a:t>
            </a:r>
          </a:p>
          <a:p>
            <a:pPr marL="171450" marR="0" lvl="0" indent="-171450" algn="l" defTabSz="914400" rtl="0" eaLnBrk="0" fontAlgn="base" latinLnBrk="0" hangingPunct="0">
              <a:lnSpc>
                <a:spcPct val="100000"/>
              </a:lnSpc>
              <a:spcBef>
                <a:spcPct val="0"/>
              </a:spcBef>
              <a:spcAft>
                <a:spcPct val="0"/>
              </a:spcAft>
              <a:buClr>
                <a:srgbClr val="FF0000"/>
              </a:buClr>
              <a:buSzTx/>
              <a:buFontTx/>
              <a:buChar char="•"/>
              <a:tabLst/>
              <a:defRPr/>
            </a:pPr>
            <a:endParaRPr kumimoji="0" lang="en-US" altLang="en-US" sz="1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endParaRPr>
          </a:p>
        </p:txBody>
      </p:sp>
      <p:sp>
        <p:nvSpPr>
          <p:cNvPr id="32" name="TextBox 31"/>
          <p:cNvSpPr txBox="1"/>
          <p:nvPr/>
        </p:nvSpPr>
        <p:spPr>
          <a:xfrm>
            <a:off x="3352800" y="2286000"/>
            <a:ext cx="2209800" cy="4708981"/>
          </a:xfrm>
          <a:prstGeom prst="rect">
            <a:avLst/>
          </a:prstGeom>
          <a:noFill/>
        </p:spPr>
        <p:txBody>
          <a:bodyPr>
            <a:spAutoFit/>
          </a:bodyPr>
          <a:lstStyle/>
          <a:p>
            <a:pPr marL="171450" marR="0" lvl="0" indent="-171450" algn="l" defTabSz="914400" rtl="0" eaLnBrk="0" fontAlgn="base" latinLnBrk="0" hangingPunct="0">
              <a:lnSpc>
                <a:spcPct val="100000"/>
              </a:lnSpc>
              <a:spcBef>
                <a:spcPct val="0"/>
              </a:spcBef>
              <a:spcAft>
                <a:spcPct val="0"/>
              </a:spcAft>
              <a:buClr>
                <a:srgbClr val="FF0000"/>
              </a:buClr>
              <a:buSzTx/>
              <a:buFont typeface="Arial" panose="020B0604020202020204" pitchFamily="34" charset="0"/>
              <a:buChar char="•"/>
              <a:tabLst/>
              <a:defRPr/>
            </a:pPr>
            <a:r>
              <a:rPr kumimoji="0" lang="en-US" sz="1200" b="1" i="0" u="none" strike="noStrike" kern="1200" cap="none" spc="0" normalizeH="0" baseline="0" noProof="0" dirty="0" smtClean="0">
                <a:ln>
                  <a:noFill/>
                </a:ln>
                <a:solidFill>
                  <a:srgbClr val="000000"/>
                </a:solidFill>
                <a:effectLst/>
                <a:uLnTx/>
                <a:uFillTx/>
                <a:latin typeface="Arial" charset="0"/>
                <a:ea typeface="+mn-ea"/>
                <a:cs typeface="+mn-cs"/>
              </a:rPr>
              <a:t>Congenital Pulmonary</a:t>
            </a:r>
          </a:p>
          <a:p>
            <a:pPr marL="0" marR="0" lvl="0" indent="0" algn="l" defTabSz="914400" rtl="0" eaLnBrk="0" fontAlgn="base" latinLnBrk="0" hangingPunct="0">
              <a:lnSpc>
                <a:spcPct val="100000"/>
              </a:lnSpc>
              <a:spcBef>
                <a:spcPct val="0"/>
              </a:spcBef>
              <a:spcAft>
                <a:spcPct val="0"/>
              </a:spcAft>
              <a:buClr>
                <a:srgbClr val="FF0000"/>
              </a:buClr>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mn-ea"/>
                <a:cs typeface="+mn-cs"/>
              </a:rPr>
              <a:t> </a:t>
            </a:r>
            <a:r>
              <a:rPr kumimoji="0" lang="en-US" sz="1200" b="1" i="0" u="none" strike="noStrike" kern="1200" cap="none" spc="0" normalizeH="0" baseline="0" noProof="0" dirty="0" smtClean="0">
                <a:ln>
                  <a:noFill/>
                </a:ln>
                <a:solidFill>
                  <a:srgbClr val="000000"/>
                </a:solidFill>
                <a:effectLst/>
                <a:uLnTx/>
                <a:uFillTx/>
                <a:latin typeface="Arial" charset="0"/>
                <a:ea typeface="+mn-ea"/>
                <a:cs typeface="+mn-cs"/>
              </a:rPr>
              <a:t>   Airway Malformation </a:t>
            </a:r>
          </a:p>
          <a:p>
            <a:pPr marL="0" marR="0" lvl="0" indent="0" algn="l" defTabSz="914400" rtl="0" eaLnBrk="0" fontAlgn="base" latinLnBrk="0" hangingPunct="0">
              <a:lnSpc>
                <a:spcPct val="100000"/>
              </a:lnSpc>
              <a:spcBef>
                <a:spcPct val="0"/>
              </a:spcBef>
              <a:spcAft>
                <a:spcPct val="0"/>
              </a:spcAft>
              <a:buClr>
                <a:srgbClr val="FF0000"/>
              </a:buClr>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mn-ea"/>
                <a:cs typeface="+mn-cs"/>
              </a:rPr>
              <a:t> </a:t>
            </a:r>
            <a:r>
              <a:rPr kumimoji="0" lang="en-US" sz="1200" b="1" i="0" u="none" strike="noStrike" kern="1200" cap="none" spc="0" normalizeH="0" baseline="0" noProof="0" dirty="0" smtClean="0">
                <a:ln>
                  <a:noFill/>
                </a:ln>
                <a:solidFill>
                  <a:srgbClr val="000000"/>
                </a:solidFill>
                <a:effectLst/>
                <a:uLnTx/>
                <a:uFillTx/>
                <a:latin typeface="Arial" charset="0"/>
                <a:ea typeface="+mn-ea"/>
                <a:cs typeface="+mn-cs"/>
              </a:rPr>
              <a:t>   (CPAM)</a:t>
            </a:r>
          </a:p>
          <a:p>
            <a:pPr marL="0" marR="0" lvl="0" indent="0" algn="l" defTabSz="914400" rtl="0" eaLnBrk="0" fontAlgn="base" latinLnBrk="0" hangingPunct="0">
              <a:lnSpc>
                <a:spcPct val="100000"/>
              </a:lnSpc>
              <a:spcBef>
                <a:spcPct val="0"/>
              </a:spcBef>
              <a:spcAft>
                <a:spcPct val="0"/>
              </a:spcAft>
              <a:buClr>
                <a:srgbClr val="FF0000"/>
              </a:buClr>
              <a:buSzTx/>
              <a:buFontTx/>
              <a:buNone/>
              <a:tabLst/>
              <a:defRPr/>
            </a:pPr>
            <a:endParaRPr kumimoji="0" lang="en-US" sz="1200" b="1" i="0" u="none" strike="noStrike" kern="1200" cap="none" spc="0" normalizeH="0" baseline="0" noProof="0" dirty="0" smtClean="0">
              <a:ln>
                <a:noFill/>
              </a:ln>
              <a:solidFill>
                <a:srgbClr val="000000"/>
              </a:solidFill>
              <a:effectLst/>
              <a:uLnTx/>
              <a:uFillTx/>
              <a:latin typeface="Arial" charset="0"/>
              <a:ea typeface="+mn-ea"/>
              <a:cs typeface="+mn-cs"/>
            </a:endParaRPr>
          </a:p>
          <a:p>
            <a:pPr marL="171450" marR="0" lvl="0" indent="-171450" algn="l" defTabSz="914400" rtl="0" eaLnBrk="0" fontAlgn="base" latinLnBrk="0" hangingPunct="0">
              <a:lnSpc>
                <a:spcPct val="100000"/>
              </a:lnSpc>
              <a:spcBef>
                <a:spcPct val="0"/>
              </a:spcBef>
              <a:spcAft>
                <a:spcPct val="0"/>
              </a:spcAft>
              <a:buClr>
                <a:srgbClr val="FF0000"/>
              </a:buClr>
              <a:buSzTx/>
              <a:buFont typeface="Arial" panose="020B0604020202020204" pitchFamily="34" charset="0"/>
              <a:buChar char="•"/>
              <a:tabLst/>
              <a:defRPr/>
            </a:pPr>
            <a:endParaRPr kumimoji="0" lang="en-US" sz="1200" b="1" i="0" u="none" strike="noStrike" kern="1200" cap="none" spc="0" normalizeH="0" baseline="0" noProof="0" dirty="0" smtClean="0">
              <a:ln>
                <a:noFill/>
              </a:ln>
              <a:solidFill>
                <a:srgbClr val="000000"/>
              </a:solidFill>
              <a:effectLst/>
              <a:uLnTx/>
              <a:uFillTx/>
              <a:latin typeface="Arial" charset="0"/>
              <a:ea typeface="+mn-ea"/>
              <a:cs typeface="+mn-cs"/>
            </a:endParaRPr>
          </a:p>
          <a:p>
            <a:pPr marL="171450" marR="0" lvl="0" indent="-171450" algn="l" defTabSz="914400" rtl="0" eaLnBrk="0" fontAlgn="base" latinLnBrk="0" hangingPunct="0">
              <a:lnSpc>
                <a:spcPct val="100000"/>
              </a:lnSpc>
              <a:spcBef>
                <a:spcPct val="0"/>
              </a:spcBef>
              <a:spcAft>
                <a:spcPct val="0"/>
              </a:spcAft>
              <a:buClr>
                <a:srgbClr val="FF0000"/>
              </a:buClr>
              <a:buSzTx/>
              <a:buFont typeface="Arial" panose="020B0604020202020204" pitchFamily="34" charset="0"/>
              <a:buChar char="•"/>
              <a:tabLst/>
              <a:defRPr/>
            </a:pPr>
            <a:endParaRPr kumimoji="0" lang="en-US" sz="1200" b="1" i="0" u="none" strike="noStrike" kern="1200" cap="none" spc="0" normalizeH="0" baseline="0" noProof="0" dirty="0" smtClean="0">
              <a:ln>
                <a:noFill/>
              </a:ln>
              <a:solidFill>
                <a:srgbClr val="000000"/>
              </a:solidFill>
              <a:effectLst/>
              <a:uLnTx/>
              <a:uFillTx/>
              <a:latin typeface="Arial" charset="0"/>
              <a:ea typeface="+mn-ea"/>
              <a:cs typeface="+mn-cs"/>
            </a:endParaRPr>
          </a:p>
          <a:p>
            <a:pPr marL="171450" marR="0" lvl="0" indent="-171450" algn="l" defTabSz="914400" rtl="0" eaLnBrk="0" fontAlgn="base" latinLnBrk="0" hangingPunct="0">
              <a:lnSpc>
                <a:spcPct val="100000"/>
              </a:lnSpc>
              <a:spcBef>
                <a:spcPct val="0"/>
              </a:spcBef>
              <a:spcAft>
                <a:spcPct val="0"/>
              </a:spcAft>
              <a:buClr>
                <a:srgbClr val="FF0000"/>
              </a:buClr>
              <a:buSzTx/>
              <a:buFont typeface="Arial" panose="020B0604020202020204" pitchFamily="34" charset="0"/>
              <a:buChar char="•"/>
              <a:tabLst/>
              <a:defRPr/>
            </a:pPr>
            <a:endParaRPr kumimoji="0" lang="en-US" sz="1200" b="1" i="0" u="none" strike="noStrike" kern="1200" cap="none" spc="0" normalizeH="0" baseline="0" noProof="0" dirty="0" smtClean="0">
              <a:ln>
                <a:noFill/>
              </a:ln>
              <a:solidFill>
                <a:srgbClr val="000000"/>
              </a:solidFill>
              <a:effectLst/>
              <a:uLnTx/>
              <a:uFillTx/>
              <a:latin typeface="Arial" charset="0"/>
              <a:ea typeface="+mn-ea"/>
              <a:cs typeface="+mn-cs"/>
            </a:endParaRPr>
          </a:p>
          <a:p>
            <a:pPr marL="171450" marR="0" lvl="0" indent="-171450" algn="l" defTabSz="914400" rtl="0" eaLnBrk="0" fontAlgn="base" latinLnBrk="0" hangingPunct="0">
              <a:lnSpc>
                <a:spcPct val="100000"/>
              </a:lnSpc>
              <a:spcBef>
                <a:spcPct val="0"/>
              </a:spcBef>
              <a:spcAft>
                <a:spcPct val="0"/>
              </a:spcAft>
              <a:buClr>
                <a:srgbClr val="FF0000"/>
              </a:buClr>
              <a:buSzTx/>
              <a:buFont typeface="Arial" panose="020B0604020202020204" pitchFamily="34" charset="0"/>
              <a:buChar char="•"/>
              <a:tabLst/>
              <a:defRPr/>
            </a:pPr>
            <a:r>
              <a:rPr kumimoji="0" lang="en-US" sz="1200" b="1" i="0" u="none" strike="noStrike" kern="1200" cap="none" spc="0" normalizeH="0" baseline="0" noProof="0" dirty="0" smtClean="0">
                <a:ln>
                  <a:noFill/>
                </a:ln>
                <a:solidFill>
                  <a:srgbClr val="000000"/>
                </a:solidFill>
                <a:effectLst/>
                <a:uLnTx/>
                <a:uFillTx/>
                <a:latin typeface="Arial" charset="0"/>
                <a:ea typeface="+mn-ea"/>
                <a:cs typeface="+mn-cs"/>
              </a:rPr>
              <a:t>Pulmonary Sequestration </a:t>
            </a:r>
          </a:p>
          <a:p>
            <a:pPr marL="171450" marR="0" lvl="0" indent="-171450" algn="l" defTabSz="914400" rtl="0" eaLnBrk="0" fontAlgn="base" latinLnBrk="0" hangingPunct="0">
              <a:lnSpc>
                <a:spcPct val="100000"/>
              </a:lnSpc>
              <a:spcBef>
                <a:spcPct val="0"/>
              </a:spcBef>
              <a:spcAft>
                <a:spcPct val="0"/>
              </a:spcAft>
              <a:buClr>
                <a:srgbClr val="FF0000"/>
              </a:buClr>
              <a:buSzTx/>
              <a:buFont typeface="Arial" panose="020B0604020202020204" pitchFamily="34" charset="0"/>
              <a:buChar char="•"/>
              <a:tabLst/>
              <a:defRPr/>
            </a:pPr>
            <a:endParaRPr kumimoji="0" lang="en-US" sz="1200" b="1" i="0" u="none" strike="noStrike" kern="1200" cap="none" spc="0" normalizeH="0" baseline="0" noProof="0" dirty="0" smtClean="0">
              <a:ln>
                <a:noFill/>
              </a:ln>
              <a:solidFill>
                <a:srgbClr val="000000"/>
              </a:solidFill>
              <a:effectLst/>
              <a:uLnTx/>
              <a:uFillTx/>
              <a:latin typeface="Arial" charset="0"/>
              <a:ea typeface="+mn-ea"/>
              <a:cs typeface="+mn-cs"/>
            </a:endParaRPr>
          </a:p>
          <a:p>
            <a:pPr marL="171450" marR="0" lvl="0" indent="-171450" algn="l" defTabSz="914400" rtl="0" eaLnBrk="0" fontAlgn="base" latinLnBrk="0" hangingPunct="0">
              <a:lnSpc>
                <a:spcPct val="100000"/>
              </a:lnSpc>
              <a:spcBef>
                <a:spcPct val="0"/>
              </a:spcBef>
              <a:spcAft>
                <a:spcPct val="0"/>
              </a:spcAft>
              <a:buClr>
                <a:srgbClr val="FF0000"/>
              </a:buClr>
              <a:buSzTx/>
              <a:buFont typeface="Arial" panose="020B0604020202020204" pitchFamily="34" charset="0"/>
              <a:buChar char="•"/>
              <a:tabLst/>
              <a:defRPr/>
            </a:pPr>
            <a:endParaRPr kumimoji="0" lang="en-US" sz="1200" b="1" i="0" u="none" strike="noStrike" kern="1200" cap="none" spc="0" normalizeH="0" baseline="0" noProof="0" dirty="0" smtClean="0">
              <a:ln>
                <a:noFill/>
              </a:ln>
              <a:solidFill>
                <a:srgbClr val="000000"/>
              </a:solidFill>
              <a:effectLst/>
              <a:uLnTx/>
              <a:uFillTx/>
              <a:latin typeface="Arial" charset="0"/>
              <a:ea typeface="+mn-ea"/>
              <a:cs typeface="+mn-cs"/>
            </a:endParaRPr>
          </a:p>
          <a:p>
            <a:pPr marL="171450" marR="0" lvl="0" indent="-171450" algn="l" defTabSz="914400" rtl="0" eaLnBrk="0" fontAlgn="base" latinLnBrk="0" hangingPunct="0">
              <a:lnSpc>
                <a:spcPct val="100000"/>
              </a:lnSpc>
              <a:spcBef>
                <a:spcPct val="0"/>
              </a:spcBef>
              <a:spcAft>
                <a:spcPct val="0"/>
              </a:spcAft>
              <a:buClr>
                <a:srgbClr val="FF0000"/>
              </a:buClr>
              <a:buSzTx/>
              <a:buFont typeface="Arial" panose="020B0604020202020204" pitchFamily="34" charset="0"/>
              <a:buChar char="•"/>
              <a:tabLst/>
              <a:defRPr/>
            </a:pPr>
            <a:endParaRPr kumimoji="0" lang="en-US" sz="1200" b="1" i="0" u="none" strike="noStrike" kern="1200" cap="none" spc="0" normalizeH="0" baseline="0" noProof="0" dirty="0" smtClean="0">
              <a:ln>
                <a:noFill/>
              </a:ln>
              <a:solidFill>
                <a:srgbClr val="000000"/>
              </a:solidFill>
              <a:effectLst/>
              <a:uLnTx/>
              <a:uFillTx/>
              <a:latin typeface="Arial" charset="0"/>
              <a:ea typeface="+mn-ea"/>
              <a:cs typeface="+mn-cs"/>
            </a:endParaRPr>
          </a:p>
          <a:p>
            <a:pPr marL="171450" marR="0" lvl="0" indent="-171450" algn="l" defTabSz="914400" rtl="0" eaLnBrk="0" fontAlgn="base" latinLnBrk="0" hangingPunct="0">
              <a:lnSpc>
                <a:spcPct val="100000"/>
              </a:lnSpc>
              <a:spcBef>
                <a:spcPct val="0"/>
              </a:spcBef>
              <a:spcAft>
                <a:spcPct val="0"/>
              </a:spcAft>
              <a:buClr>
                <a:srgbClr val="FF0000"/>
              </a:buClr>
              <a:buSzTx/>
              <a:buFont typeface="Arial" panose="020B0604020202020204" pitchFamily="34" charset="0"/>
              <a:buChar char="•"/>
              <a:tabLst/>
              <a:defRPr/>
            </a:pPr>
            <a:endParaRPr kumimoji="0" lang="en-US" sz="1200" b="1" i="0" u="none" strike="noStrike" kern="1200" cap="none" spc="0" normalizeH="0" baseline="0" noProof="0" dirty="0" smtClean="0">
              <a:ln>
                <a:noFill/>
              </a:ln>
              <a:solidFill>
                <a:srgbClr val="000000"/>
              </a:solidFill>
              <a:effectLst/>
              <a:uLnTx/>
              <a:uFillTx/>
              <a:latin typeface="Arial" charset="0"/>
              <a:ea typeface="+mn-ea"/>
              <a:cs typeface="+mn-cs"/>
            </a:endParaRPr>
          </a:p>
          <a:p>
            <a:pPr marL="171450" marR="0" lvl="0" indent="-171450" algn="l" defTabSz="914400" rtl="0" eaLnBrk="0" fontAlgn="base" latinLnBrk="0" hangingPunct="0">
              <a:lnSpc>
                <a:spcPct val="100000"/>
              </a:lnSpc>
              <a:spcBef>
                <a:spcPct val="0"/>
              </a:spcBef>
              <a:spcAft>
                <a:spcPct val="0"/>
              </a:spcAft>
              <a:buClr>
                <a:srgbClr val="FF0000"/>
              </a:buClr>
              <a:buSzTx/>
              <a:buFont typeface="Arial" panose="020B0604020202020204" pitchFamily="34" charset="0"/>
              <a:buChar char="•"/>
              <a:tabLst/>
              <a:defRPr/>
            </a:pPr>
            <a:r>
              <a:rPr kumimoji="0" lang="en-US" sz="1200" b="1" i="0" u="none" strike="noStrike" kern="1200" cap="none" spc="0" normalizeH="0" baseline="0" noProof="0" dirty="0" smtClean="0">
                <a:ln>
                  <a:noFill/>
                </a:ln>
                <a:solidFill>
                  <a:srgbClr val="000000"/>
                </a:solidFill>
                <a:effectLst/>
                <a:uLnTx/>
                <a:uFillTx/>
                <a:latin typeface="Arial" charset="0"/>
                <a:ea typeface="+mn-ea"/>
                <a:cs typeface="+mn-cs"/>
              </a:rPr>
              <a:t>Congenital Foregut Duplication Cyst </a:t>
            </a:r>
          </a:p>
          <a:p>
            <a:pPr marL="171450" marR="0" lvl="0" indent="-171450" algn="l" defTabSz="914400" rtl="0" eaLnBrk="0" fontAlgn="base" latinLnBrk="0" hangingPunct="0">
              <a:lnSpc>
                <a:spcPct val="100000"/>
              </a:lnSpc>
              <a:spcBef>
                <a:spcPct val="0"/>
              </a:spcBef>
              <a:spcAft>
                <a:spcPct val="0"/>
              </a:spcAft>
              <a:buClr>
                <a:srgbClr val="FF0000"/>
              </a:buClr>
              <a:buSzTx/>
              <a:buFont typeface="Arial" panose="020B0604020202020204" pitchFamily="34" charset="0"/>
              <a:buChar char="•"/>
              <a:tabLst/>
              <a:defRPr/>
            </a:pPr>
            <a:endParaRPr kumimoji="0" lang="en-US" sz="1200" b="1" i="0" u="none" strike="noStrike" kern="1200" cap="none" spc="0" normalizeH="0" baseline="0" noProof="0" dirty="0" smtClean="0">
              <a:ln>
                <a:noFill/>
              </a:ln>
              <a:solidFill>
                <a:srgbClr val="000000"/>
              </a:solidFill>
              <a:effectLst/>
              <a:uLnTx/>
              <a:uFillTx/>
              <a:latin typeface="Arial" charset="0"/>
              <a:ea typeface="+mn-ea"/>
              <a:cs typeface="+mn-cs"/>
            </a:endParaRPr>
          </a:p>
          <a:p>
            <a:pPr marL="171450" marR="0" lvl="0" indent="-171450" algn="l" defTabSz="914400" rtl="0" eaLnBrk="0" fontAlgn="base" latinLnBrk="0" hangingPunct="0">
              <a:lnSpc>
                <a:spcPct val="100000"/>
              </a:lnSpc>
              <a:spcBef>
                <a:spcPct val="0"/>
              </a:spcBef>
              <a:spcAft>
                <a:spcPct val="0"/>
              </a:spcAft>
              <a:buClr>
                <a:srgbClr val="FF0000"/>
              </a:buClr>
              <a:buSzTx/>
              <a:buFont typeface="Arial" panose="020B0604020202020204" pitchFamily="34" charset="0"/>
              <a:buChar char="•"/>
              <a:tabLst/>
              <a:defRPr/>
            </a:pPr>
            <a:endParaRPr kumimoji="0" lang="en-US" sz="1200" b="1" i="0" u="none" strike="noStrike" kern="1200" cap="none" spc="0" normalizeH="0" baseline="0" noProof="0" dirty="0" smtClean="0">
              <a:ln>
                <a:noFill/>
              </a:ln>
              <a:solidFill>
                <a:srgbClr val="000000"/>
              </a:solidFill>
              <a:effectLst/>
              <a:uLnTx/>
              <a:uFillTx/>
              <a:latin typeface="Arial" charset="0"/>
              <a:ea typeface="+mn-ea"/>
              <a:cs typeface="+mn-cs"/>
            </a:endParaRPr>
          </a:p>
          <a:p>
            <a:pPr marL="171450" marR="0" lvl="0" indent="-171450" algn="l" defTabSz="914400" rtl="0" eaLnBrk="0" fontAlgn="base" latinLnBrk="0" hangingPunct="0">
              <a:lnSpc>
                <a:spcPct val="100000"/>
              </a:lnSpc>
              <a:spcBef>
                <a:spcPct val="0"/>
              </a:spcBef>
              <a:spcAft>
                <a:spcPct val="0"/>
              </a:spcAft>
              <a:buClr>
                <a:srgbClr val="FF0000"/>
              </a:buClr>
              <a:buSzTx/>
              <a:buFont typeface="Arial" panose="020B0604020202020204" pitchFamily="34" charset="0"/>
              <a:buChar char="•"/>
              <a:tabLst/>
              <a:defRPr/>
            </a:pPr>
            <a:endParaRPr kumimoji="0" lang="en-US" sz="1200" b="1" i="0" u="none" strike="noStrike" kern="1200" cap="none" spc="0" normalizeH="0" baseline="0" noProof="0" dirty="0" smtClean="0">
              <a:ln>
                <a:noFill/>
              </a:ln>
              <a:solidFill>
                <a:srgbClr val="000000"/>
              </a:solidFill>
              <a:effectLst/>
              <a:uLnTx/>
              <a:uFillTx/>
              <a:latin typeface="Arial" charset="0"/>
              <a:ea typeface="+mn-ea"/>
              <a:cs typeface="+mn-cs"/>
            </a:endParaRPr>
          </a:p>
          <a:p>
            <a:pPr marL="171450" marR="0" lvl="0" indent="-171450" algn="l" defTabSz="914400" rtl="0" eaLnBrk="0" fontAlgn="base" latinLnBrk="0" hangingPunct="0">
              <a:lnSpc>
                <a:spcPct val="100000"/>
              </a:lnSpc>
              <a:spcBef>
                <a:spcPct val="0"/>
              </a:spcBef>
              <a:spcAft>
                <a:spcPct val="0"/>
              </a:spcAft>
              <a:buClr>
                <a:srgbClr val="FF0000"/>
              </a:buClr>
              <a:buSzTx/>
              <a:buFont typeface="Arial" panose="020B0604020202020204" pitchFamily="34" charset="0"/>
              <a:buChar char="•"/>
              <a:tabLst/>
              <a:defRPr/>
            </a:pPr>
            <a:endParaRPr kumimoji="0" lang="en-US" sz="1200" b="1" i="0" u="none" strike="noStrike" kern="1200" cap="none" spc="0" normalizeH="0" baseline="0" noProof="0" dirty="0" smtClean="0">
              <a:ln>
                <a:noFill/>
              </a:ln>
              <a:solidFill>
                <a:srgbClr val="000000"/>
              </a:solidFill>
              <a:effectLst/>
              <a:uLnTx/>
              <a:uFillTx/>
              <a:latin typeface="Arial" charset="0"/>
              <a:ea typeface="+mn-ea"/>
              <a:cs typeface="+mn-cs"/>
            </a:endParaRPr>
          </a:p>
          <a:p>
            <a:pPr marL="171450" marR="0" lvl="0" indent="-171450" algn="l" defTabSz="914400" rtl="0" eaLnBrk="0" fontAlgn="base" latinLnBrk="0" hangingPunct="0">
              <a:lnSpc>
                <a:spcPct val="100000"/>
              </a:lnSpc>
              <a:spcBef>
                <a:spcPct val="0"/>
              </a:spcBef>
              <a:spcAft>
                <a:spcPct val="0"/>
              </a:spcAft>
              <a:buClr>
                <a:srgbClr val="FF0000"/>
              </a:buClr>
              <a:buSzTx/>
              <a:buFont typeface="Arial" panose="020B0604020202020204" pitchFamily="34" charset="0"/>
              <a:buChar char="•"/>
              <a:tabLst/>
              <a:defRPr/>
            </a:pPr>
            <a:r>
              <a:rPr kumimoji="0" lang="en-US" sz="1200" b="1" i="0" u="none" strike="noStrike" kern="1200" cap="none" spc="0" normalizeH="0" baseline="0" noProof="0" dirty="0" smtClean="0">
                <a:ln>
                  <a:noFill/>
                </a:ln>
                <a:solidFill>
                  <a:srgbClr val="000000"/>
                </a:solidFill>
                <a:effectLst/>
                <a:uLnTx/>
                <a:uFillTx/>
                <a:latin typeface="Arial" charset="0"/>
                <a:ea typeface="+mn-ea"/>
                <a:cs typeface="+mn-cs"/>
              </a:rPr>
              <a:t>Congenital </a:t>
            </a:r>
            <a:r>
              <a:rPr kumimoji="0" lang="en-US" sz="1200" b="1" i="0" u="none" strike="noStrike" kern="1200" cap="none" spc="0" normalizeH="0" baseline="0" noProof="0" dirty="0">
                <a:ln>
                  <a:noFill/>
                </a:ln>
                <a:solidFill>
                  <a:srgbClr val="000000"/>
                </a:solidFill>
                <a:effectLst/>
                <a:uLnTx/>
                <a:uFillTx/>
                <a:latin typeface="Arial" charset="0"/>
                <a:ea typeface="+mn-ea"/>
                <a:cs typeface="+mn-cs"/>
              </a:rPr>
              <a:t>Lobar Emphysema</a:t>
            </a:r>
          </a:p>
          <a:p>
            <a:pPr marL="171450" marR="0" lvl="0" indent="-171450" algn="l" defTabSz="914400" rtl="0" eaLnBrk="0" fontAlgn="base" latinLnBrk="0" hangingPunct="0">
              <a:lnSpc>
                <a:spcPct val="100000"/>
              </a:lnSpc>
              <a:spcBef>
                <a:spcPct val="0"/>
              </a:spcBef>
              <a:spcAft>
                <a:spcPct val="0"/>
              </a:spcAft>
              <a:buClr>
                <a:srgbClr val="FF0000"/>
              </a:buClr>
              <a:buSzTx/>
              <a:buFont typeface="Arial" panose="020B0604020202020204" pitchFamily="34" charset="0"/>
              <a:buChar char="•"/>
              <a:tabLst/>
              <a:defRPr/>
            </a:pPr>
            <a:endParaRPr kumimoji="0" lang="en-US" sz="12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
                <a:srgbClr val="FF0000"/>
              </a:buClr>
              <a:buSzTx/>
              <a:buFontTx/>
              <a:buNone/>
              <a:tabLst/>
              <a:defRPr/>
            </a:pPr>
            <a:endParaRPr kumimoji="0" lang="en-US" sz="12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
                <a:srgbClr val="FF0000"/>
              </a:buClr>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mn-ea"/>
                <a:cs typeface="+mn-cs"/>
              </a:rPr>
              <a:t> </a:t>
            </a:r>
          </a:p>
          <a:p>
            <a:pPr marL="0" marR="0" lvl="0" indent="0" algn="l" defTabSz="914400" rtl="0" eaLnBrk="0" fontAlgn="base" latinLnBrk="0" hangingPunct="0">
              <a:lnSpc>
                <a:spcPct val="100000"/>
              </a:lnSpc>
              <a:spcBef>
                <a:spcPct val="0"/>
              </a:spcBef>
              <a:spcAft>
                <a:spcPct val="0"/>
              </a:spcAft>
              <a:buClr>
                <a:srgbClr val="FF0000"/>
              </a:buClr>
              <a:buSzTx/>
              <a:buFontTx/>
              <a:buNone/>
              <a:tabLst/>
              <a:defRPr/>
            </a:pPr>
            <a:endParaRPr kumimoji="0" lang="en-US" sz="12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
                <a:srgbClr val="FF0000"/>
              </a:buClr>
              <a:buSzTx/>
              <a:buFontTx/>
              <a:buNone/>
              <a:tabLst/>
              <a:defRPr/>
            </a:pPr>
            <a:endParaRPr kumimoji="0" lang="en-US" sz="12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3" name="TextBox 32"/>
          <p:cNvSpPr txBox="1"/>
          <p:nvPr/>
        </p:nvSpPr>
        <p:spPr>
          <a:xfrm>
            <a:off x="6424183" y="2362200"/>
            <a:ext cx="2209800" cy="1569660"/>
          </a:xfrm>
          <a:prstGeom prst="rect">
            <a:avLst/>
          </a:prstGeom>
          <a:noFill/>
        </p:spPr>
        <p:txBody>
          <a:bodyPr>
            <a:spAutoFit/>
          </a:bodyPr>
          <a:lstStyle/>
          <a:p>
            <a:pPr marL="171450" marR="0" lvl="0" indent="-171450" algn="l" defTabSz="914400" rtl="0" eaLnBrk="0" fontAlgn="base" latinLnBrk="0" hangingPunct="0">
              <a:lnSpc>
                <a:spcPct val="100000"/>
              </a:lnSpc>
              <a:spcBef>
                <a:spcPct val="0"/>
              </a:spcBef>
              <a:spcAft>
                <a:spcPct val="0"/>
              </a:spcAft>
              <a:buClr>
                <a:srgbClr val="FF0000"/>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000000"/>
                </a:solidFill>
                <a:effectLst/>
                <a:uLnTx/>
                <a:uFillTx/>
                <a:latin typeface="Arial" charset="0"/>
                <a:ea typeface="+mn-ea"/>
                <a:cs typeface="+mn-cs"/>
              </a:rPr>
              <a:t>Neonatal Pneumonia </a:t>
            </a:r>
          </a:p>
          <a:p>
            <a:pPr marL="0" marR="0" lvl="0" indent="0" algn="l" defTabSz="914400" rtl="0" eaLnBrk="0" fontAlgn="base" latinLnBrk="0" hangingPunct="0">
              <a:lnSpc>
                <a:spcPct val="100000"/>
              </a:lnSpc>
              <a:spcBef>
                <a:spcPct val="0"/>
              </a:spcBef>
              <a:spcAft>
                <a:spcPct val="0"/>
              </a:spcAft>
              <a:buClr>
                <a:srgbClr val="FF0000"/>
              </a:buClr>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mn-ea"/>
                <a:cs typeface="+mn-cs"/>
              </a:rPr>
              <a:t> </a:t>
            </a:r>
          </a:p>
          <a:p>
            <a:pPr marL="0" marR="0" lvl="0" indent="0" algn="l" defTabSz="914400" rtl="0" eaLnBrk="0" fontAlgn="base" latinLnBrk="0" hangingPunct="0">
              <a:lnSpc>
                <a:spcPct val="100000"/>
              </a:lnSpc>
              <a:spcBef>
                <a:spcPct val="0"/>
              </a:spcBef>
              <a:spcAft>
                <a:spcPct val="0"/>
              </a:spcAft>
              <a:buClr>
                <a:srgbClr val="FF0000"/>
              </a:buClr>
              <a:buSzTx/>
              <a:buFontTx/>
              <a:buNone/>
              <a:tabLst/>
              <a:defRPr/>
            </a:pPr>
            <a:endParaRPr kumimoji="0" lang="en-US" sz="12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
                <a:srgbClr val="FF0000"/>
              </a:buClr>
              <a:buSzTx/>
              <a:buFontTx/>
              <a:buNone/>
              <a:tabLst/>
              <a:defRPr/>
            </a:pPr>
            <a:endParaRPr kumimoji="0" lang="en-US" sz="12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
                <a:srgbClr val="FF0000"/>
              </a:buClr>
              <a:buSzTx/>
              <a:buFontTx/>
              <a:buNone/>
              <a:tabLst/>
              <a:defRPr/>
            </a:pPr>
            <a:endParaRPr kumimoji="0" lang="en-US" sz="12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
                <a:srgbClr val="FF0000"/>
              </a:buClr>
              <a:buSzTx/>
              <a:buFontTx/>
              <a:buNone/>
              <a:tabLst/>
              <a:defRPr/>
            </a:pPr>
            <a:endParaRPr kumimoji="0" lang="en-US" sz="12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
                <a:srgbClr val="FF0000"/>
              </a:buClr>
              <a:buSzTx/>
              <a:buFontTx/>
              <a:buNone/>
              <a:tabLst/>
              <a:defRPr/>
            </a:pPr>
            <a:endParaRPr kumimoji="0" lang="en-US" sz="12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
                <a:srgbClr val="FF0000"/>
              </a:buClr>
              <a:buSzTx/>
              <a:buFontTx/>
              <a:buNone/>
              <a:tabLst/>
              <a:defRPr/>
            </a:pPr>
            <a:endParaRPr kumimoji="0" lang="en-US" sz="1200" b="1"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5139" name="Picture 5" descr="1"/>
          <p:cNvPicPr>
            <a:picLocks noChangeAspect="1" noChangeArrowheads="1"/>
          </p:cNvPicPr>
          <p:nvPr/>
        </p:nvPicPr>
        <p:blipFill>
          <a:blip r:embed="rId7" cstate="print">
            <a:extLst>
              <a:ext uri="{28A0092B-C50C-407E-A947-70E740481C1C}">
                <a14:useLocalDpi xmlns:a14="http://schemas.microsoft.com/office/drawing/2010/main" val="0"/>
              </a:ext>
            </a:extLst>
          </a:blip>
          <a:srcRect l="23434" t="29335" r="25629" b="32552"/>
          <a:stretch>
            <a:fillRect/>
          </a:stretch>
        </p:blipFill>
        <p:spPr bwMode="auto">
          <a:xfrm>
            <a:off x="5240218" y="5839344"/>
            <a:ext cx="789108" cy="589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0" name="Picture 5" descr="3D Intralobar Sequestration"/>
          <p:cNvPicPr>
            <a:picLocks noChangeAspect="1" noChangeArrowheads="1"/>
          </p:cNvPicPr>
          <p:nvPr/>
        </p:nvPicPr>
        <p:blipFill>
          <a:blip r:embed="rId8" cstate="print">
            <a:extLst>
              <a:ext uri="{28A0092B-C50C-407E-A947-70E740481C1C}">
                <a14:useLocalDpi xmlns:a14="http://schemas.microsoft.com/office/drawing/2010/main" val="0"/>
              </a:ext>
            </a:extLst>
          </a:blip>
          <a:srcRect l="25027" t="28572" r="17766" b="28571"/>
          <a:stretch>
            <a:fillRect/>
          </a:stretch>
        </p:blipFill>
        <p:spPr bwMode="auto">
          <a:xfrm>
            <a:off x="5243177" y="3855124"/>
            <a:ext cx="720504"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5141" name="Picture 9"/>
          <p:cNvPicPr>
            <a:picLocks noChangeAspect="1" noChangeArrowheads="1"/>
          </p:cNvPicPr>
          <p:nvPr/>
        </p:nvPicPr>
        <p:blipFill>
          <a:blip r:embed="rId9">
            <a:lum bright="-6000" contrast="12000"/>
            <a:extLst>
              <a:ext uri="{28A0092B-C50C-407E-A947-70E740481C1C}">
                <a14:useLocalDpi xmlns:a14="http://schemas.microsoft.com/office/drawing/2010/main" val="0"/>
              </a:ext>
            </a:extLst>
          </a:blip>
          <a:srcRect l="23758" t="46301" r="53973" b="28725"/>
          <a:stretch>
            <a:fillRect/>
          </a:stretch>
        </p:blipFill>
        <p:spPr bwMode="auto">
          <a:xfrm>
            <a:off x="5237955" y="2725737"/>
            <a:ext cx="703263"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142" name="Picture 2"/>
          <p:cNvPicPr>
            <a:picLocks noChangeAspect="1" noChangeArrowheads="1"/>
          </p:cNvPicPr>
          <p:nvPr/>
        </p:nvPicPr>
        <p:blipFill>
          <a:blip r:embed="rId10">
            <a:extLst>
              <a:ext uri="{28A0092B-C50C-407E-A947-70E740481C1C}">
                <a14:useLocalDpi xmlns:a14="http://schemas.microsoft.com/office/drawing/2010/main" val="0"/>
              </a:ext>
            </a:extLst>
          </a:blip>
          <a:srcRect l="10226" t="18919" r="20039" b="26720"/>
          <a:stretch>
            <a:fillRect/>
          </a:stretch>
        </p:blipFill>
        <p:spPr bwMode="auto">
          <a:xfrm>
            <a:off x="7005636" y="2750948"/>
            <a:ext cx="884238" cy="792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44" name="Picture 22" descr="Image result for Practical">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837488" y="249238"/>
            <a:ext cx="392112"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5" name="Picture 24" descr="Image result for Practical"/>
          <p:cNvPicPr>
            <a:picLocks noChangeAspect="1" noChangeArrowheads="1"/>
          </p:cNvPicPr>
          <p:nvPr/>
        </p:nvPicPr>
        <p:blipFill>
          <a:blip r:embed="rId13" cstate="print">
            <a:extLst>
              <a:ext uri="{28A0092B-C50C-407E-A947-70E740481C1C}">
                <a14:useLocalDpi xmlns:a14="http://schemas.microsoft.com/office/drawing/2010/main" val="0"/>
              </a:ext>
            </a:extLst>
          </a:blip>
          <a:srcRect b="27231"/>
          <a:stretch>
            <a:fillRect/>
          </a:stretch>
        </p:blipFill>
        <p:spPr bwMode="auto">
          <a:xfrm>
            <a:off x="6476999" y="4740914"/>
            <a:ext cx="2452689" cy="733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1" descr="1"/>
          <p:cNvPicPr>
            <a:picLocks noChangeAspect="1" noChangeArrowheads="1"/>
          </p:cNvPicPr>
          <p:nvPr/>
        </p:nvPicPr>
        <p:blipFill>
          <a:blip r:embed="rId14" cstate="print">
            <a:extLst>
              <a:ext uri="{28A0092B-C50C-407E-A947-70E740481C1C}">
                <a14:useLocalDpi xmlns:a14="http://schemas.microsoft.com/office/drawing/2010/main" val="0"/>
              </a:ext>
            </a:extLst>
          </a:blip>
          <a:srcRect l="13403" t="19200" r="22122" b="24396"/>
          <a:stretch>
            <a:fillRect/>
          </a:stretch>
        </p:blipFill>
        <p:spPr bwMode="auto">
          <a:xfrm>
            <a:off x="5267176" y="4876799"/>
            <a:ext cx="762150" cy="609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pic>
      <p:pic>
        <p:nvPicPr>
          <p:cNvPr id="27" name="Picture 16" descr="01"/>
          <p:cNvPicPr>
            <a:picLocks noChangeAspect="1" noChangeArrowheads="1"/>
          </p:cNvPicPr>
          <p:nvPr/>
        </p:nvPicPr>
        <p:blipFill>
          <a:blip r:embed="rId15" cstate="print">
            <a:extLst>
              <a:ext uri="{28A0092B-C50C-407E-A947-70E740481C1C}">
                <a14:useLocalDpi xmlns:a14="http://schemas.microsoft.com/office/drawing/2010/main" val="0"/>
              </a:ext>
            </a:extLst>
          </a:blip>
          <a:srcRect l="19078" t="23813" r="34560" b="46021"/>
          <a:stretch>
            <a:fillRect/>
          </a:stretch>
        </p:blipFill>
        <p:spPr bwMode="auto">
          <a:xfrm>
            <a:off x="597821" y="4015670"/>
            <a:ext cx="804315" cy="69808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 name="Picture 14" descr="1"/>
          <p:cNvPicPr>
            <a:picLocks noChangeAspect="1" noChangeArrowheads="1"/>
          </p:cNvPicPr>
          <p:nvPr/>
        </p:nvPicPr>
        <p:blipFill>
          <a:blip r:embed="rId16" cstate="print">
            <a:extLst>
              <a:ext uri="{28A0092B-C50C-407E-A947-70E740481C1C}">
                <a14:useLocalDpi xmlns:a14="http://schemas.microsoft.com/office/drawing/2010/main" val="0"/>
              </a:ext>
            </a:extLst>
          </a:blip>
          <a:srcRect l="23438" t="42188" r="32813" b="26736"/>
          <a:stretch>
            <a:fillRect/>
          </a:stretch>
        </p:blipFill>
        <p:spPr bwMode="auto">
          <a:xfrm>
            <a:off x="2670776" y="4826894"/>
            <a:ext cx="727560" cy="55841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9" name="Picture 16" descr="Braga, Babyboy 2360934 - meconinum aspiration CXR 1"/>
          <p:cNvPicPr>
            <a:picLocks noChangeAspect="1" noChangeArrowheads="1"/>
          </p:cNvPicPr>
          <p:nvPr/>
        </p:nvPicPr>
        <p:blipFill>
          <a:blip r:embed="rId17" cstate="print">
            <a:extLst>
              <a:ext uri="{28A0092B-C50C-407E-A947-70E740481C1C}">
                <a14:useLocalDpi xmlns:a14="http://schemas.microsoft.com/office/drawing/2010/main" val="0"/>
              </a:ext>
            </a:extLst>
          </a:blip>
          <a:srcRect l="16304" t="33374" r="33696" b="1331"/>
          <a:stretch>
            <a:fillRect/>
          </a:stretch>
        </p:blipFill>
        <p:spPr bwMode="auto">
          <a:xfrm>
            <a:off x="2701764" y="5839813"/>
            <a:ext cx="749118" cy="713387"/>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pic>
      <p:sp>
        <p:nvSpPr>
          <p:cNvPr id="30" name="Rectangle 29"/>
          <p:cNvSpPr/>
          <p:nvPr/>
        </p:nvSpPr>
        <p:spPr bwMode="auto">
          <a:xfrm>
            <a:off x="3019854" y="1447801"/>
            <a:ext cx="3241673" cy="5181600"/>
          </a:xfrm>
          <a:prstGeom prst="rect">
            <a:avLst/>
          </a:prstGeom>
          <a:noFill/>
          <a:ln w="76200" cap="flat" cmpd="sng" algn="ctr">
            <a:solidFill>
              <a:srgbClr val="00FF00"/>
            </a:solidFill>
            <a:prstDash val="solid"/>
            <a:round/>
            <a:headEnd type="none" w="med" len="med"/>
            <a:tailEnd type="none" w="med" len="med"/>
          </a:ln>
          <a:effectLst>
            <a:glow rad="228600">
              <a:schemeClr val="accent1">
                <a:satMod val="175000"/>
                <a:alpha val="40000"/>
              </a:schemeClr>
            </a:glow>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69978005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2"/>
          <p:cNvSpPr>
            <a:spLocks noGrp="1"/>
          </p:cNvSpPr>
          <p:nvPr>
            <p:ph type="title" idx="4294967295"/>
          </p:nvPr>
        </p:nvSpPr>
        <p:spPr>
          <a:xfrm>
            <a:off x="609600" y="0"/>
            <a:ext cx="7772400" cy="914400"/>
          </a:xfrm>
        </p:spPr>
        <p:txBody>
          <a:bodyPr/>
          <a:lstStyle/>
          <a:p>
            <a:pPr>
              <a:defRPr/>
            </a:pPr>
            <a:r>
              <a:rPr lang="en-US" b="1" dirty="0" smtClean="0">
                <a:solidFill>
                  <a:srgbClr val="FFFF00"/>
                </a:solidFill>
                <a:effectLst>
                  <a:outerShdw blurRad="38100" dist="38100" dir="2700000" algn="tl">
                    <a:srgbClr val="000000">
                      <a:alpha val="43137"/>
                    </a:srgbClr>
                  </a:outerShdw>
                </a:effectLst>
              </a:rPr>
              <a:t>Infection: Tuberculosis </a:t>
            </a:r>
          </a:p>
        </p:txBody>
      </p:sp>
      <p:sp>
        <p:nvSpPr>
          <p:cNvPr id="66563" name="Rectangle 3"/>
          <p:cNvSpPr>
            <a:spLocks noGrp="1"/>
          </p:cNvSpPr>
          <p:nvPr>
            <p:ph type="body" idx="4294967295"/>
          </p:nvPr>
        </p:nvSpPr>
        <p:spPr>
          <a:xfrm>
            <a:off x="4419600" y="1676400"/>
            <a:ext cx="4495800" cy="4572000"/>
          </a:xfrm>
        </p:spPr>
        <p:txBody>
          <a:bodyPr/>
          <a:lstStyle/>
          <a:p>
            <a:pPr>
              <a:lnSpc>
                <a:spcPct val="90000"/>
              </a:lnSpc>
              <a:buClr>
                <a:srgbClr val="FF0000"/>
              </a:buClr>
              <a:defRPr/>
            </a:pPr>
            <a:r>
              <a:rPr lang="en-US" sz="2600" b="1" dirty="0" smtClean="0">
                <a:solidFill>
                  <a:schemeClr val="bg1"/>
                </a:solidFill>
                <a:effectLst>
                  <a:outerShdw blurRad="38100" dist="38100" dir="2700000" algn="tl">
                    <a:srgbClr val="000000">
                      <a:alpha val="43137"/>
                    </a:srgbClr>
                  </a:outerShdw>
                </a:effectLst>
              </a:rPr>
              <a:t>TB lymphadenopathy</a:t>
            </a:r>
          </a:p>
          <a:p>
            <a:pPr lvl="1">
              <a:lnSpc>
                <a:spcPct val="90000"/>
              </a:lnSpc>
              <a:buClr>
                <a:srgbClr val="FF0000"/>
              </a:buClr>
              <a:defRPr/>
            </a:pPr>
            <a:r>
              <a:rPr lang="en-US" sz="2200" b="1" dirty="0" smtClean="0">
                <a:solidFill>
                  <a:schemeClr val="bg1"/>
                </a:solidFill>
                <a:effectLst>
                  <a:outerShdw blurRad="38100" dist="38100" dir="2700000" algn="tl">
                    <a:srgbClr val="000000">
                      <a:alpha val="43137"/>
                    </a:srgbClr>
                  </a:outerShdw>
                </a:effectLst>
              </a:rPr>
              <a:t>Extrinsic compression</a:t>
            </a:r>
          </a:p>
          <a:p>
            <a:pPr lvl="1">
              <a:lnSpc>
                <a:spcPct val="90000"/>
              </a:lnSpc>
              <a:buClr>
                <a:srgbClr val="FF0000"/>
              </a:buClr>
              <a:defRPr/>
            </a:pPr>
            <a:r>
              <a:rPr lang="en-US" sz="2200" b="1" dirty="0" smtClean="0">
                <a:solidFill>
                  <a:schemeClr val="bg1"/>
                </a:solidFill>
                <a:effectLst>
                  <a:outerShdw blurRad="38100" dist="38100" dir="2700000" algn="tl">
                    <a:srgbClr val="000000">
                      <a:alpha val="43137"/>
                    </a:srgbClr>
                  </a:outerShdw>
                </a:effectLst>
              </a:rPr>
              <a:t>Direct infection of airway wall</a:t>
            </a:r>
          </a:p>
          <a:p>
            <a:pPr lvl="1">
              <a:lnSpc>
                <a:spcPct val="90000"/>
              </a:lnSpc>
              <a:buClr>
                <a:srgbClr val="FF0000"/>
              </a:buClr>
              <a:defRPr/>
            </a:pPr>
            <a:r>
              <a:rPr lang="en-US" sz="2200" b="1" dirty="0" smtClean="0">
                <a:solidFill>
                  <a:schemeClr val="bg1"/>
                </a:solidFill>
                <a:effectLst>
                  <a:outerShdw blurRad="38100" dist="38100" dir="2700000" algn="tl">
                    <a:srgbClr val="000000">
                      <a:alpha val="43137"/>
                    </a:srgbClr>
                  </a:outerShdw>
                </a:effectLst>
              </a:rPr>
              <a:t>Erosion into airway lumen </a:t>
            </a:r>
          </a:p>
          <a:p>
            <a:pPr lvl="1">
              <a:lnSpc>
                <a:spcPct val="90000"/>
              </a:lnSpc>
              <a:buClr>
                <a:srgbClr val="FF0000"/>
              </a:buClr>
              <a:defRPr/>
            </a:pPr>
            <a:endParaRPr lang="en-US" sz="2200" b="1" dirty="0" smtClean="0">
              <a:solidFill>
                <a:schemeClr val="bg1"/>
              </a:solidFill>
              <a:effectLst>
                <a:outerShdw blurRad="38100" dist="38100" dir="2700000" algn="tl">
                  <a:srgbClr val="000000">
                    <a:alpha val="43137"/>
                  </a:srgbClr>
                </a:outerShdw>
              </a:effectLst>
            </a:endParaRPr>
          </a:p>
          <a:p>
            <a:pPr>
              <a:lnSpc>
                <a:spcPct val="90000"/>
              </a:lnSpc>
              <a:buClr>
                <a:srgbClr val="FF0000"/>
              </a:buClr>
              <a:defRPr/>
            </a:pPr>
            <a:r>
              <a:rPr lang="en-US" sz="2600" b="1" dirty="0" smtClean="0">
                <a:solidFill>
                  <a:schemeClr val="bg1"/>
                </a:solidFill>
                <a:effectLst>
                  <a:outerShdw blurRad="38100" dist="38100" dir="2700000" algn="tl">
                    <a:srgbClr val="000000">
                      <a:alpha val="43137"/>
                    </a:srgbClr>
                  </a:outerShdw>
                </a:effectLst>
              </a:rPr>
              <a:t>Complications </a:t>
            </a:r>
          </a:p>
          <a:p>
            <a:pPr lvl="1">
              <a:lnSpc>
                <a:spcPct val="90000"/>
              </a:lnSpc>
              <a:buClr>
                <a:srgbClr val="FF0000"/>
              </a:buClr>
              <a:defRPr/>
            </a:pPr>
            <a:r>
              <a:rPr lang="en-US" sz="2200" b="1" dirty="0" smtClean="0">
                <a:solidFill>
                  <a:schemeClr val="bg1"/>
                </a:solidFill>
                <a:effectLst>
                  <a:outerShdw blurRad="38100" dist="38100" dir="2700000" algn="tl">
                    <a:srgbClr val="000000">
                      <a:alpha val="43137"/>
                    </a:srgbClr>
                  </a:outerShdw>
                </a:effectLst>
              </a:rPr>
              <a:t>Mucosal ulcerations</a:t>
            </a:r>
          </a:p>
          <a:p>
            <a:pPr lvl="1">
              <a:lnSpc>
                <a:spcPct val="90000"/>
              </a:lnSpc>
              <a:buClr>
                <a:srgbClr val="FF0000"/>
              </a:buClr>
              <a:defRPr/>
            </a:pPr>
            <a:r>
              <a:rPr lang="en-US" sz="2200" b="1" dirty="0" smtClean="0">
                <a:solidFill>
                  <a:schemeClr val="bg1"/>
                </a:solidFill>
                <a:effectLst>
                  <a:outerShdw blurRad="38100" dist="38100" dir="2700000" algn="tl">
                    <a:srgbClr val="000000">
                      <a:alpha val="43137"/>
                    </a:srgbClr>
                  </a:outerShdw>
                </a:effectLst>
              </a:rPr>
              <a:t>Fistula formation </a:t>
            </a:r>
          </a:p>
          <a:p>
            <a:pPr lvl="1">
              <a:lnSpc>
                <a:spcPct val="90000"/>
              </a:lnSpc>
              <a:buClr>
                <a:srgbClr val="FF0000"/>
              </a:buClr>
              <a:defRPr/>
            </a:pPr>
            <a:r>
              <a:rPr lang="en-US" sz="2200" b="1" dirty="0" smtClean="0">
                <a:solidFill>
                  <a:schemeClr val="bg1"/>
                </a:solidFill>
                <a:effectLst>
                  <a:outerShdw blurRad="38100" dist="38100" dir="2700000" algn="tl">
                    <a:srgbClr val="000000">
                      <a:alpha val="43137"/>
                    </a:srgbClr>
                  </a:outerShdw>
                </a:effectLst>
              </a:rPr>
              <a:t>Stenosis </a:t>
            </a:r>
          </a:p>
          <a:p>
            <a:pPr lvl="2">
              <a:lnSpc>
                <a:spcPct val="90000"/>
              </a:lnSpc>
              <a:buClr>
                <a:srgbClr val="FF0000"/>
              </a:buClr>
              <a:defRPr/>
            </a:pPr>
            <a:r>
              <a:rPr lang="en-US" sz="2000" b="1" dirty="0" smtClean="0">
                <a:solidFill>
                  <a:schemeClr val="bg1"/>
                </a:solidFill>
                <a:effectLst>
                  <a:outerShdw blurRad="38100" dist="38100" dir="2700000" algn="tl">
                    <a:srgbClr val="000000">
                      <a:alpha val="43137"/>
                    </a:srgbClr>
                  </a:outerShdw>
                </a:effectLst>
              </a:rPr>
              <a:t>Atelectasis </a:t>
            </a:r>
          </a:p>
          <a:p>
            <a:pPr lvl="2">
              <a:lnSpc>
                <a:spcPct val="90000"/>
              </a:lnSpc>
              <a:buClr>
                <a:srgbClr val="FF0000"/>
              </a:buClr>
              <a:defRPr/>
            </a:pPr>
            <a:r>
              <a:rPr lang="en-US" sz="2000" b="1" dirty="0" smtClean="0">
                <a:solidFill>
                  <a:schemeClr val="bg1"/>
                </a:solidFill>
                <a:effectLst>
                  <a:outerShdw blurRad="38100" dist="38100" dir="2700000" algn="tl">
                    <a:srgbClr val="000000">
                      <a:alpha val="43137"/>
                    </a:srgbClr>
                  </a:outerShdw>
                </a:effectLst>
              </a:rPr>
              <a:t>Hyperinflation </a:t>
            </a:r>
          </a:p>
        </p:txBody>
      </p:sp>
      <p:sp>
        <p:nvSpPr>
          <p:cNvPr id="63492" name="Rectangle 4"/>
          <p:cNvSpPr>
            <a:spLocks noChangeArrowheads="1"/>
          </p:cNvSpPr>
          <p:nvPr/>
        </p:nvSpPr>
        <p:spPr bwMode="auto">
          <a:xfrm>
            <a:off x="228600" y="914400"/>
            <a:ext cx="4038600" cy="59436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63493" name="Picture 8" descr="6"/>
          <p:cNvPicPr>
            <a:picLocks noChangeAspect="1" noChangeArrowheads="1"/>
          </p:cNvPicPr>
          <p:nvPr/>
        </p:nvPicPr>
        <p:blipFill>
          <a:blip r:embed="rId2">
            <a:extLst>
              <a:ext uri="{28A0092B-C50C-407E-A947-70E740481C1C}">
                <a14:useLocalDpi xmlns:a14="http://schemas.microsoft.com/office/drawing/2010/main" val="0"/>
              </a:ext>
            </a:extLst>
          </a:blip>
          <a:srcRect l="5084" t="23077" r="3391" b="13461"/>
          <a:stretch>
            <a:fillRect/>
          </a:stretch>
        </p:blipFill>
        <p:spPr bwMode="auto">
          <a:xfrm>
            <a:off x="457200" y="990600"/>
            <a:ext cx="3352800" cy="261461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3494" name="Picture 9" descr="Mercado Coronal 1"/>
          <p:cNvPicPr>
            <a:picLocks noChangeAspect="1" noChangeArrowheads="1"/>
          </p:cNvPicPr>
          <p:nvPr/>
        </p:nvPicPr>
        <p:blipFill>
          <a:blip r:embed="rId3">
            <a:extLst>
              <a:ext uri="{28A0092B-C50C-407E-A947-70E740481C1C}">
                <a14:useLocalDpi xmlns:a14="http://schemas.microsoft.com/office/drawing/2010/main" val="0"/>
              </a:ext>
            </a:extLst>
          </a:blip>
          <a:srcRect b="18182"/>
          <a:stretch>
            <a:fillRect/>
          </a:stretch>
        </p:blipFill>
        <p:spPr bwMode="auto">
          <a:xfrm>
            <a:off x="457200" y="3733800"/>
            <a:ext cx="3352800" cy="2913063"/>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58091" name="AutoShape 11"/>
          <p:cNvSpPr>
            <a:spLocks noChangeArrowheads="1"/>
          </p:cNvSpPr>
          <p:nvPr/>
        </p:nvSpPr>
        <p:spPr bwMode="auto">
          <a:xfrm rot="-2234998">
            <a:off x="1524000" y="5562600"/>
            <a:ext cx="838200" cy="381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1905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2463321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58091"/>
                                        </p:tgtEl>
                                        <p:attrNameLst>
                                          <p:attrName>style.visibility</p:attrName>
                                        </p:attrNameLst>
                                      </p:cBhvr>
                                      <p:to>
                                        <p:strVal val="visible"/>
                                      </p:to>
                                    </p:set>
                                    <p:animEffect transition="in" filter="fade">
                                      <p:cBhvr>
                                        <p:cTn id="7" dur="2000"/>
                                        <p:tgtEl>
                                          <p:spTgt spid="5580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2"/>
          <p:cNvSpPr>
            <a:spLocks noGrp="1" noChangeArrowheads="1"/>
          </p:cNvSpPr>
          <p:nvPr>
            <p:ph type="title"/>
          </p:nvPr>
        </p:nvSpPr>
        <p:spPr>
          <a:xfrm>
            <a:off x="381000" y="3048000"/>
            <a:ext cx="8229600" cy="1143000"/>
          </a:xfrm>
        </p:spPr>
        <p:txBody>
          <a:bodyPr/>
          <a:lstStyle/>
          <a:p>
            <a:pPr eaLnBrk="1" hangingPunct="1">
              <a:defRPr/>
            </a:pPr>
            <a:r>
              <a:rPr lang="en-US" b="1" dirty="0" smtClean="0">
                <a:solidFill>
                  <a:srgbClr val="FFFF00"/>
                </a:solidFill>
                <a:effectLst>
                  <a:outerShdw blurRad="38100" dist="38100" dir="2700000" algn="tl">
                    <a:srgbClr val="000000"/>
                  </a:outerShdw>
                </a:effectLst>
                <a:ea typeface="ＭＳ Ｐゴシック" charset="-128"/>
              </a:rPr>
              <a:t>Posterior </a:t>
            </a:r>
            <a:r>
              <a:rPr lang="en-US" b="1" dirty="0" smtClean="0">
                <a:solidFill>
                  <a:srgbClr val="FFFF00"/>
                </a:solidFill>
                <a:effectLst>
                  <a:outerShdw blurRad="38100" dist="38100" dir="2700000" algn="tl">
                    <a:srgbClr val="000000"/>
                  </a:outerShdw>
                </a:effectLst>
                <a:ea typeface="ＭＳ Ｐゴシック" charset="-128"/>
              </a:rPr>
              <a:t>Mediastinum</a:t>
            </a:r>
            <a:r>
              <a:rPr lang="en-US" sz="4800" b="1" dirty="0" smtClean="0">
                <a:solidFill>
                  <a:srgbClr val="FFFF00"/>
                </a:solidFill>
                <a:effectLst>
                  <a:outerShdw blurRad="38100" dist="38100" dir="2700000" algn="tl">
                    <a:srgbClr val="000000"/>
                  </a:outerShdw>
                </a:effectLst>
                <a:ea typeface="ＭＳ Ｐゴシック" charset="-128"/>
              </a:rPr>
              <a:t/>
            </a:r>
            <a:br>
              <a:rPr lang="en-US" sz="4800" b="1" dirty="0" smtClean="0">
                <a:solidFill>
                  <a:srgbClr val="FFFF00"/>
                </a:solidFill>
                <a:effectLst>
                  <a:outerShdw blurRad="38100" dist="38100" dir="2700000" algn="tl">
                    <a:srgbClr val="000000"/>
                  </a:outerShdw>
                </a:effectLst>
                <a:ea typeface="ＭＳ Ｐゴシック" charset="-128"/>
              </a:rPr>
            </a:br>
            <a:r>
              <a:rPr lang="en-US" sz="2800" b="1" dirty="0" smtClean="0">
                <a:solidFill>
                  <a:srgbClr val="FFFF00"/>
                </a:solidFill>
                <a:effectLst>
                  <a:outerShdw blurRad="38100" dist="38100" dir="2700000" algn="tl">
                    <a:srgbClr val="000000"/>
                  </a:outerShdw>
                </a:effectLst>
                <a:ea typeface="ＭＳ Ｐゴシック" charset="-128"/>
              </a:rPr>
              <a:t>Paravertebral Compartment</a:t>
            </a:r>
            <a:endParaRPr lang="en-US" sz="2800" b="1" dirty="0" smtClean="0">
              <a:solidFill>
                <a:srgbClr val="FFFF00"/>
              </a:solidFill>
              <a:effectLst>
                <a:outerShdw blurRad="38100" dist="38100" dir="2700000" algn="tl">
                  <a:srgbClr val="000000"/>
                </a:outerShdw>
              </a:effectLst>
              <a:ea typeface="ＭＳ Ｐゴシック" charset="-128"/>
            </a:endParaRPr>
          </a:p>
        </p:txBody>
      </p:sp>
      <p:sp>
        <p:nvSpPr>
          <p:cNvPr id="454659" name="Rectangle 3"/>
          <p:cNvSpPr>
            <a:spLocks noGrp="1" noChangeArrowheads="1"/>
          </p:cNvSpPr>
          <p:nvPr>
            <p:ph type="body" idx="1"/>
          </p:nvPr>
        </p:nvSpPr>
        <p:spPr>
          <a:xfrm>
            <a:off x="533400" y="4133654"/>
            <a:ext cx="8229600" cy="2590800"/>
          </a:xfrm>
        </p:spPr>
        <p:txBody>
          <a:bodyPr/>
          <a:lstStyle/>
          <a:p>
            <a:pPr eaLnBrk="1" hangingPunct="1">
              <a:lnSpc>
                <a:spcPct val="90000"/>
              </a:lnSpc>
              <a:buClr>
                <a:srgbClr val="FF0000"/>
              </a:buClr>
              <a:defRPr/>
            </a:pPr>
            <a:r>
              <a:rPr lang="en-US" sz="2800" b="1" u="sng" dirty="0">
                <a:solidFill>
                  <a:srgbClr val="FF0000"/>
                </a:solidFill>
                <a:effectLst>
                  <a:outerShdw blurRad="38100" dist="38100" dir="2700000" algn="tl">
                    <a:srgbClr val="000000"/>
                  </a:outerShdw>
                </a:effectLst>
                <a:cs typeface="+mn-cs"/>
              </a:rPr>
              <a:t>Key Points!</a:t>
            </a:r>
            <a:r>
              <a:rPr lang="en-US" b="1" dirty="0">
                <a:solidFill>
                  <a:schemeClr val="bg1"/>
                </a:solidFill>
                <a:effectLst>
                  <a:outerShdw blurRad="38100" dist="38100" dir="2700000" algn="tl">
                    <a:srgbClr val="000000"/>
                  </a:outerShdw>
                </a:effectLst>
                <a:cs typeface="+mn-cs"/>
              </a:rPr>
              <a:t> </a:t>
            </a:r>
          </a:p>
          <a:p>
            <a:pPr lvl="1" eaLnBrk="1" hangingPunct="1">
              <a:lnSpc>
                <a:spcPct val="90000"/>
              </a:lnSpc>
              <a:buClr>
                <a:srgbClr val="FF0000"/>
              </a:buClr>
              <a:defRPr/>
            </a:pPr>
            <a:r>
              <a:rPr lang="en-US" sz="2000" b="1" dirty="0">
                <a:solidFill>
                  <a:schemeClr val="bg1"/>
                </a:solidFill>
                <a:effectLst>
                  <a:outerShdw blurRad="38100" dist="38100" dir="2700000" algn="tl">
                    <a:srgbClr val="000000"/>
                  </a:outerShdw>
                </a:effectLst>
              </a:rPr>
              <a:t>35% of all mediastinal masses in children </a:t>
            </a:r>
          </a:p>
          <a:p>
            <a:pPr lvl="1" eaLnBrk="1" hangingPunct="1">
              <a:lnSpc>
                <a:spcPct val="90000"/>
              </a:lnSpc>
              <a:buClr>
                <a:srgbClr val="FF0000"/>
              </a:buClr>
              <a:defRPr/>
            </a:pPr>
            <a:r>
              <a:rPr lang="en-US" sz="2000" b="1" dirty="0">
                <a:solidFill>
                  <a:schemeClr val="bg1"/>
                </a:solidFill>
                <a:effectLst>
                  <a:outerShdw blurRad="38100" dist="38100" dir="2700000" algn="tl">
                    <a:srgbClr val="000000"/>
                  </a:outerShdw>
                </a:effectLst>
              </a:rPr>
              <a:t>Most are </a:t>
            </a:r>
            <a:r>
              <a:rPr lang="en-US" sz="2000" b="1" u="sng" dirty="0">
                <a:solidFill>
                  <a:srgbClr val="00FF00"/>
                </a:solidFill>
                <a:effectLst>
                  <a:outerShdw blurRad="38100" dist="38100" dir="2700000" algn="tl">
                    <a:srgbClr val="000000"/>
                  </a:outerShdw>
                </a:effectLst>
              </a:rPr>
              <a:t>neurogenic tumors</a:t>
            </a:r>
          </a:p>
          <a:p>
            <a:pPr lvl="1" eaLnBrk="1" hangingPunct="1">
              <a:lnSpc>
                <a:spcPct val="90000"/>
              </a:lnSpc>
              <a:buClr>
                <a:srgbClr val="FF0000"/>
              </a:buClr>
              <a:defRPr/>
            </a:pPr>
            <a:r>
              <a:rPr lang="en-US" sz="2000" b="1" dirty="0">
                <a:solidFill>
                  <a:schemeClr val="bg1"/>
                </a:solidFill>
                <a:effectLst>
                  <a:outerShdw blurRad="38100" dist="38100" dir="2700000" algn="tl">
                    <a:srgbClr val="000000"/>
                  </a:outerShdw>
                </a:effectLst>
              </a:rPr>
              <a:t>Usually arising from </a:t>
            </a:r>
            <a:r>
              <a:rPr lang="en-US" sz="2000" b="1" u="sng" dirty="0">
                <a:solidFill>
                  <a:srgbClr val="00FF00"/>
                </a:solidFill>
                <a:effectLst>
                  <a:outerShdw blurRad="38100" dist="38100" dir="2700000" algn="tl">
                    <a:srgbClr val="000000"/>
                  </a:outerShdw>
                </a:effectLst>
              </a:rPr>
              <a:t>sympathetic ganglion</a:t>
            </a:r>
            <a:r>
              <a:rPr lang="en-US" sz="2000" b="1" dirty="0">
                <a:solidFill>
                  <a:schemeClr val="bg1"/>
                </a:solidFill>
                <a:effectLst>
                  <a:outerShdw blurRad="38100" dist="38100" dir="2700000" algn="tl">
                    <a:srgbClr val="000000"/>
                  </a:outerShdw>
                </a:effectLst>
              </a:rPr>
              <a:t> (&gt;80%)</a:t>
            </a:r>
          </a:p>
          <a:p>
            <a:pPr lvl="2" eaLnBrk="1" hangingPunct="1">
              <a:lnSpc>
                <a:spcPct val="90000"/>
              </a:lnSpc>
              <a:buClr>
                <a:srgbClr val="FF0000"/>
              </a:buClr>
              <a:defRPr/>
            </a:pPr>
            <a:r>
              <a:rPr lang="en-US" sz="1800" b="1" dirty="0" err="1">
                <a:solidFill>
                  <a:schemeClr val="bg1"/>
                </a:solidFill>
                <a:effectLst>
                  <a:outerShdw blurRad="38100" dist="38100" dir="2700000" algn="tl">
                    <a:srgbClr val="000000"/>
                  </a:outerShdw>
                </a:effectLst>
              </a:rPr>
              <a:t>Neuroblastoma</a:t>
            </a:r>
            <a:r>
              <a:rPr lang="en-US" sz="1800" b="1" dirty="0">
                <a:solidFill>
                  <a:schemeClr val="bg1"/>
                </a:solidFill>
                <a:effectLst>
                  <a:outerShdw blurRad="38100" dist="38100" dir="2700000" algn="tl">
                    <a:srgbClr val="000000"/>
                  </a:outerShdw>
                </a:effectLst>
              </a:rPr>
              <a:t>, </a:t>
            </a:r>
            <a:r>
              <a:rPr lang="en-US" sz="1800" b="1" dirty="0" err="1">
                <a:solidFill>
                  <a:schemeClr val="bg1"/>
                </a:solidFill>
                <a:effectLst>
                  <a:outerShdw blurRad="38100" dist="38100" dir="2700000" algn="tl">
                    <a:srgbClr val="000000"/>
                  </a:outerShdw>
                </a:effectLst>
              </a:rPr>
              <a:t>Ganglioneuroblastoma</a:t>
            </a:r>
            <a:r>
              <a:rPr lang="en-US" sz="1800" b="1" dirty="0">
                <a:solidFill>
                  <a:schemeClr val="bg1"/>
                </a:solidFill>
                <a:effectLst>
                  <a:outerShdw blurRad="38100" dist="38100" dir="2700000" algn="tl">
                    <a:srgbClr val="000000"/>
                  </a:outerShdw>
                </a:effectLst>
              </a:rPr>
              <a:t>, </a:t>
            </a:r>
            <a:r>
              <a:rPr lang="en-US" sz="1800" b="1" dirty="0" err="1">
                <a:solidFill>
                  <a:schemeClr val="bg1"/>
                </a:solidFill>
                <a:effectLst>
                  <a:outerShdw blurRad="38100" dist="38100" dir="2700000" algn="tl">
                    <a:srgbClr val="000000"/>
                  </a:outerShdw>
                </a:effectLst>
              </a:rPr>
              <a:t>Ganglioneuroma</a:t>
            </a:r>
            <a:endParaRPr lang="en-US" sz="1800" b="1" dirty="0">
              <a:solidFill>
                <a:schemeClr val="bg1"/>
              </a:solidFill>
              <a:effectLst>
                <a:outerShdw blurRad="38100" dist="38100" dir="2700000" algn="tl">
                  <a:srgbClr val="000000"/>
                </a:outerShdw>
              </a:effectLst>
            </a:endParaRPr>
          </a:p>
          <a:p>
            <a:pPr lvl="1" eaLnBrk="1" hangingPunct="1">
              <a:lnSpc>
                <a:spcPct val="90000"/>
              </a:lnSpc>
              <a:buClr>
                <a:srgbClr val="FF0000"/>
              </a:buClr>
              <a:defRPr/>
            </a:pPr>
            <a:r>
              <a:rPr lang="en-US" sz="2000" b="1" dirty="0">
                <a:solidFill>
                  <a:schemeClr val="bg1"/>
                </a:solidFill>
                <a:effectLst>
                  <a:outerShdw blurRad="38100" dist="38100" dir="2700000" algn="tl">
                    <a:srgbClr val="000000"/>
                  </a:outerShdw>
                </a:effectLst>
              </a:rPr>
              <a:t>Nerve sheath tumors</a:t>
            </a:r>
          </a:p>
          <a:p>
            <a:pPr lvl="2" eaLnBrk="1" hangingPunct="1">
              <a:lnSpc>
                <a:spcPct val="90000"/>
              </a:lnSpc>
              <a:buClr>
                <a:srgbClr val="FF0000"/>
              </a:buClr>
              <a:defRPr/>
            </a:pPr>
            <a:r>
              <a:rPr lang="en-US" sz="1800" b="1" dirty="0" err="1">
                <a:solidFill>
                  <a:schemeClr val="bg1"/>
                </a:solidFill>
                <a:effectLst>
                  <a:outerShdw blurRad="38100" dist="38100" dir="2700000" algn="tl">
                    <a:srgbClr val="000000"/>
                  </a:outerShdw>
                </a:effectLst>
              </a:rPr>
              <a:t>Schwannoma</a:t>
            </a:r>
            <a:r>
              <a:rPr lang="en-US" sz="1800" b="1" dirty="0">
                <a:solidFill>
                  <a:schemeClr val="bg1"/>
                </a:solidFill>
                <a:effectLst>
                  <a:outerShdw blurRad="38100" dist="38100" dir="2700000" algn="tl">
                    <a:srgbClr val="000000"/>
                  </a:outerShdw>
                </a:effectLst>
              </a:rPr>
              <a:t>, </a:t>
            </a:r>
            <a:r>
              <a:rPr lang="en-US" sz="1800" b="1" dirty="0" err="1">
                <a:solidFill>
                  <a:schemeClr val="bg1"/>
                </a:solidFill>
                <a:effectLst>
                  <a:outerShdw blurRad="38100" dist="38100" dir="2700000" algn="tl">
                    <a:srgbClr val="000000"/>
                  </a:outerShdw>
                </a:effectLst>
              </a:rPr>
              <a:t>neurofibroma</a:t>
            </a:r>
            <a:r>
              <a:rPr lang="en-US" b="1" dirty="0">
                <a:solidFill>
                  <a:schemeClr val="bg1"/>
                </a:solidFill>
              </a:rPr>
              <a:t>  </a:t>
            </a:r>
          </a:p>
          <a:p>
            <a:pPr lvl="1" eaLnBrk="1" hangingPunct="1">
              <a:lnSpc>
                <a:spcPct val="90000"/>
              </a:lnSpc>
              <a:defRPr/>
            </a:pPr>
            <a:endParaRPr lang="en-US" b="1" dirty="0">
              <a:solidFill>
                <a:schemeClr val="bg1"/>
              </a:solidFill>
            </a:endParaRPr>
          </a:p>
        </p:txBody>
      </p:sp>
      <p:pic>
        <p:nvPicPr>
          <p:cNvPr id="68612" name="Picture 4" descr="1"/>
          <p:cNvPicPr>
            <a:picLocks noChangeAspect="1" noChangeArrowheads="1"/>
          </p:cNvPicPr>
          <p:nvPr/>
        </p:nvPicPr>
        <p:blipFill>
          <a:blip r:embed="rId2">
            <a:extLst>
              <a:ext uri="{28A0092B-C50C-407E-A947-70E740481C1C}">
                <a14:useLocalDpi xmlns:a14="http://schemas.microsoft.com/office/drawing/2010/main" val="0"/>
              </a:ext>
            </a:extLst>
          </a:blip>
          <a:srcRect l="4688" t="20313" r="3125" b="21875"/>
          <a:stretch>
            <a:fillRect/>
          </a:stretch>
        </p:blipFill>
        <p:spPr bwMode="auto">
          <a:xfrm>
            <a:off x="2133600" y="228600"/>
            <a:ext cx="44958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Line 5"/>
          <p:cNvSpPr>
            <a:spLocks noChangeShapeType="1"/>
          </p:cNvSpPr>
          <p:nvPr/>
        </p:nvSpPr>
        <p:spPr bwMode="auto">
          <a:xfrm>
            <a:off x="2743200" y="1905000"/>
            <a:ext cx="3200400" cy="0"/>
          </a:xfrm>
          <a:prstGeom prst="line">
            <a:avLst/>
          </a:prstGeom>
          <a:noFill/>
          <a:ln w="635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9158" name="Line 6"/>
          <p:cNvSpPr>
            <a:spLocks noChangeShapeType="1"/>
          </p:cNvSpPr>
          <p:nvPr/>
        </p:nvSpPr>
        <p:spPr bwMode="auto">
          <a:xfrm>
            <a:off x="2743200" y="2667000"/>
            <a:ext cx="3200400" cy="0"/>
          </a:xfrm>
          <a:prstGeom prst="line">
            <a:avLst/>
          </a:prstGeom>
          <a:noFill/>
          <a:ln w="635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9159" name="Line 7"/>
          <p:cNvSpPr>
            <a:spLocks noChangeShapeType="1"/>
          </p:cNvSpPr>
          <p:nvPr/>
        </p:nvSpPr>
        <p:spPr bwMode="auto">
          <a:xfrm>
            <a:off x="3200400" y="1981200"/>
            <a:ext cx="0" cy="609600"/>
          </a:xfrm>
          <a:prstGeom prst="line">
            <a:avLst/>
          </a:prstGeom>
          <a:noFill/>
          <a:ln w="57150">
            <a:solidFill>
              <a:srgbClr val="00FF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9160" name="Line 8"/>
          <p:cNvSpPr>
            <a:spLocks noChangeShapeType="1"/>
          </p:cNvSpPr>
          <p:nvPr/>
        </p:nvSpPr>
        <p:spPr bwMode="auto">
          <a:xfrm>
            <a:off x="4419600" y="1981200"/>
            <a:ext cx="0" cy="609600"/>
          </a:xfrm>
          <a:prstGeom prst="line">
            <a:avLst/>
          </a:prstGeom>
          <a:noFill/>
          <a:ln w="57150">
            <a:solidFill>
              <a:srgbClr val="00FF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9161" name="Line 9"/>
          <p:cNvSpPr>
            <a:spLocks noChangeShapeType="1"/>
          </p:cNvSpPr>
          <p:nvPr/>
        </p:nvSpPr>
        <p:spPr bwMode="auto">
          <a:xfrm>
            <a:off x="5638800" y="1981200"/>
            <a:ext cx="0" cy="609600"/>
          </a:xfrm>
          <a:prstGeom prst="line">
            <a:avLst/>
          </a:prstGeom>
          <a:noFill/>
          <a:ln w="57150">
            <a:solidFill>
              <a:srgbClr val="00FF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23832522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2"/>
          <p:cNvSpPr>
            <a:spLocks noGrp="1" noChangeArrowheads="1"/>
          </p:cNvSpPr>
          <p:nvPr>
            <p:ph type="title"/>
          </p:nvPr>
        </p:nvSpPr>
        <p:spPr>
          <a:xfrm>
            <a:off x="457200" y="0"/>
            <a:ext cx="8229600" cy="1143000"/>
          </a:xfrm>
        </p:spPr>
        <p:txBody>
          <a:bodyPr/>
          <a:lstStyle/>
          <a:p>
            <a:pPr eaLnBrk="1" hangingPunct="1">
              <a:defRPr/>
            </a:pPr>
            <a:r>
              <a:rPr lang="en-US" b="1" smtClean="0">
                <a:solidFill>
                  <a:srgbClr val="FFFF00"/>
                </a:solidFill>
                <a:effectLst>
                  <a:outerShdw blurRad="38100" dist="38100" dir="2700000" algn="tl">
                    <a:srgbClr val="000000"/>
                  </a:outerShdw>
                </a:effectLst>
                <a:ea typeface="ＭＳ Ｐゴシック" charset="-128"/>
              </a:rPr>
              <a:t>Ganglion Cell Tumors</a:t>
            </a:r>
          </a:p>
        </p:txBody>
      </p:sp>
      <p:sp>
        <p:nvSpPr>
          <p:cNvPr id="50179" name="Rectangle 7"/>
          <p:cNvSpPr>
            <a:spLocks noChangeArrowheads="1"/>
          </p:cNvSpPr>
          <p:nvPr/>
        </p:nvSpPr>
        <p:spPr bwMode="auto">
          <a:xfrm>
            <a:off x="0" y="1066800"/>
            <a:ext cx="9144000" cy="5638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pic>
        <p:nvPicPr>
          <p:cNvPr id="69636" name="Picture 8" descr="1"/>
          <p:cNvPicPr>
            <a:picLocks noChangeAspect="1" noChangeArrowheads="1"/>
          </p:cNvPicPr>
          <p:nvPr/>
        </p:nvPicPr>
        <p:blipFill>
          <a:blip r:embed="rId2">
            <a:extLst>
              <a:ext uri="{28A0092B-C50C-407E-A947-70E740481C1C}">
                <a14:useLocalDpi xmlns:a14="http://schemas.microsoft.com/office/drawing/2010/main" val="0"/>
              </a:ext>
            </a:extLst>
          </a:blip>
          <a:srcRect l="16406" t="25781" r="36198" b="26817"/>
          <a:stretch>
            <a:fillRect/>
          </a:stretch>
        </p:blipFill>
        <p:spPr bwMode="auto">
          <a:xfrm>
            <a:off x="76200" y="1676400"/>
            <a:ext cx="2667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10" descr="1"/>
          <p:cNvPicPr>
            <a:picLocks noChangeAspect="1" noChangeArrowheads="1"/>
          </p:cNvPicPr>
          <p:nvPr/>
        </p:nvPicPr>
        <p:blipFill>
          <a:blip r:embed="rId3">
            <a:extLst>
              <a:ext uri="{28A0092B-C50C-407E-A947-70E740481C1C}">
                <a14:useLocalDpi xmlns:a14="http://schemas.microsoft.com/office/drawing/2010/main" val="0"/>
              </a:ext>
            </a:extLst>
          </a:blip>
          <a:srcRect l="35097" t="29404" r="21098" b="29160"/>
          <a:stretch>
            <a:fillRect/>
          </a:stretch>
        </p:blipFill>
        <p:spPr bwMode="auto">
          <a:xfrm>
            <a:off x="6096000" y="1600200"/>
            <a:ext cx="2819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8" name="Picture 11" descr="1"/>
          <p:cNvPicPr>
            <a:picLocks noChangeAspect="1" noChangeArrowheads="1"/>
          </p:cNvPicPr>
          <p:nvPr/>
        </p:nvPicPr>
        <p:blipFill>
          <a:blip r:embed="rId4">
            <a:extLst>
              <a:ext uri="{28A0092B-C50C-407E-A947-70E740481C1C}">
                <a14:useLocalDpi xmlns:a14="http://schemas.microsoft.com/office/drawing/2010/main" val="0"/>
              </a:ext>
            </a:extLst>
          </a:blip>
          <a:srcRect l="32813" t="23438" r="17188" b="26563"/>
          <a:stretch>
            <a:fillRect/>
          </a:stretch>
        </p:blipFill>
        <p:spPr bwMode="auto">
          <a:xfrm>
            <a:off x="3124200" y="1524000"/>
            <a:ext cx="2819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3" name="Text Box 13"/>
          <p:cNvSpPr txBox="1">
            <a:spLocks noChangeArrowheads="1"/>
          </p:cNvSpPr>
          <p:nvPr/>
        </p:nvSpPr>
        <p:spPr bwMode="auto">
          <a:xfrm>
            <a:off x="365125" y="52181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charset="0"/>
              <a:ea typeface="ＭＳ Ｐゴシック" charset="0"/>
              <a:cs typeface="+mn-cs"/>
            </a:endParaRPr>
          </a:p>
        </p:txBody>
      </p:sp>
      <p:sp>
        <p:nvSpPr>
          <p:cNvPr id="50184" name="Text Box 14"/>
          <p:cNvSpPr txBox="1">
            <a:spLocks noChangeArrowheads="1"/>
          </p:cNvSpPr>
          <p:nvPr/>
        </p:nvSpPr>
        <p:spPr bwMode="auto">
          <a:xfrm>
            <a:off x="361950" y="4495800"/>
            <a:ext cx="84010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smtClean="0">
                <a:ln>
                  <a:noFill/>
                </a:ln>
                <a:solidFill>
                  <a:srgbClr val="00FF00"/>
                </a:solidFill>
                <a:effectLst/>
                <a:uLnTx/>
                <a:uFillTx/>
                <a:latin typeface="Arial" charset="0"/>
                <a:ea typeface="ＭＳ Ｐゴシック" charset="0"/>
                <a:cs typeface="+mn-cs"/>
              </a:rPr>
              <a:t>Neuroblastoma 		Ganglioneuroblastoma		Ganglioneuroma</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charset="0"/>
              <a:ea typeface="ＭＳ Ｐゴシック" charset="0"/>
              <a:cs typeface="+mn-cs"/>
            </a:endParaRPr>
          </a:p>
        </p:txBody>
      </p:sp>
      <p:sp>
        <p:nvSpPr>
          <p:cNvPr id="458767" name="Text Box 15"/>
          <p:cNvSpPr txBox="1">
            <a:spLocks noChangeArrowheads="1"/>
          </p:cNvSpPr>
          <p:nvPr/>
        </p:nvSpPr>
        <p:spPr bwMode="auto">
          <a:xfrm>
            <a:off x="152400" y="5181600"/>
            <a:ext cx="9048750" cy="12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Arial" pitchFamily="34" charset="0"/>
                <a:ea typeface="ＭＳ Ｐゴシック" charset="-128"/>
              </a:defRPr>
            </a:lvl1pPr>
            <a:lvl2pPr marL="742950" indent="-285750">
              <a:defRPr sz="2400">
                <a:solidFill>
                  <a:schemeClr val="tx1"/>
                </a:solidFill>
                <a:latin typeface="Arial" pitchFamily="34" charset="0"/>
                <a:ea typeface="ＭＳ Ｐゴシック" charset="-128"/>
              </a:defRPr>
            </a:lvl2pPr>
            <a:lvl3pPr marL="1143000" indent="-228600">
              <a:defRPr sz="2400">
                <a:solidFill>
                  <a:schemeClr val="tx1"/>
                </a:solidFill>
                <a:latin typeface="Arial" pitchFamily="34" charset="0"/>
                <a:ea typeface="ＭＳ Ｐゴシック" charset="-128"/>
              </a:defRPr>
            </a:lvl3pPr>
            <a:lvl4pPr marL="1600200" indent="-228600">
              <a:defRPr sz="2400">
                <a:solidFill>
                  <a:schemeClr val="tx1"/>
                </a:solidFill>
                <a:latin typeface="Arial" pitchFamily="34" charset="0"/>
                <a:ea typeface="ＭＳ Ｐゴシック" charset="-128"/>
              </a:defRPr>
            </a:lvl4pPr>
            <a:lvl5pPr marL="2057400" indent="-228600">
              <a:defRPr sz="2400">
                <a:solidFill>
                  <a:schemeClr val="tx1"/>
                </a:solidFill>
                <a:latin typeface="Arial" pitchFamily="34" charset="0"/>
                <a:ea typeface="ＭＳ Ｐゴシック"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smtClean="0">
                <a:ln>
                  <a:noFill/>
                </a:ln>
                <a:solidFill>
                  <a:srgbClr val="FF0000"/>
                </a:solidFill>
                <a:effectLst/>
                <a:uLnTx/>
                <a:uFillTx/>
                <a:latin typeface="Arial" pitchFamily="34" charset="0"/>
                <a:ea typeface="ＭＳ Ｐゴシック" charset="-128"/>
                <a:cs typeface="+mn-cs"/>
              </a:rPr>
              <a:t>Key Points! </a:t>
            </a:r>
          </a:p>
          <a:p>
            <a:pPr marL="0" marR="0" lvl="0" indent="0" algn="l" defTabSz="914400" rtl="0" eaLnBrk="0" fontAlgn="base" latinLnBrk="0" hangingPunct="0">
              <a:lnSpc>
                <a:spcPct val="100000"/>
              </a:lnSpc>
              <a:spcBef>
                <a:spcPct val="0"/>
              </a:spcBef>
              <a:spcAft>
                <a:spcPct val="0"/>
              </a:spcAft>
              <a:buClr>
                <a:srgbClr val="FF0000"/>
              </a:buClr>
              <a:buSzTx/>
              <a:buFontTx/>
              <a:buChar char="•"/>
              <a:tabLst/>
              <a:defRPr/>
            </a:pPr>
            <a:r>
              <a:rPr kumimoji="0" lang="en-US" sz="2000" b="1" i="0" u="none" strike="noStrike" kern="1200" cap="none" spc="0" normalizeH="0" baseline="0" noProof="0" smtClean="0">
                <a:ln>
                  <a:noFill/>
                </a:ln>
                <a:solidFill>
                  <a:srgbClr val="FFFFFF"/>
                </a:solidFill>
                <a:effectLst/>
                <a:uLnTx/>
                <a:uFillTx/>
                <a:latin typeface="Arial" pitchFamily="34" charset="0"/>
                <a:ea typeface="ＭＳ Ｐゴシック" charset="-128"/>
                <a:cs typeface="+mn-cs"/>
              </a:rPr>
              <a:t> </a:t>
            </a:r>
            <a:r>
              <a:rPr kumimoji="0" lang="en-US" sz="1800" b="1" i="0" u="none" strike="noStrike" kern="1200" cap="none" spc="0" normalizeH="0" baseline="0" noProof="0" smtClean="0">
                <a:ln>
                  <a:noFill/>
                </a:ln>
                <a:solidFill>
                  <a:srgbClr val="FFFFFF"/>
                </a:solidFill>
                <a:effectLst/>
                <a:uLnTx/>
                <a:uFillTx/>
                <a:latin typeface="Arial" pitchFamily="34" charset="0"/>
                <a:ea typeface="ＭＳ Ｐゴシック" charset="-128"/>
                <a:cs typeface="+mn-cs"/>
              </a:rPr>
              <a:t>Patient Age	&lt; 5y/o	             5 – 10 y/o                 Older children / adolescents  </a:t>
            </a:r>
          </a:p>
          <a:p>
            <a:pPr marL="0" marR="0" lvl="0" indent="0" algn="l" defTabSz="914400" rtl="0" eaLnBrk="0" fontAlgn="base" latinLnBrk="0" hangingPunct="0">
              <a:lnSpc>
                <a:spcPct val="100000"/>
              </a:lnSpc>
              <a:spcBef>
                <a:spcPct val="0"/>
              </a:spcBef>
              <a:spcAft>
                <a:spcPct val="0"/>
              </a:spcAft>
              <a:buClr>
                <a:srgbClr val="FF0000"/>
              </a:buClr>
              <a:buSzTx/>
              <a:buFontTx/>
              <a:buChar char="•"/>
              <a:tabLst/>
              <a:defRPr/>
            </a:pPr>
            <a:r>
              <a:rPr kumimoji="0" lang="en-US" sz="1800" b="1" i="0" u="none" strike="noStrike" kern="1200" cap="none" spc="0" normalizeH="0" baseline="0" noProof="0" smtClean="0">
                <a:ln>
                  <a:noFill/>
                </a:ln>
                <a:solidFill>
                  <a:srgbClr val="FFFFFF"/>
                </a:solidFill>
                <a:effectLst/>
                <a:uLnTx/>
                <a:uFillTx/>
                <a:latin typeface="Arial" pitchFamily="34" charset="0"/>
                <a:ea typeface="ＭＳ Ｐゴシック" charset="-128"/>
                <a:cs typeface="+mn-cs"/>
              </a:rPr>
              <a:t> Differentiation not possible based on CT, requires </a:t>
            </a:r>
            <a:r>
              <a:rPr kumimoji="0" lang="en-US" sz="1800" b="1" i="0" u="sng" strike="noStrike" kern="1200" cap="none" spc="0" normalizeH="0" baseline="0" noProof="0" smtClean="0">
                <a:ln>
                  <a:noFill/>
                </a:ln>
                <a:solidFill>
                  <a:srgbClr val="FFFFFF"/>
                </a:solidFill>
                <a:effectLst/>
                <a:uLnTx/>
                <a:uFillTx/>
                <a:latin typeface="Arial" pitchFamily="34" charset="0"/>
                <a:ea typeface="ＭＳ Ｐゴシック" charset="-128"/>
                <a:cs typeface="+mn-cs"/>
              </a:rPr>
              <a:t>tissue sampling</a:t>
            </a:r>
            <a:r>
              <a:rPr kumimoji="0" lang="en-US" sz="1600" b="0" i="0" u="none" strike="noStrike" kern="1200" cap="none" spc="0" normalizeH="0" baseline="0" noProof="0" smtClean="0">
                <a:ln>
                  <a:noFill/>
                </a:ln>
                <a:solidFill>
                  <a:srgbClr val="000000"/>
                </a:solidFill>
                <a:effectLst/>
                <a:uLnTx/>
                <a:uFillTx/>
                <a:latin typeface="Arial" pitchFamily="34" charset="0"/>
                <a:ea typeface="ＭＳ Ｐゴシック" charset="-128"/>
                <a:cs typeface="+mn-cs"/>
              </a:rPr>
              <a:t> </a:t>
            </a:r>
          </a:p>
          <a:p>
            <a:pPr marL="0" marR="0" lvl="0" indent="0" algn="l" defTabSz="914400" rtl="0" eaLnBrk="0" fontAlgn="base" latinLnBrk="0" hangingPunct="0">
              <a:lnSpc>
                <a:spcPct val="100000"/>
              </a:lnSpc>
              <a:spcBef>
                <a:spcPct val="0"/>
              </a:spcBef>
              <a:spcAft>
                <a:spcPct val="0"/>
              </a:spcAft>
              <a:buClrTx/>
              <a:buSzTx/>
              <a:buFontTx/>
              <a:buChar char="•"/>
              <a:tabLst/>
              <a:defRPr/>
            </a:pPr>
            <a:endParaRPr kumimoji="0" lang="en-US" sz="1600" b="0" i="0" u="none" strike="noStrike" kern="1200" cap="none" spc="0" normalizeH="0" baseline="0" noProof="0" smtClean="0">
              <a:ln>
                <a:noFill/>
              </a:ln>
              <a:solidFill>
                <a:srgbClr val="000000"/>
              </a:solidFill>
              <a:effectLst/>
              <a:uLnTx/>
              <a:uFillTx/>
              <a:latin typeface="Arial" pitchFamily="34" charset="0"/>
              <a:ea typeface="ＭＳ Ｐゴシック" charset="-128"/>
              <a:cs typeface="+mn-cs"/>
            </a:endParaRPr>
          </a:p>
        </p:txBody>
      </p:sp>
    </p:spTree>
    <p:extLst>
      <p:ext uri="{BB962C8B-B14F-4D97-AF65-F5344CB8AC3E}">
        <p14:creationId xmlns:p14="http://schemas.microsoft.com/office/powerpoint/2010/main" val="27648775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587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5876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587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2"/>
          <p:cNvSpPr>
            <a:spLocks noGrp="1" noChangeArrowheads="1"/>
          </p:cNvSpPr>
          <p:nvPr>
            <p:ph type="title"/>
          </p:nvPr>
        </p:nvSpPr>
        <p:spPr>
          <a:xfrm>
            <a:off x="457200" y="152400"/>
            <a:ext cx="8229600" cy="1143000"/>
          </a:xfrm>
        </p:spPr>
        <p:txBody>
          <a:bodyPr/>
          <a:lstStyle/>
          <a:p>
            <a:pPr eaLnBrk="1" hangingPunct="1">
              <a:defRPr/>
            </a:pPr>
            <a:r>
              <a:rPr lang="en-US" b="1" smtClean="0">
                <a:solidFill>
                  <a:srgbClr val="FFFF00"/>
                </a:solidFill>
                <a:effectLst>
                  <a:outerShdw blurRad="38100" dist="38100" dir="2700000" algn="tl">
                    <a:srgbClr val="000000"/>
                  </a:outerShdw>
                </a:effectLst>
                <a:ea typeface="ＭＳ Ｐゴシック" charset="-128"/>
              </a:rPr>
              <a:t>Ganglion Cell Tumors</a:t>
            </a:r>
          </a:p>
        </p:txBody>
      </p:sp>
      <p:sp>
        <p:nvSpPr>
          <p:cNvPr id="51203" name="Rectangle 4"/>
          <p:cNvSpPr>
            <a:spLocks noChangeArrowheads="1"/>
          </p:cNvSpPr>
          <p:nvPr/>
        </p:nvSpPr>
        <p:spPr bwMode="auto">
          <a:xfrm>
            <a:off x="0" y="1371600"/>
            <a:ext cx="9144000" cy="4572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7797" name="AutoShape 5"/>
          <p:cNvSpPr>
            <a:spLocks noChangeArrowheads="1"/>
          </p:cNvSpPr>
          <p:nvPr/>
        </p:nvSpPr>
        <p:spPr bwMode="auto">
          <a:xfrm>
            <a:off x="152400" y="1524000"/>
            <a:ext cx="8839200" cy="838200"/>
          </a:xfrm>
          <a:prstGeom prst="leftRightArrow">
            <a:avLst>
              <a:gd name="adj1" fmla="val 50000"/>
              <a:gd name="adj2" fmla="val 210909"/>
            </a:avLst>
          </a:prstGeom>
          <a:solidFill>
            <a:srgbClr val="000099"/>
          </a:solidFill>
          <a:ln w="9525">
            <a:solidFill>
              <a:schemeClr val="tx1"/>
            </a:solidFill>
            <a:miter lim="800000"/>
            <a:headEnd/>
            <a:tailEnd/>
          </a:ln>
          <a:effectLst>
            <a:glow rad="139700">
              <a:schemeClr val="accent1">
                <a:satMod val="175000"/>
                <a:alpha val="40000"/>
              </a:schemeClr>
            </a:glow>
            <a:outerShdw dist="35921" dir="2700000" algn="ctr" rotWithShape="0">
              <a:schemeClr val="bg2"/>
            </a:outerShdw>
          </a:effectLs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panose="020B0600070205080204" pitchFamily="34" charset="-128"/>
                <a:cs typeface="+mn-cs"/>
              </a:rPr>
              <a:t>Immature                    Histological Differentiation                      Mature</a:t>
            </a:r>
            <a:r>
              <a:rPr kumimoji="0" lang="en-US" sz="1800" b="1" i="0" u="none" strike="noStrike" kern="1200" cap="none" spc="0" normalizeH="0" baseline="0" noProof="0" dirty="0">
                <a:ln>
                  <a:noFill/>
                </a:ln>
                <a:solidFill>
                  <a:srgbClr val="000000"/>
                </a:solidFill>
                <a:effectLst/>
                <a:uLnTx/>
                <a:uFillTx/>
                <a:latin typeface="Arial" charset="0"/>
                <a:ea typeface="ＭＳ Ｐゴシック" panose="020B0600070205080204" pitchFamily="34" charset="-128"/>
                <a:cs typeface="+mn-cs"/>
              </a:rPr>
              <a:t> </a:t>
            </a:r>
          </a:p>
        </p:txBody>
      </p:sp>
      <p:sp>
        <p:nvSpPr>
          <p:cNvPr id="51205" name="Text Box 6"/>
          <p:cNvSpPr txBox="1">
            <a:spLocks noChangeArrowheads="1"/>
          </p:cNvSpPr>
          <p:nvPr/>
        </p:nvSpPr>
        <p:spPr bwMode="auto">
          <a:xfrm>
            <a:off x="273050" y="4913313"/>
            <a:ext cx="8794750" cy="641350"/>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err="1" smtClean="0">
                <a:ln>
                  <a:noFill/>
                </a:ln>
                <a:solidFill>
                  <a:srgbClr val="00FF00"/>
                </a:solidFill>
                <a:effectLst/>
                <a:uLnTx/>
                <a:uFillTx/>
                <a:latin typeface="Arial" charset="0"/>
                <a:ea typeface="ＭＳ Ｐゴシック" charset="0"/>
                <a:cs typeface="+mn-cs"/>
              </a:rPr>
              <a:t>Neuroblastoma</a:t>
            </a:r>
            <a:r>
              <a:rPr kumimoji="0" lang="en-US" sz="1800" b="1" i="0" u="none" strike="noStrike" kern="1200" cap="none" spc="0" normalizeH="0" baseline="0" noProof="0" dirty="0" smtClean="0">
                <a:ln>
                  <a:noFill/>
                </a:ln>
                <a:solidFill>
                  <a:srgbClr val="00FF00"/>
                </a:solidFill>
                <a:effectLst/>
                <a:uLnTx/>
                <a:uFillTx/>
                <a:latin typeface="Arial" charset="0"/>
                <a:ea typeface="ＭＳ Ｐゴシック" charset="0"/>
                <a:cs typeface="+mn-cs"/>
              </a:rPr>
              <a:t> 		</a:t>
            </a:r>
            <a:r>
              <a:rPr kumimoji="0" lang="en-US" sz="1800" b="1" i="0" u="none" strike="noStrike" kern="1200" cap="none" spc="0" normalizeH="0" baseline="0" noProof="0" dirty="0" err="1" smtClean="0">
                <a:ln>
                  <a:noFill/>
                </a:ln>
                <a:solidFill>
                  <a:srgbClr val="00FF00"/>
                </a:solidFill>
                <a:effectLst/>
                <a:uLnTx/>
                <a:uFillTx/>
                <a:latin typeface="Arial" charset="0"/>
                <a:ea typeface="ＭＳ Ｐゴシック" charset="0"/>
                <a:cs typeface="+mn-cs"/>
              </a:rPr>
              <a:t>Ganglioneuroblastoma</a:t>
            </a:r>
            <a:r>
              <a:rPr kumimoji="0" lang="en-US" sz="1800" b="1" i="0" u="none" strike="noStrike" kern="1200" cap="none" spc="0" normalizeH="0" baseline="0" noProof="0" dirty="0" smtClean="0">
                <a:ln>
                  <a:noFill/>
                </a:ln>
                <a:solidFill>
                  <a:srgbClr val="00FF00"/>
                </a:solidFill>
                <a:effectLst/>
                <a:uLnTx/>
                <a:uFillTx/>
                <a:latin typeface="Arial" charset="0"/>
                <a:ea typeface="ＭＳ Ｐゴシック" charset="0"/>
                <a:cs typeface="+mn-cs"/>
              </a:rPr>
              <a:t>		</a:t>
            </a:r>
            <a:r>
              <a:rPr kumimoji="0" lang="en-US" sz="1800" b="1" i="0" u="none" strike="noStrike" kern="1200" cap="none" spc="0" normalizeH="0" baseline="0" noProof="0" dirty="0" err="1" smtClean="0">
                <a:ln>
                  <a:noFill/>
                </a:ln>
                <a:solidFill>
                  <a:srgbClr val="00FF00"/>
                </a:solidFill>
                <a:effectLst/>
                <a:uLnTx/>
                <a:uFillTx/>
                <a:latin typeface="Arial" charset="0"/>
                <a:ea typeface="ＭＳ Ｐゴシック" charset="0"/>
                <a:cs typeface="+mn-cs"/>
              </a:rPr>
              <a:t>Ganglioneuroma</a:t>
            </a:r>
            <a:endParaRPr kumimoji="0" lang="en-US" sz="1800" b="1" i="0" u="none" strike="noStrike" kern="1200" cap="none" spc="0" normalizeH="0" baseline="0" noProof="0" dirty="0" smtClean="0">
              <a:ln>
                <a:noFill/>
              </a:ln>
              <a:solidFill>
                <a:srgbClr val="00FF00"/>
              </a:solidFill>
              <a:effectLst/>
              <a:uLnTx/>
              <a:uFillTx/>
              <a:latin typeface="Arial" charset="0"/>
              <a:ea typeface="ＭＳ Ｐゴシック" charset="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FFFFFF"/>
                </a:solidFill>
                <a:effectLst/>
                <a:uLnTx/>
                <a:uFillTx/>
                <a:latin typeface="Arial" charset="0"/>
                <a:ea typeface="ＭＳ Ｐゴシック" charset="0"/>
                <a:cs typeface="+mn-cs"/>
              </a:rPr>
              <a:t>Immature Blue Cells	</a:t>
            </a:r>
            <a:r>
              <a:rPr kumimoji="0" lang="en-US" sz="1800" b="1" i="0" u="none" strike="noStrike" kern="1200" cap="none" spc="0" normalizeH="0" baseline="0" noProof="0" dirty="0" err="1" smtClean="0">
                <a:ln>
                  <a:noFill/>
                </a:ln>
                <a:solidFill>
                  <a:srgbClr val="FFFFFF"/>
                </a:solidFill>
                <a:effectLst/>
                <a:uLnTx/>
                <a:uFillTx/>
                <a:latin typeface="Arial" charset="0"/>
                <a:ea typeface="ＭＳ Ｐゴシック" charset="0"/>
                <a:cs typeface="+mn-cs"/>
              </a:rPr>
              <a:t>Neuroblasts</a:t>
            </a:r>
            <a:r>
              <a:rPr kumimoji="0" lang="en-US" sz="1800" b="1" i="0" u="none" strike="noStrike" kern="1200" cap="none" spc="0" normalizeH="0" baseline="0" noProof="0" dirty="0" smtClean="0">
                <a:ln>
                  <a:noFill/>
                </a:ln>
                <a:solidFill>
                  <a:srgbClr val="FFFFFF"/>
                </a:solidFill>
                <a:effectLst/>
                <a:uLnTx/>
                <a:uFillTx/>
                <a:latin typeface="Arial" charset="0"/>
                <a:ea typeface="ＭＳ Ｐゴシック" charset="0"/>
                <a:cs typeface="+mn-cs"/>
              </a:rPr>
              <a:t> &amp; Mature Cells	Mature </a:t>
            </a:r>
            <a:r>
              <a:rPr kumimoji="0" lang="en-US" sz="1800" b="1" i="0" u="none" strike="noStrike" kern="1200" cap="none" spc="0" normalizeH="0" baseline="0" noProof="0" dirty="0" err="1">
                <a:ln>
                  <a:noFill/>
                </a:ln>
                <a:solidFill>
                  <a:srgbClr val="FFFFFF"/>
                </a:solidFill>
                <a:effectLst/>
                <a:uLnTx/>
                <a:uFillTx/>
                <a:latin typeface="Arial" charset="0"/>
                <a:ea typeface="ＭＳ Ｐゴシック" charset="0"/>
                <a:cs typeface="+mn-cs"/>
              </a:rPr>
              <a:t>G</a:t>
            </a:r>
            <a:r>
              <a:rPr kumimoji="0" lang="en-US" sz="1800" b="1" i="0" u="none" strike="noStrike" kern="1200" cap="none" spc="0" normalizeH="0" baseline="0" noProof="0" dirty="0" err="1" smtClean="0">
                <a:ln>
                  <a:noFill/>
                </a:ln>
                <a:solidFill>
                  <a:srgbClr val="FFFFFF"/>
                </a:solidFill>
                <a:effectLst/>
                <a:uLnTx/>
                <a:uFillTx/>
                <a:latin typeface="Arial" charset="0"/>
                <a:ea typeface="ＭＳ Ｐゴシック" charset="0"/>
                <a:cs typeface="+mn-cs"/>
              </a:rPr>
              <a:t>angliocytes</a:t>
            </a:r>
            <a:endParaRPr kumimoji="0" lang="en-US" sz="1800" b="1" i="0" u="none" strike="noStrike" kern="1200" cap="none" spc="0" normalizeH="0" baseline="0" noProof="0" dirty="0" smtClean="0">
              <a:ln>
                <a:noFill/>
              </a:ln>
              <a:solidFill>
                <a:srgbClr val="FFFFFF"/>
              </a:solidFill>
              <a:effectLst/>
              <a:uLnTx/>
              <a:uFillTx/>
              <a:latin typeface="Arial" charset="0"/>
              <a:ea typeface="ＭＳ Ｐゴシック" charset="0"/>
              <a:cs typeface="+mn-cs"/>
            </a:endParaRPr>
          </a:p>
        </p:txBody>
      </p:sp>
      <p:pic>
        <p:nvPicPr>
          <p:cNvPr id="70664" name="Picture 9" descr="S08-1201poorly diff NB stage 4S"/>
          <p:cNvPicPr>
            <a:picLocks noChangeAspect="1" noChangeArrowheads="1"/>
          </p:cNvPicPr>
          <p:nvPr/>
        </p:nvPicPr>
        <p:blipFill>
          <a:blip r:embed="rId2">
            <a:extLst>
              <a:ext uri="{28A0092B-C50C-407E-A947-70E740481C1C}">
                <a14:useLocalDpi xmlns:a14="http://schemas.microsoft.com/office/drawing/2010/main" val="0"/>
              </a:ext>
            </a:extLst>
          </a:blip>
          <a:srcRect t="7379" r="13889"/>
          <a:stretch>
            <a:fillRect/>
          </a:stretch>
        </p:blipFill>
        <p:spPr bwMode="auto">
          <a:xfrm>
            <a:off x="381000" y="2743200"/>
            <a:ext cx="2514600" cy="191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5" name="Picture 10" descr="S06-8762 ganglioneuroblastoma, 60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2743200"/>
            <a:ext cx="2514600"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6" name="Picture 11" descr="S07-3351 ganglioneurblastoma, 20x"/>
          <p:cNvPicPr>
            <a:picLocks noChangeAspect="1" noChangeArrowheads="1"/>
          </p:cNvPicPr>
          <p:nvPr/>
        </p:nvPicPr>
        <p:blipFill>
          <a:blip r:embed="rId4">
            <a:extLst>
              <a:ext uri="{28A0092B-C50C-407E-A947-70E740481C1C}">
                <a14:useLocalDpi xmlns:a14="http://schemas.microsoft.com/office/drawing/2010/main" val="0"/>
              </a:ext>
            </a:extLst>
          </a:blip>
          <a:srcRect t="20052" r="43396" b="22298"/>
          <a:stretch>
            <a:fillRect/>
          </a:stretch>
        </p:blipFill>
        <p:spPr bwMode="auto">
          <a:xfrm>
            <a:off x="6477000" y="2743200"/>
            <a:ext cx="2438400"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7805" name="Oval 13"/>
          <p:cNvSpPr>
            <a:spLocks noChangeArrowheads="1"/>
          </p:cNvSpPr>
          <p:nvPr/>
        </p:nvSpPr>
        <p:spPr bwMode="auto">
          <a:xfrm>
            <a:off x="76200" y="4800600"/>
            <a:ext cx="2743200" cy="9144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5654936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78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805"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2"/>
          <p:cNvSpPr>
            <a:spLocks noGrp="1" noChangeArrowheads="1"/>
          </p:cNvSpPr>
          <p:nvPr>
            <p:ph type="title"/>
          </p:nvPr>
        </p:nvSpPr>
        <p:spPr>
          <a:xfrm>
            <a:off x="457200" y="228600"/>
            <a:ext cx="4648200" cy="1143000"/>
          </a:xfrm>
        </p:spPr>
        <p:txBody>
          <a:bodyPr/>
          <a:lstStyle/>
          <a:p>
            <a:pPr eaLnBrk="1" hangingPunct="1">
              <a:defRPr/>
            </a:pPr>
            <a:r>
              <a:rPr lang="en-US" b="1" smtClean="0">
                <a:solidFill>
                  <a:srgbClr val="FFFF00"/>
                </a:solidFill>
                <a:effectLst>
                  <a:outerShdw blurRad="38100" dist="38100" dir="2700000" algn="tl">
                    <a:srgbClr val="000000"/>
                  </a:outerShdw>
                </a:effectLst>
                <a:ea typeface="ＭＳ Ｐゴシック" charset="-128"/>
              </a:rPr>
              <a:t>Neuroblastoma</a:t>
            </a:r>
          </a:p>
        </p:txBody>
      </p:sp>
      <p:sp>
        <p:nvSpPr>
          <p:cNvPr id="459779" name="Rectangle 3"/>
          <p:cNvSpPr>
            <a:spLocks noGrp="1" noChangeArrowheads="1"/>
          </p:cNvSpPr>
          <p:nvPr>
            <p:ph type="body" idx="1"/>
          </p:nvPr>
        </p:nvSpPr>
        <p:spPr>
          <a:xfrm>
            <a:off x="381000" y="1524000"/>
            <a:ext cx="5029200" cy="5181600"/>
          </a:xfrm>
        </p:spPr>
        <p:txBody>
          <a:bodyPr/>
          <a:lstStyle/>
          <a:p>
            <a:pPr eaLnBrk="1" hangingPunct="1">
              <a:lnSpc>
                <a:spcPct val="80000"/>
              </a:lnSpc>
              <a:buClr>
                <a:srgbClr val="FF0000"/>
              </a:buClr>
              <a:defRPr/>
            </a:pPr>
            <a:r>
              <a:rPr lang="en-US" sz="2400" b="1" smtClean="0">
                <a:solidFill>
                  <a:schemeClr val="bg1"/>
                </a:solidFill>
                <a:effectLst>
                  <a:outerShdw blurRad="38100" dist="38100" dir="2700000" algn="tl">
                    <a:srgbClr val="000000"/>
                  </a:outerShdw>
                </a:effectLst>
                <a:ea typeface="ＭＳ Ｐゴシック" charset="-128"/>
              </a:rPr>
              <a:t>Malignant tumor of primitive neural crest cells</a:t>
            </a:r>
          </a:p>
          <a:p>
            <a:pPr eaLnBrk="1" hangingPunct="1">
              <a:lnSpc>
                <a:spcPct val="80000"/>
              </a:lnSpc>
              <a:buClr>
                <a:srgbClr val="FF0000"/>
              </a:buClr>
              <a:defRPr/>
            </a:pPr>
            <a:endParaRPr lang="en-US" sz="2400" b="1" smtClean="0">
              <a:solidFill>
                <a:schemeClr val="bg1"/>
              </a:solidFill>
              <a:effectLst>
                <a:outerShdw blurRad="38100" dist="38100" dir="2700000" algn="tl">
                  <a:srgbClr val="000000"/>
                </a:outerShdw>
              </a:effectLst>
              <a:ea typeface="ＭＳ Ｐゴシック" charset="-128"/>
            </a:endParaRPr>
          </a:p>
          <a:p>
            <a:pPr eaLnBrk="1" hangingPunct="1">
              <a:lnSpc>
                <a:spcPct val="80000"/>
              </a:lnSpc>
              <a:buClr>
                <a:srgbClr val="FF0000"/>
              </a:buClr>
              <a:defRPr/>
            </a:pPr>
            <a:r>
              <a:rPr lang="en-US" sz="2400" b="1" smtClean="0">
                <a:solidFill>
                  <a:schemeClr val="bg1"/>
                </a:solidFill>
                <a:effectLst>
                  <a:outerShdw blurRad="38100" dist="38100" dir="2700000" algn="tl">
                    <a:srgbClr val="000000"/>
                  </a:outerShdw>
                </a:effectLst>
                <a:ea typeface="ＭＳ Ｐゴシック" charset="-128"/>
              </a:rPr>
              <a:t>Most common extracranial solid malignancy in children</a:t>
            </a:r>
          </a:p>
          <a:p>
            <a:pPr eaLnBrk="1" hangingPunct="1">
              <a:lnSpc>
                <a:spcPct val="80000"/>
              </a:lnSpc>
              <a:buClr>
                <a:srgbClr val="FF0000"/>
              </a:buClr>
              <a:defRPr/>
            </a:pPr>
            <a:endParaRPr lang="en-US" sz="2400" b="1" smtClean="0">
              <a:solidFill>
                <a:schemeClr val="bg1"/>
              </a:solidFill>
              <a:effectLst>
                <a:outerShdw blurRad="38100" dist="38100" dir="2700000" algn="tl">
                  <a:srgbClr val="000000"/>
                </a:outerShdw>
              </a:effectLst>
              <a:ea typeface="ＭＳ Ｐゴシック" charset="-128"/>
            </a:endParaRPr>
          </a:p>
          <a:p>
            <a:pPr eaLnBrk="1" hangingPunct="1">
              <a:lnSpc>
                <a:spcPct val="80000"/>
              </a:lnSpc>
              <a:buClr>
                <a:srgbClr val="FF0000"/>
              </a:buClr>
              <a:defRPr/>
            </a:pPr>
            <a:r>
              <a:rPr lang="en-US" sz="2400" b="1" smtClean="0">
                <a:solidFill>
                  <a:schemeClr val="bg1"/>
                </a:solidFill>
                <a:effectLst>
                  <a:outerShdw blurRad="38100" dist="38100" dir="2700000" algn="tl">
                    <a:srgbClr val="000000"/>
                  </a:outerShdw>
                </a:effectLst>
                <a:ea typeface="ＭＳ Ｐゴシック" charset="-128"/>
              </a:rPr>
              <a:t>Symptoms</a:t>
            </a:r>
          </a:p>
          <a:p>
            <a:pPr lvl="1" eaLnBrk="1" hangingPunct="1">
              <a:lnSpc>
                <a:spcPct val="80000"/>
              </a:lnSpc>
              <a:buClr>
                <a:srgbClr val="FF0000"/>
              </a:buClr>
              <a:defRPr/>
            </a:pPr>
            <a:r>
              <a:rPr lang="en-US" sz="2000" b="1" smtClean="0">
                <a:solidFill>
                  <a:schemeClr val="bg1"/>
                </a:solidFill>
                <a:effectLst>
                  <a:outerShdw blurRad="38100" dist="38100" dir="2700000" algn="tl">
                    <a:srgbClr val="000000"/>
                  </a:outerShdw>
                </a:effectLst>
                <a:ea typeface="ＭＳ Ｐゴシック" charset="-128"/>
              </a:rPr>
              <a:t>Non-specific (irritability, wt. loss)</a:t>
            </a:r>
          </a:p>
          <a:p>
            <a:pPr lvl="1" eaLnBrk="1" hangingPunct="1">
              <a:lnSpc>
                <a:spcPct val="80000"/>
              </a:lnSpc>
              <a:buClr>
                <a:srgbClr val="FF0000"/>
              </a:buClr>
              <a:defRPr/>
            </a:pPr>
            <a:endParaRPr lang="en-US" sz="2000" b="1" smtClean="0">
              <a:solidFill>
                <a:schemeClr val="bg1"/>
              </a:solidFill>
              <a:effectLst>
                <a:outerShdw blurRad="38100" dist="38100" dir="2700000" algn="tl">
                  <a:srgbClr val="000000"/>
                </a:outerShdw>
              </a:effectLst>
              <a:ea typeface="ＭＳ Ｐゴシック" charset="-128"/>
            </a:endParaRPr>
          </a:p>
          <a:p>
            <a:pPr lvl="1" eaLnBrk="1" hangingPunct="1">
              <a:lnSpc>
                <a:spcPct val="80000"/>
              </a:lnSpc>
              <a:buClr>
                <a:srgbClr val="FF0000"/>
              </a:buClr>
              <a:defRPr/>
            </a:pPr>
            <a:r>
              <a:rPr lang="en-US" sz="1800" b="1" u="sng" smtClean="0">
                <a:solidFill>
                  <a:srgbClr val="00FF00"/>
                </a:solidFill>
                <a:effectLst>
                  <a:outerShdw blurRad="38100" dist="38100" dir="2700000" algn="tl">
                    <a:srgbClr val="000000"/>
                  </a:outerShdw>
                </a:effectLst>
                <a:ea typeface="ＭＳ Ｐゴシック" charset="-128"/>
              </a:rPr>
              <a:t>Opsoclonus-myoclonus syndrome</a:t>
            </a:r>
            <a:r>
              <a:rPr lang="en-US" sz="1800" b="1" u="sng" smtClean="0">
                <a:solidFill>
                  <a:schemeClr val="bg1"/>
                </a:solidFill>
                <a:effectLst>
                  <a:outerShdw blurRad="38100" dist="38100" dir="2700000" algn="tl">
                    <a:srgbClr val="000000"/>
                  </a:outerShdw>
                </a:effectLst>
                <a:ea typeface="ＭＳ Ｐゴシック" charset="-128"/>
              </a:rPr>
              <a:t> </a:t>
            </a:r>
            <a:r>
              <a:rPr lang="en-US" sz="1800" b="1" smtClean="0">
                <a:solidFill>
                  <a:schemeClr val="bg1"/>
                </a:solidFill>
                <a:effectLst>
                  <a:outerShdw blurRad="38100" dist="38100" dir="2700000" algn="tl">
                    <a:srgbClr val="000000"/>
                  </a:outerShdw>
                </a:effectLst>
                <a:ea typeface="ＭＳ Ｐゴシック" charset="-128"/>
              </a:rPr>
              <a:t>– ataxia with voluntary muscle and eye movements</a:t>
            </a:r>
          </a:p>
          <a:p>
            <a:pPr lvl="1" eaLnBrk="1" hangingPunct="1">
              <a:lnSpc>
                <a:spcPct val="80000"/>
              </a:lnSpc>
              <a:buClr>
                <a:srgbClr val="FF0000"/>
              </a:buClr>
              <a:defRPr/>
            </a:pPr>
            <a:endParaRPr lang="en-US" sz="1800" b="1" smtClean="0">
              <a:solidFill>
                <a:schemeClr val="bg1"/>
              </a:solidFill>
              <a:effectLst>
                <a:outerShdw blurRad="38100" dist="38100" dir="2700000" algn="tl">
                  <a:srgbClr val="000000"/>
                </a:outerShdw>
              </a:effectLst>
              <a:ea typeface="ＭＳ Ｐゴシック" charset="-128"/>
            </a:endParaRPr>
          </a:p>
          <a:p>
            <a:pPr lvl="1" eaLnBrk="1" hangingPunct="1">
              <a:lnSpc>
                <a:spcPct val="80000"/>
              </a:lnSpc>
              <a:buClr>
                <a:srgbClr val="FF0000"/>
              </a:buClr>
              <a:defRPr/>
            </a:pPr>
            <a:r>
              <a:rPr lang="en-US" sz="1800" b="1" u="sng" smtClean="0">
                <a:solidFill>
                  <a:srgbClr val="00FF00"/>
                </a:solidFill>
                <a:effectLst>
                  <a:outerShdw blurRad="38100" dist="38100" dir="2700000" algn="tl">
                    <a:srgbClr val="000000"/>
                  </a:outerShdw>
                </a:effectLst>
                <a:ea typeface="ＭＳ Ｐゴシック" charset="-128"/>
              </a:rPr>
              <a:t>Horner</a:t>
            </a:r>
            <a:r>
              <a:rPr lang="ja-JP" altLang="en-US" sz="1800" b="1" u="sng" smtClean="0">
                <a:solidFill>
                  <a:srgbClr val="00FF00"/>
                </a:solidFill>
                <a:effectLst>
                  <a:outerShdw blurRad="38100" dist="38100" dir="2700000" algn="tl">
                    <a:srgbClr val="000000"/>
                  </a:outerShdw>
                </a:effectLst>
                <a:ea typeface="ＭＳ Ｐゴシック" charset="-128"/>
              </a:rPr>
              <a:t>’</a:t>
            </a:r>
            <a:r>
              <a:rPr lang="en-US" altLang="ja-JP" sz="1800" b="1" u="sng" smtClean="0">
                <a:solidFill>
                  <a:srgbClr val="00FF00"/>
                </a:solidFill>
                <a:effectLst>
                  <a:outerShdw blurRad="38100" dist="38100" dir="2700000" algn="tl">
                    <a:srgbClr val="000000"/>
                  </a:outerShdw>
                </a:effectLst>
                <a:ea typeface="ＭＳ Ｐゴシック" charset="-128"/>
              </a:rPr>
              <a:t>s syndrome</a:t>
            </a:r>
            <a:r>
              <a:rPr lang="en-US" altLang="ja-JP" sz="1800" b="1" smtClean="0">
                <a:solidFill>
                  <a:schemeClr val="bg1"/>
                </a:solidFill>
                <a:effectLst>
                  <a:outerShdw blurRad="38100" dist="38100" dir="2700000" algn="tl">
                    <a:srgbClr val="000000"/>
                  </a:outerShdw>
                </a:effectLst>
                <a:ea typeface="ＭＳ Ｐゴシック" charset="-128"/>
              </a:rPr>
              <a:t> – (ptosis, myosis, and anhydrosis) with thoracic apical or cervical masses</a:t>
            </a:r>
            <a:endParaRPr lang="en-US" sz="1800" b="1" smtClean="0">
              <a:solidFill>
                <a:schemeClr val="bg1"/>
              </a:solidFill>
              <a:effectLst>
                <a:outerShdw blurRad="38100" dist="38100" dir="2700000" algn="tl">
                  <a:srgbClr val="000000"/>
                </a:outerShdw>
              </a:effectLst>
              <a:ea typeface="ＭＳ Ｐゴシック" charset="-128"/>
            </a:endParaRPr>
          </a:p>
        </p:txBody>
      </p:sp>
      <p:sp>
        <p:nvSpPr>
          <p:cNvPr id="52228" name="Rectangle 6"/>
          <p:cNvSpPr>
            <a:spLocks noChangeArrowheads="1"/>
          </p:cNvSpPr>
          <p:nvPr/>
        </p:nvSpPr>
        <p:spPr bwMode="auto">
          <a:xfrm>
            <a:off x="5562600" y="0"/>
            <a:ext cx="35814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pic>
        <p:nvPicPr>
          <p:cNvPr id="71685" name="Picture 7" descr="1"/>
          <p:cNvPicPr>
            <a:picLocks noChangeAspect="1" noChangeArrowheads="1"/>
          </p:cNvPicPr>
          <p:nvPr/>
        </p:nvPicPr>
        <p:blipFill>
          <a:blip r:embed="rId2">
            <a:extLst>
              <a:ext uri="{28A0092B-C50C-407E-A947-70E740481C1C}">
                <a14:useLocalDpi xmlns:a14="http://schemas.microsoft.com/office/drawing/2010/main" val="0"/>
              </a:ext>
            </a:extLst>
          </a:blip>
          <a:srcRect l="21875" t="26563" r="20313" b="25000"/>
          <a:stretch>
            <a:fillRect/>
          </a:stretch>
        </p:blipFill>
        <p:spPr bwMode="auto">
          <a:xfrm>
            <a:off x="5791200" y="228600"/>
            <a:ext cx="32004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6" name="Picture 8" descr="1"/>
          <p:cNvPicPr>
            <a:picLocks noChangeAspect="1" noChangeArrowheads="1"/>
          </p:cNvPicPr>
          <p:nvPr/>
        </p:nvPicPr>
        <p:blipFill>
          <a:blip r:embed="rId3">
            <a:extLst>
              <a:ext uri="{28A0092B-C50C-407E-A947-70E740481C1C}">
                <a14:useLocalDpi xmlns:a14="http://schemas.microsoft.com/office/drawing/2010/main" val="0"/>
              </a:ext>
            </a:extLst>
          </a:blip>
          <a:srcRect l="6250" r="7813" b="18750"/>
          <a:stretch>
            <a:fillRect/>
          </a:stretch>
        </p:blipFill>
        <p:spPr bwMode="auto">
          <a:xfrm>
            <a:off x="5638800" y="2667000"/>
            <a:ext cx="35052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1" name="Rectangle 9"/>
          <p:cNvSpPr>
            <a:spLocks noChangeArrowheads="1"/>
          </p:cNvSpPr>
          <p:nvPr/>
        </p:nvSpPr>
        <p:spPr bwMode="auto">
          <a:xfrm>
            <a:off x="5638800" y="2667000"/>
            <a:ext cx="457200" cy="304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65527740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2"/>
          <p:cNvSpPr>
            <a:spLocks noGrp="1" noChangeArrowheads="1"/>
          </p:cNvSpPr>
          <p:nvPr>
            <p:ph type="title"/>
          </p:nvPr>
        </p:nvSpPr>
        <p:spPr>
          <a:xfrm>
            <a:off x="457200" y="0"/>
            <a:ext cx="4038600" cy="1143000"/>
          </a:xfrm>
        </p:spPr>
        <p:txBody>
          <a:bodyPr/>
          <a:lstStyle/>
          <a:p>
            <a:pPr eaLnBrk="1" hangingPunct="1">
              <a:defRPr/>
            </a:pPr>
            <a:r>
              <a:rPr lang="en-US" sz="4000" b="1" smtClean="0">
                <a:solidFill>
                  <a:srgbClr val="FFFF00"/>
                </a:solidFill>
                <a:effectLst>
                  <a:outerShdw blurRad="38100" dist="38100" dir="2700000" algn="tl">
                    <a:srgbClr val="000000"/>
                  </a:outerShdw>
                </a:effectLst>
                <a:ea typeface="ＭＳ Ｐゴシック" charset="-128"/>
              </a:rPr>
              <a:t>Neuroblastoma</a:t>
            </a:r>
          </a:p>
        </p:txBody>
      </p:sp>
      <p:sp>
        <p:nvSpPr>
          <p:cNvPr id="53251" name="Rectangle 3"/>
          <p:cNvSpPr>
            <a:spLocks noGrp="1" noChangeArrowheads="1"/>
          </p:cNvSpPr>
          <p:nvPr>
            <p:ph type="body" idx="1"/>
          </p:nvPr>
        </p:nvSpPr>
        <p:spPr>
          <a:xfrm>
            <a:off x="457200" y="1265238"/>
            <a:ext cx="4724400" cy="4678362"/>
          </a:xfrm>
        </p:spPr>
        <p:txBody>
          <a:bodyPr/>
          <a:lstStyle/>
          <a:p>
            <a:pPr eaLnBrk="1" hangingPunct="1">
              <a:buClr>
                <a:srgbClr val="FF0000"/>
              </a:buClr>
              <a:defRPr/>
            </a:pPr>
            <a:r>
              <a:rPr lang="en-US" sz="2400" b="1" dirty="0" smtClean="0">
                <a:solidFill>
                  <a:schemeClr val="bg1"/>
                </a:solidFill>
                <a:cs typeface="+mn-cs"/>
              </a:rPr>
              <a:t>Imaging Findings</a:t>
            </a:r>
            <a:endParaRPr lang="en-US" sz="2400" b="1" dirty="0">
              <a:solidFill>
                <a:schemeClr val="bg1"/>
              </a:solidFill>
              <a:cs typeface="+mn-cs"/>
            </a:endParaRPr>
          </a:p>
          <a:p>
            <a:pPr lvl="1" eaLnBrk="1" hangingPunct="1">
              <a:buClr>
                <a:srgbClr val="FF0000"/>
              </a:buClr>
              <a:defRPr/>
            </a:pPr>
            <a:r>
              <a:rPr lang="en-US" sz="2000" b="1" dirty="0">
                <a:solidFill>
                  <a:schemeClr val="bg1"/>
                </a:solidFill>
              </a:rPr>
              <a:t>Heterogeneous mass (necrosis, hemorrhage)</a:t>
            </a:r>
          </a:p>
          <a:p>
            <a:pPr lvl="1" eaLnBrk="1" hangingPunct="1">
              <a:buClr>
                <a:srgbClr val="FF0000"/>
              </a:buClr>
              <a:defRPr/>
            </a:pPr>
            <a:r>
              <a:rPr lang="en-US" sz="2000" b="1" dirty="0" err="1">
                <a:solidFill>
                  <a:schemeClr val="bg1"/>
                </a:solidFill>
              </a:rPr>
              <a:t>Ca</a:t>
            </a:r>
            <a:r>
              <a:rPr lang="en-US" sz="2000" b="1" dirty="0">
                <a:solidFill>
                  <a:schemeClr val="bg1"/>
                </a:solidFill>
              </a:rPr>
              <a:t>+ (~85%) </a:t>
            </a:r>
          </a:p>
          <a:p>
            <a:pPr lvl="1" eaLnBrk="1" hangingPunct="1">
              <a:buClr>
                <a:srgbClr val="FF0000"/>
              </a:buClr>
              <a:defRPr/>
            </a:pPr>
            <a:r>
              <a:rPr lang="en-US" sz="2000" b="1" dirty="0">
                <a:solidFill>
                  <a:schemeClr val="bg1"/>
                </a:solidFill>
              </a:rPr>
              <a:t>Invasive pattern of growth (rather than displacing adjacent structures) </a:t>
            </a:r>
          </a:p>
          <a:p>
            <a:pPr lvl="1" eaLnBrk="1" hangingPunct="1">
              <a:buClr>
                <a:srgbClr val="FF0000"/>
              </a:buClr>
              <a:defRPr/>
            </a:pPr>
            <a:r>
              <a:rPr lang="en-US" sz="2000" b="1" dirty="0">
                <a:solidFill>
                  <a:schemeClr val="bg1"/>
                </a:solidFill>
              </a:rPr>
              <a:t>Destructive bony metastasis</a:t>
            </a:r>
          </a:p>
          <a:p>
            <a:pPr lvl="1" eaLnBrk="1" hangingPunct="1">
              <a:buClr>
                <a:srgbClr val="FF0000"/>
              </a:buClr>
              <a:defRPr/>
            </a:pPr>
            <a:endParaRPr lang="en-US" sz="2000" b="1" dirty="0">
              <a:solidFill>
                <a:schemeClr val="bg1"/>
              </a:solidFill>
            </a:endParaRPr>
          </a:p>
        </p:txBody>
      </p:sp>
      <p:sp>
        <p:nvSpPr>
          <p:cNvPr id="53252" name="Rectangle 7"/>
          <p:cNvSpPr>
            <a:spLocks noChangeArrowheads="1"/>
          </p:cNvSpPr>
          <p:nvPr/>
        </p:nvSpPr>
        <p:spPr bwMode="auto">
          <a:xfrm>
            <a:off x="5410200" y="0"/>
            <a:ext cx="3733800" cy="6934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pic>
        <p:nvPicPr>
          <p:cNvPr id="72709" name="Picture 8" descr="1"/>
          <p:cNvPicPr>
            <a:picLocks noChangeAspect="1" noChangeArrowheads="1"/>
          </p:cNvPicPr>
          <p:nvPr/>
        </p:nvPicPr>
        <p:blipFill>
          <a:blip r:embed="rId3">
            <a:extLst>
              <a:ext uri="{28A0092B-C50C-407E-A947-70E740481C1C}">
                <a14:useLocalDpi xmlns:a14="http://schemas.microsoft.com/office/drawing/2010/main" val="0"/>
              </a:ext>
            </a:extLst>
          </a:blip>
          <a:srcRect l="14406" t="19092" r="9375" b="21875"/>
          <a:stretch>
            <a:fillRect/>
          </a:stretch>
        </p:blipFill>
        <p:spPr bwMode="auto">
          <a:xfrm>
            <a:off x="5486400" y="228600"/>
            <a:ext cx="3581400" cy="277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0" name="Picture 9" descr="1"/>
          <p:cNvPicPr>
            <a:picLocks noChangeAspect="1" noChangeArrowheads="1"/>
          </p:cNvPicPr>
          <p:nvPr/>
        </p:nvPicPr>
        <p:blipFill>
          <a:blip r:embed="rId4">
            <a:extLst>
              <a:ext uri="{28A0092B-C50C-407E-A947-70E740481C1C}">
                <a14:useLocalDpi xmlns:a14="http://schemas.microsoft.com/office/drawing/2010/main" val="0"/>
              </a:ext>
            </a:extLst>
          </a:blip>
          <a:srcRect l="21875" r="25000" b="44643"/>
          <a:stretch>
            <a:fillRect/>
          </a:stretch>
        </p:blipFill>
        <p:spPr bwMode="auto">
          <a:xfrm>
            <a:off x="5638800" y="3124200"/>
            <a:ext cx="329247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5" name="Rectangle 10"/>
          <p:cNvSpPr>
            <a:spLocks noChangeArrowheads="1"/>
          </p:cNvSpPr>
          <p:nvPr/>
        </p:nvSpPr>
        <p:spPr bwMode="auto">
          <a:xfrm>
            <a:off x="8458200" y="0"/>
            <a:ext cx="685800" cy="533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3256" name="Rectangle 13"/>
          <p:cNvSpPr>
            <a:spLocks noChangeArrowheads="1"/>
          </p:cNvSpPr>
          <p:nvPr/>
        </p:nvSpPr>
        <p:spPr bwMode="auto">
          <a:xfrm>
            <a:off x="0" y="4495800"/>
            <a:ext cx="5562600" cy="2362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aphicFrame>
        <p:nvGraphicFramePr>
          <p:cNvPr id="72713" name="Object 14"/>
          <p:cNvGraphicFramePr>
            <a:graphicFrameLocks noChangeAspect="1"/>
          </p:cNvGraphicFramePr>
          <p:nvPr/>
        </p:nvGraphicFramePr>
        <p:xfrm>
          <a:off x="228600" y="4648200"/>
          <a:ext cx="2286000" cy="2078038"/>
        </p:xfrm>
        <a:graphic>
          <a:graphicData uri="http://schemas.openxmlformats.org/presentationml/2006/ole">
            <mc:AlternateContent xmlns:mc="http://schemas.openxmlformats.org/markup-compatibility/2006">
              <mc:Choice xmlns:v="urn:schemas-microsoft-com:vml" Requires="v">
                <p:oleObj spid="_x0000_s82993" name="Bitmap Image" r:id="rId5" imgW="4877481" imgH="3115110" progId="Paint.Picture">
                  <p:embed/>
                </p:oleObj>
              </mc:Choice>
              <mc:Fallback>
                <p:oleObj name="Bitmap Image" r:id="rId5" imgW="4877481" imgH="3115110" progId="Paint.Picture">
                  <p:embed/>
                  <p:pic>
                    <p:nvPicPr>
                      <p:cNvPr id="72713" name="Object 14"/>
                      <p:cNvPicPr>
                        <a:picLocks noChangeAspect="1" noChangeArrowheads="1"/>
                      </p:cNvPicPr>
                      <p:nvPr/>
                    </p:nvPicPr>
                    <p:blipFill>
                      <a:blip r:embed="rId6">
                        <a:extLst>
                          <a:ext uri="{28A0092B-C50C-407E-A947-70E740481C1C}">
                            <a14:useLocalDpi xmlns:a14="http://schemas.microsoft.com/office/drawing/2010/main" val="0"/>
                          </a:ext>
                        </a:extLst>
                      </a:blip>
                      <a:srcRect l="26563" t="8409" r="21875" b="18196"/>
                      <a:stretch>
                        <a:fillRect/>
                      </a:stretch>
                    </p:blipFill>
                    <p:spPr bwMode="auto">
                      <a:xfrm>
                        <a:off x="228600" y="4648200"/>
                        <a:ext cx="2286000" cy="2078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pic>
        <p:nvPicPr>
          <p:cNvPr id="72714" name="Picture 15" descr="1"/>
          <p:cNvPicPr>
            <a:picLocks noChangeAspect="1" noChangeArrowheads="1"/>
          </p:cNvPicPr>
          <p:nvPr/>
        </p:nvPicPr>
        <p:blipFill>
          <a:blip r:embed="rId7">
            <a:lum bright="-6000" contrast="18000"/>
            <a:extLst>
              <a:ext uri="{28A0092B-C50C-407E-A947-70E740481C1C}">
                <a14:useLocalDpi xmlns:a14="http://schemas.microsoft.com/office/drawing/2010/main" val="0"/>
              </a:ext>
            </a:extLst>
          </a:blip>
          <a:srcRect l="17188" t="18750" r="17188" b="26563"/>
          <a:stretch>
            <a:fillRect/>
          </a:stretch>
        </p:blipFill>
        <p:spPr bwMode="auto">
          <a:xfrm>
            <a:off x="2743200" y="4572000"/>
            <a:ext cx="25146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9" name="Rectangle 16"/>
          <p:cNvSpPr>
            <a:spLocks noChangeArrowheads="1"/>
          </p:cNvSpPr>
          <p:nvPr/>
        </p:nvSpPr>
        <p:spPr bwMode="auto">
          <a:xfrm>
            <a:off x="228600" y="6553200"/>
            <a:ext cx="2286000" cy="304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mn-cs"/>
              </a:rPr>
              <a:t>I-123 MIBG</a:t>
            </a:r>
          </a:p>
        </p:txBody>
      </p:sp>
      <p:sp>
        <p:nvSpPr>
          <p:cNvPr id="53260" name="Line 17"/>
          <p:cNvSpPr>
            <a:spLocks noChangeShapeType="1"/>
          </p:cNvSpPr>
          <p:nvPr/>
        </p:nvSpPr>
        <p:spPr bwMode="auto">
          <a:xfrm flipH="1">
            <a:off x="1828800" y="5105400"/>
            <a:ext cx="457200" cy="3048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3261" name="Line 18"/>
          <p:cNvSpPr>
            <a:spLocks noChangeShapeType="1"/>
          </p:cNvSpPr>
          <p:nvPr/>
        </p:nvSpPr>
        <p:spPr bwMode="auto">
          <a:xfrm>
            <a:off x="4038600" y="5029200"/>
            <a:ext cx="533400" cy="3048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69260465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p:cNvSpPr>
            <a:spLocks noGrp="1" noChangeArrowheads="1"/>
          </p:cNvSpPr>
          <p:nvPr>
            <p:ph type="title" idx="4294967295"/>
          </p:nvPr>
        </p:nvSpPr>
        <p:spPr>
          <a:xfrm>
            <a:off x="1143000" y="152400"/>
            <a:ext cx="6367463" cy="574675"/>
          </a:xfrm>
        </p:spPr>
        <p:txBody>
          <a:bodyPr/>
          <a:lstStyle/>
          <a:p>
            <a:pPr eaLnBrk="1" hangingPunct="1">
              <a:defRPr/>
            </a:pPr>
            <a:r>
              <a:rPr lang="en-US" b="1" smtClean="0">
                <a:solidFill>
                  <a:srgbClr val="FFFF00"/>
                </a:solidFill>
                <a:effectLst>
                  <a:outerShdw blurRad="38100" dist="38100" dir="2700000" algn="tl">
                    <a:srgbClr val="000000"/>
                  </a:outerShdw>
                </a:effectLst>
                <a:ea typeface="ＭＳ Ｐゴシック" charset="-128"/>
              </a:rPr>
              <a:t>Neuroblastoma</a:t>
            </a:r>
          </a:p>
        </p:txBody>
      </p:sp>
      <p:sp>
        <p:nvSpPr>
          <p:cNvPr id="54275" name="Rectangle 3"/>
          <p:cNvSpPr>
            <a:spLocks noChangeArrowheads="1"/>
          </p:cNvSpPr>
          <p:nvPr/>
        </p:nvSpPr>
        <p:spPr bwMode="auto">
          <a:xfrm>
            <a:off x="0" y="838200"/>
            <a:ext cx="9144000" cy="5867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pic>
        <p:nvPicPr>
          <p:cNvPr id="74756" name="Picture 5" descr="1"/>
          <p:cNvPicPr>
            <a:picLocks noChangeAspect="1" noChangeArrowheads="1"/>
          </p:cNvPicPr>
          <p:nvPr/>
        </p:nvPicPr>
        <p:blipFill>
          <a:blip r:embed="rId2">
            <a:extLst>
              <a:ext uri="{28A0092B-C50C-407E-A947-70E740481C1C}">
                <a14:useLocalDpi xmlns:a14="http://schemas.microsoft.com/office/drawing/2010/main" val="0"/>
              </a:ext>
            </a:extLst>
          </a:blip>
          <a:srcRect l="28687" t="25945" r="12500" b="21875"/>
          <a:stretch>
            <a:fillRect/>
          </a:stretch>
        </p:blipFill>
        <p:spPr bwMode="auto">
          <a:xfrm>
            <a:off x="603250" y="1143000"/>
            <a:ext cx="2932113"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7" descr="1"/>
          <p:cNvPicPr>
            <a:picLocks noChangeAspect="1" noChangeArrowheads="1"/>
          </p:cNvPicPr>
          <p:nvPr/>
        </p:nvPicPr>
        <p:blipFill>
          <a:blip r:embed="rId3">
            <a:extLst>
              <a:ext uri="{28A0092B-C50C-407E-A947-70E740481C1C}">
                <a14:useLocalDpi xmlns:a14="http://schemas.microsoft.com/office/drawing/2010/main" val="0"/>
              </a:ext>
            </a:extLst>
          </a:blip>
          <a:srcRect b="3125"/>
          <a:stretch>
            <a:fillRect/>
          </a:stretch>
        </p:blipFill>
        <p:spPr bwMode="auto">
          <a:xfrm>
            <a:off x="4114800" y="1066800"/>
            <a:ext cx="4876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Line 8"/>
          <p:cNvSpPr>
            <a:spLocks noChangeShapeType="1"/>
          </p:cNvSpPr>
          <p:nvPr/>
        </p:nvSpPr>
        <p:spPr bwMode="auto">
          <a:xfrm flipV="1">
            <a:off x="1804988" y="3467100"/>
            <a:ext cx="228600" cy="609600"/>
          </a:xfrm>
          <a:prstGeom prst="line">
            <a:avLst/>
          </a:prstGeom>
          <a:noFill/>
          <a:ln w="1016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4279" name="Line 9"/>
          <p:cNvSpPr>
            <a:spLocks noChangeShapeType="1"/>
          </p:cNvSpPr>
          <p:nvPr/>
        </p:nvSpPr>
        <p:spPr bwMode="auto">
          <a:xfrm flipV="1">
            <a:off x="6019800" y="4648200"/>
            <a:ext cx="609600" cy="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4280" name="Line 10"/>
          <p:cNvSpPr>
            <a:spLocks noChangeShapeType="1"/>
          </p:cNvSpPr>
          <p:nvPr/>
        </p:nvSpPr>
        <p:spPr bwMode="auto">
          <a:xfrm flipV="1">
            <a:off x="5943600" y="5029200"/>
            <a:ext cx="609600" cy="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4281" name="Line 11"/>
          <p:cNvSpPr>
            <a:spLocks noChangeShapeType="1"/>
          </p:cNvSpPr>
          <p:nvPr/>
        </p:nvSpPr>
        <p:spPr bwMode="auto">
          <a:xfrm flipV="1">
            <a:off x="5943600" y="5486400"/>
            <a:ext cx="609600" cy="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4282" name="Text Box 13"/>
          <p:cNvSpPr txBox="1">
            <a:spLocks noChangeArrowheads="1"/>
          </p:cNvSpPr>
          <p:nvPr/>
        </p:nvSpPr>
        <p:spPr bwMode="auto">
          <a:xfrm>
            <a:off x="379413" y="6210300"/>
            <a:ext cx="8383587" cy="611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80000"/>
              </a:lnSpc>
              <a:spcBef>
                <a:spcPct val="20000"/>
              </a:spcBef>
              <a:spcAft>
                <a:spcPct val="0"/>
              </a:spcAft>
              <a:buClr>
                <a:srgbClr val="FF0000"/>
              </a:buClr>
              <a:buSzTx/>
              <a:buFontTx/>
              <a:buNone/>
              <a:tabLst/>
              <a:defRPr/>
            </a:pPr>
            <a:r>
              <a:rPr kumimoji="0" lang="en-US" sz="2000" b="1" i="0" u="none" strike="noStrike" kern="1200" cap="none" spc="0" normalizeH="0" baseline="0" noProof="0" smtClean="0">
                <a:ln>
                  <a:noFill/>
                </a:ln>
                <a:solidFill>
                  <a:srgbClr val="00FF00"/>
                </a:solidFill>
                <a:effectLst/>
                <a:uLnTx/>
                <a:uFillTx/>
                <a:latin typeface="Arial" charset="0"/>
                <a:ea typeface="ＭＳ Ｐゴシック" charset="0"/>
                <a:cs typeface="+mn-cs"/>
              </a:rPr>
              <a:t>MRI  - For detecting extension of tumor into spinal canal / chest wall</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charset="0"/>
              <a:ea typeface="ＭＳ Ｐゴシック" charset="0"/>
              <a:cs typeface="+mn-cs"/>
            </a:endParaRPr>
          </a:p>
        </p:txBody>
      </p:sp>
      <p:sp>
        <p:nvSpPr>
          <p:cNvPr id="54283" name="Oval 14"/>
          <p:cNvSpPr>
            <a:spLocks noChangeArrowheads="1"/>
          </p:cNvSpPr>
          <p:nvPr/>
        </p:nvSpPr>
        <p:spPr bwMode="auto">
          <a:xfrm>
            <a:off x="7391400" y="4648200"/>
            <a:ext cx="990600" cy="12954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pic>
        <p:nvPicPr>
          <p:cNvPr id="74764" name="Picture 6"/>
          <p:cNvPicPr>
            <a:picLocks noChangeAspect="1" noChangeArrowheads="1"/>
          </p:cNvPicPr>
          <p:nvPr/>
        </p:nvPicPr>
        <p:blipFill>
          <a:blip r:embed="rId4">
            <a:extLst>
              <a:ext uri="{28A0092B-C50C-407E-A947-70E740481C1C}">
                <a14:useLocalDpi xmlns:a14="http://schemas.microsoft.com/office/drawing/2010/main" val="0"/>
              </a:ext>
            </a:extLst>
          </a:blip>
          <a:srcRect l="26332" t="35751" r="22897" b="28043"/>
          <a:stretch>
            <a:fillRect/>
          </a:stretch>
        </p:blipFill>
        <p:spPr bwMode="auto">
          <a:xfrm>
            <a:off x="603250" y="4005263"/>
            <a:ext cx="2932113" cy="2090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Line 8"/>
          <p:cNvSpPr>
            <a:spLocks noChangeShapeType="1"/>
          </p:cNvSpPr>
          <p:nvPr/>
        </p:nvSpPr>
        <p:spPr bwMode="auto">
          <a:xfrm flipH="1" flipV="1">
            <a:off x="2286000" y="5638800"/>
            <a:ext cx="152400" cy="533400"/>
          </a:xfrm>
          <a:prstGeom prst="line">
            <a:avLst/>
          </a:prstGeom>
          <a:noFill/>
          <a:ln w="1016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886056436"/>
      </p:ext>
    </p:extLst>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6" name="Picture 4" descr="Country Road Snaking With Blue Sky And Sunbeams 264977 Vector Art at ..."/>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865"/>
          <a:stretch/>
        </p:blipFill>
        <p:spPr bwMode="auto">
          <a:xfrm>
            <a:off x="0" y="0"/>
            <a:ext cx="917241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488500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5400" b="1" dirty="0" smtClean="0">
                <a:solidFill>
                  <a:srgbClr val="FFFF00"/>
                </a:solidFill>
                <a:effectLst>
                  <a:outerShdw blurRad="38100" dist="38100" dir="2700000" algn="tl">
                    <a:srgbClr val="000000">
                      <a:alpha val="43137"/>
                    </a:srgbClr>
                  </a:outerShdw>
                </a:effectLst>
              </a:rPr>
              <a:t>References</a:t>
            </a:r>
            <a:endParaRPr lang="en-US" sz="5400" b="1" dirty="0">
              <a:solidFill>
                <a:srgbClr val="FFFF00"/>
              </a:solidFill>
              <a:effectLst>
                <a:outerShdw blurRad="38100" dist="38100" dir="2700000" algn="tl">
                  <a:srgbClr val="000000">
                    <a:alpha val="43137"/>
                  </a:srgbClr>
                </a:outerShdw>
              </a:effectLst>
            </a:endParaRPr>
          </a:p>
        </p:txBody>
      </p:sp>
      <p:pic>
        <p:nvPicPr>
          <p:cNvPr id="6" name="Picture 8" descr="Image result for pediatric radiology Edward Y lee imaging in pulmonolog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877228"/>
            <a:ext cx="2871509" cy="3761572"/>
          </a:xfrm>
          <a:prstGeom prst="rect">
            <a:avLst/>
          </a:prstGeom>
          <a:noFill/>
          <a:ln w="3175">
            <a:solidFill>
              <a:schemeClr val="bg1"/>
            </a:solidFill>
          </a:ln>
          <a:extLst>
            <a:ext uri="{909E8E84-426E-40DD-AFC4-6F175D3DCCD1}">
              <a14:hiddenFill xmlns:a14="http://schemas.microsoft.com/office/drawing/2010/main">
                <a:solidFill>
                  <a:srgbClr val="FFFFFF"/>
                </a:solidFill>
              </a14:hiddenFill>
            </a:ext>
          </a:extLst>
        </p:spPr>
      </p:pic>
      <p:pic>
        <p:nvPicPr>
          <p:cNvPr id="7" name="Picture 4" descr="Image result for pediatric radiology Edward Y le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71170" y="1877228"/>
            <a:ext cx="2924830" cy="3761572"/>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pic>
        <p:nvPicPr>
          <p:cNvPr id="8" name="Picture 7" descr="Image result for pediatric radiology Edward Y lee imaging in pulmonolog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1877228"/>
            <a:ext cx="2794000" cy="3761572"/>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055636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Boston 05"/>
          <p:cNvPicPr>
            <a:picLocks noChangeAspect="1" noChangeArrowheads="1"/>
          </p:cNvPicPr>
          <p:nvPr/>
        </p:nvPicPr>
        <p:blipFill>
          <a:blip r:embed="rId2">
            <a:lum bright="-18000" contrast="6000"/>
            <a:extLst>
              <a:ext uri="{28A0092B-C50C-407E-A947-70E740481C1C}">
                <a14:useLocalDpi xmlns:a14="http://schemas.microsoft.com/office/drawing/2010/main" val="0"/>
              </a:ext>
            </a:extLst>
          </a:blip>
          <a:srcRect b="274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3" descr="fireworks animati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762000"/>
            <a:ext cx="952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4" descr="fireworks animati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533400"/>
            <a:ext cx="952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5" descr="fireworks animati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457200"/>
            <a:ext cx="952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6" descr="fireworks animati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304800"/>
            <a:ext cx="952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7" descr="fireworks animati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1066800"/>
            <a:ext cx="952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8" name="Picture 8" descr="fireworks animati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1676400"/>
            <a:ext cx="952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9" name="Picture 9" descr="fireworks animati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1295400"/>
            <a:ext cx="952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0" name="Picture 10" descr="fireworks animati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762000"/>
            <a:ext cx="952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1" name="Picture 11" descr="fireworks animati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0"/>
            <a:ext cx="952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0012" name="Text Box 12"/>
          <p:cNvSpPr txBox="1">
            <a:spLocks noChangeArrowheads="1"/>
          </p:cNvSpPr>
          <p:nvPr/>
        </p:nvSpPr>
        <p:spPr bwMode="auto">
          <a:xfrm>
            <a:off x="158750" y="304800"/>
            <a:ext cx="6853238"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3600" b="1" dirty="0">
                <a:solidFill>
                  <a:srgbClr val="00CC00"/>
                </a:solidFill>
                <a:effectLst>
                  <a:outerShdw blurRad="38100" dist="38100" dir="2700000" algn="tl">
                    <a:srgbClr val="000000"/>
                  </a:outerShdw>
                </a:effectLst>
              </a:rPr>
              <a:t>Thank you for your attention!</a:t>
            </a:r>
            <a:r>
              <a:rPr lang="en-US" sz="5400" b="1" dirty="0">
                <a:solidFill>
                  <a:srgbClr val="00CC00"/>
                </a:solidFill>
                <a:effectLst>
                  <a:outerShdw blurRad="38100" dist="38100" dir="2700000" algn="tl">
                    <a:srgbClr val="000000"/>
                  </a:outerShdw>
                </a:effectLst>
              </a:rPr>
              <a:t> </a:t>
            </a:r>
            <a:r>
              <a:rPr lang="en-US" dirty="0">
                <a:solidFill>
                  <a:srgbClr val="00CC00"/>
                </a:solidFill>
                <a:latin typeface="Arial" charset="0"/>
              </a:rPr>
              <a:t> </a:t>
            </a:r>
          </a:p>
        </p:txBody>
      </p:sp>
      <p:pic>
        <p:nvPicPr>
          <p:cNvPr id="56333" name="Picture 13" descr="mai5_anm"/>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6143625"/>
            <a:ext cx="106680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0014" name="Text Box 14"/>
          <p:cNvSpPr txBox="1">
            <a:spLocks noChangeArrowheads="1"/>
          </p:cNvSpPr>
          <p:nvPr/>
        </p:nvSpPr>
        <p:spPr bwMode="auto">
          <a:xfrm>
            <a:off x="4800600" y="6248400"/>
            <a:ext cx="4179888"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b="1" dirty="0">
                <a:solidFill>
                  <a:srgbClr val="FFFF00"/>
                </a:solidFill>
                <a:effectLst>
                  <a:outerShdw blurRad="38100" dist="38100" dir="2700000" algn="tl">
                    <a:srgbClr val="000000"/>
                  </a:outerShdw>
                </a:effectLst>
              </a:rPr>
              <a:t>Edward.Lee@childrens.harvard.edu</a:t>
            </a:r>
            <a:r>
              <a:rPr lang="en-US" b="1" dirty="0">
                <a:solidFill>
                  <a:srgbClr val="FFFF0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iterate type="lt">
                                    <p:tmPct val="10000"/>
                                  </p:iterate>
                                  <p:childTnLst>
                                    <p:set>
                                      <p:cBhvr>
                                        <p:cTn id="6" dur="1" fill="hold">
                                          <p:stCondLst>
                                            <p:cond delay="0"/>
                                          </p:stCondLst>
                                        </p:cTn>
                                        <p:tgtEl>
                                          <p:spTgt spid="640012">
                                            <p:txEl>
                                              <p:pRg st="0" end="0"/>
                                            </p:txEl>
                                          </p:spTgt>
                                        </p:tgtEl>
                                        <p:attrNameLst>
                                          <p:attrName>style.visibility</p:attrName>
                                        </p:attrNameLst>
                                      </p:cBhvr>
                                      <p:to>
                                        <p:strVal val="visible"/>
                                      </p:to>
                                    </p:set>
                                    <p:animEffect transition="in" filter="fade">
                                      <p:cBhvr>
                                        <p:cTn id="7" dur="1000"/>
                                        <p:tgtEl>
                                          <p:spTgt spid="640012">
                                            <p:txEl>
                                              <p:pRg st="0" end="0"/>
                                            </p:txEl>
                                          </p:spTgt>
                                        </p:tgtEl>
                                      </p:cBhvr>
                                    </p:animEffect>
                                    <p:anim calcmode="lin" valueType="num">
                                      <p:cBhvr>
                                        <p:cTn id="8" dur="1000" fill="hold"/>
                                        <p:tgtEl>
                                          <p:spTgt spid="640012">
                                            <p:txEl>
                                              <p:pRg st="0" end="0"/>
                                            </p:txEl>
                                          </p:spTgt>
                                        </p:tgtEl>
                                        <p:attrNameLst>
                                          <p:attrName>ppt_w</p:attrName>
                                        </p:attrNameLst>
                                      </p:cBhvr>
                                      <p:tavLst>
                                        <p:tav tm="0" fmla="#ppt_w*sin(2.5*pi*$)">
                                          <p:val>
                                            <p:fltVal val="0"/>
                                          </p:val>
                                        </p:tav>
                                        <p:tav tm="100000">
                                          <p:val>
                                            <p:fltVal val="1"/>
                                          </p:val>
                                        </p:tav>
                                      </p:tavLst>
                                    </p:anim>
                                    <p:anim calcmode="lin" valueType="num">
                                      <p:cBhvr>
                                        <p:cTn id="9" dur="1000" fill="hold"/>
                                        <p:tgtEl>
                                          <p:spTgt spid="640012">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52400" y="533400"/>
            <a:ext cx="4953000" cy="1143000"/>
          </a:xfrm>
        </p:spPr>
        <p:txBody>
          <a:bodyPr/>
          <a:lstStyle/>
          <a:p>
            <a:pPr eaLnBrk="1" hangingPunct="1">
              <a:defRPr/>
            </a:pPr>
            <a:r>
              <a:rPr lang="en-US" altLang="en-US" sz="3600" b="1" dirty="0" smtClean="0">
                <a:solidFill>
                  <a:srgbClr val="FFFF00"/>
                </a:solidFill>
                <a:effectLst>
                  <a:outerShdw blurRad="38100" dist="38100" dir="2700000" algn="tl">
                    <a:srgbClr val="000000"/>
                  </a:outerShdw>
                </a:effectLst>
              </a:rPr>
              <a:t>Congenital Lung Malformation</a:t>
            </a:r>
            <a:r>
              <a:rPr lang="en-US" altLang="en-US" b="1" dirty="0" smtClean="0">
                <a:solidFill>
                  <a:srgbClr val="FFFF00"/>
                </a:solidFill>
                <a:effectLst>
                  <a:outerShdw blurRad="38100" dist="38100" dir="2700000" algn="tl">
                    <a:srgbClr val="000000"/>
                  </a:outerShdw>
                </a:effectLst>
              </a:rPr>
              <a:t>:</a:t>
            </a:r>
            <a:r>
              <a:rPr lang="en-US" altLang="en-US" sz="2800" b="1" dirty="0">
                <a:solidFill>
                  <a:srgbClr val="FFFF00"/>
                </a:solidFill>
                <a:effectLst>
                  <a:outerShdw blurRad="38100" dist="38100" dir="2700000" algn="tl">
                    <a:srgbClr val="000000"/>
                  </a:outerShdw>
                </a:effectLst>
              </a:rPr>
              <a:t/>
            </a:r>
            <a:br>
              <a:rPr lang="en-US" altLang="en-US" sz="2800" b="1" dirty="0">
                <a:solidFill>
                  <a:srgbClr val="FFFF00"/>
                </a:solidFill>
                <a:effectLst>
                  <a:outerShdw blurRad="38100" dist="38100" dir="2700000" algn="tl">
                    <a:srgbClr val="000000"/>
                  </a:outerShdw>
                </a:effectLst>
              </a:rPr>
            </a:br>
            <a:r>
              <a:rPr lang="en-US" altLang="en-US" sz="2400" b="1" dirty="0" smtClean="0">
                <a:solidFill>
                  <a:srgbClr val="FFC000"/>
                </a:solidFill>
                <a:effectLst>
                  <a:outerShdw blurRad="38100" dist="38100" dir="2700000" algn="tl">
                    <a:srgbClr val="000000"/>
                  </a:outerShdw>
                </a:effectLst>
              </a:rPr>
              <a:t>Congenital Pulmonary Airway Malformation (CPAM)</a:t>
            </a:r>
            <a:endParaRPr lang="en-US" altLang="en-US" sz="1400" b="1" dirty="0" smtClean="0">
              <a:solidFill>
                <a:srgbClr val="FFC000"/>
              </a:solidFill>
              <a:effectLst>
                <a:outerShdw blurRad="38100" dist="38100" dir="2700000" algn="tl">
                  <a:srgbClr val="000000"/>
                </a:outerShdw>
              </a:effectLst>
            </a:endParaRPr>
          </a:p>
        </p:txBody>
      </p:sp>
      <p:sp>
        <p:nvSpPr>
          <p:cNvPr id="6147" name="Rectangle 3"/>
          <p:cNvSpPr>
            <a:spLocks noGrp="1" noChangeArrowheads="1"/>
          </p:cNvSpPr>
          <p:nvPr>
            <p:ph type="body" idx="1"/>
          </p:nvPr>
        </p:nvSpPr>
        <p:spPr>
          <a:xfrm>
            <a:off x="304800" y="2560638"/>
            <a:ext cx="4876800" cy="4525962"/>
          </a:xfrm>
        </p:spPr>
        <p:txBody>
          <a:bodyPr/>
          <a:lstStyle/>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Disorganized hamartomatous malformation of lung communicating with bronchial tree </a:t>
            </a:r>
          </a:p>
          <a:p>
            <a:pPr marL="457200" lvl="1" indent="0" eaLnBrk="1" hangingPunct="1">
              <a:lnSpc>
                <a:spcPct val="80000"/>
              </a:lnSpc>
              <a:buClr>
                <a:srgbClr val="FF0000"/>
              </a:buClr>
              <a:buFontTx/>
              <a:buNone/>
              <a:defRPr/>
            </a:pPr>
            <a:endParaRPr lang="en-US" altLang="en-US"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Usually: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Unilateral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Involving one </a:t>
            </a:r>
            <a:r>
              <a:rPr lang="en-US" altLang="en-US" sz="2000" b="1" dirty="0" smtClean="0">
                <a:solidFill>
                  <a:schemeClr val="bg1"/>
                </a:solidFill>
                <a:effectLst>
                  <a:outerShdw blurRad="38100" dist="38100" dir="2700000" algn="tl">
                    <a:srgbClr val="000000"/>
                  </a:outerShdw>
                </a:effectLst>
              </a:rPr>
              <a:t>lobe &gt; multifocal</a:t>
            </a:r>
            <a:endParaRPr lang="en-US" altLang="en-US" sz="2000" b="1" dirty="0" smtClean="0">
              <a:solidFill>
                <a:schemeClr val="bg1"/>
              </a:solidFill>
              <a:effectLst>
                <a:outerShdw blurRad="38100" dist="38100" dir="2700000" algn="tl">
                  <a:srgbClr val="000000"/>
                </a:outerShdw>
              </a:effectLst>
            </a:endParaRP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Normal pulmonary arterial supply presents</a:t>
            </a:r>
          </a:p>
        </p:txBody>
      </p:sp>
      <p:sp>
        <p:nvSpPr>
          <p:cNvPr id="32772" name="Rectangle 4"/>
          <p:cNvSpPr>
            <a:spLocks noChangeArrowheads="1"/>
          </p:cNvSpPr>
          <p:nvPr/>
        </p:nvSpPr>
        <p:spPr bwMode="auto">
          <a:xfrm>
            <a:off x="5257800" y="0"/>
            <a:ext cx="38862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pic>
        <p:nvPicPr>
          <p:cNvPr id="32773" name="Picture 31"/>
          <p:cNvPicPr>
            <a:picLocks noChangeAspect="1" noChangeArrowheads="1"/>
          </p:cNvPicPr>
          <p:nvPr/>
        </p:nvPicPr>
        <p:blipFill>
          <a:blip r:embed="rId3">
            <a:extLst>
              <a:ext uri="{28A0092B-C50C-407E-A947-70E740481C1C}">
                <a14:useLocalDpi xmlns:a14="http://schemas.microsoft.com/office/drawing/2010/main" val="0"/>
              </a:ext>
            </a:extLst>
          </a:blip>
          <a:srcRect l="33716" t="58685" r="38554" b="6075"/>
          <a:stretch>
            <a:fillRect/>
          </a:stretch>
        </p:blipFill>
        <p:spPr bwMode="auto">
          <a:xfrm>
            <a:off x="5410200" y="381000"/>
            <a:ext cx="3571875"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4" name="Picture 32" descr="Extralobar sequestration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6075" y="3810000"/>
            <a:ext cx="358457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22538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Rectangle 2"/>
          <p:cNvSpPr>
            <a:spLocks noGrp="1" noChangeArrowheads="1"/>
          </p:cNvSpPr>
          <p:nvPr>
            <p:ph type="title"/>
          </p:nvPr>
        </p:nvSpPr>
        <p:spPr>
          <a:xfrm>
            <a:off x="-76200" y="76200"/>
            <a:ext cx="9220200" cy="1143000"/>
          </a:xfrm>
        </p:spPr>
        <p:txBody>
          <a:bodyPr/>
          <a:lstStyle/>
          <a:p>
            <a:pPr>
              <a:defRPr/>
            </a:pPr>
            <a:r>
              <a:rPr lang="en-US" sz="3400" b="1" dirty="0" smtClean="0">
                <a:solidFill>
                  <a:srgbClr val="FFFF00"/>
                </a:solidFill>
                <a:effectLst>
                  <a:outerShdw blurRad="38100" dist="38100" dir="2700000" algn="tl">
                    <a:srgbClr val="000000">
                      <a:alpha val="43137"/>
                    </a:srgbClr>
                  </a:outerShdw>
                </a:effectLst>
              </a:rPr>
              <a:t>Congenital </a:t>
            </a:r>
            <a:r>
              <a:rPr lang="en-US" sz="3400" b="1" dirty="0" smtClean="0">
                <a:solidFill>
                  <a:srgbClr val="FFFF00"/>
                </a:solidFill>
                <a:effectLst>
                  <a:outerShdw blurRad="38100" dist="38100" dir="2700000" algn="tl">
                    <a:srgbClr val="000000">
                      <a:alpha val="43137"/>
                    </a:srgbClr>
                  </a:outerShdw>
                </a:effectLst>
              </a:rPr>
              <a:t>Cystic </a:t>
            </a:r>
            <a:br>
              <a:rPr lang="en-US" sz="3400" b="1" dirty="0" smtClean="0">
                <a:solidFill>
                  <a:srgbClr val="FFFF00"/>
                </a:solidFill>
                <a:effectLst>
                  <a:outerShdw blurRad="38100" dist="38100" dir="2700000" algn="tl">
                    <a:srgbClr val="000000">
                      <a:alpha val="43137"/>
                    </a:srgbClr>
                  </a:outerShdw>
                </a:effectLst>
              </a:rPr>
            </a:br>
            <a:r>
              <a:rPr lang="en-US" sz="3400" b="1" dirty="0" err="1" smtClean="0">
                <a:solidFill>
                  <a:srgbClr val="FFFF00"/>
                </a:solidFill>
                <a:effectLst>
                  <a:outerShdw blurRad="38100" dist="38100" dir="2700000" algn="tl">
                    <a:srgbClr val="000000">
                      <a:alpha val="43137"/>
                    </a:srgbClr>
                  </a:outerShdw>
                </a:effectLst>
              </a:rPr>
              <a:t>Adenomatoid</a:t>
            </a:r>
            <a:r>
              <a:rPr lang="en-US" sz="3400" b="1" dirty="0" smtClean="0">
                <a:solidFill>
                  <a:srgbClr val="FFFF00"/>
                </a:solidFill>
                <a:effectLst>
                  <a:outerShdw blurRad="38100" dist="38100" dir="2700000" algn="tl">
                    <a:srgbClr val="000000">
                      <a:alpha val="43137"/>
                    </a:srgbClr>
                  </a:outerShdw>
                </a:effectLst>
              </a:rPr>
              <a:t> </a:t>
            </a:r>
            <a:r>
              <a:rPr lang="en-US" sz="3400" b="1" dirty="0" smtClean="0">
                <a:solidFill>
                  <a:srgbClr val="FFFF00"/>
                </a:solidFill>
                <a:effectLst>
                  <a:outerShdw blurRad="38100" dist="38100" dir="2700000" algn="tl">
                    <a:srgbClr val="000000">
                      <a:alpha val="43137"/>
                    </a:srgbClr>
                  </a:outerShdw>
                </a:effectLst>
              </a:rPr>
              <a:t>Malformation (CCAM)</a:t>
            </a:r>
          </a:p>
        </p:txBody>
      </p:sp>
      <p:sp>
        <p:nvSpPr>
          <p:cNvPr id="596995" name="Rectangle 3"/>
          <p:cNvSpPr>
            <a:spLocks noGrp="1" noChangeArrowheads="1"/>
          </p:cNvSpPr>
          <p:nvPr>
            <p:ph type="body" idx="1"/>
          </p:nvPr>
        </p:nvSpPr>
        <p:spPr>
          <a:xfrm>
            <a:off x="1219200" y="1219200"/>
            <a:ext cx="7772400" cy="4114800"/>
          </a:xfrm>
        </p:spPr>
        <p:txBody>
          <a:bodyPr/>
          <a:lstStyle/>
          <a:p>
            <a:pPr>
              <a:buClr>
                <a:srgbClr val="FF0000"/>
              </a:buClr>
              <a:defRPr/>
            </a:pPr>
            <a:r>
              <a:rPr lang="en-US" sz="2400" b="1" dirty="0" smtClean="0">
                <a:solidFill>
                  <a:schemeClr val="bg1"/>
                </a:solidFill>
                <a:effectLst>
                  <a:outerShdw blurRad="38100" dist="38100" dir="2700000" algn="tl">
                    <a:srgbClr val="000000">
                      <a:alpha val="43137"/>
                    </a:srgbClr>
                  </a:outerShdw>
                </a:effectLst>
              </a:rPr>
              <a:t>Classification (Stocker)</a:t>
            </a:r>
          </a:p>
          <a:p>
            <a:pPr lvl="1">
              <a:buClr>
                <a:srgbClr val="FF0000"/>
              </a:buClr>
              <a:defRPr/>
            </a:pPr>
            <a:r>
              <a:rPr lang="en-US" sz="2000" b="1" dirty="0" smtClean="0">
                <a:solidFill>
                  <a:schemeClr val="bg1"/>
                </a:solidFill>
                <a:effectLst>
                  <a:outerShdw blurRad="38100" dist="38100" dir="2700000" algn="tl">
                    <a:srgbClr val="000000">
                      <a:alpha val="43137"/>
                    </a:srgbClr>
                  </a:outerShdw>
                </a:effectLst>
              </a:rPr>
              <a:t>Type I: (50%)  Large cyst(s)  (&gt; </a:t>
            </a:r>
            <a:r>
              <a:rPr lang="en-US" sz="2000" b="1" dirty="0" smtClean="0">
                <a:solidFill>
                  <a:schemeClr val="bg1"/>
                </a:solidFill>
                <a:effectLst>
                  <a:outerShdw blurRad="38100" dist="38100" dir="2700000" algn="tl">
                    <a:srgbClr val="000000">
                      <a:alpha val="43137"/>
                    </a:srgbClr>
                  </a:outerShdw>
                </a:effectLst>
              </a:rPr>
              <a:t>2 cm</a:t>
            </a:r>
            <a:r>
              <a:rPr lang="en-US" sz="2000" b="1" dirty="0" smtClean="0">
                <a:solidFill>
                  <a:schemeClr val="bg1"/>
                </a:solidFill>
                <a:effectLst>
                  <a:outerShdw blurRad="38100" dist="38100" dir="2700000" algn="tl">
                    <a:srgbClr val="000000">
                      <a:alpha val="43137"/>
                    </a:srgbClr>
                  </a:outerShdw>
                </a:effectLst>
              </a:rPr>
              <a:t>)</a:t>
            </a:r>
          </a:p>
          <a:p>
            <a:pPr lvl="1">
              <a:buClr>
                <a:srgbClr val="FF0000"/>
              </a:buClr>
              <a:defRPr/>
            </a:pPr>
            <a:r>
              <a:rPr lang="en-US" sz="2000" b="1" dirty="0" smtClean="0">
                <a:solidFill>
                  <a:schemeClr val="bg1"/>
                </a:solidFill>
                <a:effectLst>
                  <a:outerShdw blurRad="38100" dist="38100" dir="2700000" algn="tl">
                    <a:srgbClr val="000000">
                      <a:alpha val="43137"/>
                    </a:srgbClr>
                  </a:outerShdw>
                </a:effectLst>
              </a:rPr>
              <a:t>Type II: (40%) Multiple cysts  (&lt; </a:t>
            </a:r>
            <a:r>
              <a:rPr lang="en-US" sz="2000" b="1" dirty="0" smtClean="0">
                <a:solidFill>
                  <a:schemeClr val="bg1"/>
                </a:solidFill>
                <a:effectLst>
                  <a:outerShdw blurRad="38100" dist="38100" dir="2700000" algn="tl">
                    <a:srgbClr val="000000">
                      <a:alpha val="43137"/>
                    </a:srgbClr>
                  </a:outerShdw>
                </a:effectLst>
              </a:rPr>
              <a:t>2 cm</a:t>
            </a:r>
            <a:r>
              <a:rPr lang="en-US" sz="2000" b="1" dirty="0" smtClean="0">
                <a:solidFill>
                  <a:schemeClr val="bg1"/>
                </a:solidFill>
                <a:effectLst>
                  <a:outerShdw blurRad="38100" dist="38100" dir="2700000" algn="tl">
                    <a:srgbClr val="000000">
                      <a:alpha val="43137"/>
                    </a:srgbClr>
                  </a:outerShdw>
                </a:effectLst>
              </a:rPr>
              <a:t>)</a:t>
            </a:r>
          </a:p>
          <a:p>
            <a:pPr lvl="1">
              <a:buClr>
                <a:srgbClr val="FF0000"/>
              </a:buClr>
              <a:defRPr/>
            </a:pPr>
            <a:r>
              <a:rPr lang="en-US" sz="2000" b="1" dirty="0" smtClean="0">
                <a:solidFill>
                  <a:schemeClr val="bg1"/>
                </a:solidFill>
                <a:effectLst>
                  <a:outerShdw blurRad="38100" dist="38100" dir="2700000" algn="tl">
                    <a:srgbClr val="000000">
                      <a:alpha val="43137"/>
                    </a:srgbClr>
                  </a:outerShdw>
                </a:effectLst>
              </a:rPr>
              <a:t>Type III: (10%)  Solid</a:t>
            </a:r>
          </a:p>
        </p:txBody>
      </p:sp>
      <p:sp>
        <p:nvSpPr>
          <p:cNvPr id="33796" name="Text Box 4"/>
          <p:cNvSpPr txBox="1">
            <a:spLocks noChangeArrowheads="1"/>
          </p:cNvSpPr>
          <p:nvPr/>
        </p:nvSpPr>
        <p:spPr bwMode="auto">
          <a:xfrm>
            <a:off x="373063" y="6499225"/>
            <a:ext cx="83899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C000"/>
                </a:solidFill>
                <a:effectLst/>
                <a:uLnTx/>
                <a:uFillTx/>
                <a:latin typeface="Arial" panose="020B0604020202020204" pitchFamily="34" charset="0"/>
                <a:ea typeface="+mn-ea"/>
                <a:cs typeface="+mn-cs"/>
              </a:rPr>
              <a:t>Stocker JT, Madewell JE, Drake RM. CCAM of the lung. Hum Pathol 1997; 8: 155 - 171</a:t>
            </a:r>
          </a:p>
        </p:txBody>
      </p:sp>
      <p:sp>
        <p:nvSpPr>
          <p:cNvPr id="33797" name="Rectangle 5"/>
          <p:cNvSpPr>
            <a:spLocks noChangeArrowheads="1"/>
          </p:cNvSpPr>
          <p:nvPr/>
        </p:nvSpPr>
        <p:spPr bwMode="auto">
          <a:xfrm>
            <a:off x="304800" y="2895600"/>
            <a:ext cx="8610600" cy="3581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pic>
        <p:nvPicPr>
          <p:cNvPr id="33798" name="Picture 6" descr="HISTO CCAM II"/>
          <p:cNvPicPr>
            <a:picLocks noChangeAspect="1" noChangeArrowheads="1"/>
          </p:cNvPicPr>
          <p:nvPr/>
        </p:nvPicPr>
        <p:blipFill>
          <a:blip r:embed="rId2">
            <a:lum bright="-12000" contrast="12000"/>
            <a:extLst>
              <a:ext uri="{28A0092B-C50C-407E-A947-70E740481C1C}">
                <a14:useLocalDpi xmlns:a14="http://schemas.microsoft.com/office/drawing/2010/main" val="0"/>
              </a:ext>
            </a:extLst>
          </a:blip>
          <a:srcRect t="13603" r="65625" b="-195"/>
          <a:stretch>
            <a:fillRect/>
          </a:stretch>
        </p:blipFill>
        <p:spPr bwMode="auto">
          <a:xfrm>
            <a:off x="1219200" y="3200400"/>
            <a:ext cx="1676400" cy="28194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33799" name="Picture 7" descr="HISTO CCAM II"/>
          <p:cNvPicPr>
            <a:picLocks noChangeAspect="1" noChangeArrowheads="1"/>
          </p:cNvPicPr>
          <p:nvPr/>
        </p:nvPicPr>
        <p:blipFill>
          <a:blip r:embed="rId2">
            <a:lum bright="-12000" contrast="12000"/>
            <a:extLst>
              <a:ext uri="{28A0092B-C50C-407E-A947-70E740481C1C}">
                <a14:useLocalDpi xmlns:a14="http://schemas.microsoft.com/office/drawing/2010/main" val="0"/>
              </a:ext>
            </a:extLst>
          </a:blip>
          <a:srcRect l="32813" t="14043" r="31250"/>
          <a:stretch>
            <a:fillRect/>
          </a:stretch>
        </p:blipFill>
        <p:spPr bwMode="auto">
          <a:xfrm>
            <a:off x="4038600" y="3200400"/>
            <a:ext cx="1752600" cy="2798763"/>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33800" name="Picture 8" descr="HISTO CCAM II"/>
          <p:cNvPicPr>
            <a:picLocks noChangeAspect="1" noChangeArrowheads="1"/>
          </p:cNvPicPr>
          <p:nvPr/>
        </p:nvPicPr>
        <p:blipFill>
          <a:blip r:embed="rId2">
            <a:lum bright="-12000" contrast="12000"/>
            <a:extLst>
              <a:ext uri="{28A0092B-C50C-407E-A947-70E740481C1C}">
                <a14:useLocalDpi xmlns:a14="http://schemas.microsoft.com/office/drawing/2010/main" val="0"/>
              </a:ext>
            </a:extLst>
          </a:blip>
          <a:srcRect l="70313" t="11702"/>
          <a:stretch>
            <a:fillRect/>
          </a:stretch>
        </p:blipFill>
        <p:spPr bwMode="auto">
          <a:xfrm>
            <a:off x="6934200" y="3124200"/>
            <a:ext cx="1600200" cy="2874963"/>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33801" name="Text Box 9"/>
          <p:cNvSpPr txBox="1">
            <a:spLocks noChangeArrowheads="1"/>
          </p:cNvSpPr>
          <p:nvPr/>
        </p:nvSpPr>
        <p:spPr bwMode="auto">
          <a:xfrm>
            <a:off x="1600200" y="6030913"/>
            <a:ext cx="65436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CC00"/>
                </a:solidFill>
                <a:effectLst/>
                <a:uLnTx/>
                <a:uFillTx/>
                <a:latin typeface="Arial" panose="020B0604020202020204" pitchFamily="34" charset="0"/>
                <a:ea typeface="+mn-ea"/>
                <a:cs typeface="+mn-cs"/>
              </a:rPr>
              <a:t>Type I			Type II			Type III</a:t>
            </a:r>
          </a:p>
        </p:txBody>
      </p:sp>
    </p:spTree>
    <p:extLst>
      <p:ext uri="{BB962C8B-B14F-4D97-AF65-F5344CB8AC3E}">
        <p14:creationId xmlns:p14="http://schemas.microsoft.com/office/powerpoint/2010/main" val="11365715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8" name="Rectangle 2"/>
          <p:cNvSpPr>
            <a:spLocks noGrp="1" noChangeArrowheads="1"/>
          </p:cNvSpPr>
          <p:nvPr>
            <p:ph type="title"/>
          </p:nvPr>
        </p:nvSpPr>
        <p:spPr>
          <a:xfrm>
            <a:off x="685800" y="-76200"/>
            <a:ext cx="7772400" cy="1143000"/>
          </a:xfrm>
        </p:spPr>
        <p:txBody>
          <a:bodyPr/>
          <a:lstStyle/>
          <a:p>
            <a:pPr>
              <a:defRPr/>
            </a:pPr>
            <a:r>
              <a:rPr lang="en-US" b="1" dirty="0" smtClean="0">
                <a:solidFill>
                  <a:srgbClr val="FFFF00"/>
                </a:solidFill>
                <a:effectLst>
                  <a:outerShdw blurRad="38100" dist="38100" dir="2700000" algn="tl">
                    <a:srgbClr val="000000">
                      <a:alpha val="43137"/>
                    </a:srgbClr>
                  </a:outerShdw>
                </a:effectLst>
              </a:rPr>
              <a:t>CCAM    </a:t>
            </a:r>
            <a:r>
              <a:rPr lang="en-US" b="1" dirty="0" smtClean="0">
                <a:solidFill>
                  <a:srgbClr val="FFFF00"/>
                </a:solidFill>
                <a:effectLst>
                  <a:outerShdw blurRad="38100" dist="38100" dir="2700000" algn="tl">
                    <a:srgbClr val="000000">
                      <a:alpha val="43137"/>
                    </a:srgbClr>
                  </a:outerShdw>
                </a:effectLst>
                <a:sym typeface="Wingdings" pitchFamily="2" charset="2"/>
              </a:rPr>
              <a:t> </a:t>
            </a:r>
            <a:r>
              <a:rPr lang="en-US" b="1" dirty="0" smtClean="0">
                <a:solidFill>
                  <a:srgbClr val="FFFF00"/>
                </a:solidFill>
                <a:effectLst>
                  <a:outerShdw blurRad="38100" dist="38100" dir="2700000" algn="tl">
                    <a:srgbClr val="000000">
                      <a:alpha val="43137"/>
                    </a:srgbClr>
                  </a:outerShdw>
                </a:effectLst>
              </a:rPr>
              <a:t>    </a:t>
            </a:r>
            <a:r>
              <a:rPr lang="en-US" dirty="0" smtClean="0">
                <a:solidFill>
                  <a:srgbClr val="FFFF00"/>
                </a:solidFill>
              </a:rPr>
              <a:t> </a:t>
            </a:r>
            <a:r>
              <a:rPr lang="en-US" dirty="0" smtClean="0"/>
              <a:t> </a:t>
            </a:r>
            <a:r>
              <a:rPr lang="en-US" b="1" dirty="0" smtClean="0">
                <a:solidFill>
                  <a:srgbClr val="00CC00"/>
                </a:solidFill>
                <a:effectLst>
                  <a:outerShdw blurRad="38100" dist="38100" dir="2700000" algn="tl">
                    <a:srgbClr val="000000">
                      <a:alpha val="43137"/>
                    </a:srgbClr>
                  </a:outerShdw>
                </a:effectLst>
              </a:rPr>
              <a:t>CPAM </a:t>
            </a:r>
          </a:p>
        </p:txBody>
      </p:sp>
      <p:sp>
        <p:nvSpPr>
          <p:cNvPr id="598019" name="Rectangle 3"/>
          <p:cNvSpPr>
            <a:spLocks noGrp="1" noChangeArrowheads="1"/>
          </p:cNvSpPr>
          <p:nvPr>
            <p:ph type="body" idx="1"/>
          </p:nvPr>
        </p:nvSpPr>
        <p:spPr>
          <a:xfrm>
            <a:off x="685800" y="1066800"/>
            <a:ext cx="7772400" cy="4114800"/>
          </a:xfrm>
        </p:spPr>
        <p:txBody>
          <a:bodyPr/>
          <a:lstStyle/>
          <a:p>
            <a:pPr>
              <a:buClr>
                <a:srgbClr val="FF0000"/>
              </a:buClr>
              <a:defRPr/>
            </a:pPr>
            <a:r>
              <a:rPr lang="en-US" sz="2800" b="1" dirty="0" smtClean="0">
                <a:solidFill>
                  <a:schemeClr val="bg1"/>
                </a:solidFill>
                <a:effectLst>
                  <a:outerShdw blurRad="38100" dist="38100" dir="2700000" algn="tl">
                    <a:srgbClr val="000000">
                      <a:alpha val="43137"/>
                    </a:srgbClr>
                  </a:outerShdw>
                </a:effectLst>
              </a:rPr>
              <a:t>Recently renamed as congenital </a:t>
            </a:r>
            <a:r>
              <a:rPr lang="en-US" sz="2400" b="1" dirty="0" smtClean="0">
                <a:solidFill>
                  <a:schemeClr val="bg1"/>
                </a:solidFill>
                <a:effectLst>
                  <a:outerShdw blurRad="38100" dist="38100" dir="2700000" algn="tl">
                    <a:srgbClr val="000000">
                      <a:alpha val="43137"/>
                    </a:srgbClr>
                  </a:outerShdw>
                </a:effectLst>
              </a:rPr>
              <a:t>pulmonary airway malformation (CPAM)</a:t>
            </a:r>
          </a:p>
          <a:p>
            <a:pPr>
              <a:buClr>
                <a:srgbClr val="FF0000"/>
              </a:buClr>
              <a:defRPr/>
            </a:pPr>
            <a:endParaRPr lang="en-US" sz="2400" b="1" dirty="0" smtClean="0">
              <a:solidFill>
                <a:schemeClr val="bg1"/>
              </a:solidFill>
              <a:effectLst>
                <a:outerShdw blurRad="38100" dist="38100" dir="2700000" algn="tl">
                  <a:srgbClr val="000000">
                    <a:alpha val="43137"/>
                  </a:srgbClr>
                </a:outerShdw>
              </a:effectLst>
            </a:endParaRPr>
          </a:p>
          <a:p>
            <a:pPr>
              <a:buClr>
                <a:srgbClr val="FF0000"/>
              </a:buClr>
              <a:defRPr/>
            </a:pPr>
            <a:r>
              <a:rPr lang="en-US" sz="2400" b="1" dirty="0" smtClean="0">
                <a:solidFill>
                  <a:schemeClr val="bg1"/>
                </a:solidFill>
                <a:effectLst>
                  <a:outerShdw blurRad="38100" dist="38100" dir="2700000" algn="tl">
                    <a:srgbClr val="000000">
                      <a:alpha val="43137"/>
                    </a:srgbClr>
                  </a:outerShdw>
                </a:effectLst>
              </a:rPr>
              <a:t>Re-classification (Stocker) based on the location and / or stage of development of the abnormality </a:t>
            </a:r>
          </a:p>
          <a:p>
            <a:pPr lvl="1">
              <a:buClr>
                <a:srgbClr val="FF0000"/>
              </a:buClr>
              <a:defRPr/>
            </a:pPr>
            <a:r>
              <a:rPr lang="en-US" sz="2000" b="1" dirty="0" smtClean="0">
                <a:solidFill>
                  <a:srgbClr val="00CC00"/>
                </a:solidFill>
                <a:effectLst>
                  <a:outerShdw blurRad="38100" dist="38100" dir="2700000" algn="tl">
                    <a:srgbClr val="000000">
                      <a:alpha val="43137"/>
                    </a:srgbClr>
                  </a:outerShdw>
                </a:effectLst>
              </a:rPr>
              <a:t>Type 0 (rarest): </a:t>
            </a:r>
            <a:r>
              <a:rPr lang="en-US" sz="2000" b="1" dirty="0" smtClean="0">
                <a:solidFill>
                  <a:schemeClr val="bg1"/>
                </a:solidFill>
                <a:effectLst>
                  <a:outerShdw blurRad="38100" dist="38100" dir="2700000" algn="tl">
                    <a:srgbClr val="000000">
                      <a:alpha val="43137"/>
                    </a:srgbClr>
                  </a:outerShdw>
                </a:effectLst>
              </a:rPr>
              <a:t>Malformed small and firm lungs incompatible with life </a:t>
            </a:r>
          </a:p>
          <a:p>
            <a:pPr lvl="1">
              <a:buClr>
                <a:srgbClr val="FF0000"/>
              </a:buClr>
              <a:defRPr/>
            </a:pPr>
            <a:r>
              <a:rPr lang="en-US" sz="2000" b="1" dirty="0" smtClean="0">
                <a:solidFill>
                  <a:schemeClr val="bg1"/>
                </a:solidFill>
                <a:effectLst>
                  <a:outerShdw blurRad="38100" dist="38100" dir="2700000" algn="tl">
                    <a:srgbClr val="000000">
                      <a:alpha val="43137"/>
                    </a:srgbClr>
                  </a:outerShdw>
                </a:effectLst>
              </a:rPr>
              <a:t>Type I:  Large cyst(s)  (&gt; 2cm)</a:t>
            </a:r>
          </a:p>
          <a:p>
            <a:pPr lvl="1">
              <a:buClr>
                <a:srgbClr val="FF0000"/>
              </a:buClr>
              <a:defRPr/>
            </a:pPr>
            <a:r>
              <a:rPr lang="en-US" sz="2000" b="1" dirty="0" smtClean="0">
                <a:solidFill>
                  <a:schemeClr val="bg1"/>
                </a:solidFill>
                <a:effectLst>
                  <a:outerShdw blurRad="38100" dist="38100" dir="2700000" algn="tl">
                    <a:srgbClr val="000000">
                      <a:alpha val="43137"/>
                    </a:srgbClr>
                  </a:outerShdw>
                </a:effectLst>
              </a:rPr>
              <a:t>Type 2: Multiple cysts  (&lt; 2cm)</a:t>
            </a:r>
          </a:p>
          <a:p>
            <a:pPr lvl="1">
              <a:buClr>
                <a:srgbClr val="FF0000"/>
              </a:buClr>
              <a:defRPr/>
            </a:pPr>
            <a:r>
              <a:rPr lang="en-US" sz="2000" b="1" dirty="0" smtClean="0">
                <a:solidFill>
                  <a:schemeClr val="bg1"/>
                </a:solidFill>
                <a:effectLst>
                  <a:outerShdw blurRad="38100" dist="38100" dir="2700000" algn="tl">
                    <a:srgbClr val="000000">
                      <a:alpha val="43137"/>
                    </a:srgbClr>
                  </a:outerShdw>
                </a:effectLst>
              </a:rPr>
              <a:t>Type 3: Solid on imaging (microscopic cysts) </a:t>
            </a:r>
          </a:p>
          <a:p>
            <a:pPr lvl="1">
              <a:buClr>
                <a:srgbClr val="FF0000"/>
              </a:buClr>
              <a:defRPr/>
            </a:pPr>
            <a:r>
              <a:rPr lang="en-US" sz="2000" b="1" dirty="0" smtClean="0">
                <a:solidFill>
                  <a:srgbClr val="00CC00"/>
                </a:solidFill>
                <a:effectLst>
                  <a:outerShdw blurRad="38100" dist="38100" dir="2700000" algn="tl">
                    <a:srgbClr val="000000">
                      <a:alpha val="43137"/>
                    </a:srgbClr>
                  </a:outerShdw>
                </a:effectLst>
              </a:rPr>
              <a:t>Type 4: </a:t>
            </a:r>
            <a:r>
              <a:rPr lang="en-US" sz="2000" b="1" dirty="0" smtClean="0">
                <a:solidFill>
                  <a:schemeClr val="bg1"/>
                </a:solidFill>
                <a:effectLst>
                  <a:outerShdw blurRad="38100" dist="38100" dir="2700000" algn="tl">
                    <a:srgbClr val="000000">
                      <a:alpha val="43137"/>
                    </a:srgbClr>
                  </a:outerShdw>
                </a:effectLst>
              </a:rPr>
              <a:t>Large, air-filled cysts with an associated mediastinal shift / localized within the periphery of one lobe</a:t>
            </a:r>
            <a:r>
              <a:rPr lang="en-US" sz="2400" b="1" dirty="0" smtClean="0">
                <a:solidFill>
                  <a:schemeClr val="bg1"/>
                </a:solidFill>
                <a:effectLst>
                  <a:outerShdw blurRad="38100" dist="38100" dir="2700000" algn="tl">
                    <a:srgbClr val="000000">
                      <a:alpha val="43137"/>
                    </a:srgbClr>
                  </a:outerShdw>
                </a:effectLst>
              </a:rPr>
              <a:t>  </a:t>
            </a:r>
          </a:p>
        </p:txBody>
      </p:sp>
      <p:sp>
        <p:nvSpPr>
          <p:cNvPr id="34820" name="Text Box 4"/>
          <p:cNvSpPr txBox="1">
            <a:spLocks noChangeArrowheads="1"/>
          </p:cNvSpPr>
          <p:nvPr/>
        </p:nvSpPr>
        <p:spPr bwMode="auto">
          <a:xfrm>
            <a:off x="228600" y="6188075"/>
            <a:ext cx="86868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C000"/>
                </a:solidFill>
                <a:effectLst/>
                <a:uLnTx/>
                <a:uFillTx/>
                <a:latin typeface="Arial" panose="020B0604020202020204" pitchFamily="34" charset="0"/>
                <a:ea typeface="+mn-ea"/>
                <a:cs typeface="+mn-cs"/>
              </a:rPr>
              <a:t>Stocker JT. Congenital pulmonary airway malformation: a new name and expanded  classification Hum Pathol 2002, 8:155-171</a:t>
            </a:r>
          </a:p>
        </p:txBody>
      </p:sp>
      <p:sp>
        <p:nvSpPr>
          <p:cNvPr id="598021" name="AutoShape 5"/>
          <p:cNvSpPr>
            <a:spLocks noChangeArrowheads="1"/>
          </p:cNvSpPr>
          <p:nvPr/>
        </p:nvSpPr>
        <p:spPr bwMode="auto">
          <a:xfrm>
            <a:off x="4114800" y="276225"/>
            <a:ext cx="976313" cy="4857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525">
            <a:solidFill>
              <a:schemeClr val="tx2"/>
            </a:solidFill>
            <a:miter lim="800000"/>
            <a:headEnd/>
            <a:tailEnd/>
          </a:ln>
          <a:effectLst/>
        </p:spPr>
        <p:txBody>
          <a:bodyPr wrap="none" anchor="ctr"/>
          <a:lstStyle>
            <a:lvl1pPr>
              <a:spcBef>
                <a:spcPct val="20000"/>
              </a:spcBef>
              <a:buClr>
                <a:schemeClr val="accent1"/>
              </a:buClr>
              <a:buChar char="•"/>
              <a:defRPr sz="3200" b="1">
                <a:solidFill>
                  <a:schemeClr val="tx1"/>
                </a:solidFill>
                <a:latin typeface="Times New Roman" pitchFamily="18" charset="0"/>
              </a:defRPr>
            </a:lvl1pPr>
            <a:lvl2pPr marL="742950" indent="-285750">
              <a:spcBef>
                <a:spcPct val="20000"/>
              </a:spcBef>
              <a:buClr>
                <a:schemeClr val="accent1"/>
              </a:buClr>
              <a:buChar char="–"/>
              <a:defRPr sz="2800" b="1">
                <a:solidFill>
                  <a:schemeClr val="tx1"/>
                </a:solidFill>
                <a:latin typeface="Times New Roman" pitchFamily="18" charset="0"/>
              </a:defRPr>
            </a:lvl2pPr>
            <a:lvl3pPr marL="1143000" indent="-228600">
              <a:spcBef>
                <a:spcPct val="20000"/>
              </a:spcBef>
              <a:buClr>
                <a:schemeClr val="accent1"/>
              </a:buClr>
              <a:buChar char="•"/>
              <a:defRPr sz="2400" b="1">
                <a:solidFill>
                  <a:schemeClr val="tx1"/>
                </a:solidFill>
                <a:latin typeface="Times New Roman" pitchFamily="18" charset="0"/>
              </a:defRPr>
            </a:lvl3pPr>
            <a:lvl4pPr marL="1600200" indent="-228600">
              <a:spcBef>
                <a:spcPct val="20000"/>
              </a:spcBef>
              <a:buClr>
                <a:schemeClr val="accent1"/>
              </a:buClr>
              <a:buChar char="–"/>
              <a:defRPr sz="2000" b="1">
                <a:solidFill>
                  <a:schemeClr val="tx1"/>
                </a:solidFill>
                <a:latin typeface="Times New Roman" pitchFamily="18" charset="0"/>
              </a:defRPr>
            </a:lvl4pPr>
            <a:lvl5pPr marL="2057400" indent="-228600">
              <a:spcBef>
                <a:spcPct val="20000"/>
              </a:spcBef>
              <a:buClr>
                <a:schemeClr val="accent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mn-cs"/>
              </a:rPr>
              <a:t> </a:t>
            </a:r>
          </a:p>
        </p:txBody>
      </p:sp>
      <p:sp>
        <p:nvSpPr>
          <p:cNvPr id="598022" name="Line 6"/>
          <p:cNvSpPr>
            <a:spLocks noChangeShapeType="1"/>
          </p:cNvSpPr>
          <p:nvPr/>
        </p:nvSpPr>
        <p:spPr bwMode="auto">
          <a:xfrm>
            <a:off x="457200" y="3352800"/>
            <a:ext cx="685800" cy="0"/>
          </a:xfrm>
          <a:prstGeom prst="line">
            <a:avLst/>
          </a:prstGeom>
          <a:noFill/>
          <a:ln w="1143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98023" name="Line 7"/>
          <p:cNvSpPr>
            <a:spLocks noChangeShapeType="1"/>
          </p:cNvSpPr>
          <p:nvPr/>
        </p:nvSpPr>
        <p:spPr bwMode="auto">
          <a:xfrm>
            <a:off x="457200" y="5105400"/>
            <a:ext cx="685800" cy="0"/>
          </a:xfrm>
          <a:prstGeom prst="line">
            <a:avLst/>
          </a:prstGeom>
          <a:noFill/>
          <a:ln w="1143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79779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mph" presetSubtype="0" fill="hold" grpId="0" nodeType="clickEffect">
                                  <p:stCondLst>
                                    <p:cond delay="0"/>
                                  </p:stCondLst>
                                  <p:childTnLst>
                                    <p:anim calcmode="discrete" valueType="str">
                                      <p:cBhvr>
                                        <p:cTn id="6" dur="1000" fill="hold"/>
                                        <p:tgtEl>
                                          <p:spTgt spid="598021"/>
                                        </p:tgtEl>
                                        <p:attrNameLst>
                                          <p:attrName>style.visibility</p:attrName>
                                        </p:attrNameLst>
                                      </p:cBhvr>
                                      <p:tavLst>
                                        <p:tav tm="0">
                                          <p:val>
                                            <p:strVal val="hidden"/>
                                          </p:val>
                                        </p:tav>
                                        <p:tav tm="50000">
                                          <p:val>
                                            <p:strVal val="visible"/>
                                          </p:val>
                                        </p:tav>
                                      </p:tavLst>
                                    </p:anim>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598019">
                                            <p:txEl>
                                              <p:pRg st="3" end="3"/>
                                            </p:txEl>
                                          </p:spTgt>
                                        </p:tgtEl>
                                        <p:attrNameLst>
                                          <p:attrName>style.visibility</p:attrName>
                                        </p:attrNameLst>
                                      </p:cBhvr>
                                      <p:to>
                                        <p:strVal val="visible"/>
                                      </p:to>
                                    </p:set>
                                    <p:animEffect transition="in" filter="dissolve">
                                      <p:cBhvr>
                                        <p:cTn id="11" dur="500"/>
                                        <p:tgtEl>
                                          <p:spTgt spid="598019">
                                            <p:txEl>
                                              <p:pRg st="3" end="3"/>
                                            </p:txEl>
                                          </p:spTgt>
                                        </p:tgtEl>
                                      </p:cBhvr>
                                    </p:animEffect>
                                  </p:childTnLst>
                                </p:cTn>
                              </p:par>
                              <p:par>
                                <p:cTn id="12" presetID="9" presetClass="entr" presetSubtype="0" fill="hold" nodeType="withEffect">
                                  <p:stCondLst>
                                    <p:cond delay="0"/>
                                  </p:stCondLst>
                                  <p:childTnLst>
                                    <p:set>
                                      <p:cBhvr>
                                        <p:cTn id="13" dur="1" fill="hold">
                                          <p:stCondLst>
                                            <p:cond delay="0"/>
                                          </p:stCondLst>
                                        </p:cTn>
                                        <p:tgtEl>
                                          <p:spTgt spid="598019">
                                            <p:txEl>
                                              <p:pRg st="7" end="7"/>
                                            </p:txEl>
                                          </p:spTgt>
                                        </p:tgtEl>
                                        <p:attrNameLst>
                                          <p:attrName>style.visibility</p:attrName>
                                        </p:attrNameLst>
                                      </p:cBhvr>
                                      <p:to>
                                        <p:strVal val="visible"/>
                                      </p:to>
                                    </p:set>
                                    <p:animEffect transition="in" filter="dissolve">
                                      <p:cBhvr>
                                        <p:cTn id="14" dur="500"/>
                                        <p:tgtEl>
                                          <p:spTgt spid="598019">
                                            <p:txEl>
                                              <p:pRg st="7" end="7"/>
                                            </p:txEl>
                                          </p:spTgt>
                                        </p:tgtEl>
                                      </p:cBhvr>
                                    </p:animEffect>
                                  </p:childTnLst>
                                </p:cTn>
                              </p:par>
                              <p:par>
                                <p:cTn id="15" presetID="9" presetClass="entr" presetSubtype="0" fill="hold" nodeType="withEffect">
                                  <p:stCondLst>
                                    <p:cond delay="0"/>
                                  </p:stCondLst>
                                  <p:childTnLst>
                                    <p:set>
                                      <p:cBhvr>
                                        <p:cTn id="16" dur="1" fill="hold">
                                          <p:stCondLst>
                                            <p:cond delay="0"/>
                                          </p:stCondLst>
                                        </p:cTn>
                                        <p:tgtEl>
                                          <p:spTgt spid="598022"/>
                                        </p:tgtEl>
                                        <p:attrNameLst>
                                          <p:attrName>style.visibility</p:attrName>
                                        </p:attrNameLst>
                                      </p:cBhvr>
                                      <p:to>
                                        <p:strVal val="visible"/>
                                      </p:to>
                                    </p:set>
                                    <p:animEffect transition="in" filter="dissolve">
                                      <p:cBhvr>
                                        <p:cTn id="17" dur="500"/>
                                        <p:tgtEl>
                                          <p:spTgt spid="598022"/>
                                        </p:tgtEl>
                                      </p:cBhvr>
                                    </p:animEffect>
                                  </p:childTnLst>
                                </p:cTn>
                              </p:par>
                              <p:par>
                                <p:cTn id="18" presetID="9" presetClass="entr" presetSubtype="0" fill="hold" nodeType="withEffect">
                                  <p:stCondLst>
                                    <p:cond delay="0"/>
                                  </p:stCondLst>
                                  <p:childTnLst>
                                    <p:set>
                                      <p:cBhvr>
                                        <p:cTn id="19" dur="1" fill="hold">
                                          <p:stCondLst>
                                            <p:cond delay="0"/>
                                          </p:stCondLst>
                                        </p:cTn>
                                        <p:tgtEl>
                                          <p:spTgt spid="598023"/>
                                        </p:tgtEl>
                                        <p:attrNameLst>
                                          <p:attrName>style.visibility</p:attrName>
                                        </p:attrNameLst>
                                      </p:cBhvr>
                                      <p:to>
                                        <p:strVal val="visible"/>
                                      </p:to>
                                    </p:set>
                                    <p:animEffect transition="in" filter="dissolve">
                                      <p:cBhvr>
                                        <p:cTn id="20" dur="500"/>
                                        <p:tgtEl>
                                          <p:spTgt spid="5980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80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2"/>
          <p:cNvSpPr>
            <a:spLocks noGrp="1" noChangeArrowheads="1"/>
          </p:cNvSpPr>
          <p:nvPr>
            <p:ph type="title"/>
          </p:nvPr>
        </p:nvSpPr>
        <p:spPr>
          <a:xfrm>
            <a:off x="3124200" y="533400"/>
            <a:ext cx="6019800" cy="1143000"/>
          </a:xfrm>
        </p:spPr>
        <p:txBody>
          <a:bodyPr/>
          <a:lstStyle/>
          <a:p>
            <a:pPr>
              <a:defRPr/>
            </a:pPr>
            <a:r>
              <a:rPr lang="en-US" b="1" dirty="0" smtClean="0">
                <a:solidFill>
                  <a:srgbClr val="FFFF00"/>
                </a:solidFill>
                <a:effectLst>
                  <a:outerShdw blurRad="38100" dist="38100" dir="2700000" algn="tl">
                    <a:srgbClr val="000000">
                      <a:alpha val="43137"/>
                    </a:srgbClr>
                  </a:outerShdw>
                </a:effectLst>
              </a:rPr>
              <a:t>CCAM / CPAM</a:t>
            </a:r>
          </a:p>
        </p:txBody>
      </p:sp>
      <p:sp>
        <p:nvSpPr>
          <p:cNvPr id="35843" name="Rectangle 3"/>
          <p:cNvSpPr>
            <a:spLocks noChangeArrowheads="1"/>
          </p:cNvSpPr>
          <p:nvPr/>
        </p:nvSpPr>
        <p:spPr bwMode="auto">
          <a:xfrm>
            <a:off x="0" y="1828800"/>
            <a:ext cx="9144000" cy="3505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808080"/>
              </a:solidFill>
              <a:effectLst/>
              <a:uLnTx/>
              <a:uFillTx/>
              <a:latin typeface="Times New Roman" panose="02020603050405020304" pitchFamily="18" charset="0"/>
              <a:ea typeface="+mn-ea"/>
              <a:cs typeface="+mn-cs"/>
            </a:endParaRPr>
          </a:p>
        </p:txBody>
      </p:sp>
      <p:pic>
        <p:nvPicPr>
          <p:cNvPr id="35844" name="Picture 4" descr="1"/>
          <p:cNvPicPr>
            <a:picLocks noChangeAspect="1" noChangeArrowheads="1"/>
          </p:cNvPicPr>
          <p:nvPr/>
        </p:nvPicPr>
        <p:blipFill>
          <a:blip r:embed="rId2">
            <a:extLst>
              <a:ext uri="{28A0092B-C50C-407E-A947-70E740481C1C}">
                <a14:useLocalDpi xmlns:a14="http://schemas.microsoft.com/office/drawing/2010/main" val="0"/>
              </a:ext>
            </a:extLst>
          </a:blip>
          <a:srcRect l="14688" t="31587" r="35120" b="21678"/>
          <a:stretch>
            <a:fillRect/>
          </a:stretch>
        </p:blipFill>
        <p:spPr bwMode="auto">
          <a:xfrm>
            <a:off x="609600" y="2362200"/>
            <a:ext cx="2209800" cy="20574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5845" name="Rectangle 5"/>
          <p:cNvSpPr>
            <a:spLocks noChangeArrowheads="1"/>
          </p:cNvSpPr>
          <p:nvPr/>
        </p:nvSpPr>
        <p:spPr bwMode="auto">
          <a:xfrm>
            <a:off x="0" y="0"/>
            <a:ext cx="3352800" cy="213360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5846" name="Rectangle 6"/>
          <p:cNvSpPr>
            <a:spLocks noChangeArrowheads="1"/>
          </p:cNvSpPr>
          <p:nvPr/>
        </p:nvSpPr>
        <p:spPr bwMode="auto">
          <a:xfrm>
            <a:off x="5867400" y="4572000"/>
            <a:ext cx="3352800" cy="228600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pic>
        <p:nvPicPr>
          <p:cNvPr id="35847" name="Picture 8" descr="1"/>
          <p:cNvPicPr>
            <a:picLocks noChangeAspect="1" noChangeArrowheads="1"/>
          </p:cNvPicPr>
          <p:nvPr/>
        </p:nvPicPr>
        <p:blipFill>
          <a:blip r:embed="rId3">
            <a:extLst>
              <a:ext uri="{28A0092B-C50C-407E-A947-70E740481C1C}">
                <a14:useLocalDpi xmlns:a14="http://schemas.microsoft.com/office/drawing/2010/main" val="0"/>
              </a:ext>
            </a:extLst>
          </a:blip>
          <a:srcRect l="21027" t="32423" r="41689" b="28146"/>
          <a:stretch>
            <a:fillRect/>
          </a:stretch>
        </p:blipFill>
        <p:spPr bwMode="auto">
          <a:xfrm>
            <a:off x="6629400" y="2438400"/>
            <a:ext cx="1981200" cy="19812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5848" name="Picture 9"/>
          <p:cNvPicPr>
            <a:picLocks noChangeAspect="1" noChangeArrowheads="1"/>
          </p:cNvPicPr>
          <p:nvPr/>
        </p:nvPicPr>
        <p:blipFill>
          <a:blip r:embed="rId4">
            <a:lum bright="-6000" contrast="12000"/>
            <a:extLst>
              <a:ext uri="{28A0092B-C50C-407E-A947-70E740481C1C}">
                <a14:useLocalDpi xmlns:a14="http://schemas.microsoft.com/office/drawing/2010/main" val="0"/>
              </a:ext>
            </a:extLst>
          </a:blip>
          <a:srcRect l="23758" t="46301" r="53973" b="28725"/>
          <a:stretch>
            <a:fillRect/>
          </a:stretch>
        </p:blipFill>
        <p:spPr bwMode="auto">
          <a:xfrm>
            <a:off x="3733800" y="2438400"/>
            <a:ext cx="2057400" cy="20574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99050" name="Picture 10" descr="1"/>
          <p:cNvPicPr>
            <a:picLocks noChangeAspect="1" noChangeArrowheads="1"/>
          </p:cNvPicPr>
          <p:nvPr/>
        </p:nvPicPr>
        <p:blipFill>
          <a:blip r:embed="rId5">
            <a:lum bright="-6000"/>
            <a:extLst>
              <a:ext uri="{28A0092B-C50C-407E-A947-70E740481C1C}">
                <a14:useLocalDpi xmlns:a14="http://schemas.microsoft.com/office/drawing/2010/main" val="0"/>
              </a:ext>
            </a:extLst>
          </a:blip>
          <a:srcRect l="18750" t="25000" r="17188" b="21875"/>
          <a:stretch>
            <a:fillRect/>
          </a:stretch>
        </p:blipFill>
        <p:spPr bwMode="auto">
          <a:xfrm>
            <a:off x="6553200" y="4797425"/>
            <a:ext cx="2209800" cy="1831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6634" name="Text Box 11"/>
          <p:cNvSpPr txBox="1">
            <a:spLocks noChangeArrowheads="1"/>
          </p:cNvSpPr>
          <p:nvPr/>
        </p:nvSpPr>
        <p:spPr bwMode="auto">
          <a:xfrm>
            <a:off x="1447800" y="4464050"/>
            <a:ext cx="66563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Char char="•"/>
              <a:defRPr sz="3200" b="1">
                <a:solidFill>
                  <a:schemeClr val="tx1"/>
                </a:solidFill>
                <a:latin typeface="Times New Roman" pitchFamily="18" charset="0"/>
              </a:defRPr>
            </a:lvl1pPr>
            <a:lvl2pPr marL="742950" indent="-285750">
              <a:spcBef>
                <a:spcPct val="20000"/>
              </a:spcBef>
              <a:buClr>
                <a:schemeClr val="accent1"/>
              </a:buClr>
              <a:buChar char="–"/>
              <a:defRPr sz="2800" b="1">
                <a:solidFill>
                  <a:schemeClr val="tx1"/>
                </a:solidFill>
                <a:latin typeface="Times New Roman" pitchFamily="18" charset="0"/>
              </a:defRPr>
            </a:lvl2pPr>
            <a:lvl3pPr marL="1143000" indent="-228600">
              <a:spcBef>
                <a:spcPct val="20000"/>
              </a:spcBef>
              <a:buClr>
                <a:schemeClr val="accent1"/>
              </a:buClr>
              <a:buChar char="•"/>
              <a:defRPr sz="2400" b="1">
                <a:solidFill>
                  <a:schemeClr val="tx1"/>
                </a:solidFill>
                <a:latin typeface="Times New Roman" pitchFamily="18" charset="0"/>
              </a:defRPr>
            </a:lvl3pPr>
            <a:lvl4pPr marL="1600200" indent="-228600">
              <a:spcBef>
                <a:spcPct val="20000"/>
              </a:spcBef>
              <a:buClr>
                <a:schemeClr val="accent1"/>
              </a:buClr>
              <a:buChar char="–"/>
              <a:defRPr sz="2000" b="1">
                <a:solidFill>
                  <a:schemeClr val="tx1"/>
                </a:solidFill>
                <a:latin typeface="Times New Roman" pitchFamily="18" charset="0"/>
              </a:defRPr>
            </a:lvl4pPr>
            <a:lvl5pPr marL="2057400" indent="-228600">
              <a:spcBef>
                <a:spcPct val="20000"/>
              </a:spcBef>
              <a:buClr>
                <a:schemeClr val="accent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smtClean="0">
                <a:ln>
                  <a:noFill/>
                </a:ln>
                <a:solidFill>
                  <a:srgbClr val="00CC00"/>
                </a:solidFill>
                <a:effectLst>
                  <a:outerShdw blurRad="38100" dist="38100" dir="2700000" algn="tl">
                    <a:srgbClr val="000000">
                      <a:alpha val="43137"/>
                    </a:srgbClr>
                  </a:outerShdw>
                </a:effectLst>
                <a:uLnTx/>
                <a:uFillTx/>
                <a:latin typeface="Arial" charset="0"/>
                <a:ea typeface="+mn-ea"/>
                <a:cs typeface="+mn-cs"/>
              </a:rPr>
              <a:t>Type 1			   Type 2			      Type 3</a:t>
            </a:r>
          </a:p>
        </p:txBody>
      </p:sp>
      <p:sp>
        <p:nvSpPr>
          <p:cNvPr id="599052" name="Text Box 12"/>
          <p:cNvSpPr txBox="1">
            <a:spLocks noChangeArrowheads="1"/>
          </p:cNvSpPr>
          <p:nvPr/>
        </p:nvSpPr>
        <p:spPr bwMode="auto">
          <a:xfrm>
            <a:off x="1382713" y="2025650"/>
            <a:ext cx="8270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Char char="•"/>
              <a:defRPr sz="3200" b="1">
                <a:solidFill>
                  <a:schemeClr val="tx1"/>
                </a:solidFill>
                <a:latin typeface="Times New Roman" pitchFamily="18" charset="0"/>
              </a:defRPr>
            </a:lvl1pPr>
            <a:lvl2pPr marL="742950" indent="-285750">
              <a:spcBef>
                <a:spcPct val="20000"/>
              </a:spcBef>
              <a:buClr>
                <a:schemeClr val="accent1"/>
              </a:buClr>
              <a:buChar char="–"/>
              <a:defRPr sz="2800" b="1">
                <a:solidFill>
                  <a:schemeClr val="tx1"/>
                </a:solidFill>
                <a:latin typeface="Times New Roman" pitchFamily="18" charset="0"/>
              </a:defRPr>
            </a:lvl2pPr>
            <a:lvl3pPr marL="1143000" indent="-228600">
              <a:spcBef>
                <a:spcPct val="20000"/>
              </a:spcBef>
              <a:buClr>
                <a:schemeClr val="accent1"/>
              </a:buClr>
              <a:buChar char="•"/>
              <a:defRPr sz="2400" b="1">
                <a:solidFill>
                  <a:schemeClr val="tx1"/>
                </a:solidFill>
                <a:latin typeface="Times New Roman" pitchFamily="18" charset="0"/>
              </a:defRPr>
            </a:lvl3pPr>
            <a:lvl4pPr marL="1600200" indent="-228600">
              <a:spcBef>
                <a:spcPct val="20000"/>
              </a:spcBef>
              <a:buClr>
                <a:schemeClr val="accent1"/>
              </a:buClr>
              <a:buChar char="–"/>
              <a:defRPr sz="2000" b="1">
                <a:solidFill>
                  <a:schemeClr val="tx1"/>
                </a:solidFill>
                <a:latin typeface="Times New Roman" pitchFamily="18" charset="0"/>
              </a:defRPr>
            </a:lvl4pPr>
            <a:lvl5pPr marL="2057400" indent="-228600">
              <a:spcBef>
                <a:spcPct val="20000"/>
              </a:spcBef>
              <a:buClr>
                <a:schemeClr val="accent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smtClean="0">
                <a:ln>
                  <a:noFill/>
                </a:ln>
                <a:solidFill>
                  <a:srgbClr val="00CC00"/>
                </a:solidFill>
                <a:effectLst>
                  <a:outerShdw blurRad="38100" dist="38100" dir="2700000" algn="tl">
                    <a:srgbClr val="000000">
                      <a:alpha val="43137"/>
                    </a:srgbClr>
                  </a:outerShdw>
                </a:effectLst>
                <a:uLnTx/>
                <a:uFillTx/>
                <a:latin typeface="Arial" charset="0"/>
                <a:ea typeface="+mn-ea"/>
                <a:cs typeface="+mn-cs"/>
              </a:rPr>
              <a:t>Type 0</a:t>
            </a:r>
          </a:p>
        </p:txBody>
      </p:sp>
      <p:sp>
        <p:nvSpPr>
          <p:cNvPr id="599053" name="Rectangle 13"/>
          <p:cNvSpPr>
            <a:spLocks noChangeArrowheads="1"/>
          </p:cNvSpPr>
          <p:nvPr/>
        </p:nvSpPr>
        <p:spPr bwMode="auto">
          <a:xfrm>
            <a:off x="7315200" y="6553200"/>
            <a:ext cx="8270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Char char="•"/>
              <a:defRPr sz="3200" b="1">
                <a:solidFill>
                  <a:schemeClr val="tx1"/>
                </a:solidFill>
                <a:latin typeface="Times New Roman" pitchFamily="18" charset="0"/>
              </a:defRPr>
            </a:lvl1pPr>
            <a:lvl2pPr marL="742950" indent="-285750">
              <a:spcBef>
                <a:spcPct val="20000"/>
              </a:spcBef>
              <a:buClr>
                <a:schemeClr val="accent1"/>
              </a:buClr>
              <a:buChar char="–"/>
              <a:defRPr sz="2800" b="1">
                <a:solidFill>
                  <a:schemeClr val="tx1"/>
                </a:solidFill>
                <a:latin typeface="Times New Roman" pitchFamily="18" charset="0"/>
              </a:defRPr>
            </a:lvl2pPr>
            <a:lvl3pPr marL="1143000" indent="-228600">
              <a:spcBef>
                <a:spcPct val="20000"/>
              </a:spcBef>
              <a:buClr>
                <a:schemeClr val="accent1"/>
              </a:buClr>
              <a:buChar char="•"/>
              <a:defRPr sz="2400" b="1">
                <a:solidFill>
                  <a:schemeClr val="tx1"/>
                </a:solidFill>
                <a:latin typeface="Times New Roman" pitchFamily="18" charset="0"/>
              </a:defRPr>
            </a:lvl3pPr>
            <a:lvl4pPr marL="1600200" indent="-228600">
              <a:spcBef>
                <a:spcPct val="20000"/>
              </a:spcBef>
              <a:buClr>
                <a:schemeClr val="accent1"/>
              </a:buClr>
              <a:buChar char="–"/>
              <a:defRPr sz="2000" b="1">
                <a:solidFill>
                  <a:schemeClr val="tx1"/>
                </a:solidFill>
                <a:latin typeface="Times New Roman" pitchFamily="18" charset="0"/>
              </a:defRPr>
            </a:lvl4pPr>
            <a:lvl5pPr marL="2057400" indent="-228600">
              <a:spcBef>
                <a:spcPct val="20000"/>
              </a:spcBef>
              <a:buClr>
                <a:schemeClr val="accent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smtClean="0">
                <a:ln>
                  <a:noFill/>
                </a:ln>
                <a:solidFill>
                  <a:srgbClr val="00CC00"/>
                </a:solidFill>
                <a:effectLst>
                  <a:outerShdw blurRad="38100" dist="38100" dir="2700000" algn="tl">
                    <a:srgbClr val="000000">
                      <a:alpha val="43137"/>
                    </a:srgbClr>
                  </a:outerShdw>
                </a:effectLst>
                <a:uLnTx/>
                <a:uFillTx/>
                <a:latin typeface="Arial" charset="0"/>
                <a:ea typeface="+mn-ea"/>
                <a:cs typeface="+mn-cs"/>
              </a:rPr>
              <a:t>Type 4</a:t>
            </a:r>
          </a:p>
        </p:txBody>
      </p:sp>
      <p:sp>
        <p:nvSpPr>
          <p:cNvPr id="35853" name="Text Box 14"/>
          <p:cNvSpPr txBox="1">
            <a:spLocks noChangeArrowheads="1"/>
          </p:cNvSpPr>
          <p:nvPr/>
        </p:nvSpPr>
        <p:spPr bwMode="auto">
          <a:xfrm>
            <a:off x="76200" y="6096000"/>
            <a:ext cx="575627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C000"/>
                </a:solidFill>
                <a:effectLst/>
                <a:uLnTx/>
                <a:uFillTx/>
                <a:latin typeface="Arial" panose="020B0604020202020204" pitchFamily="34" charset="0"/>
                <a:ea typeface="+mn-ea"/>
                <a:cs typeface="+mn-cs"/>
              </a:rPr>
              <a:t>Yikilmaz A, Lee EY. CT imaging of mass-like nonvascular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C000"/>
                </a:solidFill>
                <a:effectLst/>
                <a:uLnTx/>
                <a:uFillTx/>
                <a:latin typeface="Arial" panose="020B0604020202020204" pitchFamily="34" charset="0"/>
                <a:ea typeface="+mn-ea"/>
                <a:cs typeface="+mn-cs"/>
              </a:rPr>
              <a:t>pulmonary lesions in children. Pediatr Radiol 2008</a:t>
            </a:r>
          </a:p>
        </p:txBody>
      </p:sp>
      <p:pic>
        <p:nvPicPr>
          <p:cNvPr id="599057" name="Picture 17"/>
          <p:cNvPicPr>
            <a:picLocks noChangeAspect="1" noChangeArrowheads="1"/>
          </p:cNvPicPr>
          <p:nvPr/>
        </p:nvPicPr>
        <p:blipFill>
          <a:blip r:embed="rId6">
            <a:extLst>
              <a:ext uri="{28A0092B-C50C-407E-A947-70E740481C1C}">
                <a14:useLocalDpi xmlns:a14="http://schemas.microsoft.com/office/drawing/2010/main" val="0"/>
              </a:ext>
            </a:extLst>
          </a:blip>
          <a:srcRect l="33406" t="13820" r="4391" b="18617"/>
          <a:stretch>
            <a:fillRect/>
          </a:stretch>
        </p:blipFill>
        <p:spPr bwMode="auto">
          <a:xfrm>
            <a:off x="685800" y="76200"/>
            <a:ext cx="2133600" cy="195103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15" name="Picture 15" descr="S:\_PM.Private\Radiology Research-Lee\Book Chapters\Path Images\Benjamin Ayo - 4410072 - CCAM with Fluid from Biren Modi and Terry Buchmiller\IMG_1062.JPG"/>
          <p:cNvPicPr>
            <a:picLocks noChangeAspect="1" noChangeArrowheads="1"/>
          </p:cNvPicPr>
          <p:nvPr/>
        </p:nvPicPr>
        <p:blipFill>
          <a:blip r:embed="rId7">
            <a:extLst>
              <a:ext uri="{28A0092B-C50C-407E-A947-70E740481C1C}">
                <a14:useLocalDpi xmlns:a14="http://schemas.microsoft.com/office/drawing/2010/main" val="0"/>
              </a:ext>
            </a:extLst>
          </a:blip>
          <a:srcRect l="6363" t="2" r="11890" b="-859"/>
          <a:stretch>
            <a:fillRect/>
          </a:stretch>
        </p:blipFill>
        <p:spPr bwMode="auto">
          <a:xfrm>
            <a:off x="3733800" y="2438400"/>
            <a:ext cx="2057400"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6" name="Picture 16" descr="S:\_PM.Private\Radiology Research-Lee\Book Chapters\Path Images\Benjamin Ayo - 4410072 - CCAM with Fluid from Biren Modi and Terry Buchmiller\IMG_1065.JPG"/>
          <p:cNvPicPr>
            <a:picLocks noChangeAspect="1" noChangeArrowheads="1"/>
          </p:cNvPicPr>
          <p:nvPr/>
        </p:nvPicPr>
        <p:blipFill>
          <a:blip r:embed="rId8">
            <a:extLst>
              <a:ext uri="{28A0092B-C50C-407E-A947-70E740481C1C}">
                <a14:useLocalDpi xmlns:a14="http://schemas.microsoft.com/office/drawing/2010/main" val="0"/>
              </a:ext>
            </a:extLst>
          </a:blip>
          <a:srcRect l="-130" t="-9354" r="8940" b="2"/>
          <a:stretch>
            <a:fillRect/>
          </a:stretch>
        </p:blipFill>
        <p:spPr bwMode="auto">
          <a:xfrm>
            <a:off x="6629400" y="2270125"/>
            <a:ext cx="1981200"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descr="DSCN3784"/>
          <p:cNvPicPr>
            <a:picLocks noChangeAspect="1" noChangeArrowheads="1"/>
          </p:cNvPicPr>
          <p:nvPr/>
        </p:nvPicPr>
        <p:blipFill>
          <a:blip r:embed="rId9">
            <a:extLst>
              <a:ext uri="{28A0092B-C50C-407E-A947-70E740481C1C}">
                <a14:useLocalDpi xmlns:a14="http://schemas.microsoft.com/office/drawing/2010/main" val="0"/>
              </a:ext>
            </a:extLst>
          </a:blip>
          <a:srcRect l="12778" t="13071" r="17831" b="810"/>
          <a:stretch>
            <a:fillRect/>
          </a:stretch>
        </p:blipFill>
        <p:spPr bwMode="auto">
          <a:xfrm>
            <a:off x="609600" y="2362200"/>
            <a:ext cx="2209800" cy="20574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5617" name="Picture 17" descr="S:\_PM.Private\Radiology Research-Lee\Book Chapters\Cleveland\Images from Dr. Clare Langston\Pleuropulmonary Blastoma Type 1 - Cystic One\S09-4165%20lung%20PPB%203 - Gross 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35738" y="4800600"/>
            <a:ext cx="2227262"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67233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99052">
                                            <p:txEl>
                                              <p:pRg st="0" end="0"/>
                                            </p:txEl>
                                          </p:spTgt>
                                        </p:tgtEl>
                                        <p:attrNameLst>
                                          <p:attrName>style.visibility</p:attrName>
                                        </p:attrNameLst>
                                      </p:cBhvr>
                                      <p:to>
                                        <p:strVal val="visible"/>
                                      </p:to>
                                    </p:set>
                                    <p:animEffect transition="in" filter="fade">
                                      <p:cBhvr>
                                        <p:cTn id="7" dur="2000"/>
                                        <p:tgtEl>
                                          <p:spTgt spid="59905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99050"/>
                                        </p:tgtEl>
                                        <p:attrNameLst>
                                          <p:attrName>style.visibility</p:attrName>
                                        </p:attrNameLst>
                                      </p:cBhvr>
                                      <p:to>
                                        <p:strVal val="visible"/>
                                      </p:to>
                                    </p:set>
                                    <p:animEffect transition="in" filter="fade">
                                      <p:cBhvr>
                                        <p:cTn id="10" dur="2000"/>
                                        <p:tgtEl>
                                          <p:spTgt spid="599050"/>
                                        </p:tgtEl>
                                      </p:cBhvr>
                                    </p:animEffect>
                                  </p:childTnLst>
                                </p:cTn>
                              </p:par>
                              <p:par>
                                <p:cTn id="11" presetID="10" presetClass="entr" presetSubtype="0" fill="hold" nodeType="withEffect">
                                  <p:stCondLst>
                                    <p:cond delay="0"/>
                                  </p:stCondLst>
                                  <p:childTnLst>
                                    <p:set>
                                      <p:cBhvr>
                                        <p:cTn id="12" dur="1" fill="hold">
                                          <p:stCondLst>
                                            <p:cond delay="0"/>
                                          </p:stCondLst>
                                        </p:cTn>
                                        <p:tgtEl>
                                          <p:spTgt spid="599053">
                                            <p:txEl>
                                              <p:pRg st="0" end="0"/>
                                            </p:txEl>
                                          </p:spTgt>
                                        </p:tgtEl>
                                        <p:attrNameLst>
                                          <p:attrName>style.visibility</p:attrName>
                                        </p:attrNameLst>
                                      </p:cBhvr>
                                      <p:to>
                                        <p:strVal val="visible"/>
                                      </p:to>
                                    </p:set>
                                    <p:animEffect transition="in" filter="fade">
                                      <p:cBhvr>
                                        <p:cTn id="13" dur="2000"/>
                                        <p:tgtEl>
                                          <p:spTgt spid="599053">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99057"/>
                                        </p:tgtEl>
                                        <p:attrNameLst>
                                          <p:attrName>style.visibility</p:attrName>
                                        </p:attrNameLst>
                                      </p:cBhvr>
                                      <p:to>
                                        <p:strVal val="visible"/>
                                      </p:to>
                                    </p:set>
                                    <p:animEffect transition="in" filter="fade">
                                      <p:cBhvr>
                                        <p:cTn id="16" dur="2000"/>
                                        <p:tgtEl>
                                          <p:spTgt spid="59905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nodeType="withEffect">
                                  <p:stCondLst>
                                    <p:cond delay="0"/>
                                  </p:stCondLst>
                                  <p:childTnLst>
                                    <p:set>
                                      <p:cBhvr>
                                        <p:cTn id="23" dur="1" fill="hold">
                                          <p:stCondLst>
                                            <p:cond delay="0"/>
                                          </p:stCondLst>
                                        </p:cTn>
                                        <p:tgtEl>
                                          <p:spTgt spid="25615"/>
                                        </p:tgtEl>
                                        <p:attrNameLst>
                                          <p:attrName>style.visibility</p:attrName>
                                        </p:attrNameLst>
                                      </p:cBhvr>
                                      <p:to>
                                        <p:strVal val="visible"/>
                                      </p:to>
                                    </p:set>
                                    <p:animEffect transition="in" filter="fade">
                                      <p:cBhvr>
                                        <p:cTn id="24" dur="500"/>
                                        <p:tgtEl>
                                          <p:spTgt spid="25615"/>
                                        </p:tgtEl>
                                      </p:cBhvr>
                                    </p:animEffect>
                                  </p:childTnLst>
                                </p:cTn>
                              </p:par>
                              <p:par>
                                <p:cTn id="25" presetID="10" presetClass="entr" presetSubtype="0" fill="hold" nodeType="withEffect">
                                  <p:stCondLst>
                                    <p:cond delay="0"/>
                                  </p:stCondLst>
                                  <p:childTnLst>
                                    <p:set>
                                      <p:cBhvr>
                                        <p:cTn id="26" dur="1" fill="hold">
                                          <p:stCondLst>
                                            <p:cond delay="0"/>
                                          </p:stCondLst>
                                        </p:cTn>
                                        <p:tgtEl>
                                          <p:spTgt spid="25616"/>
                                        </p:tgtEl>
                                        <p:attrNameLst>
                                          <p:attrName>style.visibility</p:attrName>
                                        </p:attrNameLst>
                                      </p:cBhvr>
                                      <p:to>
                                        <p:strVal val="visible"/>
                                      </p:to>
                                    </p:set>
                                    <p:animEffect transition="in" filter="fade">
                                      <p:cBhvr>
                                        <p:cTn id="27" dur="500"/>
                                        <p:tgtEl>
                                          <p:spTgt spid="25616"/>
                                        </p:tgtEl>
                                      </p:cBhvr>
                                    </p:animEffect>
                                  </p:childTnLst>
                                </p:cTn>
                              </p:par>
                              <p:par>
                                <p:cTn id="28" presetID="10" presetClass="entr" presetSubtype="0" fill="hold" nodeType="withEffect">
                                  <p:stCondLst>
                                    <p:cond delay="0"/>
                                  </p:stCondLst>
                                  <p:childTnLst>
                                    <p:set>
                                      <p:cBhvr>
                                        <p:cTn id="29" dur="1" fill="hold">
                                          <p:stCondLst>
                                            <p:cond delay="0"/>
                                          </p:stCondLst>
                                        </p:cTn>
                                        <p:tgtEl>
                                          <p:spTgt spid="25617"/>
                                        </p:tgtEl>
                                        <p:attrNameLst>
                                          <p:attrName>style.visibility</p:attrName>
                                        </p:attrNameLst>
                                      </p:cBhvr>
                                      <p:to>
                                        <p:strVal val="visible"/>
                                      </p:to>
                                    </p:set>
                                    <p:animEffect transition="in" filter="fade">
                                      <p:cBhvr>
                                        <p:cTn id="30" dur="500"/>
                                        <p:tgtEl>
                                          <p:spTgt spid="256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2"/>
          <p:cNvSpPr>
            <a:spLocks noGrp="1" noChangeArrowheads="1"/>
          </p:cNvSpPr>
          <p:nvPr>
            <p:ph type="title"/>
          </p:nvPr>
        </p:nvSpPr>
        <p:spPr>
          <a:xfrm>
            <a:off x="0" y="76200"/>
            <a:ext cx="5562600" cy="1143000"/>
          </a:xfrm>
        </p:spPr>
        <p:txBody>
          <a:bodyPr/>
          <a:lstStyle/>
          <a:p>
            <a:pPr>
              <a:defRPr/>
            </a:pPr>
            <a:r>
              <a:rPr lang="en-US" sz="5400" b="1" dirty="0" smtClean="0">
                <a:solidFill>
                  <a:srgbClr val="FFFF00"/>
                </a:solidFill>
                <a:effectLst>
                  <a:outerShdw blurRad="38100" dist="38100" dir="2700000" algn="tl">
                    <a:srgbClr val="000000">
                      <a:alpha val="43137"/>
                    </a:srgbClr>
                  </a:outerShdw>
                </a:effectLst>
              </a:rPr>
              <a:t>CPAM</a:t>
            </a:r>
          </a:p>
        </p:txBody>
      </p:sp>
      <p:sp>
        <p:nvSpPr>
          <p:cNvPr id="524291" name="Rectangle 3"/>
          <p:cNvSpPr>
            <a:spLocks noGrp="1" noChangeArrowheads="1"/>
          </p:cNvSpPr>
          <p:nvPr>
            <p:ph type="body" sz="half" idx="1"/>
          </p:nvPr>
        </p:nvSpPr>
        <p:spPr>
          <a:xfrm>
            <a:off x="76200" y="1371600"/>
            <a:ext cx="5715000" cy="4572000"/>
          </a:xfrm>
        </p:spPr>
        <p:txBody>
          <a:bodyPr/>
          <a:lstStyle/>
          <a:p>
            <a:pPr>
              <a:buClr>
                <a:srgbClr val="FF0000"/>
              </a:buClr>
              <a:defRPr/>
            </a:pPr>
            <a:r>
              <a:rPr lang="en-US" sz="2800" b="1" dirty="0" smtClean="0">
                <a:solidFill>
                  <a:schemeClr val="bg1"/>
                </a:solidFill>
                <a:effectLst>
                  <a:outerShdw blurRad="38100" dist="38100" dir="2700000" algn="tl">
                    <a:srgbClr val="000000">
                      <a:alpha val="43137"/>
                    </a:srgbClr>
                  </a:outerShdw>
                </a:effectLst>
              </a:rPr>
              <a:t>Prognosis depends:</a:t>
            </a:r>
          </a:p>
          <a:p>
            <a:pPr lvl="1">
              <a:buClr>
                <a:srgbClr val="FF0000"/>
              </a:buClr>
              <a:defRPr/>
            </a:pPr>
            <a:r>
              <a:rPr lang="en-US" sz="2300" b="1" dirty="0" smtClean="0">
                <a:solidFill>
                  <a:schemeClr val="bg1"/>
                </a:solidFill>
                <a:effectLst>
                  <a:outerShdw blurRad="38100" dist="38100" dir="2700000" algn="tl">
                    <a:srgbClr val="000000">
                      <a:alpha val="43137"/>
                    </a:srgbClr>
                  </a:outerShdw>
                </a:effectLst>
              </a:rPr>
              <a:t>Size of the lesion</a:t>
            </a:r>
          </a:p>
          <a:p>
            <a:pPr lvl="1">
              <a:buClr>
                <a:srgbClr val="FF0000"/>
              </a:buClr>
              <a:defRPr/>
            </a:pPr>
            <a:r>
              <a:rPr lang="en-US" sz="2300" b="1" dirty="0" smtClean="0">
                <a:solidFill>
                  <a:schemeClr val="bg1"/>
                </a:solidFill>
                <a:effectLst>
                  <a:outerShdw blurRad="38100" dist="38100" dir="2700000" algn="tl">
                    <a:srgbClr val="000000">
                      <a:alpha val="43137"/>
                    </a:srgbClr>
                  </a:outerShdw>
                </a:effectLst>
              </a:rPr>
              <a:t>Associated pulmonary </a:t>
            </a:r>
          </a:p>
          <a:p>
            <a:pPr lvl="1">
              <a:buClr>
                <a:srgbClr val="FF0000"/>
              </a:buClr>
              <a:buFontTx/>
              <a:buNone/>
              <a:defRPr/>
            </a:pPr>
            <a:r>
              <a:rPr lang="en-US" sz="2300" b="1" dirty="0" smtClean="0">
                <a:solidFill>
                  <a:schemeClr val="bg1"/>
                </a:solidFill>
                <a:effectLst>
                  <a:outerShdw blurRad="38100" dist="38100" dir="2700000" algn="tl">
                    <a:srgbClr val="000000">
                      <a:alpha val="43137"/>
                    </a:srgbClr>
                  </a:outerShdw>
                </a:effectLst>
              </a:rPr>
              <a:t>	hypoplasia</a:t>
            </a:r>
          </a:p>
          <a:p>
            <a:pPr lvl="1">
              <a:buClr>
                <a:srgbClr val="FF0000"/>
              </a:buClr>
              <a:defRPr/>
            </a:pPr>
            <a:r>
              <a:rPr lang="en-US" sz="2300" b="1" dirty="0" smtClean="0">
                <a:solidFill>
                  <a:schemeClr val="bg1"/>
                </a:solidFill>
                <a:effectLst>
                  <a:outerShdw blurRad="38100" dist="38100" dir="2700000" algn="tl">
                    <a:srgbClr val="000000">
                      <a:alpha val="43137"/>
                    </a:srgbClr>
                  </a:outerShdw>
                </a:effectLst>
              </a:rPr>
              <a:t>Presence of other associated congenital anomalies</a:t>
            </a:r>
            <a:r>
              <a:rPr lang="en-US" sz="2400" b="1" dirty="0" smtClean="0">
                <a:solidFill>
                  <a:schemeClr val="bg1"/>
                </a:solidFill>
                <a:effectLst>
                  <a:outerShdw blurRad="38100" dist="38100" dir="2700000" algn="tl">
                    <a:srgbClr val="000000">
                      <a:alpha val="43137"/>
                    </a:srgbClr>
                  </a:outerShdw>
                </a:effectLst>
              </a:rPr>
              <a:t>   </a:t>
            </a:r>
          </a:p>
          <a:p>
            <a:pPr lvl="1">
              <a:buClr>
                <a:srgbClr val="FF0000"/>
              </a:buClr>
              <a:defRPr/>
            </a:pPr>
            <a:endParaRPr lang="en-US" b="1" dirty="0" smtClean="0">
              <a:solidFill>
                <a:schemeClr val="bg1"/>
              </a:solidFill>
              <a:effectLst>
                <a:outerShdw blurRad="38100" dist="38100" dir="2700000" algn="tl">
                  <a:srgbClr val="000000">
                    <a:alpha val="43137"/>
                  </a:srgbClr>
                </a:outerShdw>
              </a:effectLst>
            </a:endParaRPr>
          </a:p>
          <a:p>
            <a:pPr>
              <a:buClr>
                <a:srgbClr val="FF0000"/>
              </a:buClr>
              <a:defRPr/>
            </a:pPr>
            <a:r>
              <a:rPr lang="en-US" sz="2800" b="1" dirty="0" smtClean="0">
                <a:solidFill>
                  <a:schemeClr val="bg1"/>
                </a:solidFill>
                <a:effectLst>
                  <a:outerShdw blurRad="38100" dist="38100" dir="2700000" algn="tl">
                    <a:srgbClr val="000000">
                      <a:alpha val="43137"/>
                    </a:srgbClr>
                  </a:outerShdw>
                </a:effectLst>
              </a:rPr>
              <a:t>Treatment  - Surgical resection</a:t>
            </a:r>
          </a:p>
          <a:p>
            <a:pPr lvl="1">
              <a:buClr>
                <a:srgbClr val="FF0000"/>
              </a:buClr>
              <a:defRPr/>
            </a:pPr>
            <a:r>
              <a:rPr lang="en-US" sz="2300" b="1" dirty="0" smtClean="0">
                <a:solidFill>
                  <a:schemeClr val="bg1"/>
                </a:solidFill>
                <a:effectLst>
                  <a:outerShdw blurRad="38100" dist="38100" dir="2700000" algn="tl">
                    <a:srgbClr val="000000">
                      <a:alpha val="43137"/>
                    </a:srgbClr>
                  </a:outerShdw>
                </a:effectLst>
              </a:rPr>
              <a:t>Increased risk of infection</a:t>
            </a:r>
          </a:p>
          <a:p>
            <a:pPr lvl="1">
              <a:buClr>
                <a:srgbClr val="FF0000"/>
              </a:buClr>
              <a:defRPr/>
            </a:pPr>
            <a:r>
              <a:rPr lang="en-US" sz="2300" b="1" dirty="0" smtClean="0">
                <a:solidFill>
                  <a:schemeClr val="bg1"/>
                </a:solidFill>
                <a:effectLst>
                  <a:outerShdw blurRad="38100" dist="38100" dir="2700000" algn="tl">
                    <a:srgbClr val="000000">
                      <a:alpha val="43137"/>
                    </a:srgbClr>
                  </a:outerShdw>
                </a:effectLst>
              </a:rPr>
              <a:t>Increased risk of malignancy(?)</a:t>
            </a:r>
          </a:p>
          <a:p>
            <a:pPr>
              <a:defRPr/>
            </a:pPr>
            <a:endParaRPr lang="en-US" sz="2800" dirty="0" smtClean="0"/>
          </a:p>
          <a:p>
            <a:pPr>
              <a:defRPr/>
            </a:pPr>
            <a:endParaRPr lang="en-US" sz="2400" dirty="0" smtClean="0"/>
          </a:p>
        </p:txBody>
      </p:sp>
      <p:sp>
        <p:nvSpPr>
          <p:cNvPr id="36868" name="Rectangle 6"/>
          <p:cNvSpPr>
            <a:spLocks noChangeArrowheads="1"/>
          </p:cNvSpPr>
          <p:nvPr/>
        </p:nvSpPr>
        <p:spPr bwMode="auto">
          <a:xfrm>
            <a:off x="5562600" y="0"/>
            <a:ext cx="35814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aphicFrame>
        <p:nvGraphicFramePr>
          <p:cNvPr id="36869" name="Object 8"/>
          <p:cNvGraphicFramePr>
            <a:graphicFrameLocks noGrp="1" noChangeAspect="1"/>
          </p:cNvGraphicFramePr>
          <p:nvPr>
            <p:ph sz="half" idx="2"/>
          </p:nvPr>
        </p:nvGraphicFramePr>
        <p:xfrm>
          <a:off x="5586413" y="152400"/>
          <a:ext cx="3481387" cy="4025900"/>
        </p:xfrm>
        <a:graphic>
          <a:graphicData uri="http://schemas.openxmlformats.org/presentationml/2006/ole">
            <mc:AlternateContent xmlns:mc="http://schemas.openxmlformats.org/markup-compatibility/2006">
              <mc:Choice xmlns:v="urn:schemas-microsoft-com:vml" Requires="v">
                <p:oleObj spid="_x0000_s52288" name="Bitmap Image" r:id="rId3" imgW="9704762" imgH="8869013" progId="Paint.Picture">
                  <p:embed/>
                </p:oleObj>
              </mc:Choice>
              <mc:Fallback>
                <p:oleObj name="Bitmap Image" r:id="rId3" imgW="9704762" imgH="8869013" progId="Paint.Picture">
                  <p:embed/>
                  <p:pic>
                    <p:nvPicPr>
                      <p:cNvPr id="36869" name="Object 8"/>
                      <p:cNvPicPr>
                        <a:picLocks noGrp="1" noChangeAspect="1" noChangeArrowheads="1"/>
                      </p:cNvPicPr>
                      <p:nvPr/>
                    </p:nvPicPr>
                    <p:blipFill>
                      <a:blip r:embed="rId4">
                        <a:lum bright="-12000"/>
                        <a:extLst>
                          <a:ext uri="{28A0092B-C50C-407E-A947-70E740481C1C}">
                            <a14:useLocalDpi xmlns:a14="http://schemas.microsoft.com/office/drawing/2010/main" val="0"/>
                          </a:ext>
                        </a:extLst>
                      </a:blip>
                      <a:srcRect l="19165" t="6876" r="22656" b="14375"/>
                      <a:stretch>
                        <a:fillRect/>
                      </a:stretch>
                    </p:blipFill>
                    <p:spPr bwMode="auto">
                      <a:xfrm>
                        <a:off x="5586413" y="152400"/>
                        <a:ext cx="3481387" cy="402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33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6870" name="Picture 9" descr="1"/>
          <p:cNvPicPr>
            <a:picLocks noChangeAspect="1" noChangeArrowheads="1"/>
          </p:cNvPicPr>
          <p:nvPr/>
        </p:nvPicPr>
        <p:blipFill>
          <a:blip r:embed="rId5">
            <a:extLst>
              <a:ext uri="{28A0092B-C50C-407E-A947-70E740481C1C}">
                <a14:useLocalDpi xmlns:a14="http://schemas.microsoft.com/office/drawing/2010/main" val="0"/>
              </a:ext>
            </a:extLst>
          </a:blip>
          <a:srcRect l="14063" t="25000" r="10938" b="20313"/>
          <a:stretch>
            <a:fillRect/>
          </a:stretch>
        </p:blipFill>
        <p:spPr bwMode="auto">
          <a:xfrm>
            <a:off x="5791200" y="4371975"/>
            <a:ext cx="32004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3366CC"/>
                </a:solidFill>
                <a:miter lim="800000"/>
                <a:headEnd/>
                <a:tailEnd/>
              </a14:hiddenLine>
            </a:ext>
          </a:extLst>
        </p:spPr>
      </p:pic>
      <p:pic>
        <p:nvPicPr>
          <p:cNvPr id="9" name="Picture 3" descr="C:\Documents and Settings\carri026\Desktop\Seminars Article\infected cpam adult with cancer.tif"/>
          <p:cNvPicPr>
            <a:picLocks noChangeAspect="1" noChangeArrowheads="1"/>
          </p:cNvPicPr>
          <p:nvPr/>
        </p:nvPicPr>
        <p:blipFill>
          <a:blip r:embed="rId6">
            <a:lum bright="-12000" contrast="6000"/>
            <a:extLst>
              <a:ext uri="{28A0092B-C50C-407E-A947-70E740481C1C}">
                <a14:useLocalDpi xmlns:a14="http://schemas.microsoft.com/office/drawing/2010/main" val="0"/>
              </a:ext>
            </a:extLst>
          </a:blip>
          <a:srcRect l="4529" t="4782" r="51932" b="54642"/>
          <a:stretch>
            <a:fillRect/>
          </a:stretch>
        </p:blipFill>
        <p:spPr bwMode="auto">
          <a:xfrm>
            <a:off x="5676900" y="4340225"/>
            <a:ext cx="3352800" cy="239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82413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0" y="1676400"/>
            <a:ext cx="9144000" cy="5029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pic>
        <p:nvPicPr>
          <p:cNvPr id="37891" name="Picture 3" descr="1"/>
          <p:cNvPicPr>
            <a:picLocks noChangeAspect="1" noChangeArrowheads="1"/>
          </p:cNvPicPr>
          <p:nvPr/>
        </p:nvPicPr>
        <p:blipFill>
          <a:blip r:embed="rId2">
            <a:extLst>
              <a:ext uri="{28A0092B-C50C-407E-A947-70E740481C1C}">
                <a14:useLocalDpi xmlns:a14="http://schemas.microsoft.com/office/drawing/2010/main" val="0"/>
              </a:ext>
            </a:extLst>
          </a:blip>
          <a:srcRect l="23502" t="7825" r="19174" b="42188"/>
          <a:stretch>
            <a:fillRect/>
          </a:stretch>
        </p:blipFill>
        <p:spPr bwMode="auto">
          <a:xfrm>
            <a:off x="304800" y="1828800"/>
            <a:ext cx="4572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3366FF"/>
                </a:solidFill>
                <a:miter lim="800000"/>
                <a:headEnd/>
                <a:tailEnd/>
              </a14:hiddenLine>
            </a:ext>
          </a:extLst>
        </p:spPr>
      </p:pic>
      <p:pic>
        <p:nvPicPr>
          <p:cNvPr id="37892" name="Picture 4" descr="1"/>
          <p:cNvPicPr>
            <a:picLocks noChangeAspect="1" noChangeArrowheads="1"/>
          </p:cNvPicPr>
          <p:nvPr/>
        </p:nvPicPr>
        <p:blipFill>
          <a:blip r:embed="rId3">
            <a:extLst>
              <a:ext uri="{28A0092B-C50C-407E-A947-70E740481C1C}">
                <a14:useLocalDpi xmlns:a14="http://schemas.microsoft.com/office/drawing/2010/main" val="0"/>
              </a:ext>
            </a:extLst>
          </a:blip>
          <a:srcRect l="44531" t="10742" r="11719" b="32617"/>
          <a:stretch>
            <a:fillRect/>
          </a:stretch>
        </p:blipFill>
        <p:spPr bwMode="auto">
          <a:xfrm>
            <a:off x="5029200" y="1752600"/>
            <a:ext cx="376555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Rectangle 5"/>
          <p:cNvSpPr>
            <a:spLocks noChangeArrowheads="1"/>
          </p:cNvSpPr>
          <p:nvPr/>
        </p:nvSpPr>
        <p:spPr bwMode="auto">
          <a:xfrm>
            <a:off x="0" y="0"/>
            <a:ext cx="9144000" cy="13716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7894" name="Text Box 6"/>
          <p:cNvSpPr txBox="1">
            <a:spLocks noChangeArrowheads="1"/>
          </p:cNvSpPr>
          <p:nvPr/>
        </p:nvSpPr>
        <p:spPr bwMode="auto">
          <a:xfrm>
            <a:off x="152400" y="381000"/>
            <a:ext cx="7696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00"/>
                </a:solidFill>
                <a:effectLst/>
                <a:uLnTx/>
                <a:uFillTx/>
                <a:latin typeface="Arial" panose="020B0604020202020204" pitchFamily="34" charset="0"/>
                <a:ea typeface="+mn-ea"/>
                <a:cs typeface="+mn-cs"/>
              </a:rPr>
              <a:t>2M</a:t>
            </a:r>
            <a:r>
              <a:rPr kumimoji="0" lang="en-US" altLang="en-US" sz="3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n-US" altLang="en-US" sz="3600" b="1" i="0" u="none" strike="noStrike" kern="1200" cap="none" spc="0" normalizeH="0" baseline="0" noProof="0">
                <a:ln>
                  <a:noFill/>
                </a:ln>
                <a:solidFill>
                  <a:srgbClr val="FFFF00"/>
                </a:solidFill>
                <a:effectLst/>
                <a:uLnTx/>
                <a:uFillTx/>
                <a:latin typeface="Arial" panose="020B0604020202020204" pitchFamily="34" charset="0"/>
                <a:ea typeface="+mn-ea"/>
                <a:cs typeface="+mn-cs"/>
              </a:rPr>
              <a:t>Boy with Respiratory Distress</a:t>
            </a:r>
          </a:p>
        </p:txBody>
      </p:sp>
      <p:pic>
        <p:nvPicPr>
          <p:cNvPr id="37895" name="Picture 7" descr="arr_anm3"/>
          <p:cNvPicPr>
            <a:picLocks noChangeAspect="1" noChangeArrowheads="1" noCrop="1"/>
          </p:cNvPicPr>
          <p:nvPr/>
        </p:nvPicPr>
        <p:blipFill>
          <a:blip r:embed="rId4">
            <a:lum bright="-6000" contrast="18000"/>
            <a:extLst>
              <a:ext uri="{28A0092B-C50C-407E-A947-70E740481C1C}">
                <a14:useLocalDpi xmlns:a14="http://schemas.microsoft.com/office/drawing/2010/main" val="0"/>
              </a:ext>
            </a:extLst>
          </a:blip>
          <a:srcRect/>
          <a:stretch>
            <a:fillRect/>
          </a:stretch>
        </p:blipFill>
        <p:spPr bwMode="auto">
          <a:xfrm>
            <a:off x="7753350" y="152400"/>
            <a:ext cx="1314450"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80970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0" y="1524000"/>
            <a:ext cx="9144000" cy="51816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pic>
        <p:nvPicPr>
          <p:cNvPr id="38915" name="Picture 3" descr="1"/>
          <p:cNvPicPr>
            <a:picLocks noChangeAspect="1" noChangeArrowheads="1"/>
          </p:cNvPicPr>
          <p:nvPr/>
        </p:nvPicPr>
        <p:blipFill>
          <a:blip r:embed="rId2">
            <a:lum bright="-6000"/>
            <a:extLst>
              <a:ext uri="{28A0092B-C50C-407E-A947-70E740481C1C}">
                <a14:useLocalDpi xmlns:a14="http://schemas.microsoft.com/office/drawing/2010/main" val="0"/>
              </a:ext>
            </a:extLst>
          </a:blip>
          <a:srcRect l="14063" t="20313" r="15625" b="21875"/>
          <a:stretch>
            <a:fillRect/>
          </a:stretch>
        </p:blipFill>
        <p:spPr bwMode="auto">
          <a:xfrm>
            <a:off x="457200" y="4114800"/>
            <a:ext cx="2971800"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4" descr="1"/>
          <p:cNvPicPr>
            <a:picLocks noChangeAspect="1" noChangeArrowheads="1"/>
          </p:cNvPicPr>
          <p:nvPr/>
        </p:nvPicPr>
        <p:blipFill>
          <a:blip r:embed="rId3">
            <a:lum bright="-6000"/>
            <a:extLst>
              <a:ext uri="{28A0092B-C50C-407E-A947-70E740481C1C}">
                <a14:useLocalDpi xmlns:a14="http://schemas.microsoft.com/office/drawing/2010/main" val="0"/>
              </a:ext>
            </a:extLst>
          </a:blip>
          <a:srcRect l="12500" t="20313" r="12500" b="21875"/>
          <a:stretch>
            <a:fillRect/>
          </a:stretch>
        </p:blipFill>
        <p:spPr bwMode="auto">
          <a:xfrm>
            <a:off x="457200" y="1676400"/>
            <a:ext cx="3048000"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6" descr="1"/>
          <p:cNvPicPr>
            <a:picLocks noChangeAspect="1" noChangeArrowheads="1"/>
          </p:cNvPicPr>
          <p:nvPr/>
        </p:nvPicPr>
        <p:blipFill>
          <a:blip r:embed="rId4">
            <a:extLst>
              <a:ext uri="{28A0092B-C50C-407E-A947-70E740481C1C}">
                <a14:useLocalDpi xmlns:a14="http://schemas.microsoft.com/office/drawing/2010/main" val="0"/>
              </a:ext>
            </a:extLst>
          </a:blip>
          <a:srcRect l="21875" t="21875" r="21875" b="26563"/>
          <a:stretch>
            <a:fillRect/>
          </a:stretch>
        </p:blipFill>
        <p:spPr bwMode="auto">
          <a:xfrm>
            <a:off x="3657600" y="1676400"/>
            <a:ext cx="5257800"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Rectangle 7"/>
          <p:cNvSpPr>
            <a:spLocks noChangeArrowheads="1"/>
          </p:cNvSpPr>
          <p:nvPr/>
        </p:nvSpPr>
        <p:spPr bwMode="auto">
          <a:xfrm>
            <a:off x="0" y="0"/>
            <a:ext cx="9144000" cy="13716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26696" name="Text Box 8"/>
          <p:cNvSpPr txBox="1">
            <a:spLocks noChangeArrowheads="1"/>
          </p:cNvSpPr>
          <p:nvPr/>
        </p:nvSpPr>
        <p:spPr bwMode="auto">
          <a:xfrm>
            <a:off x="171450" y="349250"/>
            <a:ext cx="7448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mn-ea"/>
                <a:cs typeface="+mn-cs"/>
              </a:rPr>
              <a:t>2M Boy with Respiratory Distress</a:t>
            </a:r>
          </a:p>
        </p:txBody>
      </p:sp>
      <p:pic>
        <p:nvPicPr>
          <p:cNvPr id="38920" name="Picture 9" descr="arr_anm3"/>
          <p:cNvPicPr>
            <a:picLocks noChangeAspect="1" noChangeArrowheads="1" noCrop="1"/>
          </p:cNvPicPr>
          <p:nvPr/>
        </p:nvPicPr>
        <p:blipFill>
          <a:blip r:embed="rId5">
            <a:lum bright="-6000" contrast="18000"/>
            <a:extLst>
              <a:ext uri="{28A0092B-C50C-407E-A947-70E740481C1C}">
                <a14:useLocalDpi xmlns:a14="http://schemas.microsoft.com/office/drawing/2010/main" val="0"/>
              </a:ext>
            </a:extLst>
          </a:blip>
          <a:srcRect/>
          <a:stretch>
            <a:fillRect/>
          </a:stretch>
        </p:blipFill>
        <p:spPr bwMode="auto">
          <a:xfrm>
            <a:off x="7753350" y="152400"/>
            <a:ext cx="1314450"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20975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8" name="Rectangle 2"/>
          <p:cNvSpPr>
            <a:spLocks noGrp="1" noChangeArrowheads="1"/>
          </p:cNvSpPr>
          <p:nvPr>
            <p:ph type="body" idx="1"/>
          </p:nvPr>
        </p:nvSpPr>
        <p:spPr>
          <a:xfrm>
            <a:off x="4953000" y="2514600"/>
            <a:ext cx="4267200" cy="4114800"/>
          </a:xfrm>
        </p:spPr>
        <p:txBody>
          <a:bodyPr/>
          <a:lstStyle/>
          <a:p>
            <a:pPr marL="609600" indent="-609600">
              <a:buClr>
                <a:srgbClr val="FF0000"/>
              </a:buClr>
              <a:buFontTx/>
              <a:buAutoNum type="arabicPeriod"/>
              <a:defRPr/>
            </a:pPr>
            <a:r>
              <a:rPr lang="en-US" b="1" dirty="0" smtClean="0">
                <a:solidFill>
                  <a:schemeClr val="bg1"/>
                </a:solidFill>
                <a:effectLst>
                  <a:outerShdw blurRad="38100" dist="38100" dir="2700000" algn="tl">
                    <a:srgbClr val="000000">
                      <a:alpha val="43137"/>
                    </a:srgbClr>
                  </a:outerShdw>
                </a:effectLst>
              </a:rPr>
              <a:t>CCAM / CPAM </a:t>
            </a:r>
          </a:p>
          <a:p>
            <a:pPr marL="609600" indent="-609600">
              <a:buClr>
                <a:srgbClr val="FF0000"/>
              </a:buClr>
              <a:buFontTx/>
              <a:buAutoNum type="arabicPeriod"/>
              <a:defRPr/>
            </a:pPr>
            <a:r>
              <a:rPr lang="en-US" b="1" dirty="0" smtClean="0">
                <a:solidFill>
                  <a:schemeClr val="bg1"/>
                </a:solidFill>
                <a:effectLst>
                  <a:outerShdw blurRad="38100" dist="38100" dir="2700000" algn="tl">
                    <a:srgbClr val="000000">
                      <a:alpha val="43137"/>
                    </a:srgbClr>
                  </a:outerShdw>
                </a:effectLst>
              </a:rPr>
              <a:t>Congenital lobar emphysema  </a:t>
            </a:r>
          </a:p>
          <a:p>
            <a:pPr marL="609600" indent="-609600">
              <a:buClr>
                <a:srgbClr val="FF0000"/>
              </a:buClr>
              <a:buFontTx/>
              <a:buAutoNum type="arabicPeriod"/>
              <a:defRPr/>
            </a:pPr>
            <a:r>
              <a:rPr lang="en-US" b="1" dirty="0" smtClean="0">
                <a:solidFill>
                  <a:schemeClr val="bg1"/>
                </a:solidFill>
                <a:effectLst>
                  <a:outerShdw blurRad="38100" dist="38100" dir="2700000" algn="tl">
                    <a:srgbClr val="000000">
                      <a:alpha val="43137"/>
                    </a:srgbClr>
                  </a:outerShdw>
                </a:effectLst>
              </a:rPr>
              <a:t>Bronchial atresia </a:t>
            </a:r>
          </a:p>
          <a:p>
            <a:pPr marL="609600" indent="-609600">
              <a:buClr>
                <a:srgbClr val="FF0000"/>
              </a:buClr>
              <a:buFontTx/>
              <a:buAutoNum type="arabicPeriod"/>
              <a:defRPr/>
            </a:pPr>
            <a:r>
              <a:rPr lang="en-US" b="1" dirty="0" smtClean="0">
                <a:solidFill>
                  <a:schemeClr val="bg1"/>
                </a:solidFill>
                <a:effectLst>
                  <a:outerShdw blurRad="38100" dist="38100" dir="2700000" algn="tl">
                    <a:srgbClr val="000000">
                      <a:alpha val="43137"/>
                    </a:srgbClr>
                  </a:outerShdw>
                </a:effectLst>
              </a:rPr>
              <a:t>Pleuropulmonary</a:t>
            </a:r>
          </a:p>
          <a:p>
            <a:pPr marL="609600" indent="-609600">
              <a:buClr>
                <a:srgbClr val="FF0000"/>
              </a:buClr>
              <a:buFontTx/>
              <a:buNone/>
              <a:defRPr/>
            </a:pPr>
            <a:r>
              <a:rPr lang="en-US" b="1" dirty="0" smtClean="0">
                <a:solidFill>
                  <a:schemeClr val="bg1"/>
                </a:solidFill>
                <a:effectLst>
                  <a:outerShdw blurRad="38100" dist="38100" dir="2700000" algn="tl">
                    <a:srgbClr val="000000">
                      <a:alpha val="43137"/>
                    </a:srgbClr>
                  </a:outerShdw>
                </a:effectLst>
              </a:rPr>
              <a:t>	blastoma type 1 </a:t>
            </a:r>
          </a:p>
        </p:txBody>
      </p:sp>
      <p:sp>
        <p:nvSpPr>
          <p:cNvPr id="39939" name="Rectangle 3"/>
          <p:cNvSpPr>
            <a:spLocks noChangeArrowheads="1"/>
          </p:cNvSpPr>
          <p:nvPr/>
        </p:nvSpPr>
        <p:spPr bwMode="auto">
          <a:xfrm>
            <a:off x="0" y="0"/>
            <a:ext cx="9144000" cy="1828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9940" name="Text Box 4"/>
          <p:cNvSpPr txBox="1">
            <a:spLocks noChangeArrowheads="1"/>
          </p:cNvSpPr>
          <p:nvPr/>
        </p:nvSpPr>
        <p:spPr bwMode="auto">
          <a:xfrm>
            <a:off x="228600" y="228600"/>
            <a:ext cx="9067800" cy="144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800" b="1" i="0" u="none" strike="noStrike" kern="1200" cap="none" spc="0" normalizeH="0" baseline="0" noProof="0">
                <a:ln>
                  <a:noFill/>
                </a:ln>
                <a:solidFill>
                  <a:srgbClr val="00CC00"/>
                </a:solidFill>
                <a:effectLst/>
                <a:uLnTx/>
                <a:uFillTx/>
                <a:latin typeface="Arial" panose="020B0604020202020204" pitchFamily="34" charset="0"/>
                <a:ea typeface="+mn-ea"/>
                <a:cs typeface="+mn-cs"/>
              </a:rPr>
              <a:t>Q:</a:t>
            </a:r>
            <a:r>
              <a:rPr kumimoji="0" lang="en-US" altLang="en-US" sz="3200" b="1" i="0" u="none" strike="noStrike" kern="1200" cap="none" spc="0" normalizeH="0" baseline="0" noProof="0">
                <a:ln>
                  <a:noFill/>
                </a:ln>
                <a:solidFill>
                  <a:srgbClr val="00CC00"/>
                </a:solidFill>
                <a:effectLst/>
                <a:uLnTx/>
                <a:uFillTx/>
                <a:latin typeface="Arial" panose="020B0604020202020204" pitchFamily="34" charset="0"/>
                <a:ea typeface="+mn-ea"/>
                <a:cs typeface="+mn-cs"/>
              </a:rPr>
              <a:t> </a:t>
            </a:r>
            <a:r>
              <a:rPr kumimoji="0" lang="en-US" altLang="en-US" sz="4100" b="1" i="0" u="none" strike="noStrike" kern="1200" cap="none" spc="0" normalizeH="0" baseline="0" noProof="0">
                <a:ln>
                  <a:noFill/>
                </a:ln>
                <a:solidFill>
                  <a:srgbClr val="FFFF00"/>
                </a:solidFill>
                <a:effectLst/>
                <a:uLnTx/>
                <a:uFillTx/>
                <a:latin typeface="Arial" panose="020B0604020202020204" pitchFamily="34" charset="0"/>
                <a:ea typeface="+mn-ea"/>
                <a:cs typeface="+mn-cs"/>
              </a:rPr>
              <a:t>What is the </a:t>
            </a:r>
            <a:r>
              <a:rPr kumimoji="0" lang="en-US" altLang="en-US" sz="4100" b="1" i="0" u="sng" strike="noStrike" kern="1200" cap="none" spc="0" normalizeH="0" baseline="0" noProof="0">
                <a:ln>
                  <a:noFill/>
                </a:ln>
                <a:solidFill>
                  <a:srgbClr val="FFFF00"/>
                </a:solidFill>
                <a:effectLst/>
                <a:uLnTx/>
                <a:uFillTx/>
                <a:latin typeface="Arial" panose="020B0604020202020204" pitchFamily="34" charset="0"/>
                <a:ea typeface="+mn-ea"/>
                <a:cs typeface="+mn-cs"/>
              </a:rPr>
              <a:t>most likely</a:t>
            </a:r>
            <a:r>
              <a:rPr kumimoji="0" lang="en-US" altLang="en-US" sz="4100" b="1" i="0" u="none" strike="noStrike" kern="1200" cap="none" spc="0" normalizeH="0" baseline="0" noProof="0">
                <a:ln>
                  <a:noFill/>
                </a:ln>
                <a:solidFill>
                  <a:srgbClr val="FFFF00"/>
                </a:solidFill>
                <a:effectLst/>
                <a:uLnTx/>
                <a:uFillTx/>
                <a:latin typeface="Arial" panose="020B060402020202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100" b="1" i="0" u="none" strike="noStrike" kern="1200" cap="none" spc="0" normalizeH="0" baseline="0" noProof="0">
                <a:ln>
                  <a:noFill/>
                </a:ln>
                <a:solidFill>
                  <a:srgbClr val="FFFF00"/>
                </a:solidFill>
                <a:effectLst/>
                <a:uLnTx/>
                <a:uFillTx/>
                <a:latin typeface="Arial" panose="020B0604020202020204" pitchFamily="34" charset="0"/>
                <a:ea typeface="+mn-ea"/>
                <a:cs typeface="+mn-cs"/>
              </a:rPr>
              <a:t>	diagnosis</a:t>
            </a:r>
          </a:p>
        </p:txBody>
      </p:sp>
      <p:pic>
        <p:nvPicPr>
          <p:cNvPr id="39941" name="Picture 5" descr="arr_anm3"/>
          <p:cNvPicPr>
            <a:picLocks noChangeAspect="1" noChangeArrowheads="1" noCrop="1"/>
          </p:cNvPicPr>
          <p:nvPr/>
        </p:nvPicPr>
        <p:blipFill>
          <a:blip r:embed="rId2">
            <a:lum bright="-6000" contrast="18000"/>
            <a:extLst>
              <a:ext uri="{28A0092B-C50C-407E-A947-70E740481C1C}">
                <a14:useLocalDpi xmlns:a14="http://schemas.microsoft.com/office/drawing/2010/main" val="0"/>
              </a:ext>
            </a:extLst>
          </a:blip>
          <a:srcRect/>
          <a:stretch>
            <a:fillRect/>
          </a:stretch>
        </p:blipFill>
        <p:spPr bwMode="auto">
          <a:xfrm>
            <a:off x="7772400" y="179388"/>
            <a:ext cx="1314450" cy="119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Rectangle 6"/>
          <p:cNvSpPr>
            <a:spLocks noChangeArrowheads="1"/>
          </p:cNvSpPr>
          <p:nvPr/>
        </p:nvSpPr>
        <p:spPr bwMode="auto">
          <a:xfrm>
            <a:off x="76200" y="2438400"/>
            <a:ext cx="4800600" cy="3200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pic>
        <p:nvPicPr>
          <p:cNvPr id="39943" name="Picture 7" descr="1"/>
          <p:cNvPicPr>
            <a:picLocks noChangeAspect="1" noChangeArrowheads="1"/>
          </p:cNvPicPr>
          <p:nvPr/>
        </p:nvPicPr>
        <p:blipFill>
          <a:blip r:embed="rId3">
            <a:extLst>
              <a:ext uri="{28A0092B-C50C-407E-A947-70E740481C1C}">
                <a14:useLocalDpi xmlns:a14="http://schemas.microsoft.com/office/drawing/2010/main" val="0"/>
              </a:ext>
            </a:extLst>
          </a:blip>
          <a:srcRect l="18750" t="20313" r="20313" b="26563"/>
          <a:stretch>
            <a:fillRect/>
          </a:stretch>
        </p:blipFill>
        <p:spPr bwMode="auto">
          <a:xfrm>
            <a:off x="2286000" y="2828925"/>
            <a:ext cx="2514600" cy="2193925"/>
          </a:xfrm>
          <a:prstGeom prst="rect">
            <a:avLst/>
          </a:prstGeom>
          <a:solidFill>
            <a:schemeClr val="bg2"/>
          </a:solidFill>
          <a:ln>
            <a:noFill/>
          </a:ln>
          <a:extLst>
            <a:ext uri="{91240B29-F687-4F45-9708-019B960494DF}">
              <a14:hiddenLine xmlns:a14="http://schemas.microsoft.com/office/drawing/2010/main" w="38100">
                <a:solidFill>
                  <a:srgbClr val="3366FF"/>
                </a:solidFill>
                <a:miter lim="800000"/>
                <a:headEnd/>
                <a:tailEnd/>
              </a14:hiddenLine>
            </a:ext>
          </a:extLst>
        </p:spPr>
      </p:pic>
      <p:pic>
        <p:nvPicPr>
          <p:cNvPr id="39944" name="Picture 8" descr="1"/>
          <p:cNvPicPr>
            <a:picLocks noChangeAspect="1" noChangeArrowheads="1"/>
          </p:cNvPicPr>
          <p:nvPr/>
        </p:nvPicPr>
        <p:blipFill>
          <a:blip r:embed="rId4">
            <a:extLst>
              <a:ext uri="{28A0092B-C50C-407E-A947-70E740481C1C}">
                <a14:useLocalDpi xmlns:a14="http://schemas.microsoft.com/office/drawing/2010/main" val="0"/>
              </a:ext>
            </a:extLst>
          </a:blip>
          <a:srcRect l="23502" t="7825" r="19174" b="42188"/>
          <a:stretch>
            <a:fillRect/>
          </a:stretch>
        </p:blipFill>
        <p:spPr bwMode="auto">
          <a:xfrm>
            <a:off x="152400" y="2743200"/>
            <a:ext cx="210502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3366FF"/>
                </a:solidFill>
                <a:miter lim="800000"/>
                <a:headEnd/>
                <a:tailEnd/>
              </a14:hiddenLine>
            </a:ext>
          </a:extLst>
        </p:spPr>
      </p:pic>
    </p:spTree>
    <p:extLst>
      <p:ext uri="{BB962C8B-B14F-4D97-AF65-F5344CB8AC3E}">
        <p14:creationId xmlns:p14="http://schemas.microsoft.com/office/powerpoint/2010/main" val="3599319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152400"/>
            <a:ext cx="8763000" cy="1143000"/>
          </a:xfrm>
        </p:spPr>
        <p:txBody>
          <a:bodyPr/>
          <a:lstStyle/>
          <a:p>
            <a:pPr eaLnBrk="1" hangingPunct="1">
              <a:defRPr/>
            </a:pPr>
            <a:r>
              <a:rPr lang="en-US" altLang="en-US" sz="4800" b="1" dirty="0" smtClean="0">
                <a:solidFill>
                  <a:srgbClr val="FFFF00"/>
                </a:solidFill>
                <a:effectLst>
                  <a:outerShdw blurRad="38100" dist="38100" dir="2700000" algn="tl">
                    <a:srgbClr val="000000"/>
                  </a:outerShdw>
                </a:effectLst>
              </a:rPr>
              <a:t>Objectives</a:t>
            </a:r>
          </a:p>
        </p:txBody>
      </p:sp>
      <p:sp>
        <p:nvSpPr>
          <p:cNvPr id="6147" name="Rectangle 3"/>
          <p:cNvSpPr>
            <a:spLocks noGrp="1" noChangeArrowheads="1"/>
          </p:cNvSpPr>
          <p:nvPr>
            <p:ph type="body" idx="1"/>
          </p:nvPr>
        </p:nvSpPr>
        <p:spPr>
          <a:xfrm>
            <a:off x="609600" y="1752600"/>
            <a:ext cx="8610600" cy="4525963"/>
          </a:xfrm>
        </p:spPr>
        <p:txBody>
          <a:bodyPr/>
          <a:lstStyle/>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alpha val="43137"/>
                    </a:srgbClr>
                  </a:outerShdw>
                </a:effectLst>
              </a:rPr>
              <a:t>Learn underlying etiology &amp; typical clinical presentation of important pediatric body disorders</a:t>
            </a:r>
          </a:p>
          <a:p>
            <a:pPr marL="457200" lvl="1" indent="0" eaLnBrk="1" hangingPunct="1">
              <a:lnSpc>
                <a:spcPct val="80000"/>
              </a:lnSpc>
              <a:buClr>
                <a:srgbClr val="FF0000"/>
              </a:buClr>
              <a:buNone/>
              <a:defRPr/>
            </a:pPr>
            <a:endParaRPr lang="en-US" altLang="en-US" b="1" dirty="0" smtClean="0">
              <a:solidFill>
                <a:schemeClr val="bg1"/>
              </a:solidFill>
              <a:effectLst>
                <a:outerShdw blurRad="38100" dist="38100" dir="2700000" algn="tl">
                  <a:srgbClr val="000000">
                    <a:alpha val="43137"/>
                  </a:srgbClr>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alpha val="43137"/>
                    </a:srgbClr>
                  </a:outerShdw>
                </a:effectLst>
              </a:rPr>
              <a:t>Review characteristic imaging appearance </a:t>
            </a:r>
          </a:p>
          <a:p>
            <a:pPr eaLnBrk="1" hangingPunct="1">
              <a:lnSpc>
                <a:spcPct val="80000"/>
              </a:lnSpc>
              <a:buClr>
                <a:srgbClr val="FF0000"/>
              </a:buClr>
              <a:defRPr/>
            </a:pPr>
            <a:endParaRPr lang="en-US" altLang="en-US" sz="2800" b="1" dirty="0">
              <a:solidFill>
                <a:schemeClr val="bg1"/>
              </a:solidFill>
              <a:effectLst>
                <a:outerShdw blurRad="38100" dist="38100" dir="2700000" algn="tl">
                  <a:srgbClr val="000000">
                    <a:alpha val="43137"/>
                  </a:srgbClr>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alpha val="43137"/>
                    </a:srgbClr>
                  </a:outerShdw>
                </a:effectLst>
              </a:rPr>
              <a:t>Discuss differential diagnostic considerations</a:t>
            </a:r>
          </a:p>
        </p:txBody>
      </p:sp>
      <p:sp>
        <p:nvSpPr>
          <p:cNvPr id="3076" name="TextBox 4"/>
          <p:cNvSpPr txBox="1">
            <a:spLocks noChangeArrowheads="1"/>
          </p:cNvSpPr>
          <p:nvPr/>
        </p:nvSpPr>
        <p:spPr bwMode="auto">
          <a:xfrm>
            <a:off x="2209800" y="5486400"/>
            <a:ext cx="6019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smtClean="0">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mn-ea"/>
                <a:cs typeface="+mn-cs"/>
              </a:rPr>
              <a:t>Lee, Edward Y. (Editor), Pediatric Radiology: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smtClean="0">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mn-ea"/>
                <a:cs typeface="+mn-cs"/>
              </a:rPr>
              <a:t>Practical Imaging Evaluation of Infants &amp; </a:t>
            </a:r>
            <a:r>
              <a:rPr kumimoji="0" lang="en-US" altLang="en-US" sz="1600" b="1" i="0" u="none" strike="noStrike" kern="1200" cap="none" spc="0" normalizeH="0" baseline="0" noProof="0" dirty="0" smtClean="0">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mn-ea"/>
                <a:cs typeface="+mn-cs"/>
              </a:rPr>
              <a:t>Children</a:t>
            </a:r>
            <a:endParaRPr kumimoji="0" lang="en-US" altLang="en-US" sz="16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pic>
        <p:nvPicPr>
          <p:cNvPr id="3077" name="Picture 7" descr="Image result for Objectives goal arrow">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82392" y="228600"/>
            <a:ext cx="186160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5218" name="Picture 2" descr="(PDF) Pediatric Radiology - Practical Imaging Evaluation by Edward Lee ..."/>
          <p:cNvPicPr>
            <a:picLocks noChangeAspect="1" noChangeArrowheads="1"/>
          </p:cNvPicPr>
          <p:nvPr/>
        </p:nvPicPr>
        <p:blipFill rotWithShape="1">
          <a:blip r:embed="rId5">
            <a:extLst>
              <a:ext uri="{28A0092B-C50C-407E-A947-70E740481C1C}">
                <a14:useLocalDpi xmlns:a14="http://schemas.microsoft.com/office/drawing/2010/main" val="0"/>
              </a:ext>
            </a:extLst>
          </a:blip>
          <a:srcRect t="9333"/>
          <a:stretch/>
        </p:blipFill>
        <p:spPr bwMode="auto">
          <a:xfrm>
            <a:off x="228600" y="4878556"/>
            <a:ext cx="1475535"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73086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8" name="Rectangle 2"/>
          <p:cNvSpPr>
            <a:spLocks noGrp="1" noChangeArrowheads="1"/>
          </p:cNvSpPr>
          <p:nvPr>
            <p:ph type="body" idx="1"/>
          </p:nvPr>
        </p:nvSpPr>
        <p:spPr>
          <a:xfrm>
            <a:off x="4953000" y="2514600"/>
            <a:ext cx="4267200" cy="4114800"/>
          </a:xfrm>
        </p:spPr>
        <p:txBody>
          <a:bodyPr/>
          <a:lstStyle/>
          <a:p>
            <a:pPr marL="609600" indent="-609600">
              <a:buClr>
                <a:srgbClr val="FF0000"/>
              </a:buClr>
              <a:buFontTx/>
              <a:buAutoNum type="arabicPeriod"/>
              <a:defRPr/>
            </a:pPr>
            <a:r>
              <a:rPr lang="en-US" b="1" dirty="0" smtClean="0">
                <a:solidFill>
                  <a:srgbClr val="0000FF"/>
                </a:solidFill>
                <a:effectLst>
                  <a:outerShdw blurRad="38100" dist="38100" dir="2700000" algn="tl">
                    <a:srgbClr val="000000">
                      <a:alpha val="43137"/>
                    </a:srgbClr>
                  </a:outerShdw>
                </a:effectLst>
              </a:rPr>
              <a:t>CCAM / CPAM </a:t>
            </a:r>
          </a:p>
          <a:p>
            <a:pPr marL="609600" indent="-609600">
              <a:buClr>
                <a:srgbClr val="FF0000"/>
              </a:buClr>
              <a:buFontTx/>
              <a:buAutoNum type="arabicPeriod"/>
              <a:defRPr/>
            </a:pPr>
            <a:r>
              <a:rPr lang="en-US" b="1" dirty="0" smtClean="0">
                <a:solidFill>
                  <a:srgbClr val="0000FF"/>
                </a:solidFill>
                <a:effectLst>
                  <a:outerShdw blurRad="38100" dist="38100" dir="2700000" algn="tl">
                    <a:srgbClr val="000000">
                      <a:alpha val="43137"/>
                    </a:srgbClr>
                  </a:outerShdw>
                </a:effectLst>
              </a:rPr>
              <a:t>Congenital lobar emphysema  </a:t>
            </a:r>
          </a:p>
          <a:p>
            <a:pPr marL="609600" indent="-609600">
              <a:buClr>
                <a:srgbClr val="FF0000"/>
              </a:buClr>
              <a:buFontTx/>
              <a:buAutoNum type="arabicPeriod"/>
              <a:defRPr/>
            </a:pPr>
            <a:r>
              <a:rPr lang="en-US" b="1" dirty="0" smtClean="0">
                <a:solidFill>
                  <a:srgbClr val="0000FF"/>
                </a:solidFill>
                <a:effectLst>
                  <a:outerShdw blurRad="38100" dist="38100" dir="2700000" algn="tl">
                    <a:srgbClr val="000000">
                      <a:alpha val="43137"/>
                    </a:srgbClr>
                  </a:outerShdw>
                </a:effectLst>
              </a:rPr>
              <a:t>Bronchial atresia </a:t>
            </a:r>
          </a:p>
          <a:p>
            <a:pPr marL="609600" indent="-609600">
              <a:buClr>
                <a:srgbClr val="FF0000"/>
              </a:buClr>
              <a:buFontTx/>
              <a:buAutoNum type="arabicPeriod"/>
              <a:defRPr/>
            </a:pPr>
            <a:r>
              <a:rPr lang="en-US" b="1" dirty="0" smtClean="0">
                <a:solidFill>
                  <a:schemeClr val="bg1"/>
                </a:solidFill>
                <a:effectLst>
                  <a:outerShdw blurRad="38100" dist="38100" dir="2700000" algn="tl">
                    <a:srgbClr val="000000">
                      <a:alpha val="43137"/>
                    </a:srgbClr>
                  </a:outerShdw>
                </a:effectLst>
              </a:rPr>
              <a:t>Pleuropulmonary</a:t>
            </a:r>
          </a:p>
          <a:p>
            <a:pPr marL="609600" indent="-609600">
              <a:buClr>
                <a:srgbClr val="FF0000"/>
              </a:buClr>
              <a:buFontTx/>
              <a:buNone/>
              <a:defRPr/>
            </a:pPr>
            <a:r>
              <a:rPr lang="en-US" b="1" dirty="0" smtClean="0">
                <a:solidFill>
                  <a:schemeClr val="bg1"/>
                </a:solidFill>
                <a:effectLst>
                  <a:outerShdw blurRad="38100" dist="38100" dir="2700000" algn="tl">
                    <a:srgbClr val="000000">
                      <a:alpha val="43137"/>
                    </a:srgbClr>
                  </a:outerShdw>
                </a:effectLst>
              </a:rPr>
              <a:t>	blastoma type 1 </a:t>
            </a:r>
          </a:p>
        </p:txBody>
      </p:sp>
      <p:sp>
        <p:nvSpPr>
          <p:cNvPr id="40963" name="Rectangle 3"/>
          <p:cNvSpPr>
            <a:spLocks noChangeArrowheads="1"/>
          </p:cNvSpPr>
          <p:nvPr/>
        </p:nvSpPr>
        <p:spPr bwMode="auto">
          <a:xfrm>
            <a:off x="0" y="0"/>
            <a:ext cx="9144000" cy="1828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0964" name="Text Box 4"/>
          <p:cNvSpPr txBox="1">
            <a:spLocks noChangeArrowheads="1"/>
          </p:cNvSpPr>
          <p:nvPr/>
        </p:nvSpPr>
        <p:spPr bwMode="auto">
          <a:xfrm>
            <a:off x="228600" y="228600"/>
            <a:ext cx="9067800" cy="144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800" b="1" i="0" u="none" strike="noStrike" kern="1200" cap="none" spc="0" normalizeH="0" baseline="0" noProof="0">
                <a:ln>
                  <a:noFill/>
                </a:ln>
                <a:solidFill>
                  <a:srgbClr val="00CC00"/>
                </a:solidFill>
                <a:effectLst/>
                <a:uLnTx/>
                <a:uFillTx/>
                <a:latin typeface="Arial" panose="020B0604020202020204" pitchFamily="34" charset="0"/>
                <a:ea typeface="+mn-ea"/>
                <a:cs typeface="+mn-cs"/>
              </a:rPr>
              <a:t>Q:</a:t>
            </a:r>
            <a:r>
              <a:rPr kumimoji="0" lang="en-US" altLang="en-US" sz="3200" b="1" i="0" u="none" strike="noStrike" kern="1200" cap="none" spc="0" normalizeH="0" baseline="0" noProof="0">
                <a:ln>
                  <a:noFill/>
                </a:ln>
                <a:solidFill>
                  <a:srgbClr val="00CC00"/>
                </a:solidFill>
                <a:effectLst/>
                <a:uLnTx/>
                <a:uFillTx/>
                <a:latin typeface="Arial" panose="020B0604020202020204" pitchFamily="34" charset="0"/>
                <a:ea typeface="+mn-ea"/>
                <a:cs typeface="+mn-cs"/>
              </a:rPr>
              <a:t> </a:t>
            </a:r>
            <a:r>
              <a:rPr kumimoji="0" lang="en-US" altLang="en-US" sz="4100" b="1" i="0" u="none" strike="noStrike" kern="1200" cap="none" spc="0" normalizeH="0" baseline="0" noProof="0">
                <a:ln>
                  <a:noFill/>
                </a:ln>
                <a:solidFill>
                  <a:srgbClr val="FFFF00"/>
                </a:solidFill>
                <a:effectLst/>
                <a:uLnTx/>
                <a:uFillTx/>
                <a:latin typeface="Arial" panose="020B0604020202020204" pitchFamily="34" charset="0"/>
                <a:ea typeface="+mn-ea"/>
                <a:cs typeface="+mn-cs"/>
              </a:rPr>
              <a:t>What is the </a:t>
            </a:r>
            <a:r>
              <a:rPr kumimoji="0" lang="en-US" altLang="en-US" sz="4100" b="1" i="0" u="sng" strike="noStrike" kern="1200" cap="none" spc="0" normalizeH="0" baseline="0" noProof="0">
                <a:ln>
                  <a:noFill/>
                </a:ln>
                <a:solidFill>
                  <a:srgbClr val="FFFF00"/>
                </a:solidFill>
                <a:effectLst/>
                <a:uLnTx/>
                <a:uFillTx/>
                <a:latin typeface="Arial" panose="020B0604020202020204" pitchFamily="34" charset="0"/>
                <a:ea typeface="+mn-ea"/>
                <a:cs typeface="+mn-cs"/>
              </a:rPr>
              <a:t>most likely</a:t>
            </a:r>
            <a:r>
              <a:rPr kumimoji="0" lang="en-US" altLang="en-US" sz="4100" b="1" i="0" u="none" strike="noStrike" kern="1200" cap="none" spc="0" normalizeH="0" baseline="0" noProof="0">
                <a:ln>
                  <a:noFill/>
                </a:ln>
                <a:solidFill>
                  <a:srgbClr val="FFFF00"/>
                </a:solidFill>
                <a:effectLst/>
                <a:uLnTx/>
                <a:uFillTx/>
                <a:latin typeface="Arial" panose="020B060402020202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100" b="1" i="0" u="none" strike="noStrike" kern="1200" cap="none" spc="0" normalizeH="0" baseline="0" noProof="0">
                <a:ln>
                  <a:noFill/>
                </a:ln>
                <a:solidFill>
                  <a:srgbClr val="FFFF00"/>
                </a:solidFill>
                <a:effectLst/>
                <a:uLnTx/>
                <a:uFillTx/>
                <a:latin typeface="Arial" panose="020B0604020202020204" pitchFamily="34" charset="0"/>
                <a:ea typeface="+mn-ea"/>
                <a:cs typeface="+mn-cs"/>
              </a:rPr>
              <a:t>	diagnosis</a:t>
            </a:r>
          </a:p>
        </p:txBody>
      </p:sp>
      <p:pic>
        <p:nvPicPr>
          <p:cNvPr id="40965" name="Picture 5" descr="arr_anm3"/>
          <p:cNvPicPr>
            <a:picLocks noChangeAspect="1" noChangeArrowheads="1" noCrop="1"/>
          </p:cNvPicPr>
          <p:nvPr/>
        </p:nvPicPr>
        <p:blipFill>
          <a:blip r:embed="rId2">
            <a:lum bright="-6000" contrast="18000"/>
            <a:extLst>
              <a:ext uri="{28A0092B-C50C-407E-A947-70E740481C1C}">
                <a14:useLocalDpi xmlns:a14="http://schemas.microsoft.com/office/drawing/2010/main" val="0"/>
              </a:ext>
            </a:extLst>
          </a:blip>
          <a:srcRect/>
          <a:stretch>
            <a:fillRect/>
          </a:stretch>
        </p:blipFill>
        <p:spPr bwMode="auto">
          <a:xfrm>
            <a:off x="7772400" y="179388"/>
            <a:ext cx="1314450" cy="119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Rectangle 6"/>
          <p:cNvSpPr>
            <a:spLocks noChangeArrowheads="1"/>
          </p:cNvSpPr>
          <p:nvPr/>
        </p:nvSpPr>
        <p:spPr bwMode="auto">
          <a:xfrm>
            <a:off x="76200" y="2438400"/>
            <a:ext cx="4800600" cy="3200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pic>
        <p:nvPicPr>
          <p:cNvPr id="40967" name="Picture 7" descr="1"/>
          <p:cNvPicPr>
            <a:picLocks noChangeAspect="1" noChangeArrowheads="1"/>
          </p:cNvPicPr>
          <p:nvPr/>
        </p:nvPicPr>
        <p:blipFill>
          <a:blip r:embed="rId3">
            <a:extLst>
              <a:ext uri="{28A0092B-C50C-407E-A947-70E740481C1C}">
                <a14:useLocalDpi xmlns:a14="http://schemas.microsoft.com/office/drawing/2010/main" val="0"/>
              </a:ext>
            </a:extLst>
          </a:blip>
          <a:srcRect l="18750" t="20313" r="20313" b="26563"/>
          <a:stretch>
            <a:fillRect/>
          </a:stretch>
        </p:blipFill>
        <p:spPr bwMode="auto">
          <a:xfrm>
            <a:off x="2286000" y="2828925"/>
            <a:ext cx="2514600" cy="2193925"/>
          </a:xfrm>
          <a:prstGeom prst="rect">
            <a:avLst/>
          </a:prstGeom>
          <a:solidFill>
            <a:schemeClr val="bg2"/>
          </a:solidFill>
          <a:ln>
            <a:noFill/>
          </a:ln>
          <a:extLst>
            <a:ext uri="{91240B29-F687-4F45-9708-019B960494DF}">
              <a14:hiddenLine xmlns:a14="http://schemas.microsoft.com/office/drawing/2010/main" w="38100">
                <a:solidFill>
                  <a:srgbClr val="3366FF"/>
                </a:solidFill>
                <a:miter lim="800000"/>
                <a:headEnd/>
                <a:tailEnd/>
              </a14:hiddenLine>
            </a:ext>
          </a:extLst>
        </p:spPr>
      </p:pic>
      <p:pic>
        <p:nvPicPr>
          <p:cNvPr id="40968" name="Picture 8" descr="1"/>
          <p:cNvPicPr>
            <a:picLocks noChangeAspect="1" noChangeArrowheads="1"/>
          </p:cNvPicPr>
          <p:nvPr/>
        </p:nvPicPr>
        <p:blipFill>
          <a:blip r:embed="rId4">
            <a:extLst>
              <a:ext uri="{28A0092B-C50C-407E-A947-70E740481C1C}">
                <a14:useLocalDpi xmlns:a14="http://schemas.microsoft.com/office/drawing/2010/main" val="0"/>
              </a:ext>
            </a:extLst>
          </a:blip>
          <a:srcRect l="23502" t="7825" r="19174" b="42188"/>
          <a:stretch>
            <a:fillRect/>
          </a:stretch>
        </p:blipFill>
        <p:spPr bwMode="auto">
          <a:xfrm>
            <a:off x="152400" y="2743200"/>
            <a:ext cx="210502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3366FF"/>
                </a:solidFill>
                <a:miter lim="800000"/>
                <a:headEnd/>
                <a:tailEnd/>
              </a14:hiddenLine>
            </a:ext>
          </a:extLst>
        </p:spPr>
      </p:pic>
    </p:spTree>
    <p:extLst>
      <p:ext uri="{BB962C8B-B14F-4D97-AF65-F5344CB8AC3E}">
        <p14:creationId xmlns:p14="http://schemas.microsoft.com/office/powerpoint/2010/main" val="18672724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0" y="1524000"/>
            <a:ext cx="9144000" cy="51816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pic>
        <p:nvPicPr>
          <p:cNvPr id="41987" name="Picture 3" descr="1"/>
          <p:cNvPicPr>
            <a:picLocks noChangeAspect="1" noChangeArrowheads="1"/>
          </p:cNvPicPr>
          <p:nvPr/>
        </p:nvPicPr>
        <p:blipFill>
          <a:blip r:embed="rId2">
            <a:lum bright="-6000"/>
            <a:extLst>
              <a:ext uri="{28A0092B-C50C-407E-A947-70E740481C1C}">
                <a14:useLocalDpi xmlns:a14="http://schemas.microsoft.com/office/drawing/2010/main" val="0"/>
              </a:ext>
            </a:extLst>
          </a:blip>
          <a:srcRect l="19577" t="24446" r="19762" b="31233"/>
          <a:stretch>
            <a:fillRect/>
          </a:stretch>
        </p:blipFill>
        <p:spPr bwMode="auto">
          <a:xfrm>
            <a:off x="4953000" y="1787525"/>
            <a:ext cx="3810000" cy="278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4" descr="1"/>
          <p:cNvPicPr>
            <a:picLocks noChangeAspect="1" noChangeArrowheads="1"/>
          </p:cNvPicPr>
          <p:nvPr/>
        </p:nvPicPr>
        <p:blipFill>
          <a:blip r:embed="rId3">
            <a:extLst>
              <a:ext uri="{28A0092B-C50C-407E-A947-70E740481C1C}">
                <a14:useLocalDpi xmlns:a14="http://schemas.microsoft.com/office/drawing/2010/main" val="0"/>
              </a:ext>
            </a:extLst>
          </a:blip>
          <a:srcRect l="23502" t="7825" r="19174" b="42188"/>
          <a:stretch>
            <a:fillRect/>
          </a:stretch>
        </p:blipFill>
        <p:spPr bwMode="auto">
          <a:xfrm>
            <a:off x="304800" y="1828800"/>
            <a:ext cx="4427538"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3366FF"/>
                </a:solidFill>
                <a:miter lim="800000"/>
                <a:headEnd/>
                <a:tailEnd/>
              </a14:hiddenLine>
            </a:ext>
          </a:extLst>
        </p:spPr>
      </p:pic>
      <p:pic>
        <p:nvPicPr>
          <p:cNvPr id="41989" name="Picture 5"/>
          <p:cNvPicPr>
            <a:picLocks noChangeAspect="1" noChangeArrowheads="1"/>
          </p:cNvPicPr>
          <p:nvPr/>
        </p:nvPicPr>
        <p:blipFill>
          <a:blip r:embed="rId4">
            <a:lum bright="-6000" contrast="48000"/>
            <a:extLst>
              <a:ext uri="{28A0092B-C50C-407E-A947-70E740481C1C}">
                <a14:useLocalDpi xmlns:a14="http://schemas.microsoft.com/office/drawing/2010/main" val="0"/>
              </a:ext>
            </a:extLst>
          </a:blip>
          <a:srcRect t="8746" r="51482" b="64194"/>
          <a:stretch>
            <a:fillRect/>
          </a:stretch>
        </p:blipFill>
        <p:spPr bwMode="auto">
          <a:xfrm>
            <a:off x="4953000" y="4692650"/>
            <a:ext cx="3886200" cy="163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33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90" name="Rectangle 6"/>
          <p:cNvSpPr>
            <a:spLocks noChangeArrowheads="1"/>
          </p:cNvSpPr>
          <p:nvPr/>
        </p:nvSpPr>
        <p:spPr bwMode="auto">
          <a:xfrm>
            <a:off x="0" y="76200"/>
            <a:ext cx="9144000" cy="13716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27719" name="Text Box 7"/>
          <p:cNvSpPr txBox="1">
            <a:spLocks noChangeArrowheads="1"/>
          </p:cNvSpPr>
          <p:nvPr/>
        </p:nvSpPr>
        <p:spPr bwMode="auto">
          <a:xfrm>
            <a:off x="1087438" y="331788"/>
            <a:ext cx="7524750" cy="76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mn-ea"/>
                <a:cs typeface="+mn-cs"/>
              </a:rPr>
              <a:t>Pleuropulmonary Blastoma</a:t>
            </a:r>
          </a:p>
        </p:txBody>
      </p:sp>
    </p:spTree>
    <p:extLst>
      <p:ext uri="{BB962C8B-B14F-4D97-AF65-F5344CB8AC3E}">
        <p14:creationId xmlns:p14="http://schemas.microsoft.com/office/powerpoint/2010/main" val="372745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8" name="Rectangle 2"/>
          <p:cNvSpPr>
            <a:spLocks noGrp="1" noChangeArrowheads="1"/>
          </p:cNvSpPr>
          <p:nvPr>
            <p:ph type="title"/>
          </p:nvPr>
        </p:nvSpPr>
        <p:spPr>
          <a:xfrm>
            <a:off x="76200" y="152400"/>
            <a:ext cx="5029200" cy="1143000"/>
          </a:xfrm>
        </p:spPr>
        <p:txBody>
          <a:bodyPr/>
          <a:lstStyle/>
          <a:p>
            <a:pPr>
              <a:defRPr/>
            </a:pPr>
            <a:r>
              <a:rPr lang="en-US" sz="4000" b="1" dirty="0" smtClean="0">
                <a:solidFill>
                  <a:srgbClr val="FFFF00"/>
                </a:solidFill>
                <a:effectLst>
                  <a:outerShdw blurRad="38100" dist="38100" dir="2700000" algn="tl">
                    <a:srgbClr val="000000">
                      <a:alpha val="43137"/>
                    </a:srgbClr>
                  </a:outerShdw>
                </a:effectLst>
              </a:rPr>
              <a:t>Pleuropulmonary </a:t>
            </a:r>
            <a:br>
              <a:rPr lang="en-US" sz="4000" b="1" dirty="0" smtClean="0">
                <a:solidFill>
                  <a:srgbClr val="FFFF00"/>
                </a:solidFill>
                <a:effectLst>
                  <a:outerShdw blurRad="38100" dist="38100" dir="2700000" algn="tl">
                    <a:srgbClr val="000000">
                      <a:alpha val="43137"/>
                    </a:srgbClr>
                  </a:outerShdw>
                </a:effectLst>
              </a:rPr>
            </a:br>
            <a:r>
              <a:rPr lang="en-US" sz="4000" b="1" dirty="0" smtClean="0">
                <a:solidFill>
                  <a:srgbClr val="FFFF00"/>
                </a:solidFill>
                <a:effectLst>
                  <a:outerShdw blurRad="38100" dist="38100" dir="2700000" algn="tl">
                    <a:srgbClr val="000000">
                      <a:alpha val="43137"/>
                    </a:srgbClr>
                  </a:outerShdw>
                </a:effectLst>
              </a:rPr>
              <a:t>Blastoma </a:t>
            </a:r>
          </a:p>
        </p:txBody>
      </p:sp>
      <p:sp>
        <p:nvSpPr>
          <p:cNvPr id="628739" name="Rectangle 3"/>
          <p:cNvSpPr>
            <a:spLocks noGrp="1" noChangeArrowheads="1"/>
          </p:cNvSpPr>
          <p:nvPr>
            <p:ph type="body" idx="1"/>
          </p:nvPr>
        </p:nvSpPr>
        <p:spPr>
          <a:xfrm>
            <a:off x="381000" y="1600200"/>
            <a:ext cx="4572000" cy="5029200"/>
          </a:xfrm>
        </p:spPr>
        <p:txBody>
          <a:bodyPr/>
          <a:lstStyle/>
          <a:p>
            <a:pPr>
              <a:buClr>
                <a:srgbClr val="FF0000"/>
              </a:buClr>
              <a:defRPr/>
            </a:pPr>
            <a:r>
              <a:rPr lang="en-US" sz="2500" b="1" dirty="0" smtClean="0">
                <a:solidFill>
                  <a:schemeClr val="bg1"/>
                </a:solidFill>
                <a:effectLst>
                  <a:outerShdw blurRad="38100" dist="38100" dir="2700000" algn="tl">
                    <a:srgbClr val="000000">
                      <a:alpha val="43137"/>
                    </a:srgbClr>
                  </a:outerShdw>
                </a:effectLst>
              </a:rPr>
              <a:t>Described as distinct clinical entity in 1988</a:t>
            </a:r>
          </a:p>
          <a:p>
            <a:pPr>
              <a:buClr>
                <a:srgbClr val="FF0000"/>
              </a:buClr>
              <a:defRPr/>
            </a:pPr>
            <a:endParaRPr lang="en-US" sz="2500" b="1" dirty="0" smtClean="0">
              <a:solidFill>
                <a:schemeClr val="bg1"/>
              </a:solidFill>
              <a:effectLst>
                <a:outerShdw blurRad="38100" dist="38100" dir="2700000" algn="tl">
                  <a:srgbClr val="000000">
                    <a:alpha val="43137"/>
                  </a:srgbClr>
                </a:outerShdw>
              </a:effectLst>
            </a:endParaRPr>
          </a:p>
          <a:p>
            <a:pPr>
              <a:buClr>
                <a:srgbClr val="FF0000"/>
              </a:buClr>
              <a:defRPr/>
            </a:pPr>
            <a:r>
              <a:rPr lang="en-US" sz="2500" b="1" dirty="0" smtClean="0">
                <a:solidFill>
                  <a:schemeClr val="bg1"/>
                </a:solidFill>
                <a:effectLst>
                  <a:outerShdw blurRad="38100" dist="38100" dir="2700000" algn="tl">
                    <a:srgbClr val="000000">
                      <a:alpha val="43137"/>
                    </a:srgbClr>
                  </a:outerShdw>
                </a:effectLst>
              </a:rPr>
              <a:t>Rare primary neoplasm of early childhood </a:t>
            </a:r>
          </a:p>
          <a:p>
            <a:pPr>
              <a:buClr>
                <a:srgbClr val="FF0000"/>
              </a:buClr>
              <a:defRPr/>
            </a:pPr>
            <a:endParaRPr lang="en-US" sz="2500" b="1" dirty="0" smtClean="0">
              <a:solidFill>
                <a:schemeClr val="bg1"/>
              </a:solidFill>
              <a:effectLst>
                <a:outerShdw blurRad="38100" dist="38100" dir="2700000" algn="tl">
                  <a:srgbClr val="000000">
                    <a:alpha val="43137"/>
                  </a:srgbClr>
                </a:outerShdw>
              </a:effectLst>
            </a:endParaRPr>
          </a:p>
          <a:p>
            <a:pPr>
              <a:buClr>
                <a:srgbClr val="FF0000"/>
              </a:buClr>
              <a:defRPr/>
            </a:pPr>
            <a:r>
              <a:rPr lang="en-US" sz="2500" b="1" dirty="0" smtClean="0">
                <a:solidFill>
                  <a:schemeClr val="bg1"/>
                </a:solidFill>
                <a:effectLst>
                  <a:outerShdw blurRad="38100" dist="38100" dir="2700000" algn="tl">
                    <a:srgbClr val="000000">
                      <a:alpha val="43137"/>
                    </a:srgbClr>
                  </a:outerShdw>
                </a:effectLst>
              </a:rPr>
              <a:t>Arising in the lung or visceral pleura </a:t>
            </a:r>
          </a:p>
          <a:p>
            <a:pPr>
              <a:buClr>
                <a:srgbClr val="FF0000"/>
              </a:buClr>
              <a:defRPr/>
            </a:pPr>
            <a:endParaRPr lang="en-US" sz="2500" b="1" dirty="0" smtClean="0">
              <a:solidFill>
                <a:schemeClr val="bg1"/>
              </a:solidFill>
              <a:effectLst>
                <a:outerShdw blurRad="38100" dist="38100" dir="2700000" algn="tl">
                  <a:srgbClr val="000000">
                    <a:alpha val="43137"/>
                  </a:srgbClr>
                </a:outerShdw>
              </a:effectLst>
            </a:endParaRPr>
          </a:p>
          <a:p>
            <a:pPr>
              <a:buClr>
                <a:srgbClr val="FF0000"/>
              </a:buClr>
              <a:defRPr/>
            </a:pPr>
            <a:r>
              <a:rPr lang="en-US" sz="2500" b="1" dirty="0" smtClean="0">
                <a:solidFill>
                  <a:schemeClr val="bg1"/>
                </a:solidFill>
                <a:effectLst>
                  <a:outerShdw blurRad="38100" dist="38100" dir="2700000" algn="tl">
                    <a:srgbClr val="000000">
                      <a:alpha val="43137"/>
                    </a:srgbClr>
                  </a:outerShdw>
                </a:effectLst>
              </a:rPr>
              <a:t>Three types </a:t>
            </a:r>
          </a:p>
        </p:txBody>
      </p:sp>
      <p:sp>
        <p:nvSpPr>
          <p:cNvPr id="43012" name="Rectangle 4"/>
          <p:cNvSpPr>
            <a:spLocks noChangeArrowheads="1"/>
          </p:cNvSpPr>
          <p:nvPr/>
        </p:nvSpPr>
        <p:spPr bwMode="auto">
          <a:xfrm>
            <a:off x="5105400" y="0"/>
            <a:ext cx="40386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pic>
        <p:nvPicPr>
          <p:cNvPr id="43013" name="Picture 5" descr="1"/>
          <p:cNvPicPr>
            <a:picLocks noChangeAspect="1" noChangeArrowheads="1"/>
          </p:cNvPicPr>
          <p:nvPr/>
        </p:nvPicPr>
        <p:blipFill>
          <a:blip r:embed="rId2">
            <a:extLst>
              <a:ext uri="{28A0092B-C50C-407E-A947-70E740481C1C}">
                <a14:useLocalDpi xmlns:a14="http://schemas.microsoft.com/office/drawing/2010/main" val="0"/>
              </a:ext>
            </a:extLst>
          </a:blip>
          <a:srcRect l="15625" t="20313" r="20313" b="21875"/>
          <a:stretch>
            <a:fillRect/>
          </a:stretch>
        </p:blipFill>
        <p:spPr bwMode="auto">
          <a:xfrm>
            <a:off x="6324600" y="2386013"/>
            <a:ext cx="2590800" cy="2338387"/>
          </a:xfrm>
          <a:prstGeom prst="rect">
            <a:avLst/>
          </a:prstGeom>
          <a:solidFill>
            <a:schemeClr val="tx1"/>
          </a:solidFill>
          <a:ln w="9525">
            <a:solidFill>
              <a:schemeClr val="tx1"/>
            </a:solidFill>
            <a:miter lim="800000"/>
            <a:headEnd/>
            <a:tailEnd/>
          </a:ln>
        </p:spPr>
      </p:pic>
      <p:pic>
        <p:nvPicPr>
          <p:cNvPr id="43014" name="Picture 6" descr="1"/>
          <p:cNvPicPr>
            <a:picLocks noChangeAspect="1" noChangeArrowheads="1"/>
          </p:cNvPicPr>
          <p:nvPr/>
        </p:nvPicPr>
        <p:blipFill>
          <a:blip r:embed="rId3">
            <a:lum bright="-6000"/>
            <a:extLst>
              <a:ext uri="{28A0092B-C50C-407E-A947-70E740481C1C}">
                <a14:useLocalDpi xmlns:a14="http://schemas.microsoft.com/office/drawing/2010/main" val="0"/>
              </a:ext>
            </a:extLst>
          </a:blip>
          <a:srcRect l="18750" t="20313" r="20313" b="26563"/>
          <a:stretch>
            <a:fillRect/>
          </a:stretch>
        </p:blipFill>
        <p:spPr bwMode="auto">
          <a:xfrm>
            <a:off x="6324600" y="25400"/>
            <a:ext cx="2590800" cy="2260600"/>
          </a:xfrm>
          <a:prstGeom prst="rect">
            <a:avLst/>
          </a:prstGeom>
          <a:solidFill>
            <a:schemeClr val="bg2"/>
          </a:solidFill>
          <a:ln w="12700">
            <a:solidFill>
              <a:schemeClr val="tx1"/>
            </a:solidFill>
            <a:miter lim="800000"/>
            <a:headEnd/>
            <a:tailEnd/>
          </a:ln>
        </p:spPr>
      </p:pic>
      <p:sp>
        <p:nvSpPr>
          <p:cNvPr id="43015" name="Text Box 7"/>
          <p:cNvSpPr txBox="1">
            <a:spLocks noChangeArrowheads="1"/>
          </p:cNvSpPr>
          <p:nvPr/>
        </p:nvSpPr>
        <p:spPr bwMode="auto">
          <a:xfrm>
            <a:off x="5181600" y="1752600"/>
            <a:ext cx="1149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CC00"/>
                </a:solidFill>
                <a:effectLst/>
                <a:uLnTx/>
                <a:uFillTx/>
                <a:latin typeface="Arial" panose="020B0604020202020204" pitchFamily="34" charset="0"/>
                <a:ea typeface="+mn-ea"/>
                <a:cs typeface="+mn-cs"/>
              </a:rPr>
              <a:t>Type 1</a:t>
            </a:r>
          </a:p>
        </p:txBody>
      </p:sp>
      <p:sp>
        <p:nvSpPr>
          <p:cNvPr id="43016" name="Rectangle 8"/>
          <p:cNvSpPr>
            <a:spLocks noChangeArrowheads="1"/>
          </p:cNvSpPr>
          <p:nvPr/>
        </p:nvSpPr>
        <p:spPr bwMode="auto">
          <a:xfrm>
            <a:off x="5175250" y="4267200"/>
            <a:ext cx="1149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CC00"/>
                </a:solidFill>
                <a:effectLst/>
                <a:uLnTx/>
                <a:uFillTx/>
                <a:latin typeface="Arial" panose="020B0604020202020204" pitchFamily="34" charset="0"/>
                <a:ea typeface="+mn-ea"/>
                <a:cs typeface="+mn-cs"/>
              </a:rPr>
              <a:t>Type 2</a:t>
            </a:r>
          </a:p>
        </p:txBody>
      </p:sp>
      <p:sp>
        <p:nvSpPr>
          <p:cNvPr id="43017" name="Text Box 9"/>
          <p:cNvSpPr txBox="1">
            <a:spLocks noChangeArrowheads="1"/>
          </p:cNvSpPr>
          <p:nvPr/>
        </p:nvSpPr>
        <p:spPr bwMode="auto">
          <a:xfrm>
            <a:off x="5099050" y="6248400"/>
            <a:ext cx="1149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CC00"/>
                </a:solidFill>
                <a:effectLst/>
                <a:uLnTx/>
                <a:uFillTx/>
                <a:latin typeface="Arial" panose="020B0604020202020204" pitchFamily="34" charset="0"/>
                <a:ea typeface="+mn-ea"/>
                <a:cs typeface="+mn-cs"/>
              </a:rPr>
              <a:t>Type 3</a:t>
            </a:r>
          </a:p>
        </p:txBody>
      </p:sp>
      <p:sp>
        <p:nvSpPr>
          <p:cNvPr id="43018" name="Rectangle 10"/>
          <p:cNvSpPr>
            <a:spLocks noChangeArrowheads="1"/>
          </p:cNvSpPr>
          <p:nvPr/>
        </p:nvSpPr>
        <p:spPr bwMode="auto">
          <a:xfrm>
            <a:off x="8534400" y="4724400"/>
            <a:ext cx="609600" cy="304800"/>
          </a:xfrm>
          <a:prstGeom prst="rect">
            <a:avLst/>
          </a:prstGeom>
          <a:solidFill>
            <a:schemeClr val="tx1"/>
          </a:solidFill>
          <a:ln>
            <a:noFill/>
          </a:ln>
          <a:effectLs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pic>
        <p:nvPicPr>
          <p:cNvPr id="43019" name="Picture 11" descr="1"/>
          <p:cNvPicPr>
            <a:picLocks noChangeAspect="1" noChangeArrowheads="1"/>
          </p:cNvPicPr>
          <p:nvPr/>
        </p:nvPicPr>
        <p:blipFill>
          <a:blip r:embed="rId4">
            <a:extLst>
              <a:ext uri="{28A0092B-C50C-407E-A947-70E740481C1C}">
                <a14:useLocalDpi xmlns:a14="http://schemas.microsoft.com/office/drawing/2010/main" val="0"/>
              </a:ext>
            </a:extLst>
          </a:blip>
          <a:srcRect l="10156" t="14063" r="7813" b="25000"/>
          <a:stretch>
            <a:fillRect/>
          </a:stretch>
        </p:blipFill>
        <p:spPr bwMode="auto">
          <a:xfrm>
            <a:off x="6324600" y="4859338"/>
            <a:ext cx="2590800" cy="19224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3020" name="Text Box 4"/>
          <p:cNvSpPr txBox="1">
            <a:spLocks noChangeArrowheads="1"/>
          </p:cNvSpPr>
          <p:nvPr/>
        </p:nvSpPr>
        <p:spPr bwMode="auto">
          <a:xfrm>
            <a:off x="-457200" y="6289675"/>
            <a:ext cx="5486400"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300" b="1" i="0" u="none" strike="noStrike" kern="1200" cap="none" spc="0" normalizeH="0" baseline="0" noProof="0">
                <a:ln>
                  <a:noFill/>
                </a:ln>
                <a:solidFill>
                  <a:srgbClr val="FFC000"/>
                </a:solidFill>
                <a:effectLst/>
                <a:uLnTx/>
                <a:uFillTx/>
                <a:latin typeface="Arial" panose="020B0604020202020204" pitchFamily="34" charset="0"/>
                <a:ea typeface="+mn-ea"/>
                <a:cs typeface="+mn-cs"/>
              </a:rPr>
              <a:t>Lee EY, et al. A Familial Case of Pleuropulmonary Blastoma</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300" b="1" i="0" u="none" strike="noStrike" kern="1200" cap="none" spc="0" normalizeH="0" baseline="0" noProof="0">
                <a:ln>
                  <a:noFill/>
                </a:ln>
                <a:solidFill>
                  <a:srgbClr val="FFC000"/>
                </a:solidFill>
                <a:effectLst/>
                <a:uLnTx/>
                <a:uFillTx/>
                <a:latin typeface="Arial" panose="020B0604020202020204" pitchFamily="34" charset="0"/>
                <a:ea typeface="+mn-ea"/>
                <a:cs typeface="+mn-cs"/>
              </a:rPr>
              <a:t>Eur J Pediatr Surg. 2008</a:t>
            </a:r>
          </a:p>
        </p:txBody>
      </p:sp>
    </p:spTree>
    <p:extLst>
      <p:ext uri="{BB962C8B-B14F-4D97-AF65-F5344CB8AC3E}">
        <p14:creationId xmlns:p14="http://schemas.microsoft.com/office/powerpoint/2010/main" val="26907877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6" name="Rectangle 2"/>
          <p:cNvSpPr>
            <a:spLocks noGrp="1" noChangeArrowheads="1"/>
          </p:cNvSpPr>
          <p:nvPr>
            <p:ph type="title" idx="4294967295"/>
          </p:nvPr>
        </p:nvSpPr>
        <p:spPr>
          <a:xfrm>
            <a:off x="685800" y="76200"/>
            <a:ext cx="8153400" cy="1143000"/>
          </a:xfrm>
        </p:spPr>
        <p:txBody>
          <a:bodyPr/>
          <a:lstStyle/>
          <a:p>
            <a:pPr>
              <a:defRPr/>
            </a:pPr>
            <a:r>
              <a:rPr lang="en-US" sz="4000" b="1" dirty="0" smtClean="0">
                <a:solidFill>
                  <a:srgbClr val="FFFF00"/>
                </a:solidFill>
                <a:effectLst>
                  <a:outerShdw blurRad="38100" dist="38100" dir="2700000" algn="tl">
                    <a:srgbClr val="000000">
                      <a:alpha val="43137"/>
                    </a:srgbClr>
                  </a:outerShdw>
                </a:effectLst>
              </a:rPr>
              <a:t>Mutations of DICER-1 Gene Leads to Oncogenesis </a:t>
            </a:r>
          </a:p>
        </p:txBody>
      </p:sp>
      <p:sp>
        <p:nvSpPr>
          <p:cNvPr id="45059" name="Rectangle 5"/>
          <p:cNvSpPr>
            <a:spLocks noChangeArrowheads="1"/>
          </p:cNvSpPr>
          <p:nvPr/>
        </p:nvSpPr>
        <p:spPr bwMode="auto">
          <a:xfrm>
            <a:off x="0" y="1371600"/>
            <a:ext cx="9144000" cy="5486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5060" name="Rectangle 6"/>
          <p:cNvSpPr>
            <a:spLocks noChangeArrowheads="1"/>
          </p:cNvSpPr>
          <p:nvPr/>
        </p:nvSpPr>
        <p:spPr bwMode="auto">
          <a:xfrm>
            <a:off x="5791200" y="1447800"/>
            <a:ext cx="3048000" cy="51816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pic>
        <p:nvPicPr>
          <p:cNvPr id="11" name="Picture 2" descr="S:\LJRESPACS\CPDNUS2\ser001img00042.jpg"/>
          <p:cNvPicPr>
            <a:picLocks noChangeArrowheads="1"/>
          </p:cNvPicPr>
          <p:nvPr/>
        </p:nvPicPr>
        <p:blipFill>
          <a:blip r:embed="rId3">
            <a:extLst>
              <a:ext uri="{28A0092B-C50C-407E-A947-70E740481C1C}">
                <a14:useLocalDpi xmlns:a14="http://schemas.microsoft.com/office/drawing/2010/main" val="0"/>
              </a:ext>
            </a:extLst>
          </a:blip>
          <a:srcRect l="25050" t="15126" r="21300" b="19362"/>
          <a:stretch>
            <a:fillRect/>
          </a:stretch>
        </p:blipFill>
        <p:spPr bwMode="auto">
          <a:xfrm>
            <a:off x="3352800" y="1447800"/>
            <a:ext cx="2743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S:\LJRESPACS\CPDN3\ser004img00020.jpg"/>
          <p:cNvPicPr>
            <a:picLocks noChangeArrowheads="1"/>
          </p:cNvPicPr>
          <p:nvPr/>
        </p:nvPicPr>
        <p:blipFill>
          <a:blip r:embed="rId4">
            <a:extLst>
              <a:ext uri="{28A0092B-C50C-407E-A947-70E740481C1C}">
                <a14:useLocalDpi xmlns:a14="http://schemas.microsoft.com/office/drawing/2010/main" val="0"/>
              </a:ext>
            </a:extLst>
          </a:blip>
          <a:srcRect l="9000" t="11250" r="24716" b="29625"/>
          <a:stretch>
            <a:fillRect/>
          </a:stretch>
        </p:blipFill>
        <p:spPr bwMode="auto">
          <a:xfrm>
            <a:off x="3352800" y="4114800"/>
            <a:ext cx="2743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Cystic nephroma reduced.jpg"/>
          <p:cNvPicPr>
            <a:picLocks noChangeAspect="1"/>
          </p:cNvPicPr>
          <p:nvPr/>
        </p:nvPicPr>
        <p:blipFill>
          <a:blip r:embed="rId5" cstate="print">
            <a:extLst>
              <a:ext uri="{28A0092B-C50C-407E-A947-70E740481C1C}">
                <a14:useLocalDpi xmlns:a14="http://schemas.microsoft.com/office/drawing/2010/main" val="0"/>
              </a:ext>
            </a:extLst>
          </a:blip>
          <a:srcRect r="52145"/>
          <a:stretch>
            <a:fillRect/>
          </a:stretch>
        </p:blipFill>
        <p:spPr bwMode="auto">
          <a:xfrm>
            <a:off x="6248400" y="2133600"/>
            <a:ext cx="2816225"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Picture 4" descr="1"/>
          <p:cNvPicPr>
            <a:picLocks noChangeAspect="1" noChangeArrowheads="1"/>
          </p:cNvPicPr>
          <p:nvPr/>
        </p:nvPicPr>
        <p:blipFill>
          <a:blip r:embed="rId6">
            <a:extLst>
              <a:ext uri="{28A0092B-C50C-407E-A947-70E740481C1C}">
                <a14:useLocalDpi xmlns:a14="http://schemas.microsoft.com/office/drawing/2010/main" val="0"/>
              </a:ext>
            </a:extLst>
          </a:blip>
          <a:srcRect l="17545" t="6470" r="15312" b="37276"/>
          <a:stretch>
            <a:fillRect/>
          </a:stretch>
        </p:blipFill>
        <p:spPr bwMode="auto">
          <a:xfrm>
            <a:off x="152400" y="1447800"/>
            <a:ext cx="3092450" cy="2590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5065" name="Picture 2" descr="1"/>
          <p:cNvPicPr>
            <a:picLocks noChangeAspect="1" noChangeArrowheads="1"/>
          </p:cNvPicPr>
          <p:nvPr/>
        </p:nvPicPr>
        <p:blipFill>
          <a:blip r:embed="rId7">
            <a:extLst>
              <a:ext uri="{28A0092B-C50C-407E-A947-70E740481C1C}">
                <a14:useLocalDpi xmlns:a14="http://schemas.microsoft.com/office/drawing/2010/main" val="0"/>
              </a:ext>
            </a:extLst>
          </a:blip>
          <a:srcRect l="9268" t="16081" r="19212" b="24211"/>
          <a:stretch>
            <a:fillRect/>
          </a:stretch>
        </p:blipFill>
        <p:spPr bwMode="auto">
          <a:xfrm>
            <a:off x="152400" y="4114800"/>
            <a:ext cx="3103563"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 descr="Cystic nephroma reduced.jpg"/>
          <p:cNvPicPr>
            <a:picLocks noChangeAspect="1"/>
          </p:cNvPicPr>
          <p:nvPr/>
        </p:nvPicPr>
        <p:blipFill>
          <a:blip r:embed="rId5" cstate="print">
            <a:extLst>
              <a:ext uri="{28A0092B-C50C-407E-A947-70E740481C1C}">
                <a14:useLocalDpi xmlns:a14="http://schemas.microsoft.com/office/drawing/2010/main" val="0"/>
              </a:ext>
            </a:extLst>
          </a:blip>
          <a:srcRect l="50000"/>
          <a:stretch>
            <a:fillRect/>
          </a:stretch>
        </p:blipFill>
        <p:spPr bwMode="auto">
          <a:xfrm>
            <a:off x="6172200" y="2133600"/>
            <a:ext cx="2943225"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76430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381000"/>
            <a:ext cx="5257800" cy="1143000"/>
          </a:xfrm>
        </p:spPr>
        <p:txBody>
          <a:bodyPr/>
          <a:lstStyle/>
          <a:p>
            <a:pPr eaLnBrk="1" hangingPunct="1">
              <a:defRPr/>
            </a:pPr>
            <a:r>
              <a:rPr lang="en-US" altLang="en-US" sz="3600" b="1" dirty="0" smtClean="0">
                <a:solidFill>
                  <a:srgbClr val="FFFF00"/>
                </a:solidFill>
                <a:effectLst>
                  <a:outerShdw blurRad="38100" dist="38100" dir="2700000" algn="tl">
                    <a:srgbClr val="000000"/>
                  </a:outerShdw>
                </a:effectLst>
              </a:rPr>
              <a:t>Congenital Lung Malformation</a:t>
            </a:r>
            <a:r>
              <a:rPr lang="en-US" altLang="en-US" b="1" dirty="0" smtClean="0">
                <a:solidFill>
                  <a:srgbClr val="FFFF00"/>
                </a:solidFill>
                <a:effectLst>
                  <a:outerShdw blurRad="38100" dist="38100" dir="2700000" algn="tl">
                    <a:srgbClr val="000000"/>
                  </a:outerShdw>
                </a:effectLst>
              </a:rPr>
              <a:t>:</a:t>
            </a:r>
            <a:r>
              <a:rPr lang="en-US" altLang="en-US" sz="2800" b="1" dirty="0">
                <a:solidFill>
                  <a:srgbClr val="FFFF00"/>
                </a:solidFill>
                <a:effectLst>
                  <a:outerShdw blurRad="38100" dist="38100" dir="2700000" algn="tl">
                    <a:srgbClr val="000000"/>
                  </a:outerShdw>
                </a:effectLst>
              </a:rPr>
              <a:t/>
            </a:r>
            <a:br>
              <a:rPr lang="en-US" altLang="en-US" sz="2800" b="1" dirty="0">
                <a:solidFill>
                  <a:srgbClr val="FFFF00"/>
                </a:solidFill>
                <a:effectLst>
                  <a:outerShdw blurRad="38100" dist="38100" dir="2700000" algn="tl">
                    <a:srgbClr val="000000"/>
                  </a:outerShdw>
                </a:effectLst>
              </a:rPr>
            </a:br>
            <a:r>
              <a:rPr lang="en-US" altLang="en-US" sz="2400" b="1" dirty="0" smtClean="0">
                <a:solidFill>
                  <a:srgbClr val="FFC000"/>
                </a:solidFill>
                <a:effectLst>
                  <a:outerShdw blurRad="38100" dist="38100" dir="2700000" algn="tl">
                    <a:srgbClr val="000000"/>
                  </a:outerShdw>
                </a:effectLst>
              </a:rPr>
              <a:t>Pulmonary Sequestration</a:t>
            </a:r>
            <a:endParaRPr lang="en-US" altLang="en-US" sz="1400" b="1" dirty="0" smtClean="0">
              <a:solidFill>
                <a:srgbClr val="FFC000"/>
              </a:solidFill>
              <a:effectLst>
                <a:outerShdw blurRad="38100" dist="38100" dir="2700000" algn="tl">
                  <a:srgbClr val="000000"/>
                </a:outerShdw>
              </a:effectLst>
            </a:endParaRPr>
          </a:p>
        </p:txBody>
      </p:sp>
      <p:sp>
        <p:nvSpPr>
          <p:cNvPr id="6147" name="Rectangle 3"/>
          <p:cNvSpPr>
            <a:spLocks noGrp="1" noChangeArrowheads="1"/>
          </p:cNvSpPr>
          <p:nvPr>
            <p:ph type="body" idx="1"/>
          </p:nvPr>
        </p:nvSpPr>
        <p:spPr>
          <a:xfrm>
            <a:off x="228600" y="2209800"/>
            <a:ext cx="4800600" cy="4525963"/>
          </a:xfrm>
        </p:spPr>
        <p:txBody>
          <a:bodyPr/>
          <a:lstStyle/>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Malformed lung tissue with no normal connection with</a:t>
            </a:r>
            <a:r>
              <a:rPr lang="en-US" altLang="en-US" sz="1600" b="1" dirty="0" smtClean="0">
                <a:solidFill>
                  <a:schemeClr val="bg1"/>
                </a:solidFill>
                <a:effectLst>
                  <a:outerShdw blurRad="38100" dist="38100" dir="2700000" algn="tl">
                    <a:srgbClr val="000000"/>
                  </a:outerShdw>
                </a:effectLst>
              </a:rPr>
              <a:t>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Airway</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Pulmonary artery  </a:t>
            </a:r>
          </a:p>
          <a:p>
            <a:pPr lvl="1" eaLnBrk="1" hangingPunct="1">
              <a:lnSpc>
                <a:spcPct val="80000"/>
              </a:lnSpc>
              <a:buClr>
                <a:srgbClr val="FF0000"/>
              </a:buClr>
              <a:defRPr/>
            </a:pPr>
            <a:endParaRPr lang="en-US" altLang="en-US"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Intralobar vs. Extralobar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Congenital?</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Acquired?</a:t>
            </a:r>
          </a:p>
          <a:p>
            <a:pPr lvl="1" eaLnBrk="1" hangingPunct="1">
              <a:lnSpc>
                <a:spcPct val="80000"/>
              </a:lnSpc>
              <a:buClr>
                <a:srgbClr val="FF0000"/>
              </a:buClr>
              <a:defRPr/>
            </a:pPr>
            <a:endParaRPr lang="en-US" altLang="en-US" sz="20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Common location</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LLL &gt; RLL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Other lobes, within diaphragm  </a:t>
            </a:r>
          </a:p>
        </p:txBody>
      </p:sp>
      <p:sp>
        <p:nvSpPr>
          <p:cNvPr id="46084" name="Rectangle 4"/>
          <p:cNvSpPr>
            <a:spLocks noChangeArrowheads="1"/>
          </p:cNvSpPr>
          <p:nvPr/>
        </p:nvSpPr>
        <p:spPr bwMode="auto">
          <a:xfrm>
            <a:off x="5257800" y="0"/>
            <a:ext cx="38862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pic>
        <p:nvPicPr>
          <p:cNvPr id="46085" name="Picture 12"/>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5562600" y="76200"/>
            <a:ext cx="3276600" cy="305752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6" name="Picture 13"/>
          <p:cNvPicPr>
            <a:picLocks noChangeAspect="1" noChangeArrowheads="1"/>
          </p:cNvPicPr>
          <p:nvPr/>
        </p:nvPicPr>
        <p:blipFill>
          <a:blip r:embed="rId4">
            <a:lum bright="-6000" contrast="6000"/>
            <a:extLst>
              <a:ext uri="{28A0092B-C50C-407E-A947-70E740481C1C}">
                <a14:useLocalDpi xmlns:a14="http://schemas.microsoft.com/office/drawing/2010/main" val="0"/>
              </a:ext>
            </a:extLst>
          </a:blip>
          <a:srcRect/>
          <a:stretch>
            <a:fillRect/>
          </a:stretch>
        </p:blipFill>
        <p:spPr bwMode="auto">
          <a:xfrm>
            <a:off x="5562600" y="3570288"/>
            <a:ext cx="3276600" cy="298291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7" name="Text Box 8"/>
          <p:cNvSpPr txBox="1">
            <a:spLocks noChangeArrowheads="1"/>
          </p:cNvSpPr>
          <p:nvPr/>
        </p:nvSpPr>
        <p:spPr bwMode="auto">
          <a:xfrm>
            <a:off x="5562600" y="3059113"/>
            <a:ext cx="3276600" cy="369887"/>
          </a:xfrm>
          <a:prstGeom prst="rect">
            <a:avLst/>
          </a:prstGeom>
          <a:solidFill>
            <a:schemeClr val="tx1"/>
          </a:solidFill>
          <a:ln w="12700">
            <a:solidFill>
              <a:schemeClr val="bg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Intralobar PS </a:t>
            </a:r>
          </a:p>
        </p:txBody>
      </p:sp>
      <p:sp>
        <p:nvSpPr>
          <p:cNvPr id="46088" name="Text Box 10"/>
          <p:cNvSpPr txBox="1">
            <a:spLocks noChangeArrowheads="1"/>
          </p:cNvSpPr>
          <p:nvPr/>
        </p:nvSpPr>
        <p:spPr bwMode="auto">
          <a:xfrm>
            <a:off x="5562600" y="6378575"/>
            <a:ext cx="3276600" cy="369888"/>
          </a:xfrm>
          <a:prstGeom prst="rect">
            <a:avLst/>
          </a:prstGeom>
          <a:solidFill>
            <a:schemeClr val="tx1"/>
          </a:solidFill>
          <a:ln w="12700">
            <a:solidFill>
              <a:schemeClr val="bg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Extralobar PS </a:t>
            </a:r>
          </a:p>
        </p:txBody>
      </p:sp>
    </p:spTree>
    <p:extLst>
      <p:ext uri="{BB962C8B-B14F-4D97-AF65-F5344CB8AC3E}">
        <p14:creationId xmlns:p14="http://schemas.microsoft.com/office/powerpoint/2010/main" val="19195427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Text Box 2"/>
          <p:cNvSpPr txBox="1">
            <a:spLocks noChangeArrowheads="1"/>
          </p:cNvSpPr>
          <p:nvPr/>
        </p:nvSpPr>
        <p:spPr bwMode="auto">
          <a:xfrm>
            <a:off x="1219200" y="152400"/>
            <a:ext cx="683101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mn-ea"/>
                <a:cs typeface="+mn-cs"/>
              </a:rPr>
              <a:t>Intra-lobar Sequestration</a:t>
            </a:r>
          </a:p>
        </p:txBody>
      </p:sp>
      <p:pic>
        <p:nvPicPr>
          <p:cNvPr id="47107" name="Picture 3" descr="Axial Intrlobar Sequestration 01"/>
          <p:cNvPicPr>
            <a:picLocks noChangeAspect="1" noChangeArrowheads="1"/>
          </p:cNvPicPr>
          <p:nvPr/>
        </p:nvPicPr>
        <p:blipFill>
          <a:blip r:embed="rId2">
            <a:extLst>
              <a:ext uri="{28A0092B-C50C-407E-A947-70E740481C1C}">
                <a14:useLocalDpi xmlns:a14="http://schemas.microsoft.com/office/drawing/2010/main" val="0"/>
              </a:ext>
            </a:extLst>
          </a:blip>
          <a:srcRect l="14392" t="20073" r="11244" b="13979"/>
          <a:stretch>
            <a:fillRect/>
          </a:stretch>
        </p:blipFill>
        <p:spPr bwMode="auto">
          <a:xfrm>
            <a:off x="228600" y="1143000"/>
            <a:ext cx="3352800" cy="2487613"/>
          </a:xfrm>
          <a:prstGeom prst="rect">
            <a:avLst/>
          </a:prstGeom>
          <a:noFill/>
          <a:ln w="28575">
            <a:solidFill>
              <a:srgbClr val="0066FF"/>
            </a:solidFill>
            <a:miter lim="800000"/>
            <a:headEnd/>
            <a:tailEnd/>
          </a:ln>
          <a:extLst>
            <a:ext uri="{909E8E84-426E-40DD-AFC4-6F175D3DCCD1}">
              <a14:hiddenFill xmlns:a14="http://schemas.microsoft.com/office/drawing/2010/main">
                <a:solidFill>
                  <a:srgbClr val="FFFFFF"/>
                </a:solidFill>
              </a14:hiddenFill>
            </a:ext>
          </a:extLst>
        </p:spPr>
      </p:pic>
      <p:pic>
        <p:nvPicPr>
          <p:cNvPr id="47108" name="Picture 4" descr="Coronal Intrslobar Sequestration 01"/>
          <p:cNvPicPr>
            <a:picLocks noChangeAspect="1" noChangeArrowheads="1"/>
          </p:cNvPicPr>
          <p:nvPr/>
        </p:nvPicPr>
        <p:blipFill>
          <a:blip r:embed="rId3">
            <a:lum bright="-18000" contrast="18000"/>
            <a:extLst>
              <a:ext uri="{28A0092B-C50C-407E-A947-70E740481C1C}">
                <a14:useLocalDpi xmlns:a14="http://schemas.microsoft.com/office/drawing/2010/main" val="0"/>
              </a:ext>
            </a:extLst>
          </a:blip>
          <a:srcRect l="23613" t="23271" r="20015" b="17026"/>
          <a:stretch>
            <a:fillRect/>
          </a:stretch>
        </p:blipFill>
        <p:spPr bwMode="auto">
          <a:xfrm>
            <a:off x="228600" y="3810000"/>
            <a:ext cx="3352800" cy="2971800"/>
          </a:xfrm>
          <a:prstGeom prst="rect">
            <a:avLst/>
          </a:prstGeom>
          <a:noFill/>
          <a:ln w="38100">
            <a:solidFill>
              <a:srgbClr val="0066FF"/>
            </a:solidFill>
            <a:miter lim="800000"/>
            <a:headEnd/>
            <a:tailEnd/>
          </a:ln>
          <a:extLst>
            <a:ext uri="{909E8E84-426E-40DD-AFC4-6F175D3DCCD1}">
              <a14:hiddenFill xmlns:a14="http://schemas.microsoft.com/office/drawing/2010/main">
                <a:solidFill>
                  <a:srgbClr val="FFFFFF"/>
                </a:solidFill>
              </a14:hiddenFill>
            </a:ext>
          </a:extLst>
        </p:spPr>
      </p:pic>
      <p:pic>
        <p:nvPicPr>
          <p:cNvPr id="47109" name="Picture 5" descr="3D Intralobar Sequestration"/>
          <p:cNvPicPr>
            <a:picLocks noChangeAspect="1" noChangeArrowheads="1"/>
          </p:cNvPicPr>
          <p:nvPr/>
        </p:nvPicPr>
        <p:blipFill>
          <a:blip r:embed="rId4">
            <a:extLst>
              <a:ext uri="{28A0092B-C50C-407E-A947-70E740481C1C}">
                <a14:useLocalDpi xmlns:a14="http://schemas.microsoft.com/office/drawing/2010/main" val="0"/>
              </a:ext>
            </a:extLst>
          </a:blip>
          <a:srcRect l="25027" t="28572" r="17766" b="28571"/>
          <a:stretch>
            <a:fillRect/>
          </a:stretch>
        </p:blipFill>
        <p:spPr bwMode="auto">
          <a:xfrm>
            <a:off x="3962400" y="1524000"/>
            <a:ext cx="4876800" cy="4572000"/>
          </a:xfrm>
          <a:prstGeom prst="rect">
            <a:avLst/>
          </a:prstGeom>
          <a:noFill/>
          <a:ln w="38100">
            <a:solidFill>
              <a:srgbClr val="0066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76025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volFE.tmp.1307717689.429.avi">
            <a:hlinkClick r:id="" action="ppaction://media"/>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1066800" y="0"/>
            <a:ext cx="67818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0480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4"/>
          <p:cNvSpPr>
            <a:spLocks noChangeArrowheads="1"/>
          </p:cNvSpPr>
          <p:nvPr/>
        </p:nvSpPr>
        <p:spPr bwMode="auto">
          <a:xfrm>
            <a:off x="0" y="838200"/>
            <a:ext cx="9144000" cy="5410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pic>
        <p:nvPicPr>
          <p:cNvPr id="49155" name="Picture 5" descr="Figure 29B"/>
          <p:cNvPicPr>
            <a:picLocks noChangeAspect="1" noChangeArrowheads="1"/>
          </p:cNvPicPr>
          <p:nvPr/>
        </p:nvPicPr>
        <p:blipFill>
          <a:blip r:embed="rId2">
            <a:extLst>
              <a:ext uri="{28A0092B-C50C-407E-A947-70E740481C1C}">
                <a14:useLocalDpi xmlns:a14="http://schemas.microsoft.com/office/drawing/2010/main" val="0"/>
              </a:ext>
            </a:extLst>
          </a:blip>
          <a:srcRect l="13333" t="13365" r="25398" b="14978"/>
          <a:stretch>
            <a:fillRect/>
          </a:stretch>
        </p:blipFill>
        <p:spPr bwMode="auto">
          <a:xfrm>
            <a:off x="152400" y="1524000"/>
            <a:ext cx="43434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6" descr="Figure 29C"/>
          <p:cNvPicPr>
            <a:picLocks noChangeAspect="1" noChangeArrowheads="1"/>
          </p:cNvPicPr>
          <p:nvPr/>
        </p:nvPicPr>
        <p:blipFill>
          <a:blip r:embed="rId3">
            <a:extLst>
              <a:ext uri="{28A0092B-C50C-407E-A947-70E740481C1C}">
                <a14:useLocalDpi xmlns:a14="http://schemas.microsoft.com/office/drawing/2010/main" val="0"/>
              </a:ext>
            </a:extLst>
          </a:blip>
          <a:srcRect l="7500" t="6667" r="15968" b="8888"/>
          <a:stretch>
            <a:fillRect/>
          </a:stretch>
        </p:blipFill>
        <p:spPr bwMode="auto">
          <a:xfrm>
            <a:off x="4648200" y="1676400"/>
            <a:ext cx="4343400" cy="359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TextBox 4"/>
          <p:cNvSpPr txBox="1">
            <a:spLocks noChangeArrowheads="1"/>
          </p:cNvSpPr>
          <p:nvPr/>
        </p:nvSpPr>
        <p:spPr bwMode="auto">
          <a:xfrm>
            <a:off x="0" y="6324600"/>
            <a:ext cx="9144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C000"/>
                </a:solidFill>
                <a:effectLst/>
                <a:uLnTx/>
                <a:uFillTx/>
                <a:latin typeface="Arial" panose="020B0604020202020204" pitchFamily="34" charset="0"/>
                <a:ea typeface="+mn-ea"/>
                <a:cs typeface="+mn-cs"/>
              </a:rPr>
              <a:t>Lee EY. MDCT Evaluation of Congenital Lung Anomalies. Radiology, 2008</a:t>
            </a:r>
          </a:p>
        </p:txBody>
      </p:sp>
    </p:spTree>
    <p:extLst>
      <p:ext uri="{BB962C8B-B14F-4D97-AF65-F5344CB8AC3E}">
        <p14:creationId xmlns:p14="http://schemas.microsoft.com/office/powerpoint/2010/main" val="26057457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4" name="Rectangle 2"/>
          <p:cNvSpPr>
            <a:spLocks noGrp="1" noChangeArrowheads="1"/>
          </p:cNvSpPr>
          <p:nvPr>
            <p:ph type="title"/>
          </p:nvPr>
        </p:nvSpPr>
        <p:spPr>
          <a:xfrm>
            <a:off x="685800" y="76200"/>
            <a:ext cx="7772400" cy="685800"/>
          </a:xfrm>
        </p:spPr>
        <p:txBody>
          <a:bodyPr/>
          <a:lstStyle/>
          <a:p>
            <a:pPr>
              <a:defRPr/>
            </a:pPr>
            <a:r>
              <a:rPr lang="en-US" b="1" dirty="0" smtClean="0">
                <a:solidFill>
                  <a:srgbClr val="FFFF00"/>
                </a:solidFill>
                <a:effectLst>
                  <a:outerShdw blurRad="38100" dist="38100" dir="2700000" algn="tl">
                    <a:srgbClr val="000000">
                      <a:alpha val="43137"/>
                    </a:srgbClr>
                  </a:outerShdw>
                </a:effectLst>
              </a:rPr>
              <a:t>Extra-lobar Sequestration</a:t>
            </a:r>
          </a:p>
        </p:txBody>
      </p:sp>
      <p:pic>
        <p:nvPicPr>
          <p:cNvPr id="50179" name="Picture 3"/>
          <p:cNvPicPr>
            <a:picLocks noChangeAspect="1" noChangeArrowheads="1"/>
          </p:cNvPicPr>
          <p:nvPr/>
        </p:nvPicPr>
        <p:blipFill>
          <a:blip r:embed="rId2">
            <a:extLst>
              <a:ext uri="{28A0092B-C50C-407E-A947-70E740481C1C}">
                <a14:useLocalDpi xmlns:a14="http://schemas.microsoft.com/office/drawing/2010/main" val="0"/>
              </a:ext>
            </a:extLst>
          </a:blip>
          <a:srcRect l="10477" t="25468" b="13203"/>
          <a:stretch>
            <a:fillRect/>
          </a:stretch>
        </p:blipFill>
        <p:spPr bwMode="auto">
          <a:xfrm>
            <a:off x="304800" y="990600"/>
            <a:ext cx="3709988" cy="25415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180" name="Rectangle 5"/>
          <p:cNvSpPr>
            <a:spLocks noChangeArrowheads="1"/>
          </p:cNvSpPr>
          <p:nvPr/>
        </p:nvSpPr>
        <p:spPr bwMode="auto">
          <a:xfrm>
            <a:off x="304800" y="6248400"/>
            <a:ext cx="8763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C000"/>
                </a:solidFill>
                <a:effectLst/>
                <a:uLnTx/>
                <a:uFillTx/>
                <a:latin typeface="Arial" panose="020B0604020202020204" pitchFamily="34" charset="0"/>
                <a:ea typeface="+mn-ea"/>
                <a:cs typeface="+mn-cs"/>
              </a:rPr>
              <a:t>Lee EY, Siegel MJ, Sierra LM, et. al: Evaluation of Pulmonary Sequestration in Pediatric Patients Using 3D MDCT Angiography. AJR 2004; 183(1):183-188</a:t>
            </a:r>
          </a:p>
        </p:txBody>
      </p:sp>
      <p:pic>
        <p:nvPicPr>
          <p:cNvPr id="50181" name="Picture 6" descr="2_30"/>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l="6393" t="28197" r="6393" b="13103"/>
          <a:stretch>
            <a:fillRect/>
          </a:stretch>
        </p:blipFill>
        <p:spPr bwMode="auto">
          <a:xfrm>
            <a:off x="304800" y="3581400"/>
            <a:ext cx="3709988"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50182" name="Picture 7" descr="Operative picture - sequestration"/>
          <p:cNvPicPr>
            <a:picLocks noChangeAspect="1" noChangeArrowheads="1"/>
          </p:cNvPicPr>
          <p:nvPr/>
        </p:nvPicPr>
        <p:blipFill>
          <a:blip r:embed="rId4" cstate="print">
            <a:extLst>
              <a:ext uri="{28A0092B-C50C-407E-A947-70E740481C1C}">
                <a14:useLocalDpi xmlns:a14="http://schemas.microsoft.com/office/drawing/2010/main" val="0"/>
              </a:ext>
            </a:extLst>
          </a:blip>
          <a:srcRect r="12280"/>
          <a:stretch>
            <a:fillRect/>
          </a:stretch>
        </p:blipFill>
        <p:spPr bwMode="auto">
          <a:xfrm>
            <a:off x="4191000" y="1585913"/>
            <a:ext cx="4800600" cy="382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637961" name="Picture 9" descr="S05-5169 ELS undulating epithel, 40x"/>
          <p:cNvPicPr>
            <a:picLocks noChangeAspect="1" noChangeArrowheads="1"/>
          </p:cNvPicPr>
          <p:nvPr/>
        </p:nvPicPr>
        <p:blipFill>
          <a:blip r:embed="rId5">
            <a:extLst>
              <a:ext uri="{28A0092B-C50C-407E-A947-70E740481C1C}">
                <a14:useLocalDpi xmlns:a14="http://schemas.microsoft.com/office/drawing/2010/main" val="0"/>
              </a:ext>
            </a:extLst>
          </a:blip>
          <a:srcRect t="-375"/>
          <a:stretch>
            <a:fillRect/>
          </a:stretch>
        </p:blipFill>
        <p:spPr bwMode="auto">
          <a:xfrm>
            <a:off x="4192588" y="1524000"/>
            <a:ext cx="4800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spTree>
    <p:extLst>
      <p:ext uri="{BB962C8B-B14F-4D97-AF65-F5344CB8AC3E}">
        <p14:creationId xmlns:p14="http://schemas.microsoft.com/office/powerpoint/2010/main" val="19945889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37961"/>
                                        </p:tgtEl>
                                        <p:attrNameLst>
                                          <p:attrName>style.visibility</p:attrName>
                                        </p:attrNameLst>
                                      </p:cBhvr>
                                      <p:to>
                                        <p:strVal val="visible"/>
                                      </p:to>
                                    </p:set>
                                    <p:animEffect transition="in" filter="fade">
                                      <p:cBhvr>
                                        <p:cTn id="7" dur="2000"/>
                                        <p:tgtEl>
                                          <p:spTgt spid="6379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2"/>
          <p:cNvSpPr>
            <a:spLocks noGrp="1" noChangeArrowheads="1"/>
          </p:cNvSpPr>
          <p:nvPr>
            <p:ph type="title"/>
          </p:nvPr>
        </p:nvSpPr>
        <p:spPr>
          <a:xfrm>
            <a:off x="685800" y="76200"/>
            <a:ext cx="7772400" cy="1143000"/>
          </a:xfrm>
        </p:spPr>
        <p:txBody>
          <a:bodyPr/>
          <a:lstStyle/>
          <a:p>
            <a:pPr>
              <a:defRPr/>
            </a:pPr>
            <a:r>
              <a:rPr lang="en-US" sz="4000" b="1" dirty="0" smtClean="0">
                <a:solidFill>
                  <a:srgbClr val="FFFF00"/>
                </a:solidFill>
                <a:effectLst>
                  <a:outerShdw blurRad="38100" dist="38100" dir="2700000" algn="tl">
                    <a:srgbClr val="000000">
                      <a:alpha val="43137"/>
                    </a:srgbClr>
                  </a:outerShdw>
                </a:effectLst>
              </a:rPr>
              <a:t>3D Imaging: Evaluation of Angioarchitecture</a:t>
            </a:r>
          </a:p>
        </p:txBody>
      </p:sp>
      <p:sp>
        <p:nvSpPr>
          <p:cNvPr id="51203" name="Rectangle 8"/>
          <p:cNvSpPr>
            <a:spLocks noChangeArrowheads="1"/>
          </p:cNvSpPr>
          <p:nvPr/>
        </p:nvSpPr>
        <p:spPr bwMode="auto">
          <a:xfrm>
            <a:off x="0" y="1371600"/>
            <a:ext cx="9144000" cy="5029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pic>
        <p:nvPicPr>
          <p:cNvPr id="51204" name="Picture 10"/>
          <p:cNvPicPr>
            <a:picLocks noChangeAspect="1" noChangeArrowheads="1"/>
          </p:cNvPicPr>
          <p:nvPr/>
        </p:nvPicPr>
        <p:blipFill>
          <a:blip r:embed="rId3">
            <a:lum bright="-12000"/>
            <a:extLst>
              <a:ext uri="{28A0092B-C50C-407E-A947-70E740481C1C}">
                <a14:useLocalDpi xmlns:a14="http://schemas.microsoft.com/office/drawing/2010/main" val="0"/>
              </a:ext>
            </a:extLst>
          </a:blip>
          <a:srcRect l="26733" t="16667" r="12785" b="12877"/>
          <a:stretch>
            <a:fillRect/>
          </a:stretch>
        </p:blipFill>
        <p:spPr bwMode="auto">
          <a:xfrm>
            <a:off x="152400" y="2057400"/>
            <a:ext cx="2552700" cy="28194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05" name="Text Box 13"/>
          <p:cNvSpPr txBox="1">
            <a:spLocks noChangeArrowheads="1"/>
          </p:cNvSpPr>
          <p:nvPr/>
        </p:nvSpPr>
        <p:spPr bwMode="auto">
          <a:xfrm>
            <a:off x="228600" y="5624513"/>
            <a:ext cx="8805863"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500" b="1" i="0" u="none" strike="noStrike" kern="1200" cap="none" spc="0" normalizeH="0" baseline="0" noProof="0">
                <a:ln>
                  <a:noFill/>
                </a:ln>
                <a:solidFill>
                  <a:srgbClr val="FFC000"/>
                </a:solidFill>
                <a:effectLst/>
                <a:uLnTx/>
                <a:uFillTx/>
                <a:latin typeface="Arial" panose="020B0604020202020204" pitchFamily="34" charset="0"/>
                <a:ea typeface="+mn-ea"/>
                <a:cs typeface="+mn-cs"/>
              </a:rPr>
              <a:t>Lee EY et. al: Pulmonary Sequestration in Pediatric Patients - 3D MDCT Angiography. AJR 2004</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aphicFrame>
        <p:nvGraphicFramePr>
          <p:cNvPr id="51206" name="Object 20"/>
          <p:cNvGraphicFramePr>
            <a:graphicFrameLocks noGrp="1" noChangeAspect="1"/>
          </p:cNvGraphicFramePr>
          <p:nvPr>
            <p:ph idx="1"/>
          </p:nvPr>
        </p:nvGraphicFramePr>
        <p:xfrm>
          <a:off x="3048000" y="1447800"/>
          <a:ext cx="2819400" cy="4114800"/>
        </p:xfrm>
        <a:graphic>
          <a:graphicData uri="http://schemas.openxmlformats.org/presentationml/2006/ole">
            <mc:AlternateContent xmlns:mc="http://schemas.openxmlformats.org/markup-compatibility/2006">
              <mc:Choice xmlns:v="urn:schemas-microsoft-com:vml" Requires="v">
                <p:oleObj spid="_x0000_s53312" name="Bitmap Image" r:id="rId4" imgW="8523810" imgH="10580952" progId="Paint.Picture">
                  <p:embed/>
                </p:oleObj>
              </mc:Choice>
              <mc:Fallback>
                <p:oleObj name="Bitmap Image" r:id="rId4" imgW="8523810" imgH="10580952" progId="Paint.Picture">
                  <p:embed/>
                  <p:pic>
                    <p:nvPicPr>
                      <p:cNvPr id="51206" name="Object 20"/>
                      <p:cNvPicPr>
                        <a:picLocks noChangeAspect="1" noChangeArrowheads="1"/>
                      </p:cNvPicPr>
                      <p:nvPr/>
                    </p:nvPicPr>
                    <p:blipFill>
                      <a:blip r:embed="rId5">
                        <a:lum bright="-6000" contrast="18000"/>
                        <a:extLst>
                          <a:ext uri="{28A0092B-C50C-407E-A947-70E740481C1C}">
                            <a14:useLocalDpi xmlns:a14="http://schemas.microsoft.com/office/drawing/2010/main" val="0"/>
                          </a:ext>
                        </a:extLst>
                      </a:blip>
                      <a:srcRect l="13130" t="10042" r="8661" b="10878"/>
                      <a:stretch>
                        <a:fillRect/>
                      </a:stretch>
                    </p:blipFill>
                    <p:spPr bwMode="auto">
                      <a:xfrm>
                        <a:off x="3048000" y="1447800"/>
                        <a:ext cx="2819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1207" name="Picture 22" descr="1"/>
          <p:cNvPicPr>
            <a:picLocks noChangeAspect="1" noChangeArrowheads="1"/>
          </p:cNvPicPr>
          <p:nvPr/>
        </p:nvPicPr>
        <p:blipFill>
          <a:blip r:embed="rId6">
            <a:lum bright="-18000"/>
            <a:extLst>
              <a:ext uri="{28A0092B-C50C-407E-A947-70E740481C1C}">
                <a14:useLocalDpi xmlns:a14="http://schemas.microsoft.com/office/drawing/2010/main" val="0"/>
              </a:ext>
            </a:extLst>
          </a:blip>
          <a:srcRect l="20949" t="13084" r="20949" b="15887"/>
          <a:stretch>
            <a:fillRect/>
          </a:stretch>
        </p:blipFill>
        <p:spPr bwMode="auto">
          <a:xfrm>
            <a:off x="5943600" y="1981200"/>
            <a:ext cx="3124200" cy="319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32253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6200" y="304800"/>
            <a:ext cx="8001000" cy="1143000"/>
          </a:xfrm>
        </p:spPr>
        <p:txBody>
          <a:bodyPr/>
          <a:lstStyle/>
          <a:p>
            <a:pPr eaLnBrk="1" hangingPunct="1">
              <a:defRPr/>
            </a:pPr>
            <a:r>
              <a:rPr lang="en-US" altLang="en-US" sz="4000" b="1" dirty="0" smtClean="0">
                <a:solidFill>
                  <a:srgbClr val="FFFF00"/>
                </a:solidFill>
                <a:effectLst>
                  <a:outerShdw blurRad="38100" dist="38100" dir="2700000" algn="tl">
                    <a:srgbClr val="000000"/>
                  </a:outerShdw>
                </a:effectLst>
              </a:rPr>
              <a:t>Pediatric Body Imaging: </a:t>
            </a:r>
            <a:br>
              <a:rPr lang="en-US" altLang="en-US" sz="4000" b="1" dirty="0" smtClean="0">
                <a:solidFill>
                  <a:srgbClr val="FFFF00"/>
                </a:solidFill>
                <a:effectLst>
                  <a:outerShdw blurRad="38100" dist="38100" dir="2700000" algn="tl">
                    <a:srgbClr val="000000"/>
                  </a:outerShdw>
                </a:effectLst>
              </a:rPr>
            </a:br>
            <a:r>
              <a:rPr lang="en-US" altLang="en-US" sz="4000" b="1" dirty="0" smtClean="0">
                <a:solidFill>
                  <a:srgbClr val="FFC000"/>
                </a:solidFill>
                <a:effectLst>
                  <a:outerShdw blurRad="38100" dist="38100" dir="2700000" algn="tl">
                    <a:srgbClr val="000000"/>
                  </a:outerShdw>
                </a:effectLst>
              </a:rPr>
              <a:t>Topics 1 - 20</a:t>
            </a:r>
          </a:p>
        </p:txBody>
      </p:sp>
      <p:sp>
        <p:nvSpPr>
          <p:cNvPr id="6147" name="Rectangle 3"/>
          <p:cNvSpPr>
            <a:spLocks noGrp="1" noChangeArrowheads="1"/>
          </p:cNvSpPr>
          <p:nvPr>
            <p:ph type="body" idx="1"/>
          </p:nvPr>
        </p:nvSpPr>
        <p:spPr>
          <a:xfrm>
            <a:off x="381000" y="1828800"/>
            <a:ext cx="8534400" cy="4525963"/>
          </a:xfrm>
        </p:spPr>
        <p:txBody>
          <a:bodyPr/>
          <a:lstStyle/>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alpha val="43137"/>
                    </a:srgbClr>
                  </a:outerShdw>
                </a:effectLst>
              </a:rPr>
              <a:t>Neonatal lung disorders</a:t>
            </a:r>
          </a:p>
          <a:p>
            <a:pPr eaLnBrk="1" hangingPunct="1">
              <a:lnSpc>
                <a:spcPct val="80000"/>
              </a:lnSpc>
              <a:buClr>
                <a:srgbClr val="FF0000"/>
              </a:buClr>
              <a:defRPr/>
            </a:pPr>
            <a:endParaRPr lang="en-US" altLang="en-US" sz="2400" b="1" dirty="0" smtClean="0">
              <a:solidFill>
                <a:schemeClr val="bg1"/>
              </a:solidFill>
              <a:effectLst>
                <a:outerShdw blurRad="38100" dist="38100" dir="2700000" algn="tl">
                  <a:srgbClr val="000000">
                    <a:alpha val="43137"/>
                  </a:srgbClr>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alpha val="43137"/>
                    </a:srgbClr>
                  </a:outerShdw>
                </a:effectLst>
              </a:rPr>
              <a:t>Congenital lung malformations</a:t>
            </a:r>
          </a:p>
          <a:p>
            <a:pPr eaLnBrk="1" hangingPunct="1">
              <a:lnSpc>
                <a:spcPct val="80000"/>
              </a:lnSpc>
              <a:buClr>
                <a:srgbClr val="FF0000"/>
              </a:buClr>
              <a:defRPr/>
            </a:pPr>
            <a:endParaRPr lang="en-US" altLang="en-US" sz="2800" b="1" dirty="0" smtClean="0">
              <a:solidFill>
                <a:schemeClr val="bg1"/>
              </a:solidFill>
              <a:effectLst>
                <a:outerShdw blurRad="38100" dist="38100" dir="2700000" algn="tl">
                  <a:srgbClr val="000000">
                    <a:alpha val="43137"/>
                  </a:srgbClr>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alpha val="43137"/>
                    </a:srgbClr>
                  </a:outerShdw>
                </a:effectLst>
              </a:rPr>
              <a:t>Diffuse (interstitial) lung disorders</a:t>
            </a:r>
          </a:p>
          <a:p>
            <a:pPr eaLnBrk="1" hangingPunct="1">
              <a:lnSpc>
                <a:spcPct val="80000"/>
              </a:lnSpc>
              <a:buClr>
                <a:srgbClr val="FF0000"/>
              </a:buClr>
              <a:defRPr/>
            </a:pPr>
            <a:endParaRPr lang="en-US" altLang="en-US" sz="2800" b="1" dirty="0" smtClean="0">
              <a:solidFill>
                <a:schemeClr val="bg1"/>
              </a:solidFill>
              <a:effectLst>
                <a:outerShdw blurRad="38100" dist="38100" dir="2700000" algn="tl">
                  <a:srgbClr val="000000">
                    <a:alpha val="43137"/>
                  </a:srgbClr>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alpha val="43137"/>
                    </a:srgbClr>
                  </a:outerShdw>
                </a:effectLst>
              </a:rPr>
              <a:t>Infectious lung disorders</a:t>
            </a:r>
          </a:p>
          <a:p>
            <a:pPr eaLnBrk="1" hangingPunct="1">
              <a:lnSpc>
                <a:spcPct val="80000"/>
              </a:lnSpc>
              <a:buClr>
                <a:srgbClr val="FF0000"/>
              </a:buClr>
              <a:defRPr/>
            </a:pPr>
            <a:endParaRPr lang="en-US" altLang="en-US" sz="2800" b="1" dirty="0" smtClean="0">
              <a:solidFill>
                <a:schemeClr val="bg1"/>
              </a:solidFill>
              <a:effectLst>
                <a:outerShdw blurRad="38100" dist="38100" dir="2700000" algn="tl">
                  <a:srgbClr val="000000">
                    <a:alpha val="43137"/>
                  </a:srgbClr>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alpha val="43137"/>
                    </a:srgbClr>
                  </a:outerShdw>
                </a:effectLst>
              </a:rPr>
              <a:t>Pediatric chest wall disorders</a:t>
            </a:r>
          </a:p>
          <a:p>
            <a:pPr eaLnBrk="1" hangingPunct="1">
              <a:lnSpc>
                <a:spcPct val="80000"/>
              </a:lnSpc>
              <a:buClr>
                <a:srgbClr val="FF0000"/>
              </a:buClr>
              <a:defRPr/>
            </a:pPr>
            <a:endParaRPr lang="en-US" altLang="en-US" sz="2800" b="1" dirty="0" smtClean="0">
              <a:solidFill>
                <a:schemeClr val="bg1"/>
              </a:solidFill>
              <a:effectLst>
                <a:outerShdw blurRad="38100" dist="38100" dir="2700000" algn="tl">
                  <a:srgbClr val="000000">
                    <a:alpha val="43137"/>
                  </a:srgbClr>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alpha val="43137"/>
                    </a:srgbClr>
                  </a:outerShdw>
                </a:effectLst>
              </a:rPr>
              <a:t>Pediatric mediastinal disorders</a:t>
            </a:r>
          </a:p>
        </p:txBody>
      </p:sp>
      <p:pic>
        <p:nvPicPr>
          <p:cNvPr id="54278" name="Picture 6" descr="Idea - Free technology ic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1295400"/>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17933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2"/>
          <p:cNvSpPr>
            <a:spLocks noGrp="1" noChangeArrowheads="1"/>
          </p:cNvSpPr>
          <p:nvPr>
            <p:ph type="title"/>
          </p:nvPr>
        </p:nvSpPr>
        <p:spPr>
          <a:xfrm>
            <a:off x="381000" y="533400"/>
            <a:ext cx="4572000" cy="1143000"/>
          </a:xfrm>
        </p:spPr>
        <p:txBody>
          <a:bodyPr/>
          <a:lstStyle/>
          <a:p>
            <a:pPr eaLnBrk="1" hangingPunct="1">
              <a:defRPr/>
            </a:pPr>
            <a:r>
              <a:rPr lang="en-US" sz="4000" b="1" dirty="0" smtClean="0">
                <a:solidFill>
                  <a:srgbClr val="FFFF00"/>
                </a:solidFill>
                <a:effectLst>
                  <a:outerShdw blurRad="38100" dist="38100" dir="2700000" algn="tl">
                    <a:srgbClr val="000000"/>
                  </a:outerShdw>
                </a:effectLst>
                <a:ea typeface="ＭＳ Ｐゴシック" charset="-128"/>
              </a:rPr>
              <a:t>Foregut Duplication Cysts	</a:t>
            </a:r>
          </a:p>
        </p:txBody>
      </p:sp>
      <p:sp>
        <p:nvSpPr>
          <p:cNvPr id="437251" name="Rectangle 3"/>
          <p:cNvSpPr>
            <a:spLocks noGrp="1" noChangeArrowheads="1"/>
          </p:cNvSpPr>
          <p:nvPr>
            <p:ph type="body" idx="1"/>
          </p:nvPr>
        </p:nvSpPr>
        <p:spPr>
          <a:xfrm>
            <a:off x="76200" y="1905000"/>
            <a:ext cx="5105400" cy="4525963"/>
          </a:xfrm>
        </p:spPr>
        <p:txBody>
          <a:bodyPr/>
          <a:lstStyle/>
          <a:p>
            <a:pPr eaLnBrk="1" hangingPunct="1">
              <a:buClr>
                <a:srgbClr val="FF0000"/>
              </a:buClr>
              <a:defRPr/>
            </a:pPr>
            <a:r>
              <a:rPr lang="en-US" sz="2800" b="1" dirty="0">
                <a:solidFill>
                  <a:schemeClr val="bg1"/>
                </a:solidFill>
                <a:effectLst>
                  <a:outerShdw blurRad="38100" dist="38100" dir="2700000" algn="tl">
                    <a:srgbClr val="000000"/>
                  </a:outerShdw>
                </a:effectLst>
                <a:cs typeface="+mn-cs"/>
              </a:rPr>
              <a:t>Result of aberrant fetal development of the primitive </a:t>
            </a:r>
            <a:r>
              <a:rPr lang="en-US" sz="2800" b="1" dirty="0" smtClean="0">
                <a:solidFill>
                  <a:schemeClr val="bg1"/>
                </a:solidFill>
                <a:effectLst>
                  <a:outerShdw blurRad="38100" dist="38100" dir="2700000" algn="tl">
                    <a:srgbClr val="000000"/>
                  </a:outerShdw>
                </a:effectLst>
                <a:cs typeface="+mn-cs"/>
              </a:rPr>
              <a:t>foregut</a:t>
            </a:r>
            <a:endParaRPr lang="en-US" sz="2800" b="1" dirty="0">
              <a:solidFill>
                <a:schemeClr val="bg1"/>
              </a:solidFill>
              <a:effectLst>
                <a:outerShdw blurRad="38100" dist="38100" dir="2700000" algn="tl">
                  <a:srgbClr val="000000"/>
                </a:outerShdw>
              </a:effectLst>
              <a:cs typeface="+mn-cs"/>
            </a:endParaRPr>
          </a:p>
          <a:p>
            <a:pPr lvl="1" eaLnBrk="1" hangingPunct="1">
              <a:buClr>
                <a:srgbClr val="FF0000"/>
              </a:buClr>
              <a:defRPr/>
            </a:pPr>
            <a:r>
              <a:rPr lang="en-US" sz="2400" b="1" dirty="0">
                <a:solidFill>
                  <a:srgbClr val="00FF00"/>
                </a:solidFill>
                <a:effectLst>
                  <a:outerShdw blurRad="38100" dist="38100" dir="2700000" algn="tl">
                    <a:srgbClr val="000000"/>
                  </a:outerShdw>
                </a:effectLst>
              </a:rPr>
              <a:t>Bronchogenic cysts</a:t>
            </a:r>
            <a:r>
              <a:rPr lang="en-US" sz="2400" b="1" dirty="0">
                <a:solidFill>
                  <a:schemeClr val="bg1"/>
                </a:solidFill>
                <a:effectLst>
                  <a:outerShdw blurRad="38100" dist="38100" dir="2700000" algn="tl">
                    <a:srgbClr val="000000"/>
                  </a:outerShdw>
                </a:effectLst>
              </a:rPr>
              <a:t> (~55%)  </a:t>
            </a:r>
          </a:p>
          <a:p>
            <a:pPr lvl="2" eaLnBrk="1" hangingPunct="1">
              <a:buClr>
                <a:srgbClr val="FF0000"/>
              </a:buClr>
              <a:defRPr/>
            </a:pPr>
            <a:r>
              <a:rPr lang="en-US" sz="2000" b="1" dirty="0">
                <a:solidFill>
                  <a:schemeClr val="bg1"/>
                </a:solidFill>
                <a:effectLst>
                  <a:outerShdw blurRad="38100" dist="38100" dir="2700000" algn="tl">
                    <a:srgbClr val="000000"/>
                  </a:outerShdw>
                </a:effectLst>
              </a:rPr>
              <a:t>Path: respiratory epithelium </a:t>
            </a:r>
          </a:p>
          <a:p>
            <a:pPr lvl="1" eaLnBrk="1" hangingPunct="1">
              <a:buClr>
                <a:srgbClr val="FF0000"/>
              </a:buClr>
              <a:defRPr/>
            </a:pPr>
            <a:r>
              <a:rPr lang="en-US" sz="2400" b="1" dirty="0">
                <a:solidFill>
                  <a:srgbClr val="00FF00"/>
                </a:solidFill>
                <a:effectLst>
                  <a:outerShdw blurRad="38100" dist="38100" dir="2700000" algn="tl">
                    <a:srgbClr val="000000"/>
                  </a:outerShdw>
                </a:effectLst>
              </a:rPr>
              <a:t>Esophageal duplication cysts</a:t>
            </a:r>
            <a:r>
              <a:rPr lang="en-US" sz="2400" b="1" dirty="0">
                <a:solidFill>
                  <a:schemeClr val="bg1"/>
                </a:solidFill>
                <a:effectLst>
                  <a:outerShdw blurRad="38100" dist="38100" dir="2700000" algn="tl">
                    <a:srgbClr val="000000"/>
                  </a:outerShdw>
                </a:effectLst>
              </a:rPr>
              <a:t> (~7%)</a:t>
            </a:r>
          </a:p>
          <a:p>
            <a:pPr lvl="2" eaLnBrk="1" hangingPunct="1">
              <a:buClr>
                <a:srgbClr val="FF0000"/>
              </a:buClr>
              <a:defRPr/>
            </a:pPr>
            <a:r>
              <a:rPr lang="en-US" sz="2000" b="1" dirty="0">
                <a:solidFill>
                  <a:schemeClr val="bg1"/>
                </a:solidFill>
                <a:effectLst>
                  <a:outerShdw blurRad="38100" dist="38100" dir="2700000" algn="tl">
                    <a:srgbClr val="000000"/>
                  </a:outerShdw>
                </a:effectLst>
              </a:rPr>
              <a:t>Path: GI tract mucosa </a:t>
            </a:r>
          </a:p>
          <a:p>
            <a:pPr lvl="1" eaLnBrk="1" hangingPunct="1">
              <a:buClr>
                <a:srgbClr val="FF0000"/>
              </a:buClr>
              <a:defRPr/>
            </a:pPr>
            <a:r>
              <a:rPr lang="en-US" sz="2400" b="1" dirty="0" err="1">
                <a:solidFill>
                  <a:srgbClr val="00FF00"/>
                </a:solidFill>
                <a:effectLst>
                  <a:outerShdw blurRad="38100" dist="38100" dir="2700000" algn="tl">
                    <a:srgbClr val="000000"/>
                  </a:outerShdw>
                </a:effectLst>
              </a:rPr>
              <a:t>Neurenteric</a:t>
            </a:r>
            <a:r>
              <a:rPr lang="en-US" sz="2400" b="1" dirty="0">
                <a:solidFill>
                  <a:srgbClr val="00FF00"/>
                </a:solidFill>
                <a:effectLst>
                  <a:outerShdw blurRad="38100" dist="38100" dir="2700000" algn="tl">
                    <a:srgbClr val="000000"/>
                  </a:outerShdw>
                </a:effectLst>
              </a:rPr>
              <a:t> cysts</a:t>
            </a:r>
            <a:r>
              <a:rPr lang="en-US" sz="2400" b="1" dirty="0">
                <a:solidFill>
                  <a:schemeClr val="bg1"/>
                </a:solidFill>
                <a:effectLst>
                  <a:outerShdw blurRad="38100" dist="38100" dir="2700000" algn="tl">
                    <a:srgbClr val="000000"/>
                  </a:outerShdw>
                </a:effectLst>
              </a:rPr>
              <a:t> (~3%)</a:t>
            </a:r>
          </a:p>
          <a:p>
            <a:pPr lvl="2" eaLnBrk="1" hangingPunct="1">
              <a:buClr>
                <a:srgbClr val="FF0000"/>
              </a:buClr>
              <a:defRPr/>
            </a:pPr>
            <a:r>
              <a:rPr lang="en-US" sz="2000" b="1" dirty="0">
                <a:solidFill>
                  <a:schemeClr val="bg1"/>
                </a:solidFill>
                <a:effectLst>
                  <a:outerShdw blurRad="38100" dist="38100" dir="2700000" algn="tl">
                    <a:srgbClr val="000000"/>
                  </a:outerShdw>
                </a:effectLst>
              </a:rPr>
              <a:t>Path: neural elements and GI epithelium</a:t>
            </a:r>
            <a:r>
              <a:rPr lang="en-US" dirty="0"/>
              <a:t>  </a:t>
            </a:r>
          </a:p>
        </p:txBody>
      </p:sp>
      <p:sp>
        <p:nvSpPr>
          <p:cNvPr id="4" name="Rectangle 4"/>
          <p:cNvSpPr>
            <a:spLocks noChangeArrowheads="1"/>
          </p:cNvSpPr>
          <p:nvPr/>
        </p:nvSpPr>
        <p:spPr bwMode="auto">
          <a:xfrm>
            <a:off x="5181600" y="0"/>
            <a:ext cx="39624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pic>
        <p:nvPicPr>
          <p:cNvPr id="52229" name="Picture 7" descr="1"/>
          <p:cNvPicPr>
            <a:picLocks noChangeAspect="1" noChangeArrowheads="1"/>
          </p:cNvPicPr>
          <p:nvPr/>
        </p:nvPicPr>
        <p:blipFill>
          <a:blip r:embed="rId3">
            <a:extLst>
              <a:ext uri="{28A0092B-C50C-407E-A947-70E740481C1C}">
                <a14:useLocalDpi xmlns:a14="http://schemas.microsoft.com/office/drawing/2010/main" val="0"/>
              </a:ext>
            </a:extLst>
          </a:blip>
          <a:srcRect l="13327" t="17403" r="7813" b="21461"/>
          <a:stretch>
            <a:fillRect/>
          </a:stretch>
        </p:blipFill>
        <p:spPr bwMode="auto">
          <a:xfrm>
            <a:off x="5791200" y="2286000"/>
            <a:ext cx="2971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4" descr="D:\CAFFEY'S MEDIASTINAL CHAPTER 5\Delayed CDH\947157\image 2.jpg"/>
          <p:cNvPicPr>
            <a:picLocks noChangeAspect="1" noChangeArrowheads="1"/>
          </p:cNvPicPr>
          <p:nvPr/>
        </p:nvPicPr>
        <p:blipFill>
          <a:blip r:embed="rId4">
            <a:extLst>
              <a:ext uri="{28A0092B-C50C-407E-A947-70E740481C1C}">
                <a14:useLocalDpi xmlns:a14="http://schemas.microsoft.com/office/drawing/2010/main" val="0"/>
              </a:ext>
            </a:extLst>
          </a:blip>
          <a:srcRect l="31219" t="19141" r="26183" b="44203"/>
          <a:stretch>
            <a:fillRect/>
          </a:stretch>
        </p:blipFill>
        <p:spPr bwMode="auto">
          <a:xfrm>
            <a:off x="6037263" y="4572000"/>
            <a:ext cx="2497137"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Picture 7" descr="1123887-bronchogenic cyst-middle med-CT axial.jpg"/>
          <p:cNvPicPr>
            <a:picLocks noChangeAspect="1"/>
          </p:cNvPicPr>
          <p:nvPr/>
        </p:nvPicPr>
        <p:blipFill>
          <a:blip r:embed="rId5">
            <a:extLst>
              <a:ext uri="{28A0092B-C50C-407E-A947-70E740481C1C}">
                <a14:useLocalDpi xmlns:a14="http://schemas.microsoft.com/office/drawing/2010/main" val="0"/>
              </a:ext>
            </a:extLst>
          </a:blip>
          <a:srcRect l="14755" t="29469" r="17368" b="24362"/>
          <a:stretch>
            <a:fillRect/>
          </a:stretch>
        </p:blipFill>
        <p:spPr bwMode="auto">
          <a:xfrm>
            <a:off x="5688013" y="76200"/>
            <a:ext cx="3074987"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71918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2"/>
          <p:cNvSpPr>
            <a:spLocks noGrp="1" noChangeArrowheads="1"/>
          </p:cNvSpPr>
          <p:nvPr>
            <p:ph type="title"/>
          </p:nvPr>
        </p:nvSpPr>
        <p:spPr>
          <a:xfrm>
            <a:off x="0" y="381000"/>
            <a:ext cx="9067800" cy="1143000"/>
          </a:xfrm>
        </p:spPr>
        <p:txBody>
          <a:bodyPr/>
          <a:lstStyle/>
          <a:p>
            <a:pPr>
              <a:defRPr/>
            </a:pPr>
            <a:r>
              <a:rPr lang="en-US" b="1" dirty="0">
                <a:solidFill>
                  <a:srgbClr val="FFFF00"/>
                </a:solidFill>
                <a:effectLst>
                  <a:outerShdw blurRad="38100" dist="38100" dir="2700000" algn="tl">
                    <a:srgbClr val="000000">
                      <a:alpha val="43137"/>
                    </a:srgbClr>
                  </a:outerShdw>
                </a:effectLst>
              </a:rPr>
              <a:t>Common </a:t>
            </a:r>
            <a:r>
              <a:rPr lang="en-US" b="1" dirty="0" smtClean="0">
                <a:solidFill>
                  <a:srgbClr val="FFFF00"/>
                </a:solidFill>
                <a:effectLst>
                  <a:outerShdw blurRad="38100" dist="38100" dir="2700000" algn="tl">
                    <a:srgbClr val="000000">
                      <a:alpha val="43137"/>
                    </a:srgbClr>
                  </a:outerShdw>
                </a:effectLst>
              </a:rPr>
              <a:t>Locations </a:t>
            </a:r>
            <a:r>
              <a:rPr lang="en-US" b="1" dirty="0">
                <a:solidFill>
                  <a:srgbClr val="FFFF00"/>
                </a:solidFill>
                <a:effectLst>
                  <a:outerShdw blurRad="38100" dist="38100" dir="2700000" algn="tl">
                    <a:srgbClr val="000000">
                      <a:alpha val="43137"/>
                    </a:srgbClr>
                  </a:outerShdw>
                </a:effectLst>
              </a:rPr>
              <a:t>of </a:t>
            </a:r>
            <a:r>
              <a:rPr lang="en-US" b="1" dirty="0" smtClean="0">
                <a:solidFill>
                  <a:srgbClr val="FFFF00"/>
                </a:solidFill>
                <a:effectLst>
                  <a:outerShdw blurRad="38100" dist="38100" dir="2700000" algn="tl">
                    <a:srgbClr val="000000">
                      <a:alpha val="43137"/>
                    </a:srgbClr>
                  </a:outerShdw>
                </a:effectLst>
              </a:rPr>
              <a:t/>
            </a:r>
            <a:br>
              <a:rPr lang="en-US" b="1" dirty="0" smtClean="0">
                <a:solidFill>
                  <a:srgbClr val="FFFF00"/>
                </a:solidFill>
                <a:effectLst>
                  <a:outerShdw blurRad="38100" dist="38100" dir="2700000" algn="tl">
                    <a:srgbClr val="000000">
                      <a:alpha val="43137"/>
                    </a:srgbClr>
                  </a:outerShdw>
                </a:effectLst>
              </a:rPr>
            </a:br>
            <a:r>
              <a:rPr lang="en-US" b="1" dirty="0">
                <a:solidFill>
                  <a:srgbClr val="FFFF00"/>
                </a:solidFill>
                <a:effectLst>
                  <a:outerShdw blurRad="38100" dist="38100" dir="2700000" algn="tl">
                    <a:srgbClr val="000000">
                      <a:alpha val="43137"/>
                    </a:srgbClr>
                  </a:outerShdw>
                </a:effectLst>
              </a:rPr>
              <a:t>F</a:t>
            </a:r>
            <a:r>
              <a:rPr lang="en-US" b="1" dirty="0" smtClean="0">
                <a:solidFill>
                  <a:srgbClr val="FFFF00"/>
                </a:solidFill>
                <a:effectLst>
                  <a:outerShdw blurRad="38100" dist="38100" dir="2700000" algn="tl">
                    <a:srgbClr val="000000">
                      <a:alpha val="43137"/>
                    </a:srgbClr>
                  </a:outerShdw>
                </a:effectLst>
              </a:rPr>
              <a:t>oregut Duplication Cysts </a:t>
            </a:r>
            <a:endParaRPr lang="en-US" b="1" dirty="0">
              <a:solidFill>
                <a:srgbClr val="FFFF00"/>
              </a:solidFill>
              <a:effectLst>
                <a:outerShdw blurRad="38100" dist="38100" dir="2700000" algn="tl">
                  <a:srgbClr val="000000">
                    <a:alpha val="43137"/>
                  </a:srgbClr>
                </a:outerShdw>
              </a:effectLst>
            </a:endParaRPr>
          </a:p>
        </p:txBody>
      </p:sp>
      <p:sp>
        <p:nvSpPr>
          <p:cNvPr id="502794" name="Text Box 10"/>
          <p:cNvSpPr txBox="1">
            <a:spLocks noChangeArrowheads="1"/>
          </p:cNvSpPr>
          <p:nvPr/>
        </p:nvSpPr>
        <p:spPr bwMode="auto">
          <a:xfrm>
            <a:off x="228600" y="6229350"/>
            <a:ext cx="2636838"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FF00"/>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mn-cs"/>
              </a:rPr>
              <a:t>Bronchogenic cysts</a:t>
            </a:r>
          </a:p>
        </p:txBody>
      </p:sp>
      <p:sp>
        <p:nvSpPr>
          <p:cNvPr id="502795" name="Text Box 11"/>
          <p:cNvSpPr txBox="1">
            <a:spLocks noChangeArrowheads="1"/>
          </p:cNvSpPr>
          <p:nvPr/>
        </p:nvSpPr>
        <p:spPr bwMode="auto">
          <a:xfrm>
            <a:off x="3438525" y="6259513"/>
            <a:ext cx="23526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FF00"/>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mn-cs"/>
              </a:rPr>
              <a:t>Esophageal cysts</a:t>
            </a:r>
          </a:p>
        </p:txBody>
      </p:sp>
      <p:sp>
        <p:nvSpPr>
          <p:cNvPr id="18" name="Text Box 11"/>
          <p:cNvSpPr txBox="1">
            <a:spLocks noChangeArrowheads="1"/>
          </p:cNvSpPr>
          <p:nvPr/>
        </p:nvSpPr>
        <p:spPr bwMode="auto">
          <a:xfrm>
            <a:off x="6248400" y="6248400"/>
            <a:ext cx="2335213"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00FF00"/>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mn-cs"/>
              </a:rPr>
              <a:t>Neurenteric</a:t>
            </a:r>
            <a:r>
              <a:rPr kumimoji="0" lang="en-US" sz="2000" b="1" i="0" u="none" strike="noStrike" kern="1200" cap="none" spc="0" normalizeH="0" baseline="0" noProof="0" dirty="0">
                <a:ln>
                  <a:noFill/>
                </a:ln>
                <a:solidFill>
                  <a:srgbClr val="00FF00"/>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mn-cs"/>
              </a:rPr>
              <a:t> cysts</a:t>
            </a:r>
          </a:p>
        </p:txBody>
      </p:sp>
      <p:pic>
        <p:nvPicPr>
          <p:cNvPr id="53254" name="Picture 35"/>
          <p:cNvPicPr>
            <a:picLocks noChangeAspect="1" noChangeArrowheads="1"/>
          </p:cNvPicPr>
          <p:nvPr/>
        </p:nvPicPr>
        <p:blipFill>
          <a:blip r:embed="rId3">
            <a:extLst>
              <a:ext uri="{28A0092B-C50C-407E-A947-70E740481C1C}">
                <a14:useLocalDpi xmlns:a14="http://schemas.microsoft.com/office/drawing/2010/main" val="0"/>
              </a:ext>
            </a:extLst>
          </a:blip>
          <a:srcRect l="31702" t="30315" r="33858" b="34956"/>
          <a:stretch>
            <a:fillRect/>
          </a:stretch>
        </p:blipFill>
        <p:spPr bwMode="auto">
          <a:xfrm>
            <a:off x="5970588" y="2209800"/>
            <a:ext cx="3049587"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55" name="Picture 38"/>
          <p:cNvPicPr>
            <a:picLocks noChangeAspect="1" noChangeArrowheads="1"/>
          </p:cNvPicPr>
          <p:nvPr/>
        </p:nvPicPr>
        <p:blipFill>
          <a:blip r:embed="rId4">
            <a:extLst>
              <a:ext uri="{28A0092B-C50C-407E-A947-70E740481C1C}">
                <a14:useLocalDpi xmlns:a14="http://schemas.microsoft.com/office/drawing/2010/main" val="0"/>
              </a:ext>
            </a:extLst>
          </a:blip>
          <a:srcRect l="35738" t="29948" r="38029" b="39986"/>
          <a:stretch>
            <a:fillRect/>
          </a:stretch>
        </p:blipFill>
        <p:spPr bwMode="auto">
          <a:xfrm>
            <a:off x="76200" y="2189163"/>
            <a:ext cx="27432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56" name="Picture 38"/>
          <p:cNvPicPr>
            <a:picLocks noChangeAspect="1" noChangeArrowheads="1"/>
          </p:cNvPicPr>
          <p:nvPr/>
        </p:nvPicPr>
        <p:blipFill>
          <a:blip r:embed="rId4">
            <a:extLst>
              <a:ext uri="{28A0092B-C50C-407E-A947-70E740481C1C}">
                <a14:useLocalDpi xmlns:a14="http://schemas.microsoft.com/office/drawing/2010/main" val="0"/>
              </a:ext>
            </a:extLst>
          </a:blip>
          <a:srcRect l="35738" t="29948" r="38029" b="39986"/>
          <a:stretch>
            <a:fillRect/>
          </a:stretch>
        </p:blipFill>
        <p:spPr bwMode="auto">
          <a:xfrm>
            <a:off x="3048000" y="2209800"/>
            <a:ext cx="27432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257" name="Freeform 12"/>
          <p:cNvSpPr>
            <a:spLocks/>
          </p:cNvSpPr>
          <p:nvPr/>
        </p:nvSpPr>
        <p:spPr bwMode="auto">
          <a:xfrm>
            <a:off x="4114800" y="2286000"/>
            <a:ext cx="546100" cy="3581400"/>
          </a:xfrm>
          <a:custGeom>
            <a:avLst/>
            <a:gdLst>
              <a:gd name="T0" fmla="*/ 2147483647 w 344"/>
              <a:gd name="T1" fmla="*/ 0 h 2256"/>
              <a:gd name="T2" fmla="*/ 2147483647 w 344"/>
              <a:gd name="T3" fmla="*/ 2147483647 h 2256"/>
              <a:gd name="T4" fmla="*/ 2147483647 w 344"/>
              <a:gd name="T5" fmla="*/ 2147483647 h 2256"/>
              <a:gd name="T6" fmla="*/ 2147483647 w 344"/>
              <a:gd name="T7" fmla="*/ 2147483647 h 2256"/>
              <a:gd name="T8" fmla="*/ 2147483647 w 344"/>
              <a:gd name="T9" fmla="*/ 2147483647 h 2256"/>
              <a:gd name="T10" fmla="*/ 2147483647 w 344"/>
              <a:gd name="T11" fmla="*/ 2147483647 h 2256"/>
              <a:gd name="T12" fmla="*/ 2147483647 w 344"/>
              <a:gd name="T13" fmla="*/ 2147483647 h 2256"/>
              <a:gd name="T14" fmla="*/ 2147483647 w 344"/>
              <a:gd name="T15" fmla="*/ 2147483647 h 22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44" h="2256">
                <a:moveTo>
                  <a:pt x="8" y="0"/>
                </a:moveTo>
                <a:cubicBezTo>
                  <a:pt x="4" y="120"/>
                  <a:pt x="0" y="240"/>
                  <a:pt x="8" y="336"/>
                </a:cubicBezTo>
                <a:cubicBezTo>
                  <a:pt x="16" y="432"/>
                  <a:pt x="56" y="472"/>
                  <a:pt x="56" y="576"/>
                </a:cubicBezTo>
                <a:cubicBezTo>
                  <a:pt x="56" y="680"/>
                  <a:pt x="0" y="856"/>
                  <a:pt x="8" y="960"/>
                </a:cubicBezTo>
                <a:cubicBezTo>
                  <a:pt x="16" y="1064"/>
                  <a:pt x="88" y="1096"/>
                  <a:pt x="104" y="1200"/>
                </a:cubicBezTo>
                <a:cubicBezTo>
                  <a:pt x="120" y="1304"/>
                  <a:pt x="72" y="1456"/>
                  <a:pt x="104" y="1584"/>
                </a:cubicBezTo>
                <a:cubicBezTo>
                  <a:pt x="136" y="1712"/>
                  <a:pt x="256" y="1856"/>
                  <a:pt x="296" y="1968"/>
                </a:cubicBezTo>
                <a:cubicBezTo>
                  <a:pt x="336" y="2080"/>
                  <a:pt x="336" y="2208"/>
                  <a:pt x="344" y="2256"/>
                </a:cubicBezTo>
              </a:path>
            </a:pathLst>
          </a:custGeom>
          <a:noFill/>
          <a:ln w="2857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3258" name="Freeform 13"/>
          <p:cNvSpPr>
            <a:spLocks/>
          </p:cNvSpPr>
          <p:nvPr/>
        </p:nvSpPr>
        <p:spPr bwMode="auto">
          <a:xfrm>
            <a:off x="4406900" y="2286000"/>
            <a:ext cx="546100" cy="3505200"/>
          </a:xfrm>
          <a:custGeom>
            <a:avLst/>
            <a:gdLst>
              <a:gd name="T0" fmla="*/ 2147483647 w 344"/>
              <a:gd name="T1" fmla="*/ 0 h 2208"/>
              <a:gd name="T2" fmla="*/ 2147483647 w 344"/>
              <a:gd name="T3" fmla="*/ 2147483647 h 2208"/>
              <a:gd name="T4" fmla="*/ 2147483647 w 344"/>
              <a:gd name="T5" fmla="*/ 2147483647 h 2208"/>
              <a:gd name="T6" fmla="*/ 2147483647 w 344"/>
              <a:gd name="T7" fmla="*/ 2147483647 h 2208"/>
              <a:gd name="T8" fmla="*/ 2147483647 w 344"/>
              <a:gd name="T9" fmla="*/ 2147483647 h 2208"/>
              <a:gd name="T10" fmla="*/ 2147483647 w 344"/>
              <a:gd name="T11" fmla="*/ 2147483647 h 2208"/>
              <a:gd name="T12" fmla="*/ 2147483647 w 344"/>
              <a:gd name="T13" fmla="*/ 2147483647 h 2208"/>
              <a:gd name="T14" fmla="*/ 2147483647 w 344"/>
              <a:gd name="T15" fmla="*/ 2147483647 h 2208"/>
              <a:gd name="T16" fmla="*/ 2147483647 w 344"/>
              <a:gd name="T17" fmla="*/ 2147483647 h 22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44" h="2208">
                <a:moveTo>
                  <a:pt x="8" y="0"/>
                </a:moveTo>
                <a:cubicBezTo>
                  <a:pt x="4" y="60"/>
                  <a:pt x="0" y="120"/>
                  <a:pt x="8" y="192"/>
                </a:cubicBezTo>
                <a:cubicBezTo>
                  <a:pt x="16" y="264"/>
                  <a:pt x="48" y="344"/>
                  <a:pt x="56" y="432"/>
                </a:cubicBezTo>
                <a:cubicBezTo>
                  <a:pt x="64" y="520"/>
                  <a:pt x="64" y="632"/>
                  <a:pt x="56" y="720"/>
                </a:cubicBezTo>
                <a:cubicBezTo>
                  <a:pt x="48" y="808"/>
                  <a:pt x="0" y="888"/>
                  <a:pt x="8" y="960"/>
                </a:cubicBezTo>
                <a:cubicBezTo>
                  <a:pt x="16" y="1032"/>
                  <a:pt x="96" y="1064"/>
                  <a:pt x="104" y="1152"/>
                </a:cubicBezTo>
                <a:cubicBezTo>
                  <a:pt x="112" y="1240"/>
                  <a:pt x="32" y="1376"/>
                  <a:pt x="56" y="1488"/>
                </a:cubicBezTo>
                <a:cubicBezTo>
                  <a:pt x="80" y="1600"/>
                  <a:pt x="200" y="1704"/>
                  <a:pt x="248" y="1824"/>
                </a:cubicBezTo>
                <a:cubicBezTo>
                  <a:pt x="296" y="1944"/>
                  <a:pt x="328" y="2144"/>
                  <a:pt x="344" y="2208"/>
                </a:cubicBezTo>
              </a:path>
            </a:pathLst>
          </a:custGeom>
          <a:noFill/>
          <a:ln w="2857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9" name="Oval 6"/>
          <p:cNvSpPr>
            <a:spLocks noChangeArrowheads="1"/>
          </p:cNvSpPr>
          <p:nvPr/>
        </p:nvSpPr>
        <p:spPr bwMode="auto">
          <a:xfrm>
            <a:off x="1524000" y="4267200"/>
            <a:ext cx="381000" cy="381000"/>
          </a:xfrm>
          <a:prstGeom prst="ellipse">
            <a:avLst/>
          </a:prstGeom>
          <a:solidFill>
            <a:srgbClr val="FF0000"/>
          </a:solidFill>
          <a:ln w="9525">
            <a:solidFill>
              <a:schemeClr val="accent1"/>
            </a:solidFill>
            <a:round/>
            <a:headEnd/>
            <a:tailEnd/>
          </a:ln>
          <a:effectLst>
            <a:glow rad="139700">
              <a:schemeClr val="accent1">
                <a:satMod val="175000"/>
                <a:alpha val="40000"/>
              </a:schemeClr>
            </a:glo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99"/>
              </a:solidFill>
              <a:effectLst/>
              <a:uLnTx/>
              <a:uFillTx/>
              <a:latin typeface="Arial" panose="020B0604020202020204" pitchFamily="34" charset="0"/>
              <a:ea typeface="ＭＳ Ｐゴシック" charset="-128"/>
              <a:cs typeface="+mn-cs"/>
            </a:endParaRPr>
          </a:p>
        </p:txBody>
      </p:sp>
      <p:sp>
        <p:nvSpPr>
          <p:cNvPr id="30" name="Oval 5"/>
          <p:cNvSpPr>
            <a:spLocks noChangeArrowheads="1"/>
          </p:cNvSpPr>
          <p:nvPr/>
        </p:nvSpPr>
        <p:spPr bwMode="auto">
          <a:xfrm>
            <a:off x="990600" y="3200400"/>
            <a:ext cx="381000" cy="381000"/>
          </a:xfrm>
          <a:prstGeom prst="ellipse">
            <a:avLst/>
          </a:prstGeom>
          <a:solidFill>
            <a:srgbClr val="FF0000"/>
          </a:solidFill>
          <a:ln w="9525">
            <a:solidFill>
              <a:schemeClr val="accent1"/>
            </a:solidFill>
            <a:round/>
            <a:headEnd/>
            <a:tailEnd/>
          </a:ln>
          <a:effectLst>
            <a:glow rad="139700">
              <a:schemeClr val="accent1">
                <a:satMod val="175000"/>
                <a:alpha val="40000"/>
              </a:schemeClr>
            </a:glo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99"/>
              </a:solidFill>
              <a:effectLst/>
              <a:uLnTx/>
              <a:uFillTx/>
              <a:latin typeface="Arial" panose="020B0604020202020204" pitchFamily="34" charset="0"/>
              <a:ea typeface="ＭＳ Ｐゴシック" charset="-128"/>
              <a:cs typeface="+mn-cs"/>
            </a:endParaRPr>
          </a:p>
        </p:txBody>
      </p:sp>
      <p:sp>
        <p:nvSpPr>
          <p:cNvPr id="31" name="Oval 8"/>
          <p:cNvSpPr>
            <a:spLocks noChangeArrowheads="1"/>
          </p:cNvSpPr>
          <p:nvPr/>
        </p:nvSpPr>
        <p:spPr bwMode="auto">
          <a:xfrm>
            <a:off x="1066800" y="4419600"/>
            <a:ext cx="152400" cy="152400"/>
          </a:xfrm>
          <a:prstGeom prst="ellipse">
            <a:avLst/>
          </a:prstGeom>
          <a:solidFill>
            <a:srgbClr val="FF0000"/>
          </a:solidFill>
          <a:ln>
            <a:noFill/>
          </a:ln>
          <a:effectLst>
            <a:glow rad="139700">
              <a:schemeClr val="accent1">
                <a:satMod val="175000"/>
                <a:alpha val="40000"/>
              </a:schemeClr>
            </a:glo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128"/>
              <a:cs typeface="+mn-cs"/>
            </a:endParaRPr>
          </a:p>
        </p:txBody>
      </p:sp>
      <p:sp>
        <p:nvSpPr>
          <p:cNvPr id="32" name="Oval 9"/>
          <p:cNvSpPr>
            <a:spLocks noChangeArrowheads="1"/>
          </p:cNvSpPr>
          <p:nvPr/>
        </p:nvSpPr>
        <p:spPr bwMode="auto">
          <a:xfrm>
            <a:off x="1295400" y="4648200"/>
            <a:ext cx="152400" cy="152400"/>
          </a:xfrm>
          <a:prstGeom prst="ellipse">
            <a:avLst/>
          </a:prstGeom>
          <a:solidFill>
            <a:srgbClr val="FF0000"/>
          </a:solidFill>
          <a:ln>
            <a:noFill/>
          </a:ln>
          <a:effectLst>
            <a:glow rad="139700">
              <a:schemeClr val="accent1">
                <a:satMod val="175000"/>
                <a:alpha val="40000"/>
              </a:schemeClr>
            </a:glo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128"/>
              <a:cs typeface="+mn-cs"/>
            </a:endParaRPr>
          </a:p>
        </p:txBody>
      </p:sp>
      <p:sp>
        <p:nvSpPr>
          <p:cNvPr id="33" name="Oval 15"/>
          <p:cNvSpPr>
            <a:spLocks noChangeArrowheads="1"/>
          </p:cNvSpPr>
          <p:nvPr/>
        </p:nvSpPr>
        <p:spPr bwMode="auto">
          <a:xfrm>
            <a:off x="4343400" y="3124200"/>
            <a:ext cx="381000" cy="381000"/>
          </a:xfrm>
          <a:prstGeom prst="ellipse">
            <a:avLst/>
          </a:prstGeom>
          <a:solidFill>
            <a:srgbClr val="FF0000"/>
          </a:solidFill>
          <a:ln w="9525">
            <a:solidFill>
              <a:schemeClr val="accent1"/>
            </a:solidFill>
            <a:round/>
            <a:headEnd/>
            <a:tailEnd/>
          </a:ln>
          <a:effectLst>
            <a:glow rad="139700">
              <a:schemeClr val="accent1">
                <a:satMod val="175000"/>
                <a:alpha val="40000"/>
              </a:schemeClr>
            </a:glo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99"/>
              </a:solidFill>
              <a:effectLst/>
              <a:uLnTx/>
              <a:uFillTx/>
              <a:latin typeface="Arial" panose="020B0604020202020204" pitchFamily="34" charset="0"/>
              <a:ea typeface="ＭＳ Ｐゴシック" charset="-128"/>
              <a:cs typeface="+mn-cs"/>
            </a:endParaRPr>
          </a:p>
        </p:txBody>
      </p:sp>
      <p:sp>
        <p:nvSpPr>
          <p:cNvPr id="34" name="Oval 14"/>
          <p:cNvSpPr>
            <a:spLocks noChangeArrowheads="1"/>
          </p:cNvSpPr>
          <p:nvPr/>
        </p:nvSpPr>
        <p:spPr bwMode="auto">
          <a:xfrm>
            <a:off x="4114800" y="4724400"/>
            <a:ext cx="381000" cy="381000"/>
          </a:xfrm>
          <a:prstGeom prst="ellipse">
            <a:avLst/>
          </a:prstGeom>
          <a:solidFill>
            <a:srgbClr val="FF0000"/>
          </a:solidFill>
          <a:ln w="9525">
            <a:solidFill>
              <a:schemeClr val="accent1"/>
            </a:solidFill>
            <a:round/>
            <a:headEnd/>
            <a:tailEnd/>
          </a:ln>
          <a:effectLst>
            <a:glow rad="228600">
              <a:schemeClr val="accent1">
                <a:satMod val="175000"/>
                <a:alpha val="40000"/>
              </a:schemeClr>
            </a:glo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99"/>
              </a:solidFill>
              <a:effectLst/>
              <a:uLnTx/>
              <a:uFillTx/>
              <a:latin typeface="Arial" panose="020B0604020202020204" pitchFamily="34" charset="0"/>
              <a:ea typeface="ＭＳ Ｐゴシック" charset="-128"/>
              <a:cs typeface="+mn-cs"/>
            </a:endParaRPr>
          </a:p>
        </p:txBody>
      </p:sp>
      <p:sp>
        <p:nvSpPr>
          <p:cNvPr id="35" name="Oval 7"/>
          <p:cNvSpPr>
            <a:spLocks noChangeArrowheads="1"/>
          </p:cNvSpPr>
          <p:nvPr/>
        </p:nvSpPr>
        <p:spPr bwMode="auto">
          <a:xfrm>
            <a:off x="914400" y="4953000"/>
            <a:ext cx="152400" cy="152400"/>
          </a:xfrm>
          <a:prstGeom prst="ellipse">
            <a:avLst/>
          </a:prstGeom>
          <a:solidFill>
            <a:srgbClr val="FF0000"/>
          </a:solidFill>
          <a:ln>
            <a:noFill/>
          </a:ln>
          <a:effectLst>
            <a:glow rad="101600">
              <a:schemeClr val="accent1">
                <a:satMod val="175000"/>
                <a:alpha val="40000"/>
              </a:schemeClr>
            </a:glo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128"/>
              <a:cs typeface="+mn-cs"/>
            </a:endParaRPr>
          </a:p>
        </p:txBody>
      </p:sp>
      <p:sp>
        <p:nvSpPr>
          <p:cNvPr id="36" name="Oval 15"/>
          <p:cNvSpPr>
            <a:spLocks noChangeArrowheads="1"/>
          </p:cNvSpPr>
          <p:nvPr/>
        </p:nvSpPr>
        <p:spPr bwMode="auto">
          <a:xfrm>
            <a:off x="7010400" y="4191000"/>
            <a:ext cx="381000" cy="381000"/>
          </a:xfrm>
          <a:prstGeom prst="ellipse">
            <a:avLst/>
          </a:prstGeom>
          <a:solidFill>
            <a:srgbClr val="FF0000"/>
          </a:solidFill>
          <a:ln w="9525">
            <a:solidFill>
              <a:schemeClr val="accent1"/>
            </a:solidFill>
            <a:round/>
            <a:headEnd/>
            <a:tailEnd/>
          </a:ln>
          <a:effectLst>
            <a:glow rad="139700">
              <a:schemeClr val="accent1">
                <a:satMod val="175000"/>
                <a:alpha val="40000"/>
              </a:schemeClr>
            </a:glo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99"/>
              </a:solidFill>
              <a:effectLst/>
              <a:uLnTx/>
              <a:uFillTx/>
              <a:latin typeface="Arial" panose="020B0604020202020204" pitchFamily="34" charset="0"/>
              <a:ea typeface="ＭＳ Ｐゴシック" charset="-128"/>
              <a:cs typeface="+mn-cs"/>
            </a:endParaRPr>
          </a:p>
        </p:txBody>
      </p:sp>
      <p:sp>
        <p:nvSpPr>
          <p:cNvPr id="37" name="Oval 15"/>
          <p:cNvSpPr>
            <a:spLocks noChangeArrowheads="1"/>
          </p:cNvSpPr>
          <p:nvPr/>
        </p:nvSpPr>
        <p:spPr bwMode="auto">
          <a:xfrm>
            <a:off x="7086600" y="2667000"/>
            <a:ext cx="381000" cy="381000"/>
          </a:xfrm>
          <a:prstGeom prst="ellipse">
            <a:avLst/>
          </a:prstGeom>
          <a:solidFill>
            <a:srgbClr val="FF0000"/>
          </a:solidFill>
          <a:ln w="9525">
            <a:solidFill>
              <a:schemeClr val="accent1"/>
            </a:solidFill>
            <a:round/>
            <a:headEnd/>
            <a:tailEnd/>
          </a:ln>
          <a:effectLst>
            <a:glow rad="139700">
              <a:schemeClr val="accent1">
                <a:satMod val="175000"/>
                <a:alpha val="40000"/>
              </a:schemeClr>
            </a:glo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99"/>
              </a:solidFill>
              <a:effectLst/>
              <a:uLnTx/>
              <a:uFillTx/>
              <a:latin typeface="Arial" panose="020B0604020202020204" pitchFamily="34" charset="0"/>
              <a:ea typeface="ＭＳ Ｐゴシック" charset="-128"/>
              <a:cs typeface="+mn-cs"/>
            </a:endParaRPr>
          </a:p>
        </p:txBody>
      </p:sp>
      <p:sp>
        <p:nvSpPr>
          <p:cNvPr id="38" name="Oval 15"/>
          <p:cNvSpPr>
            <a:spLocks noChangeArrowheads="1"/>
          </p:cNvSpPr>
          <p:nvPr/>
        </p:nvSpPr>
        <p:spPr bwMode="auto">
          <a:xfrm>
            <a:off x="7620000" y="3429000"/>
            <a:ext cx="381000" cy="381000"/>
          </a:xfrm>
          <a:prstGeom prst="ellipse">
            <a:avLst/>
          </a:prstGeom>
          <a:solidFill>
            <a:srgbClr val="FF0000"/>
          </a:solidFill>
          <a:ln w="9525">
            <a:solidFill>
              <a:schemeClr val="accent1"/>
            </a:solidFill>
            <a:round/>
            <a:headEnd/>
            <a:tailEnd/>
          </a:ln>
          <a:effectLst>
            <a:glow rad="139700">
              <a:schemeClr val="accent1">
                <a:satMod val="175000"/>
                <a:alpha val="40000"/>
              </a:schemeClr>
            </a:glo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99"/>
              </a:solidFill>
              <a:effectLst/>
              <a:uLnTx/>
              <a:uFillTx/>
              <a:latin typeface="Arial" panose="020B0604020202020204" pitchFamily="34" charset="0"/>
              <a:ea typeface="ＭＳ Ｐゴシック" charset="-128"/>
              <a:cs typeface="+mn-cs"/>
            </a:endParaRPr>
          </a:p>
        </p:txBody>
      </p:sp>
    </p:spTree>
    <p:extLst>
      <p:ext uri="{BB962C8B-B14F-4D97-AF65-F5344CB8AC3E}">
        <p14:creationId xmlns:p14="http://schemas.microsoft.com/office/powerpoint/2010/main" val="39849345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9682" name="Rectangle 2"/>
          <p:cNvSpPr>
            <a:spLocks noGrp="1" noChangeArrowheads="1"/>
          </p:cNvSpPr>
          <p:nvPr>
            <p:ph type="title"/>
          </p:nvPr>
        </p:nvSpPr>
        <p:spPr>
          <a:xfrm>
            <a:off x="0" y="-152400"/>
            <a:ext cx="9144000" cy="1143000"/>
          </a:xfrm>
        </p:spPr>
        <p:txBody>
          <a:bodyPr/>
          <a:lstStyle/>
          <a:p>
            <a:pPr>
              <a:defRPr/>
            </a:pPr>
            <a:r>
              <a:rPr lang="en-US" sz="4000" b="1" dirty="0" smtClean="0">
                <a:solidFill>
                  <a:srgbClr val="FFFF00"/>
                </a:solidFill>
                <a:effectLst>
                  <a:outerShdw blurRad="38100" dist="38100" dir="2700000" algn="tl">
                    <a:srgbClr val="000000"/>
                  </a:outerShdw>
                </a:effectLst>
                <a:ea typeface="ＭＳ Ｐゴシック" charset="-128"/>
              </a:rPr>
              <a:t>Foregut Duplication Cysts </a:t>
            </a:r>
          </a:p>
        </p:txBody>
      </p:sp>
      <p:sp>
        <p:nvSpPr>
          <p:cNvPr id="54275" name="Rectangle 3"/>
          <p:cNvSpPr>
            <a:spLocks noChangeArrowheads="1"/>
          </p:cNvSpPr>
          <p:nvPr/>
        </p:nvSpPr>
        <p:spPr bwMode="auto">
          <a:xfrm>
            <a:off x="228600" y="1066800"/>
            <a:ext cx="4267200" cy="5715000"/>
          </a:xfrm>
          <a:prstGeom prst="rect">
            <a:avLst/>
          </a:prstGeom>
          <a:solidFill>
            <a:schemeClr val="tx1"/>
          </a:solidFill>
          <a:ln w="9525">
            <a:solidFill>
              <a:schemeClr val="bg1"/>
            </a:solidFill>
            <a:miter lim="800000"/>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4276" name="Rectangle 4"/>
          <p:cNvSpPr>
            <a:spLocks noChangeArrowheads="1"/>
          </p:cNvSpPr>
          <p:nvPr/>
        </p:nvSpPr>
        <p:spPr bwMode="auto">
          <a:xfrm>
            <a:off x="4724400" y="1066800"/>
            <a:ext cx="4267200" cy="5715000"/>
          </a:xfrm>
          <a:prstGeom prst="rect">
            <a:avLst/>
          </a:prstGeom>
          <a:solidFill>
            <a:schemeClr val="tx1"/>
          </a:solidFill>
          <a:ln w="9525">
            <a:solidFill>
              <a:schemeClr val="bg1"/>
            </a:solidFill>
            <a:miter lim="800000"/>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749" name="Text Box 5"/>
          <p:cNvSpPr txBox="1">
            <a:spLocks noChangeArrowheads="1"/>
          </p:cNvSpPr>
          <p:nvPr/>
        </p:nvSpPr>
        <p:spPr bwMode="auto">
          <a:xfrm>
            <a:off x="5532438" y="6324600"/>
            <a:ext cx="2925762"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srgbClr val="FF6600"/>
                </a:solidFill>
                <a:effectLst/>
                <a:uLnTx/>
                <a:uFillTx/>
                <a:latin typeface="Arial" charset="0"/>
                <a:ea typeface="ＭＳ Ｐゴシック" charset="0"/>
                <a:cs typeface="+mn-cs"/>
              </a:rPr>
              <a:t>Atypical Presentation </a:t>
            </a:r>
            <a:r>
              <a:rPr kumimoji="0" lang="en-US" sz="1600" b="0" i="0" u="none" strike="noStrike" kern="1200" cap="none" spc="0" normalizeH="0" baseline="0" noProof="0" dirty="0" smtClean="0">
                <a:ln>
                  <a:noFill/>
                </a:ln>
                <a:solidFill>
                  <a:srgbClr val="000000"/>
                </a:solidFill>
                <a:effectLst/>
                <a:uLnTx/>
                <a:uFillTx/>
                <a:latin typeface="Arial" charset="0"/>
                <a:ea typeface="ＭＳ Ｐゴシック" charset="0"/>
                <a:cs typeface="+mn-cs"/>
              </a:rPr>
              <a:t> </a:t>
            </a:r>
          </a:p>
        </p:txBody>
      </p:sp>
      <p:sp>
        <p:nvSpPr>
          <p:cNvPr id="31750" name="Text Box 6"/>
          <p:cNvSpPr txBox="1">
            <a:spLocks noChangeArrowheads="1"/>
          </p:cNvSpPr>
          <p:nvPr/>
        </p:nvSpPr>
        <p:spPr bwMode="auto">
          <a:xfrm>
            <a:off x="1066800" y="6324600"/>
            <a:ext cx="27432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srgbClr val="FF6600"/>
                </a:solidFill>
                <a:effectLst/>
                <a:uLnTx/>
                <a:uFillTx/>
                <a:latin typeface="Arial" charset="0"/>
                <a:ea typeface="ＭＳ Ｐゴシック" charset="0"/>
                <a:cs typeface="+mn-cs"/>
              </a:rPr>
              <a:t>Typical Presentation </a:t>
            </a:r>
          </a:p>
        </p:txBody>
      </p:sp>
      <p:pic>
        <p:nvPicPr>
          <p:cNvPr id="54279" name="Picture 4" descr="D:\CAFFEY'S MEDIASTINAL CHAPTER 5\Bronchiogenic Cyst 1\876736\image 2.jpg"/>
          <p:cNvPicPr>
            <a:picLocks noChangeAspect="1" noChangeArrowheads="1"/>
          </p:cNvPicPr>
          <p:nvPr/>
        </p:nvPicPr>
        <p:blipFill>
          <a:blip r:embed="rId3">
            <a:lum bright="-6000" contrast="10000"/>
            <a:extLst>
              <a:ext uri="{28A0092B-C50C-407E-A947-70E740481C1C}">
                <a14:useLocalDpi xmlns:a14="http://schemas.microsoft.com/office/drawing/2010/main" val="0"/>
              </a:ext>
            </a:extLst>
          </a:blip>
          <a:srcRect l="4404" t="-2" r="11945" b="24104"/>
          <a:stretch>
            <a:fillRect/>
          </a:stretch>
        </p:blipFill>
        <p:spPr bwMode="auto">
          <a:xfrm>
            <a:off x="5410200" y="1193800"/>
            <a:ext cx="2895600" cy="24638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4280" name="Picture 17" descr="Bronchogenicy Cyst3"/>
          <p:cNvPicPr>
            <a:picLocks noChangeAspect="1" noChangeArrowheads="1"/>
          </p:cNvPicPr>
          <p:nvPr/>
        </p:nvPicPr>
        <p:blipFill>
          <a:blip r:embed="rId4">
            <a:lum bright="-18000"/>
            <a:extLst>
              <a:ext uri="{28A0092B-C50C-407E-A947-70E740481C1C}">
                <a14:useLocalDpi xmlns:a14="http://schemas.microsoft.com/office/drawing/2010/main" val="0"/>
              </a:ext>
            </a:extLst>
          </a:blip>
          <a:srcRect l="6291" t="2640" r="22412" b="31876"/>
          <a:stretch>
            <a:fillRect/>
          </a:stretch>
        </p:blipFill>
        <p:spPr bwMode="auto">
          <a:xfrm>
            <a:off x="598488" y="1212850"/>
            <a:ext cx="3516312"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1" name="Picture 11" descr="1"/>
          <p:cNvPicPr>
            <a:picLocks noChangeAspect="1" noChangeArrowheads="1"/>
          </p:cNvPicPr>
          <p:nvPr/>
        </p:nvPicPr>
        <p:blipFill>
          <a:blip r:embed="rId5">
            <a:extLst>
              <a:ext uri="{28A0092B-C50C-407E-A947-70E740481C1C}">
                <a14:useLocalDpi xmlns:a14="http://schemas.microsoft.com/office/drawing/2010/main" val="0"/>
              </a:ext>
            </a:extLst>
          </a:blip>
          <a:srcRect l="13403" t="19200" r="22122" b="24396"/>
          <a:stretch>
            <a:fillRect/>
          </a:stretch>
        </p:blipFill>
        <p:spPr bwMode="auto">
          <a:xfrm>
            <a:off x="762000" y="3733800"/>
            <a:ext cx="3124200"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pic>
      <p:pic>
        <p:nvPicPr>
          <p:cNvPr id="54282" name="Picture 6" descr="D:\CAFFEY'S MEDIASTINAL CHAPTER 5\Bronchiogenic Cyst 1\876733\image 2.jpg"/>
          <p:cNvPicPr>
            <a:picLocks noChangeAspect="1" noChangeArrowheads="1"/>
          </p:cNvPicPr>
          <p:nvPr/>
        </p:nvPicPr>
        <p:blipFill>
          <a:blip r:embed="rId6">
            <a:extLst>
              <a:ext uri="{28A0092B-C50C-407E-A947-70E740481C1C}">
                <a14:useLocalDpi xmlns:a14="http://schemas.microsoft.com/office/drawing/2010/main" val="0"/>
              </a:ext>
            </a:extLst>
          </a:blip>
          <a:srcRect l="14552" t="16774" r="15869" b="34431"/>
          <a:stretch>
            <a:fillRect/>
          </a:stretch>
        </p:blipFill>
        <p:spPr bwMode="auto">
          <a:xfrm>
            <a:off x="5375275" y="3962400"/>
            <a:ext cx="3159125" cy="2216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10099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2"/>
          <p:cNvSpPr>
            <a:spLocks noGrp="1" noChangeArrowheads="1"/>
          </p:cNvSpPr>
          <p:nvPr>
            <p:ph type="title" idx="4294967295"/>
          </p:nvPr>
        </p:nvSpPr>
        <p:spPr>
          <a:xfrm>
            <a:off x="0" y="152400"/>
            <a:ext cx="8458200" cy="1143000"/>
          </a:xfrm>
        </p:spPr>
        <p:txBody>
          <a:bodyPr/>
          <a:lstStyle/>
          <a:p>
            <a:pPr>
              <a:defRPr/>
            </a:pPr>
            <a:r>
              <a:rPr lang="en-US" altLang="ko-KR" sz="3600" dirty="0" smtClean="0">
                <a:solidFill>
                  <a:srgbClr val="FFFF00"/>
                </a:solidFill>
                <a:latin typeface="Arial" pitchFamily="34" charset="0"/>
                <a:ea typeface="굴림" pitchFamily="34" charset="-127"/>
              </a:rPr>
              <a:t>MRI Can Be a Problem Solver:</a:t>
            </a:r>
            <a:br>
              <a:rPr lang="en-US" altLang="ko-KR" sz="3600" dirty="0" smtClean="0">
                <a:solidFill>
                  <a:srgbClr val="FFFF00"/>
                </a:solidFill>
                <a:latin typeface="Arial" pitchFamily="34" charset="0"/>
                <a:ea typeface="굴림" pitchFamily="34" charset="-127"/>
              </a:rPr>
            </a:br>
            <a:r>
              <a:rPr lang="en-US" altLang="ko-KR" sz="2400" dirty="0" smtClean="0">
                <a:solidFill>
                  <a:srgbClr val="FFC000"/>
                </a:solidFill>
                <a:latin typeface="Arial" pitchFamily="34" charset="0"/>
                <a:ea typeface="굴림" pitchFamily="34" charset="-127"/>
              </a:rPr>
              <a:t>Foregut Duplication Cysts with High Attenuation</a:t>
            </a:r>
          </a:p>
        </p:txBody>
      </p:sp>
      <p:pic>
        <p:nvPicPr>
          <p:cNvPr id="15363" name="Picture 10" descr="bulb_anm"/>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077200" y="152400"/>
            <a:ext cx="914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Rectangle 11"/>
          <p:cNvSpPr>
            <a:spLocks noChangeArrowheads="1"/>
          </p:cNvSpPr>
          <p:nvPr/>
        </p:nvSpPr>
        <p:spPr bwMode="auto">
          <a:xfrm>
            <a:off x="685800" y="1676400"/>
            <a:ext cx="7772400" cy="2286000"/>
          </a:xfrm>
          <a:prstGeom prst="rect">
            <a:avLst/>
          </a:prstGeom>
          <a:solidFill>
            <a:schemeClr val="bg2"/>
          </a:solidFill>
          <a:ln w="9525">
            <a:solidFill>
              <a:schemeClr val="tx1"/>
            </a:solidFill>
            <a:miter lim="800000"/>
            <a:headEnd/>
            <a:tailEnd/>
          </a:ln>
        </p:spPr>
        <p:txBody>
          <a:bodyPr wrap="none" anchor="ct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ko-KR" altLang="en-US" sz="1800" b="0" i="0" u="none" strike="noStrike" kern="1200" cap="none" spc="0" normalizeH="0" baseline="0" noProof="0" smtClean="0">
              <a:ln>
                <a:noFill/>
              </a:ln>
              <a:solidFill>
                <a:srgbClr val="FFFFFF"/>
              </a:solidFill>
              <a:effectLst/>
              <a:uLnTx/>
              <a:uFillTx/>
              <a:latin typeface="Arial" panose="020B0604020202020204" pitchFamily="34" charset="0"/>
              <a:ea typeface="굴림" pitchFamily="34" charset="-127"/>
              <a:cs typeface="+mn-cs"/>
            </a:endParaRPr>
          </a:p>
        </p:txBody>
      </p:sp>
      <p:sp>
        <p:nvSpPr>
          <p:cNvPr id="15365" name="Rectangle 12"/>
          <p:cNvSpPr>
            <a:spLocks noChangeArrowheads="1"/>
          </p:cNvSpPr>
          <p:nvPr/>
        </p:nvSpPr>
        <p:spPr bwMode="auto">
          <a:xfrm>
            <a:off x="685800" y="4343400"/>
            <a:ext cx="7772400" cy="2362200"/>
          </a:xfrm>
          <a:prstGeom prst="rect">
            <a:avLst/>
          </a:prstGeom>
          <a:solidFill>
            <a:schemeClr val="bg2"/>
          </a:solidFill>
          <a:ln w="9525">
            <a:solidFill>
              <a:schemeClr val="tx1"/>
            </a:solidFill>
            <a:miter lim="800000"/>
            <a:headEnd/>
            <a:tailEnd/>
          </a:ln>
        </p:spPr>
        <p:txBody>
          <a:bodyPr wrap="none" anchor="ct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ko-KR" altLang="en-US" sz="1800" b="0" i="0" u="none" strike="noStrike" kern="1200" cap="none" spc="0" normalizeH="0" baseline="0" noProof="0" smtClean="0">
              <a:ln>
                <a:noFill/>
              </a:ln>
              <a:solidFill>
                <a:srgbClr val="FFFFFF"/>
              </a:solidFill>
              <a:effectLst/>
              <a:uLnTx/>
              <a:uFillTx/>
              <a:latin typeface="Arial" panose="020B0604020202020204" pitchFamily="34" charset="0"/>
              <a:ea typeface="굴림" pitchFamily="34" charset="-127"/>
              <a:cs typeface="+mn-cs"/>
            </a:endParaRPr>
          </a:p>
        </p:txBody>
      </p:sp>
      <p:pic>
        <p:nvPicPr>
          <p:cNvPr id="15366" name="Picture 13" descr="1"/>
          <p:cNvPicPr>
            <a:picLocks noChangeAspect="1" noChangeArrowheads="1"/>
          </p:cNvPicPr>
          <p:nvPr/>
        </p:nvPicPr>
        <p:blipFill>
          <a:blip r:embed="rId3">
            <a:extLst>
              <a:ext uri="{28A0092B-C50C-407E-A947-70E740481C1C}">
                <a14:useLocalDpi xmlns:a14="http://schemas.microsoft.com/office/drawing/2010/main" val="0"/>
              </a:ext>
            </a:extLst>
          </a:blip>
          <a:srcRect l="24496" t="34782" r="26714" b="34152"/>
          <a:stretch>
            <a:fillRect/>
          </a:stretch>
        </p:blipFill>
        <p:spPr bwMode="auto">
          <a:xfrm>
            <a:off x="914400" y="1752600"/>
            <a:ext cx="3276600" cy="208438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83342" name="Picture 14" descr="1"/>
          <p:cNvPicPr>
            <a:picLocks noChangeAspect="1" noChangeArrowheads="1"/>
          </p:cNvPicPr>
          <p:nvPr/>
        </p:nvPicPr>
        <p:blipFill>
          <a:blip r:embed="rId4">
            <a:lum bright="18000" contrast="18000"/>
            <a:extLst>
              <a:ext uri="{28A0092B-C50C-407E-A947-70E740481C1C}">
                <a14:useLocalDpi xmlns:a14="http://schemas.microsoft.com/office/drawing/2010/main" val="0"/>
              </a:ext>
            </a:extLst>
          </a:blip>
          <a:srcRect l="25816" t="32819" r="29123" b="35004"/>
          <a:stretch>
            <a:fillRect/>
          </a:stretch>
        </p:blipFill>
        <p:spPr bwMode="auto">
          <a:xfrm>
            <a:off x="4800600" y="1828800"/>
            <a:ext cx="2667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15" descr="1"/>
          <p:cNvPicPr>
            <a:picLocks noChangeAspect="1" noChangeArrowheads="1"/>
          </p:cNvPicPr>
          <p:nvPr/>
        </p:nvPicPr>
        <p:blipFill>
          <a:blip r:embed="rId5">
            <a:extLst>
              <a:ext uri="{28A0092B-C50C-407E-A947-70E740481C1C}">
                <a14:useLocalDpi xmlns:a14="http://schemas.microsoft.com/office/drawing/2010/main" val="0"/>
              </a:ext>
            </a:extLst>
          </a:blip>
          <a:srcRect l="22163" t="31169" r="33388" b="32104"/>
          <a:stretch>
            <a:fillRect/>
          </a:stretch>
        </p:blipFill>
        <p:spPr bwMode="auto">
          <a:xfrm>
            <a:off x="1295400" y="4489450"/>
            <a:ext cx="2590800"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3344" name="Picture 16" descr="1"/>
          <p:cNvPicPr>
            <a:picLocks noChangeAspect="1" noChangeArrowheads="1"/>
          </p:cNvPicPr>
          <p:nvPr/>
        </p:nvPicPr>
        <p:blipFill>
          <a:blip r:embed="rId6">
            <a:extLst>
              <a:ext uri="{28A0092B-C50C-407E-A947-70E740481C1C}">
                <a14:useLocalDpi xmlns:a14="http://schemas.microsoft.com/office/drawing/2010/main" val="0"/>
              </a:ext>
            </a:extLst>
          </a:blip>
          <a:srcRect l="27788" t="30740" r="32306" b="41185"/>
          <a:stretch>
            <a:fillRect/>
          </a:stretch>
        </p:blipFill>
        <p:spPr bwMode="auto">
          <a:xfrm>
            <a:off x="4876800" y="4572000"/>
            <a:ext cx="2667000"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0" name="Rectangle 17"/>
          <p:cNvSpPr>
            <a:spLocks noChangeArrowheads="1"/>
          </p:cNvSpPr>
          <p:nvPr/>
        </p:nvSpPr>
        <p:spPr bwMode="auto">
          <a:xfrm>
            <a:off x="838200" y="1752600"/>
            <a:ext cx="457200" cy="838200"/>
          </a:xfrm>
          <a:prstGeom prst="rect">
            <a:avLst/>
          </a:prstGeom>
          <a:solidFill>
            <a:schemeClr val="bg2"/>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ko-KR" altLang="en-US" sz="1800" b="0" i="0" u="none" strike="noStrike" kern="1200" cap="none" spc="0" normalizeH="0" baseline="0" noProof="0" smtClean="0">
              <a:ln>
                <a:noFill/>
              </a:ln>
              <a:solidFill>
                <a:srgbClr val="FFFFFF"/>
              </a:solidFill>
              <a:effectLst/>
              <a:uLnTx/>
              <a:uFillTx/>
              <a:latin typeface="Arial" panose="020B0604020202020204" pitchFamily="34" charset="0"/>
              <a:ea typeface="굴림" pitchFamily="34" charset="-127"/>
              <a:cs typeface="+mn-cs"/>
            </a:endParaRPr>
          </a:p>
        </p:txBody>
      </p:sp>
      <p:sp>
        <p:nvSpPr>
          <p:cNvPr id="15371" name="Rectangle 18"/>
          <p:cNvSpPr>
            <a:spLocks noChangeArrowheads="1"/>
          </p:cNvSpPr>
          <p:nvPr/>
        </p:nvSpPr>
        <p:spPr bwMode="auto">
          <a:xfrm>
            <a:off x="914400" y="2514600"/>
            <a:ext cx="457200" cy="381000"/>
          </a:xfrm>
          <a:prstGeom prst="rect">
            <a:avLst/>
          </a:prstGeom>
          <a:solidFill>
            <a:schemeClr val="bg2"/>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ko-KR" altLang="en-US" sz="1800" b="0" i="0" u="none" strike="noStrike" kern="1200" cap="none" spc="0" normalizeH="0" baseline="0" noProof="0" smtClean="0">
              <a:ln>
                <a:noFill/>
              </a:ln>
              <a:solidFill>
                <a:srgbClr val="FFFFFF"/>
              </a:solidFill>
              <a:effectLst/>
              <a:uLnTx/>
              <a:uFillTx/>
              <a:latin typeface="Arial" panose="020B0604020202020204" pitchFamily="34" charset="0"/>
              <a:ea typeface="굴림" pitchFamily="34" charset="-127"/>
              <a:cs typeface="+mn-cs"/>
            </a:endParaRPr>
          </a:p>
        </p:txBody>
      </p:sp>
      <p:sp>
        <p:nvSpPr>
          <p:cNvPr id="15372" name="Rectangle 19"/>
          <p:cNvSpPr>
            <a:spLocks noChangeArrowheads="1"/>
          </p:cNvSpPr>
          <p:nvPr/>
        </p:nvSpPr>
        <p:spPr bwMode="auto">
          <a:xfrm>
            <a:off x="3733800" y="1752600"/>
            <a:ext cx="457200" cy="381000"/>
          </a:xfrm>
          <a:prstGeom prst="rect">
            <a:avLst/>
          </a:prstGeom>
          <a:solidFill>
            <a:schemeClr val="bg2"/>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ko-KR" altLang="en-US" sz="1800" b="0" i="0" u="none" strike="noStrike" kern="1200" cap="none" spc="0" normalizeH="0" baseline="0" noProof="0" smtClean="0">
              <a:ln>
                <a:noFill/>
              </a:ln>
              <a:solidFill>
                <a:srgbClr val="FFFFFF"/>
              </a:solidFill>
              <a:effectLst/>
              <a:uLnTx/>
              <a:uFillTx/>
              <a:latin typeface="Arial" panose="020B0604020202020204" pitchFamily="34" charset="0"/>
              <a:ea typeface="굴림" pitchFamily="34" charset="-127"/>
              <a:cs typeface="+mn-cs"/>
            </a:endParaRPr>
          </a:p>
        </p:txBody>
      </p:sp>
      <p:sp>
        <p:nvSpPr>
          <p:cNvPr id="15373" name="Rectangle 20"/>
          <p:cNvSpPr>
            <a:spLocks noChangeArrowheads="1"/>
          </p:cNvSpPr>
          <p:nvPr/>
        </p:nvSpPr>
        <p:spPr bwMode="auto">
          <a:xfrm>
            <a:off x="1066800" y="6096000"/>
            <a:ext cx="609600" cy="533400"/>
          </a:xfrm>
          <a:prstGeom prst="rect">
            <a:avLst/>
          </a:prstGeom>
          <a:solidFill>
            <a:schemeClr val="bg2"/>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ko-KR" altLang="en-US" sz="1800" b="0" i="0" u="none" strike="noStrike" kern="1200" cap="none" spc="0" normalizeH="0" baseline="0" noProof="0" smtClean="0">
              <a:ln>
                <a:noFill/>
              </a:ln>
              <a:solidFill>
                <a:srgbClr val="FFFFFF"/>
              </a:solidFill>
              <a:effectLst/>
              <a:uLnTx/>
              <a:uFillTx/>
              <a:latin typeface="Arial" panose="020B0604020202020204" pitchFamily="34" charset="0"/>
              <a:ea typeface="굴림" pitchFamily="34" charset="-127"/>
              <a:cs typeface="+mn-cs"/>
            </a:endParaRPr>
          </a:p>
        </p:txBody>
      </p:sp>
      <p:sp>
        <p:nvSpPr>
          <p:cNvPr id="15374" name="Rectangle 21"/>
          <p:cNvSpPr>
            <a:spLocks noChangeArrowheads="1"/>
          </p:cNvSpPr>
          <p:nvPr/>
        </p:nvSpPr>
        <p:spPr bwMode="auto">
          <a:xfrm>
            <a:off x="1295400" y="4419600"/>
            <a:ext cx="685800" cy="533400"/>
          </a:xfrm>
          <a:prstGeom prst="rect">
            <a:avLst/>
          </a:prstGeom>
          <a:solidFill>
            <a:schemeClr val="bg2"/>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ko-KR" altLang="en-US" sz="1800" b="0" i="0" u="none" strike="noStrike" kern="1200" cap="none" spc="0" normalizeH="0" baseline="0" noProof="0" smtClean="0">
              <a:ln>
                <a:noFill/>
              </a:ln>
              <a:solidFill>
                <a:srgbClr val="FFFFFF"/>
              </a:solidFill>
              <a:effectLst/>
              <a:uLnTx/>
              <a:uFillTx/>
              <a:latin typeface="Arial" panose="020B0604020202020204" pitchFamily="34" charset="0"/>
              <a:ea typeface="굴림" pitchFamily="34" charset="-127"/>
              <a:cs typeface="+mn-cs"/>
            </a:endParaRPr>
          </a:p>
        </p:txBody>
      </p:sp>
      <p:sp>
        <p:nvSpPr>
          <p:cNvPr id="483351" name="Text Box 23"/>
          <p:cNvSpPr txBox="1">
            <a:spLocks noChangeArrowheads="1"/>
          </p:cNvSpPr>
          <p:nvPr/>
        </p:nvSpPr>
        <p:spPr bwMode="auto">
          <a:xfrm>
            <a:off x="7604125" y="2474913"/>
            <a:ext cx="730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ko-KR" sz="1800" b="1" i="0" u="none" strike="noStrike" kern="1200" cap="none" spc="0" normalizeH="0" baseline="0" noProof="0" smtClean="0">
                <a:ln>
                  <a:noFill/>
                </a:ln>
                <a:solidFill>
                  <a:srgbClr val="00CC00"/>
                </a:solidFill>
                <a:effectLst/>
                <a:uLnTx/>
                <a:uFillTx/>
                <a:latin typeface="Arial" panose="020B0604020202020204" pitchFamily="34" charset="0"/>
                <a:ea typeface="굴림" pitchFamily="34" charset="-127"/>
                <a:cs typeface="+mn-cs"/>
              </a:rPr>
              <a:t>T2WI</a:t>
            </a:r>
          </a:p>
        </p:txBody>
      </p:sp>
      <p:sp>
        <p:nvSpPr>
          <p:cNvPr id="483353" name="Text Box 25"/>
          <p:cNvSpPr txBox="1">
            <a:spLocks noChangeArrowheads="1"/>
          </p:cNvSpPr>
          <p:nvPr/>
        </p:nvSpPr>
        <p:spPr bwMode="auto">
          <a:xfrm>
            <a:off x="7651750" y="5272088"/>
            <a:ext cx="730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ko-KR" sz="1800" b="1" i="0" u="none" strike="noStrike" kern="1200" cap="none" spc="0" normalizeH="0" baseline="0" noProof="0" smtClean="0">
                <a:ln>
                  <a:noFill/>
                </a:ln>
                <a:solidFill>
                  <a:srgbClr val="00CC00"/>
                </a:solidFill>
                <a:effectLst/>
                <a:uLnTx/>
                <a:uFillTx/>
                <a:latin typeface="Arial" panose="020B0604020202020204" pitchFamily="34" charset="0"/>
                <a:ea typeface="굴림" pitchFamily="34" charset="-127"/>
                <a:cs typeface="+mn-cs"/>
              </a:rPr>
              <a:t>T2WI</a:t>
            </a:r>
          </a:p>
        </p:txBody>
      </p:sp>
      <p:sp>
        <p:nvSpPr>
          <p:cNvPr id="15377" name="Rectangle 26"/>
          <p:cNvSpPr>
            <a:spLocks noChangeArrowheads="1"/>
          </p:cNvSpPr>
          <p:nvPr/>
        </p:nvSpPr>
        <p:spPr bwMode="auto">
          <a:xfrm>
            <a:off x="3505200" y="1981200"/>
            <a:ext cx="457200" cy="838200"/>
          </a:xfrm>
          <a:prstGeom prst="rect">
            <a:avLst/>
          </a:prstGeom>
          <a:solidFill>
            <a:schemeClr val="bg2"/>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ko-KR" altLang="en-US" sz="1800" b="0" i="0" u="none" strike="noStrike" kern="1200" cap="none" spc="0" normalizeH="0" baseline="0" noProof="0" smtClean="0">
              <a:ln>
                <a:noFill/>
              </a:ln>
              <a:solidFill>
                <a:srgbClr val="FFFFFF"/>
              </a:solidFill>
              <a:effectLst/>
              <a:uLnTx/>
              <a:uFillTx/>
              <a:latin typeface="Arial" panose="020B0604020202020204" pitchFamily="34" charset="0"/>
              <a:ea typeface="굴림" pitchFamily="34" charset="-127"/>
              <a:cs typeface="+mn-cs"/>
            </a:endParaRPr>
          </a:p>
        </p:txBody>
      </p:sp>
      <p:pic>
        <p:nvPicPr>
          <p:cNvPr id="483355" name="Picture 27" descr="Bronchogenic Cyst1"/>
          <p:cNvPicPr>
            <a:picLocks noChangeAspect="1" noChangeArrowheads="1"/>
          </p:cNvPicPr>
          <p:nvPr/>
        </p:nvPicPr>
        <p:blipFill>
          <a:blip r:embed="rId7">
            <a:extLst>
              <a:ext uri="{28A0092B-C50C-407E-A947-70E740481C1C}">
                <a14:useLocalDpi xmlns:a14="http://schemas.microsoft.com/office/drawing/2010/main" val="0"/>
              </a:ext>
            </a:extLst>
          </a:blip>
          <a:srcRect l="26826" t="30110" r="26657" b="18791"/>
          <a:stretch>
            <a:fillRect/>
          </a:stretch>
        </p:blipFill>
        <p:spPr bwMode="auto">
          <a:xfrm>
            <a:off x="1371600" y="1685925"/>
            <a:ext cx="2514600"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3356" name="Picture 28" descr="Bronchogenicy Cyst4"/>
          <p:cNvPicPr>
            <a:picLocks noChangeAspect="1" noChangeArrowheads="1"/>
          </p:cNvPicPr>
          <p:nvPr/>
        </p:nvPicPr>
        <p:blipFill>
          <a:blip r:embed="rId8">
            <a:extLst>
              <a:ext uri="{28A0092B-C50C-407E-A947-70E740481C1C}">
                <a14:useLocalDpi xmlns:a14="http://schemas.microsoft.com/office/drawing/2010/main" val="0"/>
              </a:ext>
            </a:extLst>
          </a:blip>
          <a:srcRect r="42274" b="38019"/>
          <a:stretch>
            <a:fillRect/>
          </a:stretch>
        </p:blipFill>
        <p:spPr bwMode="auto">
          <a:xfrm>
            <a:off x="4724400" y="1828800"/>
            <a:ext cx="3581400"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46385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83342"/>
                                        </p:tgtEl>
                                        <p:attrNameLst>
                                          <p:attrName>style.visibility</p:attrName>
                                        </p:attrNameLst>
                                      </p:cBhvr>
                                      <p:to>
                                        <p:strVal val="visible"/>
                                      </p:to>
                                    </p:set>
                                    <p:animEffect transition="in" filter="fade">
                                      <p:cBhvr>
                                        <p:cTn id="7" dur="2000"/>
                                        <p:tgtEl>
                                          <p:spTgt spid="483342"/>
                                        </p:tgtEl>
                                      </p:cBhvr>
                                    </p:animEffect>
                                  </p:childTnLst>
                                </p:cTn>
                              </p:par>
                              <p:par>
                                <p:cTn id="8" presetID="10" presetClass="entr" presetSubtype="0" fill="hold" nodeType="withEffect">
                                  <p:stCondLst>
                                    <p:cond delay="0"/>
                                  </p:stCondLst>
                                  <p:childTnLst>
                                    <p:set>
                                      <p:cBhvr>
                                        <p:cTn id="9" dur="1" fill="hold">
                                          <p:stCondLst>
                                            <p:cond delay="0"/>
                                          </p:stCondLst>
                                        </p:cTn>
                                        <p:tgtEl>
                                          <p:spTgt spid="483351">
                                            <p:txEl>
                                              <p:pRg st="0" end="0"/>
                                            </p:txEl>
                                          </p:spTgt>
                                        </p:tgtEl>
                                        <p:attrNameLst>
                                          <p:attrName>style.visibility</p:attrName>
                                        </p:attrNameLst>
                                      </p:cBhvr>
                                      <p:to>
                                        <p:strVal val="visible"/>
                                      </p:to>
                                    </p:set>
                                    <p:animEffect transition="in" filter="fade">
                                      <p:cBhvr>
                                        <p:cTn id="10" dur="2000"/>
                                        <p:tgtEl>
                                          <p:spTgt spid="483351">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483344"/>
                                        </p:tgtEl>
                                        <p:attrNameLst>
                                          <p:attrName>style.visibility</p:attrName>
                                        </p:attrNameLst>
                                      </p:cBhvr>
                                      <p:to>
                                        <p:strVal val="visible"/>
                                      </p:to>
                                    </p:set>
                                    <p:animEffect transition="in" filter="fade">
                                      <p:cBhvr>
                                        <p:cTn id="15" dur="2000"/>
                                        <p:tgtEl>
                                          <p:spTgt spid="483344"/>
                                        </p:tgtEl>
                                      </p:cBhvr>
                                    </p:animEffect>
                                  </p:childTnLst>
                                </p:cTn>
                              </p:par>
                              <p:par>
                                <p:cTn id="16" presetID="10" presetClass="entr" presetSubtype="0" fill="hold" nodeType="withEffect">
                                  <p:stCondLst>
                                    <p:cond delay="0"/>
                                  </p:stCondLst>
                                  <p:childTnLst>
                                    <p:set>
                                      <p:cBhvr>
                                        <p:cTn id="17" dur="1" fill="hold">
                                          <p:stCondLst>
                                            <p:cond delay="0"/>
                                          </p:stCondLst>
                                        </p:cTn>
                                        <p:tgtEl>
                                          <p:spTgt spid="483353">
                                            <p:txEl>
                                              <p:pRg st="0" end="0"/>
                                            </p:txEl>
                                          </p:spTgt>
                                        </p:tgtEl>
                                        <p:attrNameLst>
                                          <p:attrName>style.visibility</p:attrName>
                                        </p:attrNameLst>
                                      </p:cBhvr>
                                      <p:to>
                                        <p:strVal val="visible"/>
                                      </p:to>
                                    </p:set>
                                    <p:animEffect transition="in" filter="fade">
                                      <p:cBhvr>
                                        <p:cTn id="18" dur="2000"/>
                                        <p:tgtEl>
                                          <p:spTgt spid="483353">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483355"/>
                                        </p:tgtEl>
                                        <p:attrNameLst>
                                          <p:attrName>style.visibility</p:attrName>
                                        </p:attrNameLst>
                                      </p:cBhvr>
                                      <p:to>
                                        <p:strVal val="visible"/>
                                      </p:to>
                                    </p:set>
                                    <p:animEffect transition="in" filter="fade">
                                      <p:cBhvr>
                                        <p:cTn id="23" dur="2000"/>
                                        <p:tgtEl>
                                          <p:spTgt spid="48335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483356"/>
                                        </p:tgtEl>
                                        <p:attrNameLst>
                                          <p:attrName>style.visibility</p:attrName>
                                        </p:attrNameLst>
                                      </p:cBhvr>
                                      <p:to>
                                        <p:strVal val="visible"/>
                                      </p:to>
                                    </p:set>
                                    <p:animEffect transition="in" filter="fade">
                                      <p:cBhvr>
                                        <p:cTn id="28" dur="2000"/>
                                        <p:tgtEl>
                                          <p:spTgt spid="483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52400" y="381000"/>
            <a:ext cx="4953000" cy="1143000"/>
          </a:xfrm>
        </p:spPr>
        <p:txBody>
          <a:bodyPr/>
          <a:lstStyle/>
          <a:p>
            <a:pPr eaLnBrk="1" hangingPunct="1">
              <a:defRPr/>
            </a:pPr>
            <a:r>
              <a:rPr lang="en-US" altLang="en-US" sz="3600" b="1" dirty="0" smtClean="0">
                <a:solidFill>
                  <a:srgbClr val="FFFF00"/>
                </a:solidFill>
                <a:effectLst>
                  <a:outerShdw blurRad="38100" dist="38100" dir="2700000" algn="tl">
                    <a:srgbClr val="000000"/>
                  </a:outerShdw>
                </a:effectLst>
              </a:rPr>
              <a:t>Congenital Lung Malformation</a:t>
            </a:r>
            <a:r>
              <a:rPr lang="en-US" altLang="en-US" b="1" dirty="0" smtClean="0">
                <a:solidFill>
                  <a:srgbClr val="FFFF00"/>
                </a:solidFill>
                <a:effectLst>
                  <a:outerShdw blurRad="38100" dist="38100" dir="2700000" algn="tl">
                    <a:srgbClr val="000000"/>
                  </a:outerShdw>
                </a:effectLst>
              </a:rPr>
              <a:t>:</a:t>
            </a:r>
            <a:r>
              <a:rPr lang="en-US" altLang="en-US" sz="2800" b="1" dirty="0">
                <a:solidFill>
                  <a:srgbClr val="FFFF00"/>
                </a:solidFill>
                <a:effectLst>
                  <a:outerShdw blurRad="38100" dist="38100" dir="2700000" algn="tl">
                    <a:srgbClr val="000000"/>
                  </a:outerShdw>
                </a:effectLst>
              </a:rPr>
              <a:t/>
            </a:r>
            <a:br>
              <a:rPr lang="en-US" altLang="en-US" sz="2800" b="1" dirty="0">
                <a:solidFill>
                  <a:srgbClr val="FFFF00"/>
                </a:solidFill>
                <a:effectLst>
                  <a:outerShdw blurRad="38100" dist="38100" dir="2700000" algn="tl">
                    <a:srgbClr val="000000"/>
                  </a:outerShdw>
                </a:effectLst>
              </a:rPr>
            </a:br>
            <a:r>
              <a:rPr lang="en-US" altLang="en-US" sz="2400" b="1" dirty="0" smtClean="0">
                <a:solidFill>
                  <a:srgbClr val="FFC000"/>
                </a:solidFill>
                <a:effectLst>
                  <a:outerShdw blurRad="38100" dist="38100" dir="2700000" algn="tl">
                    <a:srgbClr val="000000"/>
                  </a:outerShdw>
                </a:effectLst>
              </a:rPr>
              <a:t>Congenital Lobar Emphysema</a:t>
            </a:r>
            <a:endParaRPr lang="en-US" altLang="en-US" sz="1400" b="1" dirty="0" smtClean="0">
              <a:solidFill>
                <a:srgbClr val="FFC000"/>
              </a:solidFill>
              <a:effectLst>
                <a:outerShdw blurRad="38100" dist="38100" dir="2700000" algn="tl">
                  <a:srgbClr val="000000"/>
                </a:outerShdw>
              </a:effectLst>
            </a:endParaRPr>
          </a:p>
        </p:txBody>
      </p:sp>
      <p:sp>
        <p:nvSpPr>
          <p:cNvPr id="6147" name="Rectangle 3"/>
          <p:cNvSpPr>
            <a:spLocks noGrp="1" noChangeArrowheads="1"/>
          </p:cNvSpPr>
          <p:nvPr>
            <p:ph type="body" idx="1"/>
          </p:nvPr>
        </p:nvSpPr>
        <p:spPr>
          <a:xfrm>
            <a:off x="228600" y="2209800"/>
            <a:ext cx="4800600" cy="4525963"/>
          </a:xfrm>
        </p:spPr>
        <p:txBody>
          <a:bodyPr/>
          <a:lstStyle/>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Results from progressive over-distension of a pulmonary lobe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Intrinsic &amp; extrinsic obstructions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Deficient bronchial cartilage</a:t>
            </a:r>
          </a:p>
          <a:p>
            <a:pPr lvl="1" eaLnBrk="1" hangingPunct="1">
              <a:lnSpc>
                <a:spcPct val="80000"/>
              </a:lnSpc>
              <a:buClr>
                <a:srgbClr val="FF0000"/>
              </a:buClr>
              <a:defRPr/>
            </a:pPr>
            <a:endParaRPr lang="en-US" altLang="en-US"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Symptoms</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Dyspnea</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Cough</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 </a:t>
            </a:r>
          </a:p>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Common locations</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LUL</a:t>
            </a:r>
            <a:r>
              <a:rPr lang="en-US" altLang="en-US" sz="2000" b="1" dirty="0">
                <a:solidFill>
                  <a:schemeClr val="bg1"/>
                </a:solidFill>
                <a:effectLst>
                  <a:outerShdw blurRad="38100" dist="38100" dir="2700000" algn="tl">
                    <a:srgbClr val="000000"/>
                  </a:outerShdw>
                </a:effectLst>
              </a:rPr>
              <a:t> </a:t>
            </a:r>
            <a:r>
              <a:rPr lang="en-US" altLang="en-US" sz="2000" b="1" dirty="0" smtClean="0">
                <a:solidFill>
                  <a:schemeClr val="bg1"/>
                </a:solidFill>
                <a:effectLst>
                  <a:outerShdw blurRad="38100" dist="38100" dir="2700000" algn="tl">
                    <a:srgbClr val="000000"/>
                  </a:outerShdw>
                </a:effectLst>
              </a:rPr>
              <a:t>&gt; RML &gt; RUL </a:t>
            </a:r>
          </a:p>
        </p:txBody>
      </p:sp>
      <p:sp>
        <p:nvSpPr>
          <p:cNvPr id="26628" name="Rectangle 4"/>
          <p:cNvSpPr>
            <a:spLocks noChangeArrowheads="1"/>
          </p:cNvSpPr>
          <p:nvPr/>
        </p:nvSpPr>
        <p:spPr bwMode="auto">
          <a:xfrm>
            <a:off x="5257800" y="0"/>
            <a:ext cx="38862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1600">
              <a:latin typeface="Times New Roman" panose="02020603050405020304" pitchFamily="18" charset="0"/>
            </a:endParaRPr>
          </a:p>
        </p:txBody>
      </p:sp>
      <p:pic>
        <p:nvPicPr>
          <p:cNvPr id="26629" name="Picture 9" descr="IMG_006"/>
          <p:cNvPicPr>
            <a:picLocks noChangeAspect="1" noChangeArrowheads="1"/>
          </p:cNvPicPr>
          <p:nvPr/>
        </p:nvPicPr>
        <p:blipFill>
          <a:blip r:embed="rId3">
            <a:lum bright="-6000"/>
            <a:extLst>
              <a:ext uri="{28A0092B-C50C-407E-A947-70E740481C1C}">
                <a14:useLocalDpi xmlns:a14="http://schemas.microsoft.com/office/drawing/2010/main" val="0"/>
              </a:ext>
            </a:extLst>
          </a:blip>
          <a:srcRect l="13333" t="7037" r="18889" b="2592"/>
          <a:stretch>
            <a:fillRect/>
          </a:stretch>
        </p:blipFill>
        <p:spPr bwMode="auto">
          <a:xfrm>
            <a:off x="5340350" y="76200"/>
            <a:ext cx="3733800" cy="340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6630" name="Picture 10" descr="3D airway Double aortic arch"/>
          <p:cNvPicPr>
            <a:picLocks noChangeAspect="1" noChangeArrowheads="1"/>
          </p:cNvPicPr>
          <p:nvPr/>
        </p:nvPicPr>
        <p:blipFill>
          <a:blip r:embed="rId4">
            <a:lum bright="-18000"/>
            <a:extLst>
              <a:ext uri="{28A0092B-C50C-407E-A947-70E740481C1C}">
                <a14:useLocalDpi xmlns:a14="http://schemas.microsoft.com/office/drawing/2010/main" val="0"/>
              </a:ext>
            </a:extLst>
          </a:blip>
          <a:srcRect l="26288" t="34285" r="24721" b="19286"/>
          <a:stretch>
            <a:fillRect/>
          </a:stretch>
        </p:blipFill>
        <p:spPr bwMode="auto">
          <a:xfrm>
            <a:off x="5638800" y="3581400"/>
            <a:ext cx="3200400" cy="284003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6631" name="Text Box 15"/>
          <p:cNvSpPr txBox="1">
            <a:spLocks noChangeArrowheads="1"/>
          </p:cNvSpPr>
          <p:nvPr/>
        </p:nvSpPr>
        <p:spPr bwMode="auto">
          <a:xfrm>
            <a:off x="6140450" y="6338888"/>
            <a:ext cx="2317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ko-KR" sz="1800" b="1">
                <a:solidFill>
                  <a:srgbClr val="00CC00"/>
                </a:solidFill>
                <a:ea typeface="굴림" pitchFamily="34" charset="-127"/>
              </a:rPr>
              <a:t>Common Locations</a:t>
            </a:r>
            <a:endParaRPr lang="en-US" altLang="en-US" sz="1800" b="1">
              <a:solidFill>
                <a:srgbClr val="00CC00"/>
              </a:solidFill>
            </a:endParaRPr>
          </a:p>
        </p:txBody>
      </p:sp>
      <p:sp>
        <p:nvSpPr>
          <p:cNvPr id="26632" name="TextBox 1"/>
          <p:cNvSpPr txBox="1">
            <a:spLocks noChangeArrowheads="1"/>
          </p:cNvSpPr>
          <p:nvPr/>
        </p:nvSpPr>
        <p:spPr bwMode="auto">
          <a:xfrm>
            <a:off x="7620000" y="4267200"/>
            <a:ext cx="412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b="1">
                <a:solidFill>
                  <a:srgbClr val="FF6600"/>
                </a:solidFill>
              </a:rPr>
              <a:t>1</a:t>
            </a:r>
          </a:p>
        </p:txBody>
      </p:sp>
      <p:sp>
        <p:nvSpPr>
          <p:cNvPr id="26633" name="TextBox 11"/>
          <p:cNvSpPr txBox="1">
            <a:spLocks noChangeArrowheads="1"/>
          </p:cNvSpPr>
          <p:nvPr/>
        </p:nvSpPr>
        <p:spPr bwMode="auto">
          <a:xfrm>
            <a:off x="6172200" y="4978400"/>
            <a:ext cx="412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b="1">
                <a:solidFill>
                  <a:srgbClr val="FF6600"/>
                </a:solidFill>
              </a:rPr>
              <a:t>2</a:t>
            </a:r>
          </a:p>
        </p:txBody>
      </p:sp>
      <p:sp>
        <p:nvSpPr>
          <p:cNvPr id="26634" name="TextBox 12"/>
          <p:cNvSpPr txBox="1">
            <a:spLocks noChangeArrowheads="1"/>
          </p:cNvSpPr>
          <p:nvPr/>
        </p:nvSpPr>
        <p:spPr bwMode="auto">
          <a:xfrm>
            <a:off x="6477000" y="4267200"/>
            <a:ext cx="412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b="1">
                <a:solidFill>
                  <a:srgbClr val="FF6600"/>
                </a:solidFill>
              </a:rPr>
              <a:t>3</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smtClean="0">
                <a:solidFill>
                  <a:srgbClr val="FFFF00"/>
                </a:solidFill>
                <a:effectLst>
                  <a:outerShdw blurRad="38100" dist="38100" dir="2700000" algn="tl">
                    <a:srgbClr val="000000">
                      <a:alpha val="43137"/>
                    </a:srgbClr>
                  </a:outerShdw>
                </a:effectLst>
              </a:rPr>
              <a:t>Typical Location</a:t>
            </a:r>
            <a:r>
              <a:rPr lang="en-US" dirty="0" smtClean="0"/>
              <a:t/>
            </a:r>
            <a:br>
              <a:rPr lang="en-US" dirty="0" smtClean="0"/>
            </a:br>
            <a:r>
              <a:rPr lang="en-US" sz="3600" b="1" dirty="0" smtClean="0">
                <a:solidFill>
                  <a:srgbClr val="00CC00"/>
                </a:solidFill>
                <a:effectLst>
                  <a:outerShdw blurRad="38100" dist="38100" dir="2700000" algn="tl">
                    <a:srgbClr val="000000">
                      <a:alpha val="43137"/>
                    </a:srgbClr>
                  </a:outerShdw>
                </a:effectLst>
              </a:rPr>
              <a:t>Congenital Lobar Emphysema </a:t>
            </a:r>
            <a:endParaRPr lang="en-US" b="1" dirty="0">
              <a:solidFill>
                <a:srgbClr val="00CC00"/>
              </a:solidFill>
              <a:effectLst>
                <a:outerShdw blurRad="38100" dist="38100" dir="2700000" algn="tl">
                  <a:srgbClr val="000000">
                    <a:alpha val="43137"/>
                  </a:srgbClr>
                </a:outerShdw>
              </a:effectLst>
            </a:endParaRPr>
          </a:p>
        </p:txBody>
      </p:sp>
      <p:sp>
        <p:nvSpPr>
          <p:cNvPr id="27651" name="Rectangle 10"/>
          <p:cNvSpPr>
            <a:spLocks noChangeArrowheads="1"/>
          </p:cNvSpPr>
          <p:nvPr/>
        </p:nvSpPr>
        <p:spPr bwMode="auto">
          <a:xfrm>
            <a:off x="0" y="1752600"/>
            <a:ext cx="9144000" cy="44196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1600">
              <a:latin typeface="Times New Roman" panose="02020603050405020304" pitchFamily="18" charset="0"/>
            </a:endParaRPr>
          </a:p>
        </p:txBody>
      </p:sp>
      <p:sp>
        <p:nvSpPr>
          <p:cNvPr id="27652" name="Rectangle 17"/>
          <p:cNvSpPr>
            <a:spLocks noChangeArrowheads="1"/>
          </p:cNvSpPr>
          <p:nvPr/>
        </p:nvSpPr>
        <p:spPr bwMode="auto">
          <a:xfrm>
            <a:off x="228600" y="1905000"/>
            <a:ext cx="838200" cy="1524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600">
              <a:solidFill>
                <a:schemeClr val="bg1"/>
              </a:solidFill>
              <a:latin typeface="Times New Roman" panose="02020603050405020304" pitchFamily="18" charset="0"/>
            </a:endParaRPr>
          </a:p>
        </p:txBody>
      </p:sp>
      <p:sp>
        <p:nvSpPr>
          <p:cNvPr id="27653" name="Rectangle 18"/>
          <p:cNvSpPr>
            <a:spLocks noChangeArrowheads="1"/>
          </p:cNvSpPr>
          <p:nvPr/>
        </p:nvSpPr>
        <p:spPr bwMode="auto">
          <a:xfrm>
            <a:off x="1524000" y="1905000"/>
            <a:ext cx="838200" cy="1524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600">
              <a:latin typeface="Times New Roman" panose="02020603050405020304" pitchFamily="18" charset="0"/>
            </a:endParaRPr>
          </a:p>
        </p:txBody>
      </p:sp>
      <p:sp>
        <p:nvSpPr>
          <p:cNvPr id="27654" name="Rectangle 19"/>
          <p:cNvSpPr>
            <a:spLocks noChangeArrowheads="1"/>
          </p:cNvSpPr>
          <p:nvPr/>
        </p:nvSpPr>
        <p:spPr bwMode="auto">
          <a:xfrm>
            <a:off x="2819400" y="1905000"/>
            <a:ext cx="838200" cy="1524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600">
              <a:latin typeface="Times New Roman" panose="02020603050405020304" pitchFamily="18" charset="0"/>
            </a:endParaRPr>
          </a:p>
        </p:txBody>
      </p:sp>
      <p:sp>
        <p:nvSpPr>
          <p:cNvPr id="8" name="Rectangle 20"/>
          <p:cNvSpPr>
            <a:spLocks noChangeArrowheads="1"/>
          </p:cNvSpPr>
          <p:nvPr/>
        </p:nvSpPr>
        <p:spPr bwMode="auto">
          <a:xfrm>
            <a:off x="4191000" y="1905000"/>
            <a:ext cx="838200" cy="152400"/>
          </a:xfrm>
          <a:prstGeom prst="rect">
            <a:avLst/>
          </a:prstGeom>
          <a:solidFill>
            <a:srgbClr val="FFFFFF"/>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Char char="•"/>
              <a:defRPr sz="3200" b="1">
                <a:solidFill>
                  <a:schemeClr val="tx1"/>
                </a:solidFill>
                <a:latin typeface="Times New Roman" pitchFamily="18" charset="0"/>
              </a:defRPr>
            </a:lvl1pPr>
            <a:lvl2pPr marL="742950" indent="-285750">
              <a:spcBef>
                <a:spcPct val="20000"/>
              </a:spcBef>
              <a:buClr>
                <a:schemeClr val="accent1"/>
              </a:buClr>
              <a:buChar char="–"/>
              <a:defRPr sz="2800" b="1">
                <a:solidFill>
                  <a:schemeClr val="tx1"/>
                </a:solidFill>
                <a:latin typeface="Times New Roman" pitchFamily="18" charset="0"/>
              </a:defRPr>
            </a:lvl2pPr>
            <a:lvl3pPr marL="1143000" indent="-228600">
              <a:spcBef>
                <a:spcPct val="20000"/>
              </a:spcBef>
              <a:buClr>
                <a:schemeClr val="accent1"/>
              </a:buClr>
              <a:buChar char="•"/>
              <a:defRPr sz="2400" b="1">
                <a:solidFill>
                  <a:schemeClr val="tx1"/>
                </a:solidFill>
                <a:latin typeface="Times New Roman" pitchFamily="18" charset="0"/>
              </a:defRPr>
            </a:lvl3pPr>
            <a:lvl4pPr marL="1600200" indent="-228600">
              <a:spcBef>
                <a:spcPct val="20000"/>
              </a:spcBef>
              <a:buClr>
                <a:schemeClr val="accent1"/>
              </a:buClr>
              <a:buChar char="–"/>
              <a:defRPr sz="2000" b="1">
                <a:solidFill>
                  <a:schemeClr val="tx1"/>
                </a:solidFill>
                <a:latin typeface="Times New Roman" pitchFamily="18" charset="0"/>
              </a:defRPr>
            </a:lvl4pPr>
            <a:lvl5pPr marL="2057400" indent="-228600">
              <a:spcBef>
                <a:spcPct val="20000"/>
              </a:spcBef>
              <a:buClr>
                <a:schemeClr val="accent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itchFamily="18" charset="0"/>
              </a:defRPr>
            </a:lvl9pPr>
          </a:lstStyle>
          <a:p>
            <a:pPr eaLnBrk="1" fontAlgn="auto" hangingPunct="1">
              <a:spcBef>
                <a:spcPct val="0"/>
              </a:spcBef>
              <a:spcAft>
                <a:spcPts val="0"/>
              </a:spcAft>
              <a:buClrTx/>
              <a:buFontTx/>
              <a:buNone/>
              <a:defRPr/>
            </a:pPr>
            <a:endParaRPr lang="en-US" altLang="en-US" sz="1600" b="0" kern="0" dirty="0" smtClean="0">
              <a:solidFill>
                <a:srgbClr val="FFFFFF"/>
              </a:solidFill>
            </a:endParaRPr>
          </a:p>
        </p:txBody>
      </p:sp>
      <p:sp>
        <p:nvSpPr>
          <p:cNvPr id="27656" name="Rectangle 23"/>
          <p:cNvSpPr>
            <a:spLocks noChangeArrowheads="1"/>
          </p:cNvSpPr>
          <p:nvPr/>
        </p:nvSpPr>
        <p:spPr bwMode="auto">
          <a:xfrm>
            <a:off x="5638800" y="1905000"/>
            <a:ext cx="838200" cy="1524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600">
              <a:latin typeface="Times New Roman" panose="02020603050405020304" pitchFamily="18" charset="0"/>
            </a:endParaRPr>
          </a:p>
        </p:txBody>
      </p:sp>
      <p:sp>
        <p:nvSpPr>
          <p:cNvPr id="27657" name="Rectangle 22"/>
          <p:cNvSpPr>
            <a:spLocks noChangeArrowheads="1"/>
          </p:cNvSpPr>
          <p:nvPr/>
        </p:nvSpPr>
        <p:spPr bwMode="auto">
          <a:xfrm>
            <a:off x="6934200" y="1905000"/>
            <a:ext cx="838200" cy="1524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600">
              <a:latin typeface="Times New Roman" panose="02020603050405020304" pitchFamily="18" charset="0"/>
            </a:endParaRPr>
          </a:p>
        </p:txBody>
      </p:sp>
      <p:sp>
        <p:nvSpPr>
          <p:cNvPr id="27658" name="Rectangle 21"/>
          <p:cNvSpPr>
            <a:spLocks noChangeArrowheads="1"/>
          </p:cNvSpPr>
          <p:nvPr/>
        </p:nvSpPr>
        <p:spPr bwMode="auto">
          <a:xfrm>
            <a:off x="8153400" y="1905000"/>
            <a:ext cx="838200" cy="1524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600">
              <a:latin typeface="Times New Roman" panose="02020603050405020304" pitchFamily="18" charset="0"/>
            </a:endParaRPr>
          </a:p>
        </p:txBody>
      </p:sp>
      <p:sp>
        <p:nvSpPr>
          <p:cNvPr id="27659" name="Rectangle 24"/>
          <p:cNvSpPr>
            <a:spLocks noChangeArrowheads="1"/>
          </p:cNvSpPr>
          <p:nvPr/>
        </p:nvSpPr>
        <p:spPr bwMode="auto">
          <a:xfrm>
            <a:off x="228600" y="5181600"/>
            <a:ext cx="838200" cy="1524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600">
              <a:latin typeface="Times New Roman" panose="02020603050405020304" pitchFamily="18" charset="0"/>
            </a:endParaRPr>
          </a:p>
        </p:txBody>
      </p:sp>
      <p:sp>
        <p:nvSpPr>
          <p:cNvPr id="27660" name="Rectangle 25"/>
          <p:cNvSpPr>
            <a:spLocks noChangeArrowheads="1"/>
          </p:cNvSpPr>
          <p:nvPr/>
        </p:nvSpPr>
        <p:spPr bwMode="auto">
          <a:xfrm>
            <a:off x="1524000" y="5181600"/>
            <a:ext cx="838200" cy="1524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600">
              <a:latin typeface="Times New Roman" panose="02020603050405020304" pitchFamily="18" charset="0"/>
            </a:endParaRPr>
          </a:p>
        </p:txBody>
      </p:sp>
      <p:sp>
        <p:nvSpPr>
          <p:cNvPr id="27661" name="Rectangle 26"/>
          <p:cNvSpPr>
            <a:spLocks noChangeArrowheads="1"/>
          </p:cNvSpPr>
          <p:nvPr/>
        </p:nvSpPr>
        <p:spPr bwMode="auto">
          <a:xfrm>
            <a:off x="2819400" y="5181600"/>
            <a:ext cx="838200" cy="1524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600">
              <a:latin typeface="Times New Roman" panose="02020603050405020304" pitchFamily="18" charset="0"/>
            </a:endParaRPr>
          </a:p>
        </p:txBody>
      </p:sp>
      <p:sp>
        <p:nvSpPr>
          <p:cNvPr id="27662" name="Rectangle 27"/>
          <p:cNvSpPr>
            <a:spLocks noChangeArrowheads="1"/>
          </p:cNvSpPr>
          <p:nvPr/>
        </p:nvSpPr>
        <p:spPr bwMode="auto">
          <a:xfrm>
            <a:off x="4191000" y="5181600"/>
            <a:ext cx="8382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600">
              <a:latin typeface="Times New Roman" panose="02020603050405020304" pitchFamily="18" charset="0"/>
            </a:endParaRPr>
          </a:p>
        </p:txBody>
      </p:sp>
      <p:sp>
        <p:nvSpPr>
          <p:cNvPr id="27663" name="Rectangle 28"/>
          <p:cNvSpPr>
            <a:spLocks noChangeArrowheads="1"/>
          </p:cNvSpPr>
          <p:nvPr/>
        </p:nvSpPr>
        <p:spPr bwMode="auto">
          <a:xfrm>
            <a:off x="5638800" y="5181600"/>
            <a:ext cx="838200" cy="1524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600">
              <a:latin typeface="Times New Roman" panose="02020603050405020304" pitchFamily="18" charset="0"/>
            </a:endParaRPr>
          </a:p>
        </p:txBody>
      </p:sp>
      <p:sp>
        <p:nvSpPr>
          <p:cNvPr id="27664" name="Rectangle 27"/>
          <p:cNvSpPr>
            <a:spLocks noChangeArrowheads="1"/>
          </p:cNvSpPr>
          <p:nvPr/>
        </p:nvSpPr>
        <p:spPr bwMode="auto">
          <a:xfrm>
            <a:off x="4343400" y="5181600"/>
            <a:ext cx="838200" cy="1524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600">
              <a:latin typeface="Times New Roman" panose="02020603050405020304" pitchFamily="18" charset="0"/>
            </a:endParaRPr>
          </a:p>
        </p:txBody>
      </p:sp>
      <p:sp>
        <p:nvSpPr>
          <p:cNvPr id="27665" name="Rectangle 29"/>
          <p:cNvSpPr>
            <a:spLocks noChangeArrowheads="1"/>
          </p:cNvSpPr>
          <p:nvPr/>
        </p:nvSpPr>
        <p:spPr bwMode="auto">
          <a:xfrm>
            <a:off x="6934200" y="5181600"/>
            <a:ext cx="838200" cy="1524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600">
              <a:latin typeface="Times New Roman" panose="02020603050405020304" pitchFamily="18" charset="0"/>
            </a:endParaRPr>
          </a:p>
        </p:txBody>
      </p:sp>
      <p:sp>
        <p:nvSpPr>
          <p:cNvPr id="27666" name="Rectangle 30"/>
          <p:cNvSpPr>
            <a:spLocks noChangeArrowheads="1"/>
          </p:cNvSpPr>
          <p:nvPr/>
        </p:nvSpPr>
        <p:spPr bwMode="auto">
          <a:xfrm>
            <a:off x="8153400" y="5181600"/>
            <a:ext cx="838200" cy="1524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600">
              <a:latin typeface="Times New Roman" panose="02020603050405020304" pitchFamily="18" charset="0"/>
            </a:endParaRPr>
          </a:p>
        </p:txBody>
      </p:sp>
      <p:pic>
        <p:nvPicPr>
          <p:cNvPr id="27667" name="Picture 5" descr="1"/>
          <p:cNvPicPr>
            <a:picLocks noChangeAspect="1" noChangeArrowheads="1"/>
          </p:cNvPicPr>
          <p:nvPr/>
        </p:nvPicPr>
        <p:blipFill>
          <a:blip r:embed="rId2">
            <a:extLst>
              <a:ext uri="{28A0092B-C50C-407E-A947-70E740481C1C}">
                <a14:useLocalDpi xmlns:a14="http://schemas.microsoft.com/office/drawing/2010/main" val="0"/>
              </a:ext>
            </a:extLst>
          </a:blip>
          <a:srcRect l="23434" t="29335" r="25629" b="32552"/>
          <a:stretch>
            <a:fillRect/>
          </a:stretch>
        </p:blipFill>
        <p:spPr bwMode="auto">
          <a:xfrm>
            <a:off x="6057900" y="2582863"/>
            <a:ext cx="2963863" cy="221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8" name="Picture 3"/>
          <p:cNvPicPr>
            <a:picLocks noChangeAspect="1" noChangeArrowheads="1"/>
          </p:cNvPicPr>
          <p:nvPr/>
        </p:nvPicPr>
        <p:blipFill>
          <a:blip r:embed="rId3">
            <a:extLst>
              <a:ext uri="{28A0092B-C50C-407E-A947-70E740481C1C}">
                <a14:useLocalDpi xmlns:a14="http://schemas.microsoft.com/office/drawing/2010/main" val="0"/>
              </a:ext>
            </a:extLst>
          </a:blip>
          <a:srcRect l="20827" t="27353" r="19522" b="25111"/>
          <a:stretch>
            <a:fillRect/>
          </a:stretch>
        </p:blipFill>
        <p:spPr bwMode="auto">
          <a:xfrm>
            <a:off x="76200" y="2614613"/>
            <a:ext cx="2743200" cy="2185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69" name="Picture 22"/>
          <p:cNvPicPr>
            <a:picLocks noChangeAspect="1" noChangeArrowheads="1"/>
          </p:cNvPicPr>
          <p:nvPr/>
        </p:nvPicPr>
        <p:blipFill>
          <a:blip r:embed="rId4">
            <a:extLst>
              <a:ext uri="{28A0092B-C50C-407E-A947-70E740481C1C}">
                <a14:useLocalDpi xmlns:a14="http://schemas.microsoft.com/office/drawing/2010/main" val="0"/>
              </a:ext>
            </a:extLst>
          </a:blip>
          <a:srcRect l="23558" t="37131" r="15160" b="18565"/>
          <a:stretch>
            <a:fillRect/>
          </a:stretch>
        </p:blipFill>
        <p:spPr bwMode="auto">
          <a:xfrm>
            <a:off x="2895600" y="2597150"/>
            <a:ext cx="3048000" cy="220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70" name="Text Box 16"/>
          <p:cNvSpPr txBox="1">
            <a:spLocks noChangeArrowheads="1"/>
          </p:cNvSpPr>
          <p:nvPr/>
        </p:nvSpPr>
        <p:spPr bwMode="auto">
          <a:xfrm>
            <a:off x="258763" y="5467350"/>
            <a:ext cx="880903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a:solidFill>
                  <a:srgbClr val="FF6600"/>
                </a:solidFill>
              </a:rPr>
              <a:t>  Left Upper Lobe 	     Right Middle Lobe	           Right Upper lobe</a:t>
            </a:r>
          </a:p>
        </p:txBody>
      </p:sp>
      <p:sp>
        <p:nvSpPr>
          <p:cNvPr id="27671" name="TextBox 4"/>
          <p:cNvSpPr txBox="1">
            <a:spLocks noChangeArrowheads="1"/>
          </p:cNvSpPr>
          <p:nvPr/>
        </p:nvSpPr>
        <p:spPr bwMode="auto">
          <a:xfrm>
            <a:off x="0" y="6324600"/>
            <a:ext cx="9144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600" b="1">
                <a:solidFill>
                  <a:srgbClr val="FFC000"/>
                </a:solidFill>
              </a:rPr>
              <a:t>Lee EY. MDCT Evaluation of Congenital Lung Anomalies. Radiology, 2008</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smtClean="0">
                <a:solidFill>
                  <a:srgbClr val="FFFF00"/>
                </a:solidFill>
                <a:effectLst>
                  <a:outerShdw blurRad="38100" dist="38100" dir="2700000" algn="tl">
                    <a:srgbClr val="000000">
                      <a:alpha val="43137"/>
                    </a:srgbClr>
                  </a:outerShdw>
                </a:effectLst>
              </a:rPr>
              <a:t>Typical Progression</a:t>
            </a:r>
            <a:r>
              <a:rPr lang="en-US" dirty="0" smtClean="0"/>
              <a:t/>
            </a:r>
            <a:br>
              <a:rPr lang="en-US" dirty="0" smtClean="0"/>
            </a:br>
            <a:r>
              <a:rPr lang="en-US" sz="3600" b="1" dirty="0" smtClean="0">
                <a:solidFill>
                  <a:srgbClr val="00CC00"/>
                </a:solidFill>
                <a:effectLst>
                  <a:outerShdw blurRad="38100" dist="38100" dir="2700000" algn="tl">
                    <a:srgbClr val="000000">
                      <a:alpha val="43137"/>
                    </a:srgbClr>
                  </a:outerShdw>
                </a:effectLst>
              </a:rPr>
              <a:t>Congenital Lobar Emphysema </a:t>
            </a:r>
            <a:endParaRPr lang="en-US" b="1" dirty="0">
              <a:solidFill>
                <a:srgbClr val="00CC00"/>
              </a:solidFill>
              <a:effectLst>
                <a:outerShdw blurRad="38100" dist="38100" dir="2700000" algn="tl">
                  <a:srgbClr val="000000">
                    <a:alpha val="43137"/>
                  </a:srgbClr>
                </a:outerShdw>
              </a:effectLst>
            </a:endParaRPr>
          </a:p>
        </p:txBody>
      </p:sp>
      <p:sp>
        <p:nvSpPr>
          <p:cNvPr id="28675" name="Rectangle 10"/>
          <p:cNvSpPr>
            <a:spLocks noChangeArrowheads="1"/>
          </p:cNvSpPr>
          <p:nvPr/>
        </p:nvSpPr>
        <p:spPr bwMode="auto">
          <a:xfrm>
            <a:off x="0" y="1752600"/>
            <a:ext cx="9144000" cy="44196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1600">
              <a:latin typeface="Times New Roman" panose="02020603050405020304" pitchFamily="18" charset="0"/>
            </a:endParaRPr>
          </a:p>
        </p:txBody>
      </p:sp>
      <p:sp>
        <p:nvSpPr>
          <p:cNvPr id="28676" name="Rectangle 17"/>
          <p:cNvSpPr>
            <a:spLocks noChangeArrowheads="1"/>
          </p:cNvSpPr>
          <p:nvPr/>
        </p:nvSpPr>
        <p:spPr bwMode="auto">
          <a:xfrm>
            <a:off x="228600" y="1905000"/>
            <a:ext cx="838200" cy="1524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600">
              <a:solidFill>
                <a:schemeClr val="bg1"/>
              </a:solidFill>
              <a:latin typeface="Times New Roman" panose="02020603050405020304" pitchFamily="18" charset="0"/>
            </a:endParaRPr>
          </a:p>
        </p:txBody>
      </p:sp>
      <p:sp>
        <p:nvSpPr>
          <p:cNvPr id="28677" name="Rectangle 18"/>
          <p:cNvSpPr>
            <a:spLocks noChangeArrowheads="1"/>
          </p:cNvSpPr>
          <p:nvPr/>
        </p:nvSpPr>
        <p:spPr bwMode="auto">
          <a:xfrm>
            <a:off x="1524000" y="1905000"/>
            <a:ext cx="838200" cy="1524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600">
              <a:latin typeface="Times New Roman" panose="02020603050405020304" pitchFamily="18" charset="0"/>
            </a:endParaRPr>
          </a:p>
        </p:txBody>
      </p:sp>
      <p:sp>
        <p:nvSpPr>
          <p:cNvPr id="28678" name="Rectangle 19"/>
          <p:cNvSpPr>
            <a:spLocks noChangeArrowheads="1"/>
          </p:cNvSpPr>
          <p:nvPr/>
        </p:nvSpPr>
        <p:spPr bwMode="auto">
          <a:xfrm>
            <a:off x="2819400" y="1905000"/>
            <a:ext cx="838200" cy="1524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600">
              <a:latin typeface="Times New Roman" panose="02020603050405020304" pitchFamily="18" charset="0"/>
            </a:endParaRPr>
          </a:p>
        </p:txBody>
      </p:sp>
      <p:sp>
        <p:nvSpPr>
          <p:cNvPr id="8" name="Rectangle 20"/>
          <p:cNvSpPr>
            <a:spLocks noChangeArrowheads="1"/>
          </p:cNvSpPr>
          <p:nvPr/>
        </p:nvSpPr>
        <p:spPr bwMode="auto">
          <a:xfrm>
            <a:off x="4191000" y="1905000"/>
            <a:ext cx="838200" cy="152400"/>
          </a:xfrm>
          <a:prstGeom prst="rect">
            <a:avLst/>
          </a:prstGeom>
          <a:solidFill>
            <a:srgbClr val="FFFFFF"/>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Char char="•"/>
              <a:defRPr sz="3200" b="1">
                <a:solidFill>
                  <a:schemeClr val="tx1"/>
                </a:solidFill>
                <a:latin typeface="Times New Roman" pitchFamily="18" charset="0"/>
              </a:defRPr>
            </a:lvl1pPr>
            <a:lvl2pPr marL="742950" indent="-285750">
              <a:spcBef>
                <a:spcPct val="20000"/>
              </a:spcBef>
              <a:buClr>
                <a:schemeClr val="accent1"/>
              </a:buClr>
              <a:buChar char="–"/>
              <a:defRPr sz="2800" b="1">
                <a:solidFill>
                  <a:schemeClr val="tx1"/>
                </a:solidFill>
                <a:latin typeface="Times New Roman" pitchFamily="18" charset="0"/>
              </a:defRPr>
            </a:lvl2pPr>
            <a:lvl3pPr marL="1143000" indent="-228600">
              <a:spcBef>
                <a:spcPct val="20000"/>
              </a:spcBef>
              <a:buClr>
                <a:schemeClr val="accent1"/>
              </a:buClr>
              <a:buChar char="•"/>
              <a:defRPr sz="2400" b="1">
                <a:solidFill>
                  <a:schemeClr val="tx1"/>
                </a:solidFill>
                <a:latin typeface="Times New Roman" pitchFamily="18" charset="0"/>
              </a:defRPr>
            </a:lvl3pPr>
            <a:lvl4pPr marL="1600200" indent="-228600">
              <a:spcBef>
                <a:spcPct val="20000"/>
              </a:spcBef>
              <a:buClr>
                <a:schemeClr val="accent1"/>
              </a:buClr>
              <a:buChar char="–"/>
              <a:defRPr sz="2000" b="1">
                <a:solidFill>
                  <a:schemeClr val="tx1"/>
                </a:solidFill>
                <a:latin typeface="Times New Roman" pitchFamily="18" charset="0"/>
              </a:defRPr>
            </a:lvl4pPr>
            <a:lvl5pPr marL="2057400" indent="-228600">
              <a:spcBef>
                <a:spcPct val="20000"/>
              </a:spcBef>
              <a:buClr>
                <a:schemeClr val="accent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itchFamily="18" charset="0"/>
              </a:defRPr>
            </a:lvl9pPr>
          </a:lstStyle>
          <a:p>
            <a:pPr eaLnBrk="1" fontAlgn="auto" hangingPunct="1">
              <a:spcBef>
                <a:spcPct val="0"/>
              </a:spcBef>
              <a:spcAft>
                <a:spcPts val="0"/>
              </a:spcAft>
              <a:buClrTx/>
              <a:buFontTx/>
              <a:buNone/>
              <a:defRPr/>
            </a:pPr>
            <a:endParaRPr lang="en-US" altLang="en-US" sz="1600" b="0" kern="0" dirty="0" smtClean="0">
              <a:solidFill>
                <a:srgbClr val="FFFFFF"/>
              </a:solidFill>
            </a:endParaRPr>
          </a:p>
        </p:txBody>
      </p:sp>
      <p:sp>
        <p:nvSpPr>
          <p:cNvPr id="28680" name="Rectangle 23"/>
          <p:cNvSpPr>
            <a:spLocks noChangeArrowheads="1"/>
          </p:cNvSpPr>
          <p:nvPr/>
        </p:nvSpPr>
        <p:spPr bwMode="auto">
          <a:xfrm>
            <a:off x="5638800" y="1905000"/>
            <a:ext cx="838200" cy="1524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600">
              <a:latin typeface="Times New Roman" panose="02020603050405020304" pitchFamily="18" charset="0"/>
            </a:endParaRPr>
          </a:p>
        </p:txBody>
      </p:sp>
      <p:sp>
        <p:nvSpPr>
          <p:cNvPr id="28681" name="Rectangle 22"/>
          <p:cNvSpPr>
            <a:spLocks noChangeArrowheads="1"/>
          </p:cNvSpPr>
          <p:nvPr/>
        </p:nvSpPr>
        <p:spPr bwMode="auto">
          <a:xfrm>
            <a:off x="6934200" y="1905000"/>
            <a:ext cx="838200" cy="1524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600">
              <a:latin typeface="Times New Roman" panose="02020603050405020304" pitchFamily="18" charset="0"/>
            </a:endParaRPr>
          </a:p>
        </p:txBody>
      </p:sp>
      <p:sp>
        <p:nvSpPr>
          <p:cNvPr id="28682" name="Rectangle 21"/>
          <p:cNvSpPr>
            <a:spLocks noChangeArrowheads="1"/>
          </p:cNvSpPr>
          <p:nvPr/>
        </p:nvSpPr>
        <p:spPr bwMode="auto">
          <a:xfrm>
            <a:off x="8153400" y="1905000"/>
            <a:ext cx="838200" cy="1524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600">
              <a:latin typeface="Times New Roman" panose="02020603050405020304" pitchFamily="18" charset="0"/>
            </a:endParaRPr>
          </a:p>
        </p:txBody>
      </p:sp>
      <p:sp>
        <p:nvSpPr>
          <p:cNvPr id="28683" name="Rectangle 24"/>
          <p:cNvSpPr>
            <a:spLocks noChangeArrowheads="1"/>
          </p:cNvSpPr>
          <p:nvPr/>
        </p:nvSpPr>
        <p:spPr bwMode="auto">
          <a:xfrm>
            <a:off x="228600" y="5181600"/>
            <a:ext cx="838200" cy="1524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600">
              <a:latin typeface="Times New Roman" panose="02020603050405020304" pitchFamily="18" charset="0"/>
            </a:endParaRPr>
          </a:p>
        </p:txBody>
      </p:sp>
      <p:sp>
        <p:nvSpPr>
          <p:cNvPr id="28684" name="Rectangle 25"/>
          <p:cNvSpPr>
            <a:spLocks noChangeArrowheads="1"/>
          </p:cNvSpPr>
          <p:nvPr/>
        </p:nvSpPr>
        <p:spPr bwMode="auto">
          <a:xfrm>
            <a:off x="1524000" y="5181600"/>
            <a:ext cx="838200" cy="1524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600">
              <a:latin typeface="Times New Roman" panose="02020603050405020304" pitchFamily="18" charset="0"/>
            </a:endParaRPr>
          </a:p>
        </p:txBody>
      </p:sp>
      <p:sp>
        <p:nvSpPr>
          <p:cNvPr id="28685" name="Rectangle 26"/>
          <p:cNvSpPr>
            <a:spLocks noChangeArrowheads="1"/>
          </p:cNvSpPr>
          <p:nvPr/>
        </p:nvSpPr>
        <p:spPr bwMode="auto">
          <a:xfrm>
            <a:off x="2819400" y="5181600"/>
            <a:ext cx="838200" cy="1524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600">
              <a:latin typeface="Times New Roman" panose="02020603050405020304" pitchFamily="18" charset="0"/>
            </a:endParaRPr>
          </a:p>
        </p:txBody>
      </p:sp>
      <p:sp>
        <p:nvSpPr>
          <p:cNvPr id="28686" name="Rectangle 27"/>
          <p:cNvSpPr>
            <a:spLocks noChangeArrowheads="1"/>
          </p:cNvSpPr>
          <p:nvPr/>
        </p:nvSpPr>
        <p:spPr bwMode="auto">
          <a:xfrm>
            <a:off x="4191000" y="5181600"/>
            <a:ext cx="8382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600">
              <a:latin typeface="Times New Roman" panose="02020603050405020304" pitchFamily="18" charset="0"/>
            </a:endParaRPr>
          </a:p>
        </p:txBody>
      </p:sp>
      <p:sp>
        <p:nvSpPr>
          <p:cNvPr id="28687" name="Rectangle 28"/>
          <p:cNvSpPr>
            <a:spLocks noChangeArrowheads="1"/>
          </p:cNvSpPr>
          <p:nvPr/>
        </p:nvSpPr>
        <p:spPr bwMode="auto">
          <a:xfrm>
            <a:off x="5638800" y="5181600"/>
            <a:ext cx="838200" cy="1524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600">
              <a:latin typeface="Times New Roman" panose="02020603050405020304" pitchFamily="18" charset="0"/>
            </a:endParaRPr>
          </a:p>
        </p:txBody>
      </p:sp>
      <p:sp>
        <p:nvSpPr>
          <p:cNvPr id="28688" name="Rectangle 27"/>
          <p:cNvSpPr>
            <a:spLocks noChangeArrowheads="1"/>
          </p:cNvSpPr>
          <p:nvPr/>
        </p:nvSpPr>
        <p:spPr bwMode="auto">
          <a:xfrm>
            <a:off x="4343400" y="5181600"/>
            <a:ext cx="838200" cy="1524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600">
              <a:latin typeface="Times New Roman" panose="02020603050405020304" pitchFamily="18" charset="0"/>
            </a:endParaRPr>
          </a:p>
        </p:txBody>
      </p:sp>
      <p:sp>
        <p:nvSpPr>
          <p:cNvPr id="28689" name="Rectangle 29"/>
          <p:cNvSpPr>
            <a:spLocks noChangeArrowheads="1"/>
          </p:cNvSpPr>
          <p:nvPr/>
        </p:nvSpPr>
        <p:spPr bwMode="auto">
          <a:xfrm>
            <a:off x="6934200" y="5181600"/>
            <a:ext cx="838200" cy="1524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600">
              <a:latin typeface="Times New Roman" panose="02020603050405020304" pitchFamily="18" charset="0"/>
            </a:endParaRPr>
          </a:p>
        </p:txBody>
      </p:sp>
      <p:sp>
        <p:nvSpPr>
          <p:cNvPr id="28690" name="Rectangle 30"/>
          <p:cNvSpPr>
            <a:spLocks noChangeArrowheads="1"/>
          </p:cNvSpPr>
          <p:nvPr/>
        </p:nvSpPr>
        <p:spPr bwMode="auto">
          <a:xfrm>
            <a:off x="8153400" y="5181600"/>
            <a:ext cx="838200" cy="1524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600">
              <a:latin typeface="Times New Roman" panose="02020603050405020304" pitchFamily="18" charset="0"/>
            </a:endParaRPr>
          </a:p>
        </p:txBody>
      </p:sp>
      <p:pic>
        <p:nvPicPr>
          <p:cNvPr id="28691" name="Picture 11" descr="ser001img00001"/>
          <p:cNvPicPr>
            <a:picLocks noChangeAspect="1" noChangeArrowheads="1"/>
          </p:cNvPicPr>
          <p:nvPr/>
        </p:nvPicPr>
        <p:blipFill>
          <a:blip r:embed="rId2">
            <a:extLst>
              <a:ext uri="{28A0092B-C50C-407E-A947-70E740481C1C}">
                <a14:useLocalDpi xmlns:a14="http://schemas.microsoft.com/office/drawing/2010/main" val="0"/>
              </a:ext>
            </a:extLst>
          </a:blip>
          <a:srcRect l="34758" t="8696" r="11385" b="56522"/>
          <a:stretch>
            <a:fillRect/>
          </a:stretch>
        </p:blipFill>
        <p:spPr bwMode="auto">
          <a:xfrm>
            <a:off x="76200" y="2324100"/>
            <a:ext cx="30480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2" descr="ser001img00001"/>
          <p:cNvPicPr>
            <a:picLocks noChangeAspect="1" noChangeArrowheads="1"/>
          </p:cNvPicPr>
          <p:nvPr/>
        </p:nvPicPr>
        <p:blipFill>
          <a:blip r:embed="rId3">
            <a:extLst>
              <a:ext uri="{28A0092B-C50C-407E-A947-70E740481C1C}">
                <a14:useLocalDpi xmlns:a14="http://schemas.microsoft.com/office/drawing/2010/main" val="0"/>
              </a:ext>
            </a:extLst>
          </a:blip>
          <a:srcRect l="36693" t="12500" r="9843" b="47501"/>
          <a:stretch>
            <a:fillRect/>
          </a:stretch>
        </p:blipFill>
        <p:spPr bwMode="auto">
          <a:xfrm>
            <a:off x="3276600" y="2290763"/>
            <a:ext cx="2667000" cy="266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3" descr="ser001img00001"/>
          <p:cNvPicPr>
            <a:picLocks noChangeAspect="1" noChangeArrowheads="1"/>
          </p:cNvPicPr>
          <p:nvPr/>
        </p:nvPicPr>
        <p:blipFill>
          <a:blip r:embed="rId4">
            <a:lum bright="-6000" contrast="12000"/>
            <a:extLst>
              <a:ext uri="{28A0092B-C50C-407E-A947-70E740481C1C}">
                <a14:useLocalDpi xmlns:a14="http://schemas.microsoft.com/office/drawing/2010/main" val="0"/>
              </a:ext>
            </a:extLst>
          </a:blip>
          <a:srcRect l="28267" t="27779" r="24608" b="42592"/>
          <a:stretch>
            <a:fillRect/>
          </a:stretch>
        </p:blipFill>
        <p:spPr bwMode="auto">
          <a:xfrm>
            <a:off x="6019800" y="2286000"/>
            <a:ext cx="31242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94" name="Text Box 16"/>
          <p:cNvSpPr txBox="1">
            <a:spLocks noChangeArrowheads="1"/>
          </p:cNvSpPr>
          <p:nvPr/>
        </p:nvSpPr>
        <p:spPr bwMode="auto">
          <a:xfrm>
            <a:off x="1090613" y="5562600"/>
            <a:ext cx="70373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a:solidFill>
                  <a:srgbClr val="FF6600"/>
                </a:solidFill>
              </a:rPr>
              <a:t>0 Hour 			  4 Hours		    24 Hours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Rectangle 2"/>
          <p:cNvSpPr>
            <a:spLocks noGrp="1" noChangeArrowheads="1"/>
          </p:cNvSpPr>
          <p:nvPr>
            <p:ph type="title"/>
          </p:nvPr>
        </p:nvSpPr>
        <p:spPr>
          <a:xfrm>
            <a:off x="685800" y="76200"/>
            <a:ext cx="7772400" cy="914400"/>
          </a:xfrm>
        </p:spPr>
        <p:txBody>
          <a:bodyPr/>
          <a:lstStyle/>
          <a:p>
            <a:pPr>
              <a:defRPr/>
            </a:pPr>
            <a:r>
              <a:rPr lang="en-US" b="1" dirty="0" smtClean="0">
                <a:solidFill>
                  <a:srgbClr val="FFFF00"/>
                </a:solidFill>
                <a:effectLst>
                  <a:outerShdw blurRad="38100" dist="38100" dir="2700000" algn="tl">
                    <a:srgbClr val="000000">
                      <a:alpha val="43137"/>
                    </a:srgbClr>
                  </a:outerShdw>
                </a:effectLst>
              </a:rPr>
              <a:t>CLE: Two Types </a:t>
            </a:r>
          </a:p>
        </p:txBody>
      </p:sp>
      <p:sp>
        <p:nvSpPr>
          <p:cNvPr id="29699" name="Rectangle 4"/>
          <p:cNvSpPr>
            <a:spLocks noChangeArrowheads="1"/>
          </p:cNvSpPr>
          <p:nvPr/>
        </p:nvSpPr>
        <p:spPr bwMode="auto">
          <a:xfrm>
            <a:off x="304800" y="1219200"/>
            <a:ext cx="8686800" cy="2667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600">
              <a:latin typeface="Times New Roman" panose="02020603050405020304" pitchFamily="18" charset="0"/>
            </a:endParaRPr>
          </a:p>
        </p:txBody>
      </p:sp>
      <p:pic>
        <p:nvPicPr>
          <p:cNvPr id="29700" name="Picture 5" descr="1"/>
          <p:cNvPicPr>
            <a:picLocks noChangeAspect="1" noChangeArrowheads="1"/>
          </p:cNvPicPr>
          <p:nvPr/>
        </p:nvPicPr>
        <p:blipFill>
          <a:blip r:embed="rId2">
            <a:extLst>
              <a:ext uri="{28A0092B-C50C-407E-A947-70E740481C1C}">
                <a14:useLocalDpi xmlns:a14="http://schemas.microsoft.com/office/drawing/2010/main" val="0"/>
              </a:ext>
            </a:extLst>
          </a:blip>
          <a:srcRect l="27864" t="32271" r="26389" b="29343"/>
          <a:stretch>
            <a:fillRect/>
          </a:stretch>
        </p:blipFill>
        <p:spPr bwMode="auto">
          <a:xfrm>
            <a:off x="5867400" y="1371600"/>
            <a:ext cx="2895600" cy="24288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9701" name="Rectangle 9"/>
          <p:cNvSpPr>
            <a:spLocks noChangeArrowheads="1"/>
          </p:cNvSpPr>
          <p:nvPr/>
        </p:nvSpPr>
        <p:spPr bwMode="auto">
          <a:xfrm>
            <a:off x="304800" y="3962400"/>
            <a:ext cx="8686800" cy="25146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600">
              <a:latin typeface="Times New Roman" panose="02020603050405020304" pitchFamily="18" charset="0"/>
            </a:endParaRPr>
          </a:p>
        </p:txBody>
      </p:sp>
      <p:sp>
        <p:nvSpPr>
          <p:cNvPr id="593931" name="Rectangle 11"/>
          <p:cNvSpPr>
            <a:spLocks noGrp="1" noChangeArrowheads="1"/>
          </p:cNvSpPr>
          <p:nvPr>
            <p:ph type="body" idx="1"/>
          </p:nvPr>
        </p:nvSpPr>
        <p:spPr>
          <a:xfrm>
            <a:off x="533400" y="1828800"/>
            <a:ext cx="7772400" cy="4114800"/>
          </a:xfrm>
        </p:spPr>
        <p:txBody>
          <a:bodyPr/>
          <a:lstStyle/>
          <a:p>
            <a:pPr>
              <a:buClr>
                <a:srgbClr val="FF0000"/>
              </a:buClr>
              <a:defRPr/>
            </a:pPr>
            <a:r>
              <a:rPr lang="en-US" sz="2800" b="1" dirty="0" smtClean="0">
                <a:solidFill>
                  <a:srgbClr val="00CC00"/>
                </a:solidFill>
                <a:effectLst>
                  <a:outerShdw blurRad="38100" dist="38100" dir="2700000" algn="tl">
                    <a:srgbClr val="000000">
                      <a:alpha val="43137"/>
                    </a:srgbClr>
                  </a:outerShdw>
                </a:effectLst>
              </a:rPr>
              <a:t>Type 1</a:t>
            </a:r>
            <a:r>
              <a:rPr lang="en-US" sz="2800" b="1" dirty="0" smtClean="0">
                <a:solidFill>
                  <a:schemeClr val="bg1"/>
                </a:solidFill>
                <a:effectLst>
                  <a:outerShdw blurRad="38100" dist="38100" dir="2700000" algn="tl">
                    <a:srgbClr val="000000">
                      <a:alpha val="43137"/>
                    </a:srgbClr>
                  </a:outerShdw>
                </a:effectLst>
              </a:rPr>
              <a:t>: </a:t>
            </a:r>
            <a:r>
              <a:rPr lang="en-US" sz="2800" b="1" u="sng" dirty="0" smtClean="0">
                <a:solidFill>
                  <a:schemeClr val="bg1"/>
                </a:solidFill>
                <a:effectLst>
                  <a:outerShdw blurRad="38100" dist="38100" dir="2700000" algn="tl">
                    <a:srgbClr val="000000">
                      <a:alpha val="43137"/>
                    </a:srgbClr>
                  </a:outerShdw>
                </a:effectLst>
              </a:rPr>
              <a:t>Classic form</a:t>
            </a:r>
            <a:r>
              <a:rPr lang="en-US" sz="2800" b="1" dirty="0" smtClean="0">
                <a:solidFill>
                  <a:schemeClr val="bg1"/>
                </a:solidFill>
                <a:effectLst>
                  <a:outerShdw blurRad="38100" dist="38100" dir="2700000" algn="tl">
                    <a:srgbClr val="000000">
                      <a:alpha val="43137"/>
                    </a:srgbClr>
                  </a:outerShdw>
                </a:effectLst>
              </a:rPr>
              <a:t> </a:t>
            </a:r>
          </a:p>
          <a:p>
            <a:pPr lvl="1">
              <a:buClr>
                <a:srgbClr val="FF0000"/>
              </a:buClr>
              <a:defRPr/>
            </a:pPr>
            <a:r>
              <a:rPr lang="en-US" sz="2400" b="1" dirty="0" smtClean="0">
                <a:solidFill>
                  <a:schemeClr val="bg1"/>
                </a:solidFill>
                <a:effectLst>
                  <a:outerShdw blurRad="38100" dist="38100" dir="2700000" algn="tl">
                    <a:srgbClr val="000000">
                      <a:alpha val="43137"/>
                    </a:srgbClr>
                  </a:outerShdw>
                </a:effectLst>
              </a:rPr>
              <a:t>Normal number of alveoli</a:t>
            </a:r>
          </a:p>
          <a:p>
            <a:pPr lvl="1">
              <a:buClr>
                <a:srgbClr val="FF0000"/>
              </a:buClr>
              <a:defRPr/>
            </a:pPr>
            <a:r>
              <a:rPr lang="en-US" sz="2400" b="1" dirty="0" smtClean="0">
                <a:solidFill>
                  <a:schemeClr val="bg1"/>
                </a:solidFill>
                <a:effectLst>
                  <a:outerShdw blurRad="38100" dist="38100" dir="2700000" algn="tl">
                    <a:srgbClr val="000000">
                      <a:alpha val="43137"/>
                    </a:srgbClr>
                  </a:outerShdw>
                </a:effectLst>
              </a:rPr>
              <a:t>Over-distension </a:t>
            </a:r>
          </a:p>
          <a:p>
            <a:pPr lvl="1">
              <a:buFontTx/>
              <a:buNone/>
              <a:defRPr/>
            </a:pPr>
            <a:endParaRPr lang="en-US" sz="2400" dirty="0" smtClean="0"/>
          </a:p>
          <a:p>
            <a:pPr lvl="1">
              <a:defRPr/>
            </a:pPr>
            <a:endParaRPr lang="en-US" sz="2400" dirty="0" smtClean="0"/>
          </a:p>
          <a:p>
            <a:pPr>
              <a:buClr>
                <a:srgbClr val="FF0000"/>
              </a:buClr>
              <a:defRPr/>
            </a:pPr>
            <a:r>
              <a:rPr lang="en-US" sz="2800" b="1" dirty="0" smtClean="0">
                <a:solidFill>
                  <a:srgbClr val="00CC00"/>
                </a:solidFill>
                <a:effectLst>
                  <a:outerShdw blurRad="38100" dist="38100" dir="2700000" algn="tl">
                    <a:srgbClr val="000000">
                      <a:alpha val="43137"/>
                    </a:srgbClr>
                  </a:outerShdw>
                </a:effectLst>
              </a:rPr>
              <a:t>Type 2</a:t>
            </a:r>
            <a:r>
              <a:rPr lang="en-US" sz="2800" b="1" dirty="0" smtClean="0">
                <a:solidFill>
                  <a:schemeClr val="bg1"/>
                </a:solidFill>
                <a:effectLst>
                  <a:outerShdw blurRad="38100" dist="38100" dir="2700000" algn="tl">
                    <a:srgbClr val="000000">
                      <a:alpha val="43137"/>
                    </a:srgbClr>
                  </a:outerShdw>
                </a:effectLst>
              </a:rPr>
              <a:t>: </a:t>
            </a:r>
            <a:r>
              <a:rPr lang="en-US" sz="2800" b="1" u="sng" dirty="0" smtClean="0">
                <a:solidFill>
                  <a:schemeClr val="bg1"/>
                </a:solidFill>
                <a:effectLst>
                  <a:outerShdw blurRad="38100" dist="38100" dir="2700000" algn="tl">
                    <a:srgbClr val="000000">
                      <a:alpha val="43137"/>
                    </a:srgbClr>
                  </a:outerShdw>
                </a:effectLst>
              </a:rPr>
              <a:t>Polyalveolar form</a:t>
            </a:r>
          </a:p>
          <a:p>
            <a:pPr lvl="1">
              <a:buClr>
                <a:srgbClr val="FF0000"/>
              </a:buClr>
              <a:defRPr/>
            </a:pPr>
            <a:r>
              <a:rPr lang="en-US" sz="2400" b="1" dirty="0" smtClean="0">
                <a:solidFill>
                  <a:schemeClr val="bg1"/>
                </a:solidFill>
                <a:effectLst>
                  <a:outerShdw blurRad="38100" dist="38100" dir="2700000" algn="tl">
                    <a:srgbClr val="000000">
                      <a:alpha val="43137"/>
                    </a:srgbClr>
                  </a:outerShdw>
                </a:effectLst>
              </a:rPr>
              <a:t>More alveoli than expected </a:t>
            </a:r>
          </a:p>
          <a:p>
            <a:pPr lvl="1">
              <a:buClr>
                <a:srgbClr val="FF0000"/>
              </a:buClr>
              <a:buFontTx/>
              <a:buNone/>
              <a:defRPr/>
            </a:pPr>
            <a:r>
              <a:rPr lang="en-US" sz="2400" b="1" dirty="0" smtClean="0">
                <a:solidFill>
                  <a:schemeClr val="bg1"/>
                </a:solidFill>
                <a:effectLst>
                  <a:outerShdw blurRad="38100" dist="38100" dir="2700000" algn="tl">
                    <a:srgbClr val="000000">
                      <a:alpha val="43137"/>
                    </a:srgbClr>
                  </a:outerShdw>
                </a:effectLst>
              </a:rPr>
              <a:t>	(3 – 5 X) </a:t>
            </a:r>
          </a:p>
          <a:p>
            <a:pPr lvl="1">
              <a:buClr>
                <a:srgbClr val="FF0000"/>
              </a:buClr>
              <a:defRPr/>
            </a:pPr>
            <a:r>
              <a:rPr lang="en-US" sz="2400" b="1" dirty="0" smtClean="0">
                <a:solidFill>
                  <a:schemeClr val="bg1"/>
                </a:solidFill>
                <a:effectLst>
                  <a:outerShdw blurRad="38100" dist="38100" dir="2700000" algn="tl">
                    <a:srgbClr val="000000">
                      <a:alpha val="43137"/>
                    </a:srgbClr>
                  </a:outerShdw>
                </a:effectLst>
              </a:rPr>
              <a:t>Can present later in life</a:t>
            </a:r>
            <a:r>
              <a:rPr lang="en-US" sz="3200" b="1" dirty="0" smtClean="0">
                <a:solidFill>
                  <a:schemeClr val="bg1"/>
                </a:solidFill>
                <a:effectLst>
                  <a:outerShdw blurRad="38100" dist="38100" dir="2700000" algn="tl">
                    <a:srgbClr val="000000">
                      <a:alpha val="43137"/>
                    </a:srgbClr>
                  </a:outerShdw>
                </a:effectLst>
              </a:rPr>
              <a:t>  </a:t>
            </a:r>
          </a:p>
        </p:txBody>
      </p:sp>
      <p:pic>
        <p:nvPicPr>
          <p:cNvPr id="29703" name="Picture 12" descr="1"/>
          <p:cNvPicPr>
            <a:picLocks noChangeAspect="1" noChangeArrowheads="1"/>
          </p:cNvPicPr>
          <p:nvPr/>
        </p:nvPicPr>
        <p:blipFill>
          <a:blip r:embed="rId3">
            <a:extLst>
              <a:ext uri="{28A0092B-C50C-407E-A947-70E740481C1C}">
                <a14:useLocalDpi xmlns:a14="http://schemas.microsoft.com/office/drawing/2010/main" val="0"/>
              </a:ext>
            </a:extLst>
          </a:blip>
          <a:srcRect l="14485" t="35938" r="16048" b="20416"/>
          <a:stretch>
            <a:fillRect/>
          </a:stretch>
        </p:blipFill>
        <p:spPr bwMode="auto">
          <a:xfrm>
            <a:off x="5867400" y="4173538"/>
            <a:ext cx="2895600" cy="215106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Grp="1" noChangeArrowheads="1"/>
          </p:cNvSpPr>
          <p:nvPr>
            <p:ph type="body" idx="1"/>
          </p:nvPr>
        </p:nvSpPr>
        <p:spPr>
          <a:xfrm>
            <a:off x="152400" y="1981200"/>
            <a:ext cx="5943600" cy="4953000"/>
          </a:xfrm>
        </p:spPr>
        <p:txBody>
          <a:bodyPr/>
          <a:lstStyle/>
          <a:p>
            <a:pPr>
              <a:lnSpc>
                <a:spcPct val="80000"/>
              </a:lnSpc>
              <a:buClr>
                <a:srgbClr val="FF0000"/>
              </a:buClr>
            </a:pPr>
            <a:r>
              <a:rPr lang="en-US" altLang="en-US" sz="2800" b="1" smtClean="0">
                <a:solidFill>
                  <a:schemeClr val="bg1"/>
                </a:solidFill>
              </a:rPr>
              <a:t>Imaging findings:</a:t>
            </a:r>
          </a:p>
          <a:p>
            <a:pPr lvl="1">
              <a:lnSpc>
                <a:spcPct val="80000"/>
              </a:lnSpc>
              <a:buClr>
                <a:srgbClr val="FF0000"/>
              </a:buClr>
            </a:pPr>
            <a:r>
              <a:rPr lang="en-US" altLang="en-US" sz="2400" b="1" smtClean="0">
                <a:solidFill>
                  <a:schemeClr val="bg1"/>
                </a:solidFill>
              </a:rPr>
              <a:t>Hyperinflated lobe </a:t>
            </a:r>
          </a:p>
          <a:p>
            <a:pPr lvl="1">
              <a:lnSpc>
                <a:spcPct val="80000"/>
              </a:lnSpc>
              <a:buClr>
                <a:srgbClr val="FF0000"/>
              </a:buClr>
            </a:pPr>
            <a:r>
              <a:rPr lang="en-US" altLang="en-US" sz="2400" b="1" smtClean="0">
                <a:solidFill>
                  <a:schemeClr val="bg1"/>
                </a:solidFill>
              </a:rPr>
              <a:t>Attenuated and displaced pulmonary vessels </a:t>
            </a:r>
          </a:p>
          <a:p>
            <a:pPr lvl="1">
              <a:lnSpc>
                <a:spcPct val="80000"/>
              </a:lnSpc>
              <a:buClr>
                <a:srgbClr val="FF0000"/>
              </a:buClr>
            </a:pPr>
            <a:r>
              <a:rPr lang="en-US" altLang="en-US" sz="2400" b="1" smtClean="0">
                <a:solidFill>
                  <a:schemeClr val="bg1"/>
                </a:solidFill>
              </a:rPr>
              <a:t>Mediastinal shift to the contralateral side</a:t>
            </a:r>
          </a:p>
          <a:p>
            <a:pPr lvl="1">
              <a:lnSpc>
                <a:spcPct val="80000"/>
              </a:lnSpc>
              <a:buClr>
                <a:srgbClr val="FF0000"/>
              </a:buClr>
            </a:pPr>
            <a:endParaRPr lang="en-US" altLang="en-US" sz="2400" b="1" smtClean="0">
              <a:solidFill>
                <a:schemeClr val="bg1"/>
              </a:solidFill>
            </a:endParaRPr>
          </a:p>
          <a:p>
            <a:pPr>
              <a:lnSpc>
                <a:spcPct val="80000"/>
              </a:lnSpc>
              <a:buClr>
                <a:srgbClr val="FF0000"/>
              </a:buClr>
            </a:pPr>
            <a:r>
              <a:rPr lang="en-US" altLang="en-US" sz="2800" b="1" smtClean="0">
                <a:solidFill>
                  <a:schemeClr val="bg1"/>
                </a:solidFill>
              </a:rPr>
              <a:t>CT is useful for: </a:t>
            </a:r>
          </a:p>
          <a:p>
            <a:pPr lvl="1">
              <a:lnSpc>
                <a:spcPct val="80000"/>
              </a:lnSpc>
              <a:buClr>
                <a:srgbClr val="FF0000"/>
              </a:buClr>
            </a:pPr>
            <a:r>
              <a:rPr lang="en-US" altLang="en-US" sz="2400" b="1" smtClean="0">
                <a:solidFill>
                  <a:schemeClr val="bg1"/>
                </a:solidFill>
              </a:rPr>
              <a:t>Multilobar involvement </a:t>
            </a:r>
          </a:p>
          <a:p>
            <a:pPr lvl="1">
              <a:lnSpc>
                <a:spcPct val="80000"/>
              </a:lnSpc>
              <a:buClr>
                <a:srgbClr val="FF0000"/>
              </a:buClr>
            </a:pPr>
            <a:r>
              <a:rPr lang="en-US" altLang="en-US" sz="2400" b="1" smtClean="0">
                <a:solidFill>
                  <a:schemeClr val="bg1"/>
                </a:solidFill>
              </a:rPr>
              <a:t>Mass effect </a:t>
            </a:r>
          </a:p>
          <a:p>
            <a:pPr lvl="1">
              <a:lnSpc>
                <a:spcPct val="80000"/>
              </a:lnSpc>
              <a:buClr>
                <a:srgbClr val="FF0000"/>
              </a:buClr>
              <a:buFontTx/>
              <a:buNone/>
            </a:pPr>
            <a:endParaRPr lang="en-US" altLang="en-US" sz="2400" b="1" smtClean="0">
              <a:solidFill>
                <a:schemeClr val="bg1"/>
              </a:solidFill>
            </a:endParaRPr>
          </a:p>
          <a:p>
            <a:pPr>
              <a:lnSpc>
                <a:spcPct val="80000"/>
              </a:lnSpc>
              <a:buClr>
                <a:srgbClr val="FF0000"/>
              </a:buClr>
            </a:pPr>
            <a:r>
              <a:rPr lang="en-US" altLang="en-US" sz="2800" b="1" smtClean="0">
                <a:solidFill>
                  <a:schemeClr val="bg1"/>
                </a:solidFill>
              </a:rPr>
              <a:t>Treatment – surgical lobectomy</a:t>
            </a:r>
            <a:r>
              <a:rPr lang="en-US" altLang="en-US" sz="1800" b="1" smtClean="0">
                <a:solidFill>
                  <a:schemeClr val="bg1"/>
                </a:solidFill>
              </a:rPr>
              <a:t> </a:t>
            </a:r>
          </a:p>
          <a:p>
            <a:pPr lvl="1">
              <a:lnSpc>
                <a:spcPct val="80000"/>
              </a:lnSpc>
            </a:pPr>
            <a:endParaRPr lang="en-US" altLang="en-US" sz="1600" smtClean="0"/>
          </a:p>
        </p:txBody>
      </p:sp>
      <p:sp>
        <p:nvSpPr>
          <p:cNvPr id="30723" name="Rectangle 11"/>
          <p:cNvSpPr>
            <a:spLocks noChangeArrowheads="1"/>
          </p:cNvSpPr>
          <p:nvPr/>
        </p:nvSpPr>
        <p:spPr bwMode="auto">
          <a:xfrm>
            <a:off x="6096000" y="0"/>
            <a:ext cx="3048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600">
              <a:latin typeface="Times New Roman" panose="02020603050405020304" pitchFamily="18" charset="0"/>
            </a:endParaRPr>
          </a:p>
        </p:txBody>
      </p:sp>
      <p:pic>
        <p:nvPicPr>
          <p:cNvPr id="30724" name="Picture 15" descr="1"/>
          <p:cNvPicPr>
            <a:picLocks noChangeAspect="1" noChangeArrowheads="1"/>
          </p:cNvPicPr>
          <p:nvPr/>
        </p:nvPicPr>
        <p:blipFill>
          <a:blip r:embed="rId3">
            <a:lum contrast="12000"/>
            <a:extLst>
              <a:ext uri="{28A0092B-C50C-407E-A947-70E740481C1C}">
                <a14:useLocalDpi xmlns:a14="http://schemas.microsoft.com/office/drawing/2010/main" val="0"/>
              </a:ext>
            </a:extLst>
          </a:blip>
          <a:srcRect l="31665" t="32033" r="29305" b="35931"/>
          <a:stretch>
            <a:fillRect/>
          </a:stretch>
        </p:blipFill>
        <p:spPr bwMode="auto">
          <a:xfrm>
            <a:off x="6400800" y="152400"/>
            <a:ext cx="2590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19" descr="1"/>
          <p:cNvPicPr>
            <a:picLocks noChangeAspect="1" noChangeArrowheads="1"/>
          </p:cNvPicPr>
          <p:nvPr/>
        </p:nvPicPr>
        <p:blipFill>
          <a:blip r:embed="rId4">
            <a:extLst>
              <a:ext uri="{28A0092B-C50C-407E-A947-70E740481C1C}">
                <a14:useLocalDpi xmlns:a14="http://schemas.microsoft.com/office/drawing/2010/main" val="0"/>
              </a:ext>
            </a:extLst>
          </a:blip>
          <a:srcRect l="16763" t="40625" r="17188" b="20313"/>
          <a:stretch>
            <a:fillRect/>
          </a:stretch>
        </p:blipFill>
        <p:spPr bwMode="auto">
          <a:xfrm>
            <a:off x="6400800" y="2514600"/>
            <a:ext cx="259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3"/>
          <p:cNvPicPr>
            <a:picLocks noChangeAspect="1" noChangeArrowheads="1"/>
          </p:cNvPicPr>
          <p:nvPr/>
        </p:nvPicPr>
        <p:blipFill>
          <a:blip r:embed="rId5">
            <a:extLst>
              <a:ext uri="{28A0092B-C50C-407E-A947-70E740481C1C}">
                <a14:useLocalDpi xmlns:a14="http://schemas.microsoft.com/office/drawing/2010/main" val="0"/>
              </a:ext>
            </a:extLst>
          </a:blip>
          <a:srcRect l="20508" t="21918" r="13776" b="31207"/>
          <a:stretch>
            <a:fillRect/>
          </a:stretch>
        </p:blipFill>
        <p:spPr bwMode="auto">
          <a:xfrm>
            <a:off x="6400800" y="4343400"/>
            <a:ext cx="2573338" cy="2359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2"/>
          <p:cNvSpPr txBox="1">
            <a:spLocks noChangeArrowheads="1"/>
          </p:cNvSpPr>
          <p:nvPr/>
        </p:nvSpPr>
        <p:spPr bwMode="auto">
          <a:xfrm>
            <a:off x="152400" y="381000"/>
            <a:ext cx="4953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defRPr/>
            </a:pPr>
            <a:r>
              <a:rPr lang="en-US" altLang="en-US" sz="3600" b="1" kern="0" dirty="0" smtClean="0">
                <a:solidFill>
                  <a:srgbClr val="FFFF00"/>
                </a:solidFill>
                <a:effectLst>
                  <a:outerShdw blurRad="38100" dist="38100" dir="2700000" algn="tl">
                    <a:srgbClr val="000000"/>
                  </a:outerShdw>
                </a:effectLst>
              </a:rPr>
              <a:t>Congenital Lung Malformation</a:t>
            </a:r>
            <a:r>
              <a:rPr lang="en-US" altLang="en-US" b="1" kern="0" dirty="0" smtClean="0">
                <a:solidFill>
                  <a:srgbClr val="FFFF00"/>
                </a:solidFill>
                <a:effectLst>
                  <a:outerShdw blurRad="38100" dist="38100" dir="2700000" algn="tl">
                    <a:srgbClr val="000000"/>
                  </a:outerShdw>
                </a:effectLst>
              </a:rPr>
              <a:t>:</a:t>
            </a:r>
            <a:r>
              <a:rPr lang="en-US" altLang="en-US" sz="2800" b="1" kern="0" dirty="0" smtClean="0">
                <a:solidFill>
                  <a:srgbClr val="FFFF00"/>
                </a:solidFill>
                <a:effectLst>
                  <a:outerShdw blurRad="38100" dist="38100" dir="2700000" algn="tl">
                    <a:srgbClr val="000000"/>
                  </a:outerShdw>
                </a:effectLst>
              </a:rPr>
              <a:t/>
            </a:r>
            <a:br>
              <a:rPr lang="en-US" altLang="en-US" sz="2800" b="1" kern="0" dirty="0" smtClean="0">
                <a:solidFill>
                  <a:srgbClr val="FFFF00"/>
                </a:solidFill>
                <a:effectLst>
                  <a:outerShdw blurRad="38100" dist="38100" dir="2700000" algn="tl">
                    <a:srgbClr val="000000"/>
                  </a:outerShdw>
                </a:effectLst>
              </a:rPr>
            </a:br>
            <a:r>
              <a:rPr lang="en-US" altLang="en-US" sz="2400" b="1" kern="0" dirty="0" smtClean="0">
                <a:solidFill>
                  <a:srgbClr val="FFC000"/>
                </a:solidFill>
                <a:effectLst>
                  <a:outerShdw blurRad="38100" dist="38100" dir="2700000" algn="tl">
                    <a:srgbClr val="000000"/>
                  </a:outerShdw>
                </a:effectLst>
              </a:rPr>
              <a:t>Congenital Lobar Emphysema</a:t>
            </a:r>
            <a:endParaRPr lang="en-US" altLang="en-US" sz="1400" b="1" kern="0" dirty="0" smtClean="0">
              <a:solidFill>
                <a:srgbClr val="FFC000"/>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a:xfrm>
            <a:off x="0" y="-228600"/>
            <a:ext cx="9144000" cy="1143000"/>
          </a:xfrm>
          <a:extLst>
            <a:ext uri="{909E8E84-426E-40DD-AFC4-6F175D3DCCD1}">
              <a14:hiddenFill xmlns:a14="http://schemas.microsoft.com/office/drawing/2010/main">
                <a:solidFill>
                  <a:srgbClr val="D0FF4B"/>
                </a:solidFill>
              </a14:hiddenFill>
            </a:ext>
            <a:ext uri="{91240B29-F687-4F45-9708-019B960494DF}">
              <a14:hiddenLine xmlns:a14="http://schemas.microsoft.com/office/drawing/2010/main" w="9525">
                <a:solidFill>
                  <a:srgbClr val="B6F600"/>
                </a:solidFill>
                <a:miter lim="800000"/>
                <a:headEnd/>
                <a:tailEnd/>
              </a14:hiddenLine>
            </a:ext>
          </a:extLst>
        </p:spPr>
        <p:txBody>
          <a:bodyPr/>
          <a:lstStyle/>
          <a:p>
            <a:pPr>
              <a:defRPr/>
            </a:pPr>
            <a:r>
              <a:rPr lang="en-US" sz="4100" b="1" dirty="0" smtClean="0">
                <a:solidFill>
                  <a:srgbClr val="FFFF00"/>
                </a:solidFill>
                <a:effectLst>
                  <a:outerShdw blurRad="38100" dist="38100" dir="2700000" algn="tl">
                    <a:srgbClr val="000000">
                      <a:alpha val="43137"/>
                    </a:srgbClr>
                  </a:outerShdw>
                </a:effectLst>
                <a:cs typeface="Arial" charset="0"/>
              </a:rPr>
              <a:t>DDX of Hyperlucent Hemithorax</a:t>
            </a:r>
            <a:r>
              <a:rPr lang="en-US" sz="5500" b="1" dirty="0" smtClean="0">
                <a:solidFill>
                  <a:srgbClr val="FFFF00"/>
                </a:solidFill>
                <a:effectLst>
                  <a:outerShdw blurRad="38100" dist="38100" dir="2700000" algn="tl">
                    <a:srgbClr val="000000">
                      <a:alpha val="43137"/>
                    </a:srgbClr>
                  </a:outerShdw>
                </a:effectLst>
                <a:cs typeface="Arial" charset="0"/>
              </a:rPr>
              <a:t> </a:t>
            </a:r>
            <a:r>
              <a:rPr lang="en-US" b="1" dirty="0" smtClean="0">
                <a:solidFill>
                  <a:srgbClr val="FFFF00"/>
                </a:solidFill>
                <a:effectLst>
                  <a:outerShdw blurRad="38100" dist="38100" dir="2700000" algn="tl">
                    <a:srgbClr val="000000">
                      <a:alpha val="43137"/>
                    </a:srgbClr>
                  </a:outerShdw>
                </a:effectLst>
                <a:cs typeface="Arial" charset="0"/>
              </a:rPr>
              <a:t> </a:t>
            </a:r>
          </a:p>
        </p:txBody>
      </p:sp>
      <p:pic>
        <p:nvPicPr>
          <p:cNvPr id="20483" name="Picture 9" descr="1"/>
          <p:cNvPicPr>
            <a:picLocks noChangeAspect="1" noChangeArrowheads="1"/>
          </p:cNvPicPr>
          <p:nvPr/>
        </p:nvPicPr>
        <p:blipFill>
          <a:blip r:embed="rId2"/>
          <a:srcRect l="6400" t="21286" r="16800" b="9534"/>
          <a:stretch>
            <a:fillRect/>
          </a:stretch>
        </p:blipFill>
        <p:spPr bwMode="auto">
          <a:xfrm>
            <a:off x="4800600" y="1524000"/>
            <a:ext cx="19812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1748" name="Picture 10" descr="1"/>
          <p:cNvPicPr>
            <a:picLocks noChangeAspect="1" noChangeArrowheads="1"/>
          </p:cNvPicPr>
          <p:nvPr/>
        </p:nvPicPr>
        <p:blipFill>
          <a:blip r:embed="rId3">
            <a:extLst>
              <a:ext uri="{28A0092B-C50C-407E-A947-70E740481C1C}">
                <a14:useLocalDpi xmlns:a14="http://schemas.microsoft.com/office/drawing/2010/main" val="0"/>
              </a:ext>
            </a:extLst>
          </a:blip>
          <a:srcRect l="23972" t="33882" r="27101" b="20065"/>
          <a:stretch>
            <a:fillRect/>
          </a:stretch>
        </p:blipFill>
        <p:spPr bwMode="auto">
          <a:xfrm>
            <a:off x="2514600" y="1524000"/>
            <a:ext cx="2133600"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11" descr="ser001img00001"/>
          <p:cNvPicPr>
            <a:picLocks noChangeAspect="1" noChangeArrowheads="1"/>
          </p:cNvPicPr>
          <p:nvPr/>
        </p:nvPicPr>
        <p:blipFill>
          <a:blip r:embed="rId4">
            <a:extLst>
              <a:ext uri="{28A0092B-C50C-407E-A947-70E740481C1C}">
                <a14:useLocalDpi xmlns:a14="http://schemas.microsoft.com/office/drawing/2010/main" val="0"/>
              </a:ext>
            </a:extLst>
          </a:blip>
          <a:srcRect l="9578" t="7407" r="27858" b="50938"/>
          <a:stretch>
            <a:fillRect/>
          </a:stretch>
        </p:blipFill>
        <p:spPr bwMode="auto">
          <a:xfrm>
            <a:off x="228600" y="1524000"/>
            <a:ext cx="2209800"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Rectangle 18"/>
          <p:cNvSpPr>
            <a:spLocks noChangeArrowheads="1"/>
          </p:cNvSpPr>
          <p:nvPr/>
        </p:nvSpPr>
        <p:spPr bwMode="auto">
          <a:xfrm>
            <a:off x="153988" y="914400"/>
            <a:ext cx="3044825" cy="76200"/>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600">
              <a:latin typeface="Times New Roman" panose="02020603050405020304" pitchFamily="18" charset="0"/>
              <a:ea typeface="ＭＳ Ｐゴシック" panose="020B0600070205080204" pitchFamily="34" charset="-128"/>
            </a:endParaRPr>
          </a:p>
        </p:txBody>
      </p:sp>
      <p:sp>
        <p:nvSpPr>
          <p:cNvPr id="31751" name="Rectangle 19"/>
          <p:cNvSpPr>
            <a:spLocks noChangeArrowheads="1"/>
          </p:cNvSpPr>
          <p:nvPr/>
        </p:nvSpPr>
        <p:spPr bwMode="auto">
          <a:xfrm>
            <a:off x="3197225" y="917575"/>
            <a:ext cx="3830638" cy="76200"/>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600">
              <a:latin typeface="Times New Roman" panose="02020603050405020304" pitchFamily="18" charset="0"/>
              <a:ea typeface="ＭＳ Ｐゴシック" panose="020B0600070205080204" pitchFamily="34" charset="-128"/>
            </a:endParaRPr>
          </a:p>
        </p:txBody>
      </p:sp>
      <p:sp>
        <p:nvSpPr>
          <p:cNvPr id="31752" name="Rectangle 20"/>
          <p:cNvSpPr>
            <a:spLocks noChangeArrowheads="1"/>
          </p:cNvSpPr>
          <p:nvPr/>
        </p:nvSpPr>
        <p:spPr bwMode="auto">
          <a:xfrm>
            <a:off x="5946775" y="917575"/>
            <a:ext cx="3044825" cy="76200"/>
          </a:xfrm>
          <a:prstGeom prst="rect">
            <a:avLst/>
          </a:prstGeom>
          <a:solidFill>
            <a:srgbClr val="598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600">
              <a:latin typeface="Times New Roman" panose="02020603050405020304" pitchFamily="18" charset="0"/>
              <a:ea typeface="ＭＳ Ｐゴシック" panose="020B0600070205080204" pitchFamily="34" charset="-128"/>
            </a:endParaRPr>
          </a:p>
        </p:txBody>
      </p:sp>
      <p:pic>
        <p:nvPicPr>
          <p:cNvPr id="38934" name="Picture 22" descr="ser001img00001"/>
          <p:cNvPicPr>
            <a:picLocks noChangeAspect="1" noChangeArrowheads="1"/>
          </p:cNvPicPr>
          <p:nvPr/>
        </p:nvPicPr>
        <p:blipFill>
          <a:blip r:embed="rId5">
            <a:extLst>
              <a:ext uri="{28A0092B-C50C-407E-A947-70E740481C1C}">
                <a14:useLocalDpi xmlns:a14="http://schemas.microsoft.com/office/drawing/2010/main" val="0"/>
              </a:ext>
            </a:extLst>
          </a:blip>
          <a:srcRect l="6061" t="8095" r="18182" b="3404"/>
          <a:stretch>
            <a:fillRect/>
          </a:stretch>
        </p:blipFill>
        <p:spPr bwMode="auto">
          <a:xfrm>
            <a:off x="76200" y="3733800"/>
            <a:ext cx="21240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36" name="Picture 24" descr="1"/>
          <p:cNvPicPr>
            <a:picLocks noChangeAspect="1" noChangeArrowheads="1"/>
          </p:cNvPicPr>
          <p:nvPr/>
        </p:nvPicPr>
        <p:blipFill>
          <a:blip r:embed="rId6">
            <a:extLst>
              <a:ext uri="{28A0092B-C50C-407E-A947-70E740481C1C}">
                <a14:useLocalDpi xmlns:a14="http://schemas.microsoft.com/office/drawing/2010/main" val="0"/>
              </a:ext>
            </a:extLst>
          </a:blip>
          <a:srcRect l="25421" t="40625" r="26984" b="19708"/>
          <a:stretch>
            <a:fillRect/>
          </a:stretch>
        </p:blipFill>
        <p:spPr bwMode="auto">
          <a:xfrm>
            <a:off x="2286000" y="4038600"/>
            <a:ext cx="2286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37" name="Picture 25" descr="1"/>
          <p:cNvPicPr>
            <a:picLocks noChangeAspect="1" noChangeArrowheads="1"/>
          </p:cNvPicPr>
          <p:nvPr/>
        </p:nvPicPr>
        <p:blipFill>
          <a:blip r:embed="rId7"/>
          <a:srcRect l="11905" t="14285" r="4762" b="17651"/>
          <a:stretch>
            <a:fillRect/>
          </a:stretch>
        </p:blipFill>
        <p:spPr bwMode="auto">
          <a:xfrm>
            <a:off x="4648200" y="4062413"/>
            <a:ext cx="2209800" cy="1804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1756" name="Picture 26" descr="1"/>
          <p:cNvPicPr>
            <a:picLocks noChangeAspect="1" noChangeArrowheads="1"/>
          </p:cNvPicPr>
          <p:nvPr/>
        </p:nvPicPr>
        <p:blipFill>
          <a:blip r:embed="rId8" cstate="print">
            <a:extLst>
              <a:ext uri="{28A0092B-C50C-407E-A947-70E740481C1C}">
                <a14:useLocalDpi xmlns:a14="http://schemas.microsoft.com/office/drawing/2010/main" val="0"/>
              </a:ext>
            </a:extLst>
          </a:blip>
          <a:srcRect l="17647" t="7059" r="10588" b="18823"/>
          <a:stretch>
            <a:fillRect/>
          </a:stretch>
        </p:blipFill>
        <p:spPr bwMode="auto">
          <a:xfrm>
            <a:off x="6999288" y="1524000"/>
            <a:ext cx="1992312"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39" name="Picture 27" descr="1"/>
          <p:cNvPicPr>
            <a:picLocks noChangeAspect="1" noChangeArrowheads="1"/>
          </p:cNvPicPr>
          <p:nvPr/>
        </p:nvPicPr>
        <p:blipFill>
          <a:blip r:embed="rId9">
            <a:extLst>
              <a:ext uri="{28A0092B-C50C-407E-A947-70E740481C1C}">
                <a14:useLocalDpi xmlns:a14="http://schemas.microsoft.com/office/drawing/2010/main" val="0"/>
              </a:ext>
            </a:extLst>
          </a:blip>
          <a:srcRect l="20209" t="24324" r="17917" b="21811"/>
          <a:stretch>
            <a:fillRect/>
          </a:stretch>
        </p:blipFill>
        <p:spPr bwMode="auto">
          <a:xfrm>
            <a:off x="6934200" y="4038600"/>
            <a:ext cx="22098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40" name="Oval 28"/>
          <p:cNvSpPr>
            <a:spLocks noChangeArrowheads="1"/>
          </p:cNvSpPr>
          <p:nvPr/>
        </p:nvSpPr>
        <p:spPr bwMode="auto">
          <a:xfrm>
            <a:off x="152400" y="6096000"/>
            <a:ext cx="1905000" cy="685800"/>
          </a:xfrm>
          <a:prstGeom prst="ellipse">
            <a:avLst/>
          </a:prstGeom>
          <a:noFill/>
          <a:ln w="76200" cmpd="tri">
            <a:solidFill>
              <a:srgbClr val="D8FF6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Times New Roman" charset="0"/>
              <a:ea typeface="ＭＳ Ｐゴシック" charset="0"/>
            </a:endParaRPr>
          </a:p>
        </p:txBody>
      </p:sp>
      <p:sp>
        <p:nvSpPr>
          <p:cNvPr id="38941" name="Oval 29"/>
          <p:cNvSpPr>
            <a:spLocks noChangeArrowheads="1"/>
          </p:cNvSpPr>
          <p:nvPr/>
        </p:nvSpPr>
        <p:spPr bwMode="auto">
          <a:xfrm>
            <a:off x="7162800" y="6096000"/>
            <a:ext cx="1905000" cy="685800"/>
          </a:xfrm>
          <a:prstGeom prst="ellipse">
            <a:avLst/>
          </a:prstGeom>
          <a:noFill/>
          <a:ln w="76200" cmpd="tri">
            <a:solidFill>
              <a:srgbClr val="D8FF6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Times New Roman" charset="0"/>
              <a:ea typeface="ＭＳ Ｐゴシック" charset="0"/>
            </a:endParaRPr>
          </a:p>
        </p:txBody>
      </p:sp>
      <p:sp>
        <p:nvSpPr>
          <p:cNvPr id="38942" name="Oval 30"/>
          <p:cNvSpPr>
            <a:spLocks noChangeArrowheads="1"/>
          </p:cNvSpPr>
          <p:nvPr/>
        </p:nvSpPr>
        <p:spPr bwMode="auto">
          <a:xfrm>
            <a:off x="2438400" y="6096000"/>
            <a:ext cx="1905000" cy="685800"/>
          </a:xfrm>
          <a:prstGeom prst="ellipse">
            <a:avLst/>
          </a:prstGeom>
          <a:noFill/>
          <a:ln w="76200" cmpd="tri">
            <a:solidFill>
              <a:srgbClr val="D8FF6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Times New Roman" charset="0"/>
              <a:ea typeface="ＭＳ Ｐゴシック" charset="0"/>
            </a:endParaRPr>
          </a:p>
        </p:txBody>
      </p:sp>
      <p:sp>
        <p:nvSpPr>
          <p:cNvPr id="38943" name="Oval 31"/>
          <p:cNvSpPr>
            <a:spLocks noChangeArrowheads="1"/>
          </p:cNvSpPr>
          <p:nvPr/>
        </p:nvSpPr>
        <p:spPr bwMode="auto">
          <a:xfrm>
            <a:off x="4800600" y="6096000"/>
            <a:ext cx="1905000" cy="685800"/>
          </a:xfrm>
          <a:prstGeom prst="ellipse">
            <a:avLst/>
          </a:prstGeom>
          <a:noFill/>
          <a:ln w="76200" cmpd="tri">
            <a:solidFill>
              <a:srgbClr val="D8FF6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Times New Roman" charset="0"/>
              <a:ea typeface="ＭＳ Ｐゴシック" charset="0"/>
            </a:endParaRPr>
          </a:p>
        </p:txBody>
      </p:sp>
      <p:sp>
        <p:nvSpPr>
          <p:cNvPr id="38944" name="Text Box 32"/>
          <p:cNvSpPr txBox="1">
            <a:spLocks noChangeArrowheads="1"/>
          </p:cNvSpPr>
          <p:nvPr/>
        </p:nvSpPr>
        <p:spPr bwMode="auto">
          <a:xfrm>
            <a:off x="685800" y="6161088"/>
            <a:ext cx="874713" cy="519112"/>
          </a:xfrm>
          <a:prstGeom prst="rect">
            <a:avLst/>
          </a:prstGeom>
          <a:noFill/>
          <a:ln>
            <a:noFill/>
          </a:ln>
          <a:effectLst/>
          <a:extLst>
            <a:ext uri="{909E8E84-426E-40DD-AFC4-6F175D3DCCD1}">
              <a14:hiddenFill xmlns:a14="http://schemas.microsoft.com/office/drawing/2010/main">
                <a:solidFill>
                  <a:srgbClr val="B6F600"/>
                </a:solidFill>
              </a14:hiddenFill>
            </a:ext>
            <a:ext uri="{91240B29-F687-4F45-9708-019B960494DF}">
              <a14:hiddenLine xmlns:a14="http://schemas.microsoft.com/office/drawing/2010/main" w="9525">
                <a:solidFill>
                  <a:srgbClr val="5986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1600">
                <a:solidFill>
                  <a:schemeClr val="tx1"/>
                </a:solidFill>
                <a:latin typeface="Times New Roman" charset="0"/>
                <a:ea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a:defRPr/>
            </a:pPr>
            <a:r>
              <a:rPr lang="en-US" sz="2800" b="1" dirty="0" smtClean="0">
                <a:solidFill>
                  <a:srgbClr val="B6F600"/>
                </a:solidFill>
                <a:latin typeface="Arial" charset="0"/>
                <a:cs typeface="Arial" charset="0"/>
              </a:rPr>
              <a:t>PTX</a:t>
            </a:r>
          </a:p>
        </p:txBody>
      </p:sp>
      <p:sp>
        <p:nvSpPr>
          <p:cNvPr id="38945" name="Text Box 33"/>
          <p:cNvSpPr txBox="1">
            <a:spLocks noChangeArrowheads="1"/>
          </p:cNvSpPr>
          <p:nvPr/>
        </p:nvSpPr>
        <p:spPr bwMode="auto">
          <a:xfrm>
            <a:off x="2743200" y="6186488"/>
            <a:ext cx="1231900" cy="519112"/>
          </a:xfrm>
          <a:prstGeom prst="rect">
            <a:avLst/>
          </a:prstGeom>
          <a:noFill/>
          <a:ln>
            <a:noFill/>
          </a:ln>
          <a:effectLst/>
          <a:extLst>
            <a:ext uri="{909E8E84-426E-40DD-AFC4-6F175D3DCCD1}">
              <a14:hiddenFill xmlns:a14="http://schemas.microsoft.com/office/drawing/2010/main">
                <a:solidFill>
                  <a:srgbClr val="B6F600"/>
                </a:solidFill>
              </a14:hiddenFill>
            </a:ext>
            <a:ext uri="{91240B29-F687-4F45-9708-019B960494DF}">
              <a14:hiddenLine xmlns:a14="http://schemas.microsoft.com/office/drawing/2010/main" w="9525">
                <a:solidFill>
                  <a:srgbClr val="5986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1600">
                <a:solidFill>
                  <a:schemeClr val="tx1"/>
                </a:solidFill>
                <a:latin typeface="Times New Roman" charset="0"/>
                <a:ea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a:defRPr/>
            </a:pPr>
            <a:r>
              <a:rPr lang="en-US" sz="2800" b="1" dirty="0" smtClean="0">
                <a:solidFill>
                  <a:srgbClr val="B6F600"/>
                </a:solidFill>
                <a:latin typeface="Arial" charset="0"/>
                <a:cs typeface="Arial" charset="0"/>
              </a:rPr>
              <a:t>CPAM</a:t>
            </a:r>
          </a:p>
        </p:txBody>
      </p:sp>
      <p:sp>
        <p:nvSpPr>
          <p:cNvPr id="38946" name="Text Box 34"/>
          <p:cNvSpPr txBox="1">
            <a:spLocks noChangeArrowheads="1"/>
          </p:cNvSpPr>
          <p:nvPr/>
        </p:nvSpPr>
        <p:spPr bwMode="auto">
          <a:xfrm>
            <a:off x="5334000" y="6172200"/>
            <a:ext cx="895350" cy="519113"/>
          </a:xfrm>
          <a:prstGeom prst="rect">
            <a:avLst/>
          </a:prstGeom>
          <a:noFill/>
          <a:ln>
            <a:noFill/>
          </a:ln>
          <a:effectLst/>
          <a:extLst>
            <a:ext uri="{909E8E84-426E-40DD-AFC4-6F175D3DCCD1}">
              <a14:hiddenFill xmlns:a14="http://schemas.microsoft.com/office/drawing/2010/main">
                <a:solidFill>
                  <a:srgbClr val="B6F600"/>
                </a:solidFill>
              </a14:hiddenFill>
            </a:ext>
            <a:ext uri="{91240B29-F687-4F45-9708-019B960494DF}">
              <a14:hiddenLine xmlns:a14="http://schemas.microsoft.com/office/drawing/2010/main" w="9525">
                <a:solidFill>
                  <a:srgbClr val="5986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1600">
                <a:solidFill>
                  <a:schemeClr val="tx1"/>
                </a:solidFill>
                <a:latin typeface="Times New Roman" charset="0"/>
                <a:ea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a:defRPr/>
            </a:pPr>
            <a:r>
              <a:rPr lang="en-US" sz="2800" b="1" dirty="0" smtClean="0">
                <a:solidFill>
                  <a:srgbClr val="B6F600"/>
                </a:solidFill>
                <a:latin typeface="Arial" charset="0"/>
                <a:cs typeface="Arial" charset="0"/>
              </a:rPr>
              <a:t>CLE</a:t>
            </a:r>
          </a:p>
        </p:txBody>
      </p:sp>
      <p:sp>
        <p:nvSpPr>
          <p:cNvPr id="38947" name="Text Box 35"/>
          <p:cNvSpPr txBox="1">
            <a:spLocks noChangeArrowheads="1"/>
          </p:cNvSpPr>
          <p:nvPr/>
        </p:nvSpPr>
        <p:spPr bwMode="auto">
          <a:xfrm>
            <a:off x="7467600" y="6172200"/>
            <a:ext cx="1241425" cy="473075"/>
          </a:xfrm>
          <a:prstGeom prst="rect">
            <a:avLst/>
          </a:prstGeom>
          <a:noFill/>
          <a:ln>
            <a:noFill/>
          </a:ln>
          <a:effectLst/>
          <a:extLst>
            <a:ext uri="{909E8E84-426E-40DD-AFC4-6F175D3DCCD1}">
              <a14:hiddenFill xmlns:a14="http://schemas.microsoft.com/office/drawing/2010/main">
                <a:solidFill>
                  <a:srgbClr val="B6F600"/>
                </a:solidFill>
              </a14:hiddenFill>
            </a:ext>
            <a:ext uri="{91240B29-F687-4F45-9708-019B960494DF}">
              <a14:hiddenLine xmlns:a14="http://schemas.microsoft.com/office/drawing/2010/main" w="9525">
                <a:solidFill>
                  <a:srgbClr val="5986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1600">
                <a:solidFill>
                  <a:schemeClr val="tx1"/>
                </a:solidFill>
                <a:latin typeface="Times New Roman" charset="0"/>
                <a:ea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a:defRPr/>
            </a:pPr>
            <a:r>
              <a:rPr lang="en-US" sz="2500" b="1" dirty="0" smtClean="0">
                <a:solidFill>
                  <a:srgbClr val="B6F600"/>
                </a:solidFill>
                <a:latin typeface="Arial" charset="0"/>
                <a:cs typeface="Arial" charset="0"/>
              </a:rPr>
              <a:t>Poland</a:t>
            </a:r>
          </a:p>
        </p:txBody>
      </p:sp>
      <p:pic>
        <p:nvPicPr>
          <p:cNvPr id="38948" name="Picture 36" descr="King Card"/>
          <p:cNvPicPr>
            <a:picLocks noChangeAspect="1" noChangeArrowheads="1"/>
          </p:cNvPicPr>
          <p:nvPr/>
        </p:nvPicPr>
        <p:blipFill>
          <a:blip r:embed="rId10">
            <a:lum bright="-6000" contrast="18000"/>
            <a:extLst>
              <a:ext uri="{28A0092B-C50C-407E-A947-70E740481C1C}">
                <a14:useLocalDpi xmlns:a14="http://schemas.microsoft.com/office/drawing/2010/main" val="0"/>
              </a:ext>
            </a:extLst>
          </a:blip>
          <a:srcRect t="2127"/>
          <a:stretch>
            <a:fillRect/>
          </a:stretch>
        </p:blipFill>
        <p:spPr bwMode="auto">
          <a:xfrm>
            <a:off x="228600" y="1219200"/>
            <a:ext cx="219233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49" name="Picture 37" descr="Queen card"/>
          <p:cNvPicPr>
            <a:picLocks noChangeAspect="1" noChangeArrowheads="1"/>
          </p:cNvPicPr>
          <p:nvPr/>
        </p:nvPicPr>
        <p:blipFill>
          <a:blip r:embed="rId11">
            <a:lum bright="-18000" contrast="24000"/>
            <a:extLst>
              <a:ext uri="{28A0092B-C50C-407E-A947-70E740481C1C}">
                <a14:useLocalDpi xmlns:a14="http://schemas.microsoft.com/office/drawing/2010/main" val="0"/>
              </a:ext>
            </a:extLst>
          </a:blip>
          <a:srcRect t="2193" r="1979" b="1324"/>
          <a:stretch>
            <a:fillRect/>
          </a:stretch>
        </p:blipFill>
        <p:spPr bwMode="auto">
          <a:xfrm>
            <a:off x="2501900" y="1219200"/>
            <a:ext cx="21463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50" name="Picture 38" descr="Jocker 2"/>
          <p:cNvPicPr>
            <a:picLocks noChangeAspect="1" noChangeArrowheads="1"/>
          </p:cNvPicPr>
          <p:nvPr/>
        </p:nvPicPr>
        <p:blipFill>
          <a:blip r:embed="rId12">
            <a:lum contrast="24000"/>
            <a:extLst>
              <a:ext uri="{28A0092B-C50C-407E-A947-70E740481C1C}">
                <a14:useLocalDpi xmlns:a14="http://schemas.microsoft.com/office/drawing/2010/main" val="0"/>
              </a:ext>
            </a:extLst>
          </a:blip>
          <a:srcRect t="3159" b="3683"/>
          <a:stretch>
            <a:fillRect/>
          </a:stretch>
        </p:blipFill>
        <p:spPr bwMode="auto">
          <a:xfrm>
            <a:off x="4724400" y="1219200"/>
            <a:ext cx="21463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51" name="Picture 39" descr="Ace card coloar"/>
          <p:cNvPicPr>
            <a:picLocks noChangeAspect="1" noChangeArrowheads="1"/>
          </p:cNvPicPr>
          <p:nvPr/>
        </p:nvPicPr>
        <p:blipFill>
          <a:blip r:embed="rId13">
            <a:lum bright="-12000" contrast="36000"/>
            <a:extLst>
              <a:ext uri="{28A0092B-C50C-407E-A947-70E740481C1C}">
                <a14:useLocalDpi xmlns:a14="http://schemas.microsoft.com/office/drawing/2010/main" val="0"/>
              </a:ext>
            </a:extLst>
          </a:blip>
          <a:srcRect l="8000" t="7529" r="9334" b="7765"/>
          <a:stretch>
            <a:fillRect/>
          </a:stretch>
        </p:blipFill>
        <p:spPr bwMode="auto">
          <a:xfrm>
            <a:off x="6953250" y="1219200"/>
            <a:ext cx="20955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xit" presetSubtype="0" fill="hold" nodeType="clickEffect">
                                  <p:stCondLst>
                                    <p:cond delay="0"/>
                                  </p:stCondLst>
                                  <p:childTnLst>
                                    <p:animEffect transition="out" filter="fade">
                                      <p:cBhvr>
                                        <p:cTn id="6" dur="800" accel="100000">
                                          <p:stCondLst>
                                            <p:cond delay="200"/>
                                          </p:stCondLst>
                                        </p:cTn>
                                        <p:tgtEl>
                                          <p:spTgt spid="38948"/>
                                        </p:tgtEl>
                                      </p:cBhvr>
                                    </p:animEffect>
                                    <p:anim calcmode="lin" valueType="num">
                                      <p:cBhvr>
                                        <p:cTn id="7" dur="800" accel="100000">
                                          <p:stCondLst>
                                            <p:cond delay="200"/>
                                          </p:stCondLst>
                                        </p:cTn>
                                        <p:tgtEl>
                                          <p:spTgt spid="38948"/>
                                        </p:tgtEl>
                                        <p:attrNameLst>
                                          <p:attrName>style.rotation</p:attrName>
                                        </p:attrNameLst>
                                      </p:cBhvr>
                                      <p:tavLst>
                                        <p:tav tm="0">
                                          <p:val>
                                            <p:fltVal val="0"/>
                                          </p:val>
                                        </p:tav>
                                        <p:tav tm="100000">
                                          <p:val>
                                            <p:fltVal val="-90"/>
                                          </p:val>
                                        </p:tav>
                                      </p:tavLst>
                                    </p:anim>
                                    <p:anim calcmode="lin" valueType="num">
                                      <p:cBhvr>
                                        <p:cTn id="8" dur="200" decel="100000"/>
                                        <p:tgtEl>
                                          <p:spTgt spid="38948"/>
                                        </p:tgtEl>
                                        <p:attrNameLst>
                                          <p:attrName>ppt_x</p:attrName>
                                        </p:attrNameLst>
                                      </p:cBhvr>
                                      <p:tavLst>
                                        <p:tav tm="0">
                                          <p:val>
                                            <p:strVal val="ppt_x"/>
                                          </p:val>
                                        </p:tav>
                                        <p:tav tm="100000">
                                          <p:val>
                                            <p:strVal val="ppt_x-0.05"/>
                                          </p:val>
                                        </p:tav>
                                      </p:tavLst>
                                    </p:anim>
                                    <p:anim calcmode="lin" valueType="num">
                                      <p:cBhvr>
                                        <p:cTn id="9" dur="200" decel="100000"/>
                                        <p:tgtEl>
                                          <p:spTgt spid="38948"/>
                                        </p:tgtEl>
                                        <p:attrNameLst>
                                          <p:attrName>ppt_y</p:attrName>
                                        </p:attrNameLst>
                                      </p:cBhvr>
                                      <p:tavLst>
                                        <p:tav tm="0">
                                          <p:val>
                                            <p:strVal val="ppt_y"/>
                                          </p:val>
                                        </p:tav>
                                        <p:tav tm="100000">
                                          <p:val>
                                            <p:strVal val="ppt_y+0.1"/>
                                          </p:val>
                                        </p:tav>
                                      </p:tavLst>
                                    </p:anim>
                                    <p:anim calcmode="lin" valueType="num">
                                      <p:cBhvr>
                                        <p:cTn id="10" dur="800" accel="100000">
                                          <p:stCondLst>
                                            <p:cond delay="200"/>
                                          </p:stCondLst>
                                        </p:cTn>
                                        <p:tgtEl>
                                          <p:spTgt spid="38948"/>
                                        </p:tgtEl>
                                        <p:attrNameLst>
                                          <p:attrName>ppt_x</p:attrName>
                                        </p:attrNameLst>
                                      </p:cBhvr>
                                      <p:tavLst>
                                        <p:tav tm="0">
                                          <p:val>
                                            <p:strVal val="ppt_x"/>
                                          </p:val>
                                        </p:tav>
                                        <p:tav tm="100000">
                                          <p:val>
                                            <p:strVal val="ppt_x+0.4+0.05"/>
                                          </p:val>
                                        </p:tav>
                                      </p:tavLst>
                                    </p:anim>
                                    <p:anim calcmode="lin" valueType="num">
                                      <p:cBhvr>
                                        <p:cTn id="11" dur="800" accel="100000">
                                          <p:stCondLst>
                                            <p:cond delay="200"/>
                                          </p:stCondLst>
                                        </p:cTn>
                                        <p:tgtEl>
                                          <p:spTgt spid="38948"/>
                                        </p:tgtEl>
                                        <p:attrNameLst>
                                          <p:attrName>ppt_y</p:attrName>
                                        </p:attrNameLst>
                                      </p:cBhvr>
                                      <p:tavLst>
                                        <p:tav tm="0">
                                          <p:val>
                                            <p:strVal val="ppt_y"/>
                                          </p:val>
                                        </p:tav>
                                        <p:tav tm="100000">
                                          <p:val>
                                            <p:strVal val="ppt_y-0.4-0.1"/>
                                          </p:val>
                                        </p:tav>
                                      </p:tavLst>
                                    </p:anim>
                                    <p:set>
                                      <p:cBhvr>
                                        <p:cTn id="12" dur="1" fill="hold">
                                          <p:stCondLst>
                                            <p:cond delay="999"/>
                                          </p:stCondLst>
                                        </p:cTn>
                                        <p:tgtEl>
                                          <p:spTgt spid="38948"/>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xit" presetSubtype="0" fill="hold" nodeType="clickEffect">
                                  <p:stCondLst>
                                    <p:cond delay="0"/>
                                  </p:stCondLst>
                                  <p:childTnLst>
                                    <p:animEffect transition="out" filter="fade">
                                      <p:cBhvr>
                                        <p:cTn id="16" dur="800" accel="100000">
                                          <p:stCondLst>
                                            <p:cond delay="200"/>
                                          </p:stCondLst>
                                        </p:cTn>
                                        <p:tgtEl>
                                          <p:spTgt spid="38949"/>
                                        </p:tgtEl>
                                      </p:cBhvr>
                                    </p:animEffect>
                                    <p:anim calcmode="lin" valueType="num">
                                      <p:cBhvr>
                                        <p:cTn id="17" dur="800" accel="100000">
                                          <p:stCondLst>
                                            <p:cond delay="200"/>
                                          </p:stCondLst>
                                        </p:cTn>
                                        <p:tgtEl>
                                          <p:spTgt spid="38949"/>
                                        </p:tgtEl>
                                        <p:attrNameLst>
                                          <p:attrName>style.rotation</p:attrName>
                                        </p:attrNameLst>
                                      </p:cBhvr>
                                      <p:tavLst>
                                        <p:tav tm="0">
                                          <p:val>
                                            <p:fltVal val="0"/>
                                          </p:val>
                                        </p:tav>
                                        <p:tav tm="100000">
                                          <p:val>
                                            <p:fltVal val="-90"/>
                                          </p:val>
                                        </p:tav>
                                      </p:tavLst>
                                    </p:anim>
                                    <p:anim calcmode="lin" valueType="num">
                                      <p:cBhvr>
                                        <p:cTn id="18" dur="200" decel="100000"/>
                                        <p:tgtEl>
                                          <p:spTgt spid="38949"/>
                                        </p:tgtEl>
                                        <p:attrNameLst>
                                          <p:attrName>ppt_x</p:attrName>
                                        </p:attrNameLst>
                                      </p:cBhvr>
                                      <p:tavLst>
                                        <p:tav tm="0">
                                          <p:val>
                                            <p:strVal val="ppt_x"/>
                                          </p:val>
                                        </p:tav>
                                        <p:tav tm="100000">
                                          <p:val>
                                            <p:strVal val="ppt_x-0.05"/>
                                          </p:val>
                                        </p:tav>
                                      </p:tavLst>
                                    </p:anim>
                                    <p:anim calcmode="lin" valueType="num">
                                      <p:cBhvr>
                                        <p:cTn id="19" dur="200" decel="100000"/>
                                        <p:tgtEl>
                                          <p:spTgt spid="38949"/>
                                        </p:tgtEl>
                                        <p:attrNameLst>
                                          <p:attrName>ppt_y</p:attrName>
                                        </p:attrNameLst>
                                      </p:cBhvr>
                                      <p:tavLst>
                                        <p:tav tm="0">
                                          <p:val>
                                            <p:strVal val="ppt_y"/>
                                          </p:val>
                                        </p:tav>
                                        <p:tav tm="100000">
                                          <p:val>
                                            <p:strVal val="ppt_y+0.1"/>
                                          </p:val>
                                        </p:tav>
                                      </p:tavLst>
                                    </p:anim>
                                    <p:anim calcmode="lin" valueType="num">
                                      <p:cBhvr>
                                        <p:cTn id="20" dur="800" accel="100000">
                                          <p:stCondLst>
                                            <p:cond delay="200"/>
                                          </p:stCondLst>
                                        </p:cTn>
                                        <p:tgtEl>
                                          <p:spTgt spid="38949"/>
                                        </p:tgtEl>
                                        <p:attrNameLst>
                                          <p:attrName>ppt_x</p:attrName>
                                        </p:attrNameLst>
                                      </p:cBhvr>
                                      <p:tavLst>
                                        <p:tav tm="0">
                                          <p:val>
                                            <p:strVal val="ppt_x"/>
                                          </p:val>
                                        </p:tav>
                                        <p:tav tm="100000">
                                          <p:val>
                                            <p:strVal val="ppt_x+0.4+0.05"/>
                                          </p:val>
                                        </p:tav>
                                      </p:tavLst>
                                    </p:anim>
                                    <p:anim calcmode="lin" valueType="num">
                                      <p:cBhvr>
                                        <p:cTn id="21" dur="800" accel="100000">
                                          <p:stCondLst>
                                            <p:cond delay="200"/>
                                          </p:stCondLst>
                                        </p:cTn>
                                        <p:tgtEl>
                                          <p:spTgt spid="38949"/>
                                        </p:tgtEl>
                                        <p:attrNameLst>
                                          <p:attrName>ppt_y</p:attrName>
                                        </p:attrNameLst>
                                      </p:cBhvr>
                                      <p:tavLst>
                                        <p:tav tm="0">
                                          <p:val>
                                            <p:strVal val="ppt_y"/>
                                          </p:val>
                                        </p:tav>
                                        <p:tav tm="100000">
                                          <p:val>
                                            <p:strVal val="ppt_y-0.4-0.1"/>
                                          </p:val>
                                        </p:tav>
                                      </p:tavLst>
                                    </p:anim>
                                    <p:set>
                                      <p:cBhvr>
                                        <p:cTn id="22" dur="1" fill="hold">
                                          <p:stCondLst>
                                            <p:cond delay="999"/>
                                          </p:stCondLst>
                                        </p:cTn>
                                        <p:tgtEl>
                                          <p:spTgt spid="38949"/>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30" presetClass="exit" presetSubtype="0" fill="hold" nodeType="clickEffect">
                                  <p:stCondLst>
                                    <p:cond delay="0"/>
                                  </p:stCondLst>
                                  <p:childTnLst>
                                    <p:animEffect transition="out" filter="fade">
                                      <p:cBhvr>
                                        <p:cTn id="26" dur="800" accel="100000">
                                          <p:stCondLst>
                                            <p:cond delay="200"/>
                                          </p:stCondLst>
                                        </p:cTn>
                                        <p:tgtEl>
                                          <p:spTgt spid="38950"/>
                                        </p:tgtEl>
                                      </p:cBhvr>
                                    </p:animEffect>
                                    <p:anim calcmode="lin" valueType="num">
                                      <p:cBhvr>
                                        <p:cTn id="27" dur="800" accel="100000">
                                          <p:stCondLst>
                                            <p:cond delay="200"/>
                                          </p:stCondLst>
                                        </p:cTn>
                                        <p:tgtEl>
                                          <p:spTgt spid="38950"/>
                                        </p:tgtEl>
                                        <p:attrNameLst>
                                          <p:attrName>style.rotation</p:attrName>
                                        </p:attrNameLst>
                                      </p:cBhvr>
                                      <p:tavLst>
                                        <p:tav tm="0">
                                          <p:val>
                                            <p:fltVal val="0"/>
                                          </p:val>
                                        </p:tav>
                                        <p:tav tm="100000">
                                          <p:val>
                                            <p:fltVal val="-90"/>
                                          </p:val>
                                        </p:tav>
                                      </p:tavLst>
                                    </p:anim>
                                    <p:anim calcmode="lin" valueType="num">
                                      <p:cBhvr>
                                        <p:cTn id="28" dur="200" decel="100000"/>
                                        <p:tgtEl>
                                          <p:spTgt spid="38950"/>
                                        </p:tgtEl>
                                        <p:attrNameLst>
                                          <p:attrName>ppt_x</p:attrName>
                                        </p:attrNameLst>
                                      </p:cBhvr>
                                      <p:tavLst>
                                        <p:tav tm="0">
                                          <p:val>
                                            <p:strVal val="ppt_x"/>
                                          </p:val>
                                        </p:tav>
                                        <p:tav tm="100000">
                                          <p:val>
                                            <p:strVal val="ppt_x-0.05"/>
                                          </p:val>
                                        </p:tav>
                                      </p:tavLst>
                                    </p:anim>
                                    <p:anim calcmode="lin" valueType="num">
                                      <p:cBhvr>
                                        <p:cTn id="29" dur="200" decel="100000"/>
                                        <p:tgtEl>
                                          <p:spTgt spid="38950"/>
                                        </p:tgtEl>
                                        <p:attrNameLst>
                                          <p:attrName>ppt_y</p:attrName>
                                        </p:attrNameLst>
                                      </p:cBhvr>
                                      <p:tavLst>
                                        <p:tav tm="0">
                                          <p:val>
                                            <p:strVal val="ppt_y"/>
                                          </p:val>
                                        </p:tav>
                                        <p:tav tm="100000">
                                          <p:val>
                                            <p:strVal val="ppt_y+0.1"/>
                                          </p:val>
                                        </p:tav>
                                      </p:tavLst>
                                    </p:anim>
                                    <p:anim calcmode="lin" valueType="num">
                                      <p:cBhvr>
                                        <p:cTn id="30" dur="800" accel="100000">
                                          <p:stCondLst>
                                            <p:cond delay="200"/>
                                          </p:stCondLst>
                                        </p:cTn>
                                        <p:tgtEl>
                                          <p:spTgt spid="38950"/>
                                        </p:tgtEl>
                                        <p:attrNameLst>
                                          <p:attrName>ppt_x</p:attrName>
                                        </p:attrNameLst>
                                      </p:cBhvr>
                                      <p:tavLst>
                                        <p:tav tm="0">
                                          <p:val>
                                            <p:strVal val="ppt_x"/>
                                          </p:val>
                                        </p:tav>
                                        <p:tav tm="100000">
                                          <p:val>
                                            <p:strVal val="ppt_x+0.4+0.05"/>
                                          </p:val>
                                        </p:tav>
                                      </p:tavLst>
                                    </p:anim>
                                    <p:anim calcmode="lin" valueType="num">
                                      <p:cBhvr>
                                        <p:cTn id="31" dur="800" accel="100000">
                                          <p:stCondLst>
                                            <p:cond delay="200"/>
                                          </p:stCondLst>
                                        </p:cTn>
                                        <p:tgtEl>
                                          <p:spTgt spid="38950"/>
                                        </p:tgtEl>
                                        <p:attrNameLst>
                                          <p:attrName>ppt_y</p:attrName>
                                        </p:attrNameLst>
                                      </p:cBhvr>
                                      <p:tavLst>
                                        <p:tav tm="0">
                                          <p:val>
                                            <p:strVal val="ppt_y"/>
                                          </p:val>
                                        </p:tav>
                                        <p:tav tm="100000">
                                          <p:val>
                                            <p:strVal val="ppt_y-0.4-0.1"/>
                                          </p:val>
                                        </p:tav>
                                      </p:tavLst>
                                    </p:anim>
                                    <p:set>
                                      <p:cBhvr>
                                        <p:cTn id="32" dur="1" fill="hold">
                                          <p:stCondLst>
                                            <p:cond delay="999"/>
                                          </p:stCondLst>
                                        </p:cTn>
                                        <p:tgtEl>
                                          <p:spTgt spid="38950"/>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30" presetClass="exit" presetSubtype="0" fill="hold" nodeType="clickEffect">
                                  <p:stCondLst>
                                    <p:cond delay="0"/>
                                  </p:stCondLst>
                                  <p:childTnLst>
                                    <p:animEffect transition="out" filter="fade">
                                      <p:cBhvr>
                                        <p:cTn id="36" dur="800" accel="100000">
                                          <p:stCondLst>
                                            <p:cond delay="200"/>
                                          </p:stCondLst>
                                        </p:cTn>
                                        <p:tgtEl>
                                          <p:spTgt spid="38951"/>
                                        </p:tgtEl>
                                      </p:cBhvr>
                                    </p:animEffect>
                                    <p:anim calcmode="lin" valueType="num">
                                      <p:cBhvr>
                                        <p:cTn id="37" dur="800" accel="100000">
                                          <p:stCondLst>
                                            <p:cond delay="200"/>
                                          </p:stCondLst>
                                        </p:cTn>
                                        <p:tgtEl>
                                          <p:spTgt spid="38951"/>
                                        </p:tgtEl>
                                        <p:attrNameLst>
                                          <p:attrName>style.rotation</p:attrName>
                                        </p:attrNameLst>
                                      </p:cBhvr>
                                      <p:tavLst>
                                        <p:tav tm="0">
                                          <p:val>
                                            <p:fltVal val="0"/>
                                          </p:val>
                                        </p:tav>
                                        <p:tav tm="100000">
                                          <p:val>
                                            <p:fltVal val="-90"/>
                                          </p:val>
                                        </p:tav>
                                      </p:tavLst>
                                    </p:anim>
                                    <p:anim calcmode="lin" valueType="num">
                                      <p:cBhvr>
                                        <p:cTn id="38" dur="200" decel="100000"/>
                                        <p:tgtEl>
                                          <p:spTgt spid="38951"/>
                                        </p:tgtEl>
                                        <p:attrNameLst>
                                          <p:attrName>ppt_x</p:attrName>
                                        </p:attrNameLst>
                                      </p:cBhvr>
                                      <p:tavLst>
                                        <p:tav tm="0">
                                          <p:val>
                                            <p:strVal val="ppt_x"/>
                                          </p:val>
                                        </p:tav>
                                        <p:tav tm="100000">
                                          <p:val>
                                            <p:strVal val="ppt_x-0.05"/>
                                          </p:val>
                                        </p:tav>
                                      </p:tavLst>
                                    </p:anim>
                                    <p:anim calcmode="lin" valueType="num">
                                      <p:cBhvr>
                                        <p:cTn id="39" dur="200" decel="100000"/>
                                        <p:tgtEl>
                                          <p:spTgt spid="38951"/>
                                        </p:tgtEl>
                                        <p:attrNameLst>
                                          <p:attrName>ppt_y</p:attrName>
                                        </p:attrNameLst>
                                      </p:cBhvr>
                                      <p:tavLst>
                                        <p:tav tm="0">
                                          <p:val>
                                            <p:strVal val="ppt_y"/>
                                          </p:val>
                                        </p:tav>
                                        <p:tav tm="100000">
                                          <p:val>
                                            <p:strVal val="ppt_y+0.1"/>
                                          </p:val>
                                        </p:tav>
                                      </p:tavLst>
                                    </p:anim>
                                    <p:anim calcmode="lin" valueType="num">
                                      <p:cBhvr>
                                        <p:cTn id="40" dur="800" accel="100000">
                                          <p:stCondLst>
                                            <p:cond delay="200"/>
                                          </p:stCondLst>
                                        </p:cTn>
                                        <p:tgtEl>
                                          <p:spTgt spid="38951"/>
                                        </p:tgtEl>
                                        <p:attrNameLst>
                                          <p:attrName>ppt_x</p:attrName>
                                        </p:attrNameLst>
                                      </p:cBhvr>
                                      <p:tavLst>
                                        <p:tav tm="0">
                                          <p:val>
                                            <p:strVal val="ppt_x"/>
                                          </p:val>
                                        </p:tav>
                                        <p:tav tm="100000">
                                          <p:val>
                                            <p:strVal val="ppt_x+0.4+0.05"/>
                                          </p:val>
                                        </p:tav>
                                      </p:tavLst>
                                    </p:anim>
                                    <p:anim calcmode="lin" valueType="num">
                                      <p:cBhvr>
                                        <p:cTn id="41" dur="800" accel="100000">
                                          <p:stCondLst>
                                            <p:cond delay="200"/>
                                          </p:stCondLst>
                                        </p:cTn>
                                        <p:tgtEl>
                                          <p:spTgt spid="38951"/>
                                        </p:tgtEl>
                                        <p:attrNameLst>
                                          <p:attrName>ppt_y</p:attrName>
                                        </p:attrNameLst>
                                      </p:cBhvr>
                                      <p:tavLst>
                                        <p:tav tm="0">
                                          <p:val>
                                            <p:strVal val="ppt_y"/>
                                          </p:val>
                                        </p:tav>
                                        <p:tav tm="100000">
                                          <p:val>
                                            <p:strVal val="ppt_y-0.4-0.1"/>
                                          </p:val>
                                        </p:tav>
                                      </p:tavLst>
                                    </p:anim>
                                    <p:set>
                                      <p:cBhvr>
                                        <p:cTn id="42" dur="1" fill="hold">
                                          <p:stCondLst>
                                            <p:cond delay="999"/>
                                          </p:stCondLst>
                                        </p:cTn>
                                        <p:tgtEl>
                                          <p:spTgt spid="38951"/>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38934"/>
                                        </p:tgtEl>
                                        <p:attrNameLst>
                                          <p:attrName>style.visibility</p:attrName>
                                        </p:attrNameLst>
                                      </p:cBhvr>
                                      <p:to>
                                        <p:strVal val="visible"/>
                                      </p:to>
                                    </p:set>
                                    <p:animEffect transition="in" filter="fade">
                                      <p:cBhvr>
                                        <p:cTn id="47" dur="2000"/>
                                        <p:tgtEl>
                                          <p:spTgt spid="3893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8944"/>
                                        </p:tgtEl>
                                        <p:attrNameLst>
                                          <p:attrName>style.visibility</p:attrName>
                                        </p:attrNameLst>
                                      </p:cBhvr>
                                      <p:to>
                                        <p:strVal val="visible"/>
                                      </p:to>
                                    </p:set>
                                    <p:animEffect transition="in" filter="fade">
                                      <p:cBhvr>
                                        <p:cTn id="52" dur="2000"/>
                                        <p:tgtEl>
                                          <p:spTgt spid="3894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8940"/>
                                        </p:tgtEl>
                                        <p:attrNameLst>
                                          <p:attrName>style.visibility</p:attrName>
                                        </p:attrNameLst>
                                      </p:cBhvr>
                                      <p:to>
                                        <p:strVal val="visible"/>
                                      </p:to>
                                    </p:set>
                                    <p:animEffect transition="in" filter="fade">
                                      <p:cBhvr>
                                        <p:cTn id="55" dur="2000"/>
                                        <p:tgtEl>
                                          <p:spTgt spid="38940"/>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ntr" presetSubtype="0" fill="hold" nodeType="clickEffect">
                                  <p:stCondLst>
                                    <p:cond delay="0"/>
                                  </p:stCondLst>
                                  <p:childTnLst>
                                    <p:set>
                                      <p:cBhvr>
                                        <p:cTn id="59" dur="1" fill="hold">
                                          <p:stCondLst>
                                            <p:cond delay="0"/>
                                          </p:stCondLst>
                                        </p:cTn>
                                        <p:tgtEl>
                                          <p:spTgt spid="38936"/>
                                        </p:tgtEl>
                                        <p:attrNameLst>
                                          <p:attrName>style.visibility</p:attrName>
                                        </p:attrNameLst>
                                      </p:cBhvr>
                                      <p:to>
                                        <p:strVal val="visible"/>
                                      </p:to>
                                    </p:set>
                                    <p:animEffect transition="in" filter="fade">
                                      <p:cBhvr>
                                        <p:cTn id="60" dur="2000"/>
                                        <p:tgtEl>
                                          <p:spTgt spid="38936"/>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8945"/>
                                        </p:tgtEl>
                                        <p:attrNameLst>
                                          <p:attrName>style.visibility</p:attrName>
                                        </p:attrNameLst>
                                      </p:cBhvr>
                                      <p:to>
                                        <p:strVal val="visible"/>
                                      </p:to>
                                    </p:set>
                                    <p:animEffect transition="in" filter="fade">
                                      <p:cBhvr>
                                        <p:cTn id="65" dur="2000"/>
                                        <p:tgtEl>
                                          <p:spTgt spid="38945"/>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8942"/>
                                        </p:tgtEl>
                                        <p:attrNameLst>
                                          <p:attrName>style.visibility</p:attrName>
                                        </p:attrNameLst>
                                      </p:cBhvr>
                                      <p:to>
                                        <p:strVal val="visible"/>
                                      </p:to>
                                    </p:set>
                                    <p:animEffect transition="in" filter="fade">
                                      <p:cBhvr>
                                        <p:cTn id="68" dur="2000"/>
                                        <p:tgtEl>
                                          <p:spTgt spid="38942"/>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10" presetClass="entr" presetSubtype="0" fill="hold" nodeType="clickEffect">
                                  <p:stCondLst>
                                    <p:cond delay="0"/>
                                  </p:stCondLst>
                                  <p:childTnLst>
                                    <p:set>
                                      <p:cBhvr>
                                        <p:cTn id="72" dur="1" fill="hold">
                                          <p:stCondLst>
                                            <p:cond delay="0"/>
                                          </p:stCondLst>
                                        </p:cTn>
                                        <p:tgtEl>
                                          <p:spTgt spid="38937"/>
                                        </p:tgtEl>
                                        <p:attrNameLst>
                                          <p:attrName>style.visibility</p:attrName>
                                        </p:attrNameLst>
                                      </p:cBhvr>
                                      <p:to>
                                        <p:strVal val="visible"/>
                                      </p:to>
                                    </p:set>
                                    <p:animEffect transition="in" filter="fade">
                                      <p:cBhvr>
                                        <p:cTn id="73" dur="2000"/>
                                        <p:tgtEl>
                                          <p:spTgt spid="38937"/>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38946"/>
                                        </p:tgtEl>
                                        <p:attrNameLst>
                                          <p:attrName>style.visibility</p:attrName>
                                        </p:attrNameLst>
                                      </p:cBhvr>
                                      <p:to>
                                        <p:strVal val="visible"/>
                                      </p:to>
                                    </p:set>
                                    <p:animEffect transition="in" filter="fade">
                                      <p:cBhvr>
                                        <p:cTn id="78" dur="2000"/>
                                        <p:tgtEl>
                                          <p:spTgt spid="38946"/>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8943"/>
                                        </p:tgtEl>
                                        <p:attrNameLst>
                                          <p:attrName>style.visibility</p:attrName>
                                        </p:attrNameLst>
                                      </p:cBhvr>
                                      <p:to>
                                        <p:strVal val="visible"/>
                                      </p:to>
                                    </p:set>
                                    <p:animEffect transition="in" filter="fade">
                                      <p:cBhvr>
                                        <p:cTn id="81" dur="2000"/>
                                        <p:tgtEl>
                                          <p:spTgt spid="38943"/>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0" presetClass="entr" presetSubtype="0" fill="hold" nodeType="clickEffect">
                                  <p:stCondLst>
                                    <p:cond delay="0"/>
                                  </p:stCondLst>
                                  <p:childTnLst>
                                    <p:set>
                                      <p:cBhvr>
                                        <p:cTn id="85" dur="1" fill="hold">
                                          <p:stCondLst>
                                            <p:cond delay="0"/>
                                          </p:stCondLst>
                                        </p:cTn>
                                        <p:tgtEl>
                                          <p:spTgt spid="38939"/>
                                        </p:tgtEl>
                                        <p:attrNameLst>
                                          <p:attrName>style.visibility</p:attrName>
                                        </p:attrNameLst>
                                      </p:cBhvr>
                                      <p:to>
                                        <p:strVal val="visible"/>
                                      </p:to>
                                    </p:set>
                                    <p:animEffect transition="in" filter="fade">
                                      <p:cBhvr>
                                        <p:cTn id="86" dur="2000"/>
                                        <p:tgtEl>
                                          <p:spTgt spid="38939"/>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38947"/>
                                        </p:tgtEl>
                                        <p:attrNameLst>
                                          <p:attrName>style.visibility</p:attrName>
                                        </p:attrNameLst>
                                      </p:cBhvr>
                                      <p:to>
                                        <p:strVal val="visible"/>
                                      </p:to>
                                    </p:set>
                                    <p:animEffect transition="in" filter="fade">
                                      <p:cBhvr>
                                        <p:cTn id="91" dur="2000"/>
                                        <p:tgtEl>
                                          <p:spTgt spid="38947"/>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38941"/>
                                        </p:tgtEl>
                                        <p:attrNameLst>
                                          <p:attrName>style.visibility</p:attrName>
                                        </p:attrNameLst>
                                      </p:cBhvr>
                                      <p:to>
                                        <p:strVal val="visible"/>
                                      </p:to>
                                    </p:set>
                                    <p:animEffect transition="in" filter="fade">
                                      <p:cBhvr>
                                        <p:cTn id="94" dur="2000"/>
                                        <p:tgtEl>
                                          <p:spTgt spid="38941"/>
                                        </p:tgtEl>
                                      </p:cBhvr>
                                    </p:animEffect>
                                  </p:childTnLst>
                                </p:cTn>
                              </p:par>
                            </p:childTnLst>
                          </p:cTn>
                        </p:par>
                      </p:childTnLst>
                    </p:cTn>
                  </p:par>
                  <p:par>
                    <p:cTn id="95" fill="hold" nodeType="clickPar">
                      <p:stCondLst>
                        <p:cond delay="indefinite"/>
                      </p:stCondLst>
                      <p:childTnLst>
                        <p:par>
                          <p:cTn id="96" fill="hold" nodeType="withGroup">
                            <p:stCondLst>
                              <p:cond delay="0"/>
                            </p:stCondLst>
                            <p:childTnLst>
                              <p:par>
                                <p:cTn id="97" presetID="35" presetClass="emph" presetSubtype="0" fill="hold" grpId="0" nodeType="clickEffect">
                                  <p:stCondLst>
                                    <p:cond delay="0"/>
                                  </p:stCondLst>
                                  <p:childTnLst>
                                    <p:anim calcmode="discrete" valueType="str">
                                      <p:cBhvr>
                                        <p:cTn id="98" dur="1000" fill="hold"/>
                                        <p:tgtEl>
                                          <p:spTgt spid="3891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p:bldP spid="38940" grpId="0" animBg="1"/>
      <p:bldP spid="38941" grpId="0" animBg="1"/>
      <p:bldP spid="38942" grpId="0" animBg="1"/>
      <p:bldP spid="38943" grpId="0" animBg="1"/>
      <p:bldP spid="38944" grpId="0"/>
      <p:bldP spid="38945" grpId="0"/>
      <p:bldP spid="38946" grpId="0"/>
      <p:bldP spid="3894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6200" y="304800"/>
            <a:ext cx="8001000" cy="1143000"/>
          </a:xfrm>
        </p:spPr>
        <p:txBody>
          <a:bodyPr/>
          <a:lstStyle/>
          <a:p>
            <a:pPr eaLnBrk="1" hangingPunct="1">
              <a:defRPr/>
            </a:pPr>
            <a:r>
              <a:rPr lang="en-US" altLang="en-US" sz="4000" b="1" dirty="0" smtClean="0">
                <a:solidFill>
                  <a:srgbClr val="FFFF00"/>
                </a:solidFill>
                <a:effectLst>
                  <a:outerShdw blurRad="38100" dist="38100" dir="2700000" algn="tl">
                    <a:srgbClr val="000000"/>
                  </a:outerShdw>
                </a:effectLst>
              </a:rPr>
              <a:t>Pediatric Body Imaging: </a:t>
            </a:r>
            <a:br>
              <a:rPr lang="en-US" altLang="en-US" sz="4000" b="1" dirty="0" smtClean="0">
                <a:solidFill>
                  <a:srgbClr val="FFFF00"/>
                </a:solidFill>
                <a:effectLst>
                  <a:outerShdw blurRad="38100" dist="38100" dir="2700000" algn="tl">
                    <a:srgbClr val="000000"/>
                  </a:outerShdw>
                </a:effectLst>
              </a:rPr>
            </a:br>
            <a:r>
              <a:rPr lang="en-US" altLang="en-US" sz="4000" b="1" dirty="0" smtClean="0">
                <a:solidFill>
                  <a:srgbClr val="FFC000"/>
                </a:solidFill>
                <a:effectLst>
                  <a:outerShdw blurRad="38100" dist="38100" dir="2700000" algn="tl">
                    <a:srgbClr val="000000"/>
                  </a:outerShdw>
                </a:effectLst>
              </a:rPr>
              <a:t>Topics 1 - 20</a:t>
            </a:r>
          </a:p>
        </p:txBody>
      </p:sp>
      <p:sp>
        <p:nvSpPr>
          <p:cNvPr id="6147" name="Rectangle 3"/>
          <p:cNvSpPr>
            <a:spLocks noGrp="1" noChangeArrowheads="1"/>
          </p:cNvSpPr>
          <p:nvPr>
            <p:ph type="body" idx="1"/>
          </p:nvPr>
        </p:nvSpPr>
        <p:spPr>
          <a:xfrm>
            <a:off x="381000" y="1828800"/>
            <a:ext cx="8534400" cy="4525963"/>
          </a:xfrm>
        </p:spPr>
        <p:txBody>
          <a:bodyPr/>
          <a:lstStyle/>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alpha val="43137"/>
                    </a:srgbClr>
                  </a:outerShdw>
                </a:effectLst>
              </a:rPr>
              <a:t>Neonatal lung disorders</a:t>
            </a:r>
          </a:p>
          <a:p>
            <a:pPr eaLnBrk="1" hangingPunct="1">
              <a:lnSpc>
                <a:spcPct val="80000"/>
              </a:lnSpc>
              <a:buClr>
                <a:srgbClr val="FF0000"/>
              </a:buClr>
              <a:defRPr/>
            </a:pPr>
            <a:endParaRPr lang="en-US" altLang="en-US" sz="2400" b="1" dirty="0" smtClean="0">
              <a:solidFill>
                <a:schemeClr val="bg1"/>
              </a:solidFill>
              <a:effectLst>
                <a:outerShdw blurRad="38100" dist="38100" dir="2700000" algn="tl">
                  <a:srgbClr val="000000">
                    <a:alpha val="43137"/>
                  </a:srgbClr>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alpha val="43137"/>
                    </a:srgbClr>
                  </a:outerShdw>
                </a:effectLst>
              </a:rPr>
              <a:t>Congenital lung malformations</a:t>
            </a:r>
          </a:p>
          <a:p>
            <a:pPr eaLnBrk="1" hangingPunct="1">
              <a:lnSpc>
                <a:spcPct val="80000"/>
              </a:lnSpc>
              <a:buClr>
                <a:srgbClr val="FF0000"/>
              </a:buClr>
              <a:defRPr/>
            </a:pPr>
            <a:endParaRPr lang="en-US" altLang="en-US" sz="2800" b="1" dirty="0" smtClean="0">
              <a:solidFill>
                <a:schemeClr val="bg1"/>
              </a:solidFill>
              <a:effectLst>
                <a:outerShdw blurRad="38100" dist="38100" dir="2700000" algn="tl">
                  <a:srgbClr val="000000">
                    <a:alpha val="43137"/>
                  </a:srgbClr>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alpha val="43137"/>
                    </a:srgbClr>
                  </a:outerShdw>
                </a:effectLst>
              </a:rPr>
              <a:t>Diffuse (interstitial) lung disorders</a:t>
            </a:r>
          </a:p>
          <a:p>
            <a:pPr eaLnBrk="1" hangingPunct="1">
              <a:lnSpc>
                <a:spcPct val="80000"/>
              </a:lnSpc>
              <a:buClr>
                <a:srgbClr val="FF0000"/>
              </a:buClr>
              <a:defRPr/>
            </a:pPr>
            <a:endParaRPr lang="en-US" altLang="en-US" sz="2800" b="1" dirty="0" smtClean="0">
              <a:solidFill>
                <a:schemeClr val="bg1"/>
              </a:solidFill>
              <a:effectLst>
                <a:outerShdw blurRad="38100" dist="38100" dir="2700000" algn="tl">
                  <a:srgbClr val="000000">
                    <a:alpha val="43137"/>
                  </a:srgbClr>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alpha val="43137"/>
                    </a:srgbClr>
                  </a:outerShdw>
                </a:effectLst>
              </a:rPr>
              <a:t>Infectious lung disorders</a:t>
            </a:r>
          </a:p>
          <a:p>
            <a:pPr eaLnBrk="1" hangingPunct="1">
              <a:lnSpc>
                <a:spcPct val="80000"/>
              </a:lnSpc>
              <a:buClr>
                <a:srgbClr val="FF0000"/>
              </a:buClr>
              <a:defRPr/>
            </a:pPr>
            <a:endParaRPr lang="en-US" altLang="en-US" sz="2800" b="1" dirty="0" smtClean="0">
              <a:solidFill>
                <a:schemeClr val="bg1"/>
              </a:solidFill>
              <a:effectLst>
                <a:outerShdw blurRad="38100" dist="38100" dir="2700000" algn="tl">
                  <a:srgbClr val="000000">
                    <a:alpha val="43137"/>
                  </a:srgbClr>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alpha val="43137"/>
                    </a:srgbClr>
                  </a:outerShdw>
                </a:effectLst>
              </a:rPr>
              <a:t>Pediatric chest wall disorders</a:t>
            </a:r>
          </a:p>
          <a:p>
            <a:pPr eaLnBrk="1" hangingPunct="1">
              <a:lnSpc>
                <a:spcPct val="80000"/>
              </a:lnSpc>
              <a:buClr>
                <a:srgbClr val="FF0000"/>
              </a:buClr>
              <a:defRPr/>
            </a:pPr>
            <a:endParaRPr lang="en-US" altLang="en-US" sz="2800" b="1" dirty="0" smtClean="0">
              <a:solidFill>
                <a:schemeClr val="bg1"/>
              </a:solidFill>
              <a:effectLst>
                <a:outerShdw blurRad="38100" dist="38100" dir="2700000" algn="tl">
                  <a:srgbClr val="000000">
                    <a:alpha val="43137"/>
                  </a:srgbClr>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alpha val="43137"/>
                    </a:srgbClr>
                  </a:outerShdw>
                </a:effectLst>
              </a:rPr>
              <a:t>Pediatric mediastinal disorders</a:t>
            </a:r>
          </a:p>
        </p:txBody>
      </p:sp>
      <p:pic>
        <p:nvPicPr>
          <p:cNvPr id="54278" name="Picture 6" descr="Idea - Free technology ic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1295400"/>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228600" y="1752600"/>
            <a:ext cx="6019800" cy="1447800"/>
          </a:xfrm>
          <a:prstGeom prst="rect">
            <a:avLst/>
          </a:prstGeom>
          <a:noFill/>
          <a:ln w="76200" cap="flat" cmpd="sng" algn="ctr">
            <a:solidFill>
              <a:srgbClr val="00FF00"/>
            </a:solidFill>
            <a:prstDash val="solid"/>
            <a:round/>
            <a:headEnd type="none" w="med" len="med"/>
            <a:tailEnd type="none" w="med" len="med"/>
          </a:ln>
          <a:effectLst>
            <a:glow rad="228600">
              <a:schemeClr val="accent1">
                <a:satMod val="175000"/>
                <a:alpha val="40000"/>
              </a:schemeClr>
            </a:glo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81691674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381000" y="381000"/>
            <a:ext cx="7772400" cy="1143000"/>
          </a:xfrm>
        </p:spPr>
        <p:txBody>
          <a:bodyPr/>
          <a:lstStyle/>
          <a:p>
            <a:pPr eaLnBrk="1" hangingPunct="1">
              <a:defRPr/>
            </a:pPr>
            <a:r>
              <a:rPr lang="en-US" altLang="en-US" sz="4800" b="1" dirty="0" smtClean="0">
                <a:solidFill>
                  <a:srgbClr val="FFFF00"/>
                </a:solidFill>
                <a:effectLst>
                  <a:outerShdw blurRad="38100" dist="38100" dir="2700000" algn="tl">
                    <a:srgbClr val="000000"/>
                  </a:outerShdw>
                </a:effectLst>
              </a:rPr>
              <a:t>Imaging Algorithm</a:t>
            </a:r>
            <a:r>
              <a:rPr lang="en-US" altLang="en-US" sz="4800" b="1" dirty="0" smtClean="0">
                <a:solidFill>
                  <a:srgbClr val="FFFF00"/>
                </a:solidFill>
              </a:rPr>
              <a:t> </a:t>
            </a:r>
            <a:br>
              <a:rPr lang="en-US" altLang="en-US" sz="4800" b="1" dirty="0" smtClean="0">
                <a:solidFill>
                  <a:srgbClr val="FFFF00"/>
                </a:solidFill>
              </a:rPr>
            </a:br>
            <a:endParaRPr lang="en-US" altLang="en-US" sz="4800" b="1" dirty="0" smtClean="0">
              <a:solidFill>
                <a:srgbClr val="FFFF00"/>
              </a:solidFill>
            </a:endParaRPr>
          </a:p>
        </p:txBody>
      </p:sp>
      <p:sp>
        <p:nvSpPr>
          <p:cNvPr id="5123" name="Rectangle 3" descr="Bouquet"/>
          <p:cNvSpPr>
            <a:spLocks noChangeArrowheads="1"/>
          </p:cNvSpPr>
          <p:nvPr/>
        </p:nvSpPr>
        <p:spPr bwMode="auto">
          <a:xfrm>
            <a:off x="228600" y="1295400"/>
            <a:ext cx="8763000" cy="5334000"/>
          </a:xfrm>
          <a:prstGeom prst="rect">
            <a:avLst/>
          </a:prstGeom>
          <a:blipFill dpi="0" rotWithShape="1">
            <a:blip r:embed="rId3"/>
            <a:srcRect/>
            <a:tile tx="0" ty="0" sx="100000" sy="100000" flip="none" algn="tl"/>
          </a:blip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124" name="Picture 4" descr="webs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0175" y="76200"/>
            <a:ext cx="104298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 Box 5" descr="Papyrus"/>
          <p:cNvSpPr txBox="1">
            <a:spLocks noChangeArrowheads="1"/>
          </p:cNvSpPr>
          <p:nvPr/>
        </p:nvSpPr>
        <p:spPr bwMode="auto">
          <a:xfrm>
            <a:off x="376238" y="1563688"/>
            <a:ext cx="2595562" cy="646112"/>
          </a:xfrm>
          <a:prstGeom prst="rect">
            <a:avLst/>
          </a:prstGeom>
          <a:blipFill dpi="0" rotWithShape="1">
            <a:blip r:embed="rId5"/>
            <a:srcRect/>
            <a:tile tx="0" ty="0" sx="100000" sy="100000" flip="none" algn="tl"/>
          </a:blip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Diffuse </a:t>
            </a: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Lung Disorders</a:t>
            </a:r>
          </a:p>
        </p:txBody>
      </p:sp>
      <p:sp>
        <p:nvSpPr>
          <p:cNvPr id="5126" name="Line 6"/>
          <p:cNvSpPr>
            <a:spLocks noChangeShapeType="1"/>
          </p:cNvSpPr>
          <p:nvPr/>
        </p:nvSpPr>
        <p:spPr bwMode="auto">
          <a:xfrm>
            <a:off x="990600" y="2217738"/>
            <a:ext cx="0" cy="525462"/>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128" name="Line 6"/>
          <p:cNvSpPr>
            <a:spLocks noChangeShapeType="1"/>
          </p:cNvSpPr>
          <p:nvPr/>
        </p:nvSpPr>
        <p:spPr bwMode="auto">
          <a:xfrm>
            <a:off x="2438400" y="2209800"/>
            <a:ext cx="0" cy="15240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129" name="Text Box 5" descr="Papyrus"/>
          <p:cNvSpPr txBox="1">
            <a:spLocks noChangeArrowheads="1"/>
          </p:cNvSpPr>
          <p:nvPr/>
        </p:nvSpPr>
        <p:spPr bwMode="auto">
          <a:xfrm>
            <a:off x="3119438" y="1563688"/>
            <a:ext cx="2595562" cy="369332"/>
          </a:xfrm>
          <a:prstGeom prst="rect">
            <a:avLst/>
          </a:prstGeom>
          <a:blipFill dpi="0" rotWithShape="1">
            <a:blip r:embed="rId5"/>
            <a:srcRect/>
            <a:tile tx="0" ty="0" sx="100000" sy="100000" flip="none" algn="tl"/>
          </a:blip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Focal </a:t>
            </a:r>
            <a:r>
              <a:rPr kumimoji="0" lang="en-US" altLang="en-US" sz="18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Lung </a:t>
            </a: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Disorders</a:t>
            </a:r>
          </a:p>
        </p:txBody>
      </p:sp>
      <p:sp>
        <p:nvSpPr>
          <p:cNvPr id="5130" name="Text Box 5" descr="Papyrus"/>
          <p:cNvSpPr txBox="1">
            <a:spLocks noChangeArrowheads="1"/>
          </p:cNvSpPr>
          <p:nvPr/>
        </p:nvSpPr>
        <p:spPr bwMode="auto">
          <a:xfrm>
            <a:off x="5885506" y="1563688"/>
            <a:ext cx="3006725" cy="646112"/>
          </a:xfrm>
          <a:prstGeom prst="rect">
            <a:avLst/>
          </a:prstGeom>
          <a:blipFill dpi="0" rotWithShape="1">
            <a:blip r:embed="rId5"/>
            <a:srcRect/>
            <a:tile tx="0" ty="0" sx="100000" sy="100000" flip="none" algn="tl"/>
          </a:blip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Diffuse or Focal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Lung </a:t>
            </a: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Disorders</a:t>
            </a:r>
          </a:p>
        </p:txBody>
      </p:sp>
      <p:sp>
        <p:nvSpPr>
          <p:cNvPr id="5131" name="Oval 7" descr="Parchment"/>
          <p:cNvSpPr>
            <a:spLocks noChangeArrowheads="1"/>
          </p:cNvSpPr>
          <p:nvPr/>
        </p:nvSpPr>
        <p:spPr bwMode="auto">
          <a:xfrm>
            <a:off x="484359" y="2819400"/>
            <a:ext cx="990600" cy="381000"/>
          </a:xfrm>
          <a:prstGeom prst="ellipse">
            <a:avLst/>
          </a:prstGeom>
          <a:blipFill dpi="0" rotWithShape="1">
            <a:blip r:embed="rId6"/>
            <a:srcRect/>
            <a:tile tx="0" ty="0" sx="100000" sy="100000" flip="none" algn="tl"/>
          </a:blip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Preterm</a:t>
            </a:r>
            <a:r>
              <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en-US"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a:t>
            </a:r>
            <a:endPar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132" name="Oval 7" descr="Parchment"/>
          <p:cNvSpPr>
            <a:spLocks noChangeArrowheads="1"/>
          </p:cNvSpPr>
          <p:nvPr/>
        </p:nvSpPr>
        <p:spPr bwMode="auto">
          <a:xfrm>
            <a:off x="1932159" y="3770012"/>
            <a:ext cx="990600" cy="381000"/>
          </a:xfrm>
          <a:prstGeom prst="ellipse">
            <a:avLst/>
          </a:prstGeom>
          <a:blipFill dpi="0" rotWithShape="1">
            <a:blip r:embed="rId6"/>
            <a:srcRect/>
            <a:tile tx="0" ty="0" sx="100000" sy="100000" flip="none" algn="tl"/>
          </a:blip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Full term</a:t>
            </a:r>
            <a:r>
              <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p:txBody>
      </p:sp>
      <p:sp>
        <p:nvSpPr>
          <p:cNvPr id="3" name="TextBox 2"/>
          <p:cNvSpPr txBox="1"/>
          <p:nvPr/>
        </p:nvSpPr>
        <p:spPr>
          <a:xfrm>
            <a:off x="361950" y="3316288"/>
            <a:ext cx="1162050" cy="646112"/>
          </a:xfrm>
          <a:prstGeom prst="rect">
            <a:avLst/>
          </a:prstGeom>
          <a:noFill/>
        </p:spPr>
        <p:txBody>
          <a:bodyPr wrap="none">
            <a:spAutoFit/>
          </a:bodyPr>
          <a:lstStyle/>
          <a:p>
            <a:pPr marL="171450" marR="0" lvl="0" indent="-171450" algn="l" defTabSz="914400" rtl="0" eaLnBrk="0" fontAlgn="base" latinLnBrk="0" hangingPunct="0">
              <a:lnSpc>
                <a:spcPct val="100000"/>
              </a:lnSpc>
              <a:spcBef>
                <a:spcPct val="0"/>
              </a:spcBef>
              <a:spcAft>
                <a:spcPct val="0"/>
              </a:spcAft>
              <a:buClr>
                <a:srgbClr val="FF0000"/>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000000"/>
                </a:solidFill>
                <a:effectLst/>
                <a:uLnTx/>
                <a:uFillTx/>
                <a:latin typeface="Arial" charset="0"/>
                <a:ea typeface="+mn-ea"/>
                <a:cs typeface="+mn-cs"/>
              </a:rPr>
              <a:t>Surfactant </a:t>
            </a:r>
          </a:p>
          <a:p>
            <a:pPr marL="0" marR="0" lvl="0" indent="0" algn="l" defTabSz="914400" rtl="0" eaLnBrk="0" fontAlgn="base" latinLnBrk="0" hangingPunct="0">
              <a:lnSpc>
                <a:spcPct val="100000"/>
              </a:lnSpc>
              <a:spcBef>
                <a:spcPct val="0"/>
              </a:spcBef>
              <a:spcAft>
                <a:spcPct val="0"/>
              </a:spcAft>
              <a:buClr>
                <a:srgbClr val="FF0000"/>
              </a:buClr>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mn-ea"/>
                <a:cs typeface="+mn-cs"/>
              </a:rPr>
              <a:t>    Deficiency </a:t>
            </a:r>
          </a:p>
          <a:p>
            <a:pPr marL="0" marR="0" lvl="0" indent="0" algn="l" defTabSz="914400" rtl="0" eaLnBrk="0" fontAlgn="base" latinLnBrk="0" hangingPunct="0">
              <a:lnSpc>
                <a:spcPct val="100000"/>
              </a:lnSpc>
              <a:spcBef>
                <a:spcPct val="0"/>
              </a:spcBef>
              <a:spcAft>
                <a:spcPct val="0"/>
              </a:spcAft>
              <a:buClr>
                <a:srgbClr val="FF0000"/>
              </a:buClr>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mn-ea"/>
                <a:cs typeface="+mn-cs"/>
              </a:rPr>
              <a:t>    Disorder</a:t>
            </a:r>
          </a:p>
        </p:txBody>
      </p:sp>
      <p:sp>
        <p:nvSpPr>
          <p:cNvPr id="5135" name="TextBox 29"/>
          <p:cNvSpPr txBox="1">
            <a:spLocks noChangeArrowheads="1"/>
          </p:cNvSpPr>
          <p:nvPr/>
        </p:nvSpPr>
        <p:spPr bwMode="auto">
          <a:xfrm>
            <a:off x="1433642" y="4417874"/>
            <a:ext cx="223678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171450" marR="0" lvl="0" indent="-171450" algn="l" defTabSz="914400" rtl="0" eaLnBrk="0" fontAlgn="base" latinLnBrk="0" hangingPunct="0">
              <a:lnSpc>
                <a:spcPct val="100000"/>
              </a:lnSpc>
              <a:spcBef>
                <a:spcPct val="0"/>
              </a:spcBef>
              <a:spcAft>
                <a:spcPct val="0"/>
              </a:spcAft>
              <a:buClr>
                <a:srgbClr val="FF0000"/>
              </a:buClr>
              <a:buSzTx/>
              <a:buFontTx/>
              <a:buChar char="•"/>
              <a:tabLst/>
              <a:defRPr/>
            </a:pPr>
            <a:r>
              <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Transient Tachypnea </a:t>
            </a:r>
            <a:endParaRPr kumimoji="0" lang="en-US" altLang="en-US" sz="1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
                <a:srgbClr val="FF0000"/>
              </a:buClr>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en-US" sz="1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of Newborn</a:t>
            </a:r>
          </a:p>
          <a:p>
            <a:pPr marL="171450" marR="0" lvl="0" indent="-171450" algn="l" defTabSz="914400" rtl="0" eaLnBrk="0" fontAlgn="base" latinLnBrk="0" hangingPunct="0">
              <a:lnSpc>
                <a:spcPct val="100000"/>
              </a:lnSpc>
              <a:spcBef>
                <a:spcPct val="0"/>
              </a:spcBef>
              <a:spcAft>
                <a:spcPct val="0"/>
              </a:spcAft>
              <a:buClr>
                <a:srgbClr val="FF0000"/>
              </a:buClr>
              <a:buSzTx/>
              <a:buFontTx/>
              <a:buChar char="•"/>
              <a:tabLst/>
              <a:defRPr/>
            </a:pPr>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171450" marR="0" lvl="0" indent="-171450" algn="l" defTabSz="914400" rtl="0" eaLnBrk="0" fontAlgn="base" latinLnBrk="0" hangingPunct="0">
              <a:lnSpc>
                <a:spcPct val="100000"/>
              </a:lnSpc>
              <a:spcBef>
                <a:spcPct val="0"/>
              </a:spcBef>
              <a:spcAft>
                <a:spcPct val="0"/>
              </a:spcAft>
              <a:buClr>
                <a:srgbClr val="FF0000"/>
              </a:buClr>
              <a:buSzTx/>
              <a:buFontTx/>
              <a:buChar char="•"/>
              <a:tabLst/>
              <a:defRPr/>
            </a:pPr>
            <a:endParaRPr kumimoji="0" lang="en-US" altLang="en-US" sz="1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endParaRPr>
          </a:p>
          <a:p>
            <a:pPr marL="171450" marR="0" lvl="0" indent="-171450" algn="l" defTabSz="914400" rtl="0" eaLnBrk="0" fontAlgn="base" latinLnBrk="0" hangingPunct="0">
              <a:lnSpc>
                <a:spcPct val="100000"/>
              </a:lnSpc>
              <a:spcBef>
                <a:spcPct val="0"/>
              </a:spcBef>
              <a:spcAft>
                <a:spcPct val="0"/>
              </a:spcAft>
              <a:buClr>
                <a:srgbClr val="FF0000"/>
              </a:buClr>
              <a:buSzTx/>
              <a:buFontTx/>
              <a:buChar char="•"/>
              <a:tabLst/>
              <a:defRPr/>
            </a:pPr>
            <a:endParaRPr kumimoji="0" lang="en-US" altLang="en-US" sz="1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
                <a:srgbClr val="FF0000"/>
              </a:buClr>
              <a:buSzTx/>
              <a:buFontTx/>
              <a:buNone/>
              <a:tabLst/>
              <a:defRPr/>
            </a:pPr>
            <a:r>
              <a:rPr kumimoji="0" lang="en-US" altLang="en-US" sz="1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a:t>
            </a:r>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171450" marR="0" lvl="0" indent="-171450" algn="l" defTabSz="914400" rtl="0" eaLnBrk="0" fontAlgn="base" latinLnBrk="0" hangingPunct="0">
              <a:lnSpc>
                <a:spcPct val="100000"/>
              </a:lnSpc>
              <a:spcBef>
                <a:spcPct val="0"/>
              </a:spcBef>
              <a:spcAft>
                <a:spcPct val="0"/>
              </a:spcAft>
              <a:buClr>
                <a:srgbClr val="FF0000"/>
              </a:buClr>
              <a:buSzTx/>
              <a:buFontTx/>
              <a:buChar char="•"/>
              <a:tabLst/>
              <a:defRPr/>
            </a:pPr>
            <a:r>
              <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Meconium Aspiration Syndrome</a:t>
            </a:r>
          </a:p>
          <a:p>
            <a:pPr marL="171450" marR="0" lvl="0" indent="-171450" algn="l" defTabSz="914400" rtl="0" eaLnBrk="0" fontAlgn="base" latinLnBrk="0" hangingPunct="0">
              <a:lnSpc>
                <a:spcPct val="100000"/>
              </a:lnSpc>
              <a:spcBef>
                <a:spcPct val="0"/>
              </a:spcBef>
              <a:spcAft>
                <a:spcPct val="0"/>
              </a:spcAft>
              <a:buClr>
                <a:srgbClr val="FF0000"/>
              </a:buClr>
              <a:buSzTx/>
              <a:buFontTx/>
              <a:buChar char="•"/>
              <a:tabLst/>
              <a:defRPr/>
            </a:pPr>
            <a:endParaRPr kumimoji="0" lang="en-US" altLang="en-US" sz="1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endParaRPr>
          </a:p>
        </p:txBody>
      </p:sp>
      <p:sp>
        <p:nvSpPr>
          <p:cNvPr id="32" name="TextBox 31"/>
          <p:cNvSpPr txBox="1"/>
          <p:nvPr/>
        </p:nvSpPr>
        <p:spPr>
          <a:xfrm>
            <a:off x="3352800" y="2286000"/>
            <a:ext cx="2209800" cy="4708981"/>
          </a:xfrm>
          <a:prstGeom prst="rect">
            <a:avLst/>
          </a:prstGeom>
          <a:noFill/>
        </p:spPr>
        <p:txBody>
          <a:bodyPr>
            <a:spAutoFit/>
          </a:bodyPr>
          <a:lstStyle/>
          <a:p>
            <a:pPr marL="171450" marR="0" lvl="0" indent="-171450" algn="l" defTabSz="914400" rtl="0" eaLnBrk="0" fontAlgn="base" latinLnBrk="0" hangingPunct="0">
              <a:lnSpc>
                <a:spcPct val="100000"/>
              </a:lnSpc>
              <a:spcBef>
                <a:spcPct val="0"/>
              </a:spcBef>
              <a:spcAft>
                <a:spcPct val="0"/>
              </a:spcAft>
              <a:buClr>
                <a:srgbClr val="FF0000"/>
              </a:buClr>
              <a:buSzTx/>
              <a:buFont typeface="Arial" panose="020B0604020202020204" pitchFamily="34" charset="0"/>
              <a:buChar char="•"/>
              <a:tabLst/>
              <a:defRPr/>
            </a:pPr>
            <a:r>
              <a:rPr kumimoji="0" lang="en-US" sz="1200" b="1" i="0" u="none" strike="noStrike" kern="1200" cap="none" spc="0" normalizeH="0" baseline="0" noProof="0" dirty="0" smtClean="0">
                <a:ln>
                  <a:noFill/>
                </a:ln>
                <a:solidFill>
                  <a:srgbClr val="000000"/>
                </a:solidFill>
                <a:effectLst/>
                <a:uLnTx/>
                <a:uFillTx/>
                <a:latin typeface="Arial" charset="0"/>
                <a:ea typeface="+mn-ea"/>
                <a:cs typeface="+mn-cs"/>
              </a:rPr>
              <a:t>Congenital Pulmonary</a:t>
            </a:r>
          </a:p>
          <a:p>
            <a:pPr marL="0" marR="0" lvl="0" indent="0" algn="l" defTabSz="914400" rtl="0" eaLnBrk="0" fontAlgn="base" latinLnBrk="0" hangingPunct="0">
              <a:lnSpc>
                <a:spcPct val="100000"/>
              </a:lnSpc>
              <a:spcBef>
                <a:spcPct val="0"/>
              </a:spcBef>
              <a:spcAft>
                <a:spcPct val="0"/>
              </a:spcAft>
              <a:buClr>
                <a:srgbClr val="FF0000"/>
              </a:buClr>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mn-ea"/>
                <a:cs typeface="+mn-cs"/>
              </a:rPr>
              <a:t> </a:t>
            </a:r>
            <a:r>
              <a:rPr kumimoji="0" lang="en-US" sz="1200" b="1" i="0" u="none" strike="noStrike" kern="1200" cap="none" spc="0" normalizeH="0" baseline="0" noProof="0" dirty="0" smtClean="0">
                <a:ln>
                  <a:noFill/>
                </a:ln>
                <a:solidFill>
                  <a:srgbClr val="000000"/>
                </a:solidFill>
                <a:effectLst/>
                <a:uLnTx/>
                <a:uFillTx/>
                <a:latin typeface="Arial" charset="0"/>
                <a:ea typeface="+mn-ea"/>
                <a:cs typeface="+mn-cs"/>
              </a:rPr>
              <a:t>   Airway Malformation </a:t>
            </a:r>
          </a:p>
          <a:p>
            <a:pPr marL="0" marR="0" lvl="0" indent="0" algn="l" defTabSz="914400" rtl="0" eaLnBrk="0" fontAlgn="base" latinLnBrk="0" hangingPunct="0">
              <a:lnSpc>
                <a:spcPct val="100000"/>
              </a:lnSpc>
              <a:spcBef>
                <a:spcPct val="0"/>
              </a:spcBef>
              <a:spcAft>
                <a:spcPct val="0"/>
              </a:spcAft>
              <a:buClr>
                <a:srgbClr val="FF0000"/>
              </a:buClr>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mn-ea"/>
                <a:cs typeface="+mn-cs"/>
              </a:rPr>
              <a:t> </a:t>
            </a:r>
            <a:r>
              <a:rPr kumimoji="0" lang="en-US" sz="1200" b="1" i="0" u="none" strike="noStrike" kern="1200" cap="none" spc="0" normalizeH="0" baseline="0" noProof="0" dirty="0" smtClean="0">
                <a:ln>
                  <a:noFill/>
                </a:ln>
                <a:solidFill>
                  <a:srgbClr val="000000"/>
                </a:solidFill>
                <a:effectLst/>
                <a:uLnTx/>
                <a:uFillTx/>
                <a:latin typeface="Arial" charset="0"/>
                <a:ea typeface="+mn-ea"/>
                <a:cs typeface="+mn-cs"/>
              </a:rPr>
              <a:t>   (CPAM)</a:t>
            </a:r>
          </a:p>
          <a:p>
            <a:pPr marL="0" marR="0" lvl="0" indent="0" algn="l" defTabSz="914400" rtl="0" eaLnBrk="0" fontAlgn="base" latinLnBrk="0" hangingPunct="0">
              <a:lnSpc>
                <a:spcPct val="100000"/>
              </a:lnSpc>
              <a:spcBef>
                <a:spcPct val="0"/>
              </a:spcBef>
              <a:spcAft>
                <a:spcPct val="0"/>
              </a:spcAft>
              <a:buClr>
                <a:srgbClr val="FF0000"/>
              </a:buClr>
              <a:buSzTx/>
              <a:buFontTx/>
              <a:buNone/>
              <a:tabLst/>
              <a:defRPr/>
            </a:pPr>
            <a:endParaRPr kumimoji="0" lang="en-US" sz="1200" b="1" i="0" u="none" strike="noStrike" kern="1200" cap="none" spc="0" normalizeH="0" baseline="0" noProof="0" dirty="0" smtClean="0">
              <a:ln>
                <a:noFill/>
              </a:ln>
              <a:solidFill>
                <a:srgbClr val="000000"/>
              </a:solidFill>
              <a:effectLst/>
              <a:uLnTx/>
              <a:uFillTx/>
              <a:latin typeface="Arial" charset="0"/>
              <a:ea typeface="+mn-ea"/>
              <a:cs typeface="+mn-cs"/>
            </a:endParaRPr>
          </a:p>
          <a:p>
            <a:pPr marL="171450" marR="0" lvl="0" indent="-171450" algn="l" defTabSz="914400" rtl="0" eaLnBrk="0" fontAlgn="base" latinLnBrk="0" hangingPunct="0">
              <a:lnSpc>
                <a:spcPct val="100000"/>
              </a:lnSpc>
              <a:spcBef>
                <a:spcPct val="0"/>
              </a:spcBef>
              <a:spcAft>
                <a:spcPct val="0"/>
              </a:spcAft>
              <a:buClr>
                <a:srgbClr val="FF0000"/>
              </a:buClr>
              <a:buSzTx/>
              <a:buFont typeface="Arial" panose="020B0604020202020204" pitchFamily="34" charset="0"/>
              <a:buChar char="•"/>
              <a:tabLst/>
              <a:defRPr/>
            </a:pPr>
            <a:endParaRPr kumimoji="0" lang="en-US" sz="1200" b="1" i="0" u="none" strike="noStrike" kern="1200" cap="none" spc="0" normalizeH="0" baseline="0" noProof="0" dirty="0" smtClean="0">
              <a:ln>
                <a:noFill/>
              </a:ln>
              <a:solidFill>
                <a:srgbClr val="000000"/>
              </a:solidFill>
              <a:effectLst/>
              <a:uLnTx/>
              <a:uFillTx/>
              <a:latin typeface="Arial" charset="0"/>
              <a:ea typeface="+mn-ea"/>
              <a:cs typeface="+mn-cs"/>
            </a:endParaRPr>
          </a:p>
          <a:p>
            <a:pPr marL="171450" marR="0" lvl="0" indent="-171450" algn="l" defTabSz="914400" rtl="0" eaLnBrk="0" fontAlgn="base" latinLnBrk="0" hangingPunct="0">
              <a:lnSpc>
                <a:spcPct val="100000"/>
              </a:lnSpc>
              <a:spcBef>
                <a:spcPct val="0"/>
              </a:spcBef>
              <a:spcAft>
                <a:spcPct val="0"/>
              </a:spcAft>
              <a:buClr>
                <a:srgbClr val="FF0000"/>
              </a:buClr>
              <a:buSzTx/>
              <a:buFont typeface="Arial" panose="020B0604020202020204" pitchFamily="34" charset="0"/>
              <a:buChar char="•"/>
              <a:tabLst/>
              <a:defRPr/>
            </a:pPr>
            <a:endParaRPr kumimoji="0" lang="en-US" sz="1200" b="1" i="0" u="none" strike="noStrike" kern="1200" cap="none" spc="0" normalizeH="0" baseline="0" noProof="0" dirty="0" smtClean="0">
              <a:ln>
                <a:noFill/>
              </a:ln>
              <a:solidFill>
                <a:srgbClr val="000000"/>
              </a:solidFill>
              <a:effectLst/>
              <a:uLnTx/>
              <a:uFillTx/>
              <a:latin typeface="Arial" charset="0"/>
              <a:ea typeface="+mn-ea"/>
              <a:cs typeface="+mn-cs"/>
            </a:endParaRPr>
          </a:p>
          <a:p>
            <a:pPr marL="171450" marR="0" lvl="0" indent="-171450" algn="l" defTabSz="914400" rtl="0" eaLnBrk="0" fontAlgn="base" latinLnBrk="0" hangingPunct="0">
              <a:lnSpc>
                <a:spcPct val="100000"/>
              </a:lnSpc>
              <a:spcBef>
                <a:spcPct val="0"/>
              </a:spcBef>
              <a:spcAft>
                <a:spcPct val="0"/>
              </a:spcAft>
              <a:buClr>
                <a:srgbClr val="FF0000"/>
              </a:buClr>
              <a:buSzTx/>
              <a:buFont typeface="Arial" panose="020B0604020202020204" pitchFamily="34" charset="0"/>
              <a:buChar char="•"/>
              <a:tabLst/>
              <a:defRPr/>
            </a:pPr>
            <a:endParaRPr kumimoji="0" lang="en-US" sz="1200" b="1" i="0" u="none" strike="noStrike" kern="1200" cap="none" spc="0" normalizeH="0" baseline="0" noProof="0" dirty="0" smtClean="0">
              <a:ln>
                <a:noFill/>
              </a:ln>
              <a:solidFill>
                <a:srgbClr val="000000"/>
              </a:solidFill>
              <a:effectLst/>
              <a:uLnTx/>
              <a:uFillTx/>
              <a:latin typeface="Arial" charset="0"/>
              <a:ea typeface="+mn-ea"/>
              <a:cs typeface="+mn-cs"/>
            </a:endParaRPr>
          </a:p>
          <a:p>
            <a:pPr marL="171450" marR="0" lvl="0" indent="-171450" algn="l" defTabSz="914400" rtl="0" eaLnBrk="0" fontAlgn="base" latinLnBrk="0" hangingPunct="0">
              <a:lnSpc>
                <a:spcPct val="100000"/>
              </a:lnSpc>
              <a:spcBef>
                <a:spcPct val="0"/>
              </a:spcBef>
              <a:spcAft>
                <a:spcPct val="0"/>
              </a:spcAft>
              <a:buClr>
                <a:srgbClr val="FF0000"/>
              </a:buClr>
              <a:buSzTx/>
              <a:buFont typeface="Arial" panose="020B0604020202020204" pitchFamily="34" charset="0"/>
              <a:buChar char="•"/>
              <a:tabLst/>
              <a:defRPr/>
            </a:pPr>
            <a:r>
              <a:rPr kumimoji="0" lang="en-US" sz="1200" b="1" i="0" u="none" strike="noStrike" kern="1200" cap="none" spc="0" normalizeH="0" baseline="0" noProof="0" dirty="0" smtClean="0">
                <a:ln>
                  <a:noFill/>
                </a:ln>
                <a:solidFill>
                  <a:srgbClr val="000000"/>
                </a:solidFill>
                <a:effectLst/>
                <a:uLnTx/>
                <a:uFillTx/>
                <a:latin typeface="Arial" charset="0"/>
                <a:ea typeface="+mn-ea"/>
                <a:cs typeface="+mn-cs"/>
              </a:rPr>
              <a:t>Pulmonary Sequestration </a:t>
            </a:r>
          </a:p>
          <a:p>
            <a:pPr marL="171450" marR="0" lvl="0" indent="-171450" algn="l" defTabSz="914400" rtl="0" eaLnBrk="0" fontAlgn="base" latinLnBrk="0" hangingPunct="0">
              <a:lnSpc>
                <a:spcPct val="100000"/>
              </a:lnSpc>
              <a:spcBef>
                <a:spcPct val="0"/>
              </a:spcBef>
              <a:spcAft>
                <a:spcPct val="0"/>
              </a:spcAft>
              <a:buClr>
                <a:srgbClr val="FF0000"/>
              </a:buClr>
              <a:buSzTx/>
              <a:buFont typeface="Arial" panose="020B0604020202020204" pitchFamily="34" charset="0"/>
              <a:buChar char="•"/>
              <a:tabLst/>
              <a:defRPr/>
            </a:pPr>
            <a:endParaRPr kumimoji="0" lang="en-US" sz="1200" b="1" i="0" u="none" strike="noStrike" kern="1200" cap="none" spc="0" normalizeH="0" baseline="0" noProof="0" dirty="0" smtClean="0">
              <a:ln>
                <a:noFill/>
              </a:ln>
              <a:solidFill>
                <a:srgbClr val="000000"/>
              </a:solidFill>
              <a:effectLst/>
              <a:uLnTx/>
              <a:uFillTx/>
              <a:latin typeface="Arial" charset="0"/>
              <a:ea typeface="+mn-ea"/>
              <a:cs typeface="+mn-cs"/>
            </a:endParaRPr>
          </a:p>
          <a:p>
            <a:pPr marL="171450" marR="0" lvl="0" indent="-171450" algn="l" defTabSz="914400" rtl="0" eaLnBrk="0" fontAlgn="base" latinLnBrk="0" hangingPunct="0">
              <a:lnSpc>
                <a:spcPct val="100000"/>
              </a:lnSpc>
              <a:spcBef>
                <a:spcPct val="0"/>
              </a:spcBef>
              <a:spcAft>
                <a:spcPct val="0"/>
              </a:spcAft>
              <a:buClr>
                <a:srgbClr val="FF0000"/>
              </a:buClr>
              <a:buSzTx/>
              <a:buFont typeface="Arial" panose="020B0604020202020204" pitchFamily="34" charset="0"/>
              <a:buChar char="•"/>
              <a:tabLst/>
              <a:defRPr/>
            </a:pPr>
            <a:endParaRPr kumimoji="0" lang="en-US" sz="1200" b="1" i="0" u="none" strike="noStrike" kern="1200" cap="none" spc="0" normalizeH="0" baseline="0" noProof="0" dirty="0" smtClean="0">
              <a:ln>
                <a:noFill/>
              </a:ln>
              <a:solidFill>
                <a:srgbClr val="000000"/>
              </a:solidFill>
              <a:effectLst/>
              <a:uLnTx/>
              <a:uFillTx/>
              <a:latin typeface="Arial" charset="0"/>
              <a:ea typeface="+mn-ea"/>
              <a:cs typeface="+mn-cs"/>
            </a:endParaRPr>
          </a:p>
          <a:p>
            <a:pPr marL="171450" marR="0" lvl="0" indent="-171450" algn="l" defTabSz="914400" rtl="0" eaLnBrk="0" fontAlgn="base" latinLnBrk="0" hangingPunct="0">
              <a:lnSpc>
                <a:spcPct val="100000"/>
              </a:lnSpc>
              <a:spcBef>
                <a:spcPct val="0"/>
              </a:spcBef>
              <a:spcAft>
                <a:spcPct val="0"/>
              </a:spcAft>
              <a:buClr>
                <a:srgbClr val="FF0000"/>
              </a:buClr>
              <a:buSzTx/>
              <a:buFont typeface="Arial" panose="020B0604020202020204" pitchFamily="34" charset="0"/>
              <a:buChar char="•"/>
              <a:tabLst/>
              <a:defRPr/>
            </a:pPr>
            <a:endParaRPr kumimoji="0" lang="en-US" sz="1200" b="1" i="0" u="none" strike="noStrike" kern="1200" cap="none" spc="0" normalizeH="0" baseline="0" noProof="0" dirty="0" smtClean="0">
              <a:ln>
                <a:noFill/>
              </a:ln>
              <a:solidFill>
                <a:srgbClr val="000000"/>
              </a:solidFill>
              <a:effectLst/>
              <a:uLnTx/>
              <a:uFillTx/>
              <a:latin typeface="Arial" charset="0"/>
              <a:ea typeface="+mn-ea"/>
              <a:cs typeface="+mn-cs"/>
            </a:endParaRPr>
          </a:p>
          <a:p>
            <a:pPr marL="171450" marR="0" lvl="0" indent="-171450" algn="l" defTabSz="914400" rtl="0" eaLnBrk="0" fontAlgn="base" latinLnBrk="0" hangingPunct="0">
              <a:lnSpc>
                <a:spcPct val="100000"/>
              </a:lnSpc>
              <a:spcBef>
                <a:spcPct val="0"/>
              </a:spcBef>
              <a:spcAft>
                <a:spcPct val="0"/>
              </a:spcAft>
              <a:buClr>
                <a:srgbClr val="FF0000"/>
              </a:buClr>
              <a:buSzTx/>
              <a:buFont typeface="Arial" panose="020B0604020202020204" pitchFamily="34" charset="0"/>
              <a:buChar char="•"/>
              <a:tabLst/>
              <a:defRPr/>
            </a:pPr>
            <a:endParaRPr kumimoji="0" lang="en-US" sz="1200" b="1" i="0" u="none" strike="noStrike" kern="1200" cap="none" spc="0" normalizeH="0" baseline="0" noProof="0" dirty="0" smtClean="0">
              <a:ln>
                <a:noFill/>
              </a:ln>
              <a:solidFill>
                <a:srgbClr val="000000"/>
              </a:solidFill>
              <a:effectLst/>
              <a:uLnTx/>
              <a:uFillTx/>
              <a:latin typeface="Arial" charset="0"/>
              <a:ea typeface="+mn-ea"/>
              <a:cs typeface="+mn-cs"/>
            </a:endParaRPr>
          </a:p>
          <a:p>
            <a:pPr marL="171450" marR="0" lvl="0" indent="-171450" algn="l" defTabSz="914400" rtl="0" eaLnBrk="0" fontAlgn="base" latinLnBrk="0" hangingPunct="0">
              <a:lnSpc>
                <a:spcPct val="100000"/>
              </a:lnSpc>
              <a:spcBef>
                <a:spcPct val="0"/>
              </a:spcBef>
              <a:spcAft>
                <a:spcPct val="0"/>
              </a:spcAft>
              <a:buClr>
                <a:srgbClr val="FF0000"/>
              </a:buClr>
              <a:buSzTx/>
              <a:buFont typeface="Arial" panose="020B0604020202020204" pitchFamily="34" charset="0"/>
              <a:buChar char="•"/>
              <a:tabLst/>
              <a:defRPr/>
            </a:pPr>
            <a:r>
              <a:rPr kumimoji="0" lang="en-US" sz="1200" b="1" i="0" u="none" strike="noStrike" kern="1200" cap="none" spc="0" normalizeH="0" baseline="0" noProof="0" dirty="0" smtClean="0">
                <a:ln>
                  <a:noFill/>
                </a:ln>
                <a:solidFill>
                  <a:srgbClr val="000000"/>
                </a:solidFill>
                <a:effectLst/>
                <a:uLnTx/>
                <a:uFillTx/>
                <a:latin typeface="Arial" charset="0"/>
                <a:ea typeface="+mn-ea"/>
                <a:cs typeface="+mn-cs"/>
              </a:rPr>
              <a:t>Congenital Foregut Duplication Cyst </a:t>
            </a:r>
          </a:p>
          <a:p>
            <a:pPr marL="171450" marR="0" lvl="0" indent="-171450" algn="l" defTabSz="914400" rtl="0" eaLnBrk="0" fontAlgn="base" latinLnBrk="0" hangingPunct="0">
              <a:lnSpc>
                <a:spcPct val="100000"/>
              </a:lnSpc>
              <a:spcBef>
                <a:spcPct val="0"/>
              </a:spcBef>
              <a:spcAft>
                <a:spcPct val="0"/>
              </a:spcAft>
              <a:buClr>
                <a:srgbClr val="FF0000"/>
              </a:buClr>
              <a:buSzTx/>
              <a:buFont typeface="Arial" panose="020B0604020202020204" pitchFamily="34" charset="0"/>
              <a:buChar char="•"/>
              <a:tabLst/>
              <a:defRPr/>
            </a:pPr>
            <a:endParaRPr kumimoji="0" lang="en-US" sz="1200" b="1" i="0" u="none" strike="noStrike" kern="1200" cap="none" spc="0" normalizeH="0" baseline="0" noProof="0" dirty="0" smtClean="0">
              <a:ln>
                <a:noFill/>
              </a:ln>
              <a:solidFill>
                <a:srgbClr val="000000"/>
              </a:solidFill>
              <a:effectLst/>
              <a:uLnTx/>
              <a:uFillTx/>
              <a:latin typeface="Arial" charset="0"/>
              <a:ea typeface="+mn-ea"/>
              <a:cs typeface="+mn-cs"/>
            </a:endParaRPr>
          </a:p>
          <a:p>
            <a:pPr marL="171450" marR="0" lvl="0" indent="-171450" algn="l" defTabSz="914400" rtl="0" eaLnBrk="0" fontAlgn="base" latinLnBrk="0" hangingPunct="0">
              <a:lnSpc>
                <a:spcPct val="100000"/>
              </a:lnSpc>
              <a:spcBef>
                <a:spcPct val="0"/>
              </a:spcBef>
              <a:spcAft>
                <a:spcPct val="0"/>
              </a:spcAft>
              <a:buClr>
                <a:srgbClr val="FF0000"/>
              </a:buClr>
              <a:buSzTx/>
              <a:buFont typeface="Arial" panose="020B0604020202020204" pitchFamily="34" charset="0"/>
              <a:buChar char="•"/>
              <a:tabLst/>
              <a:defRPr/>
            </a:pPr>
            <a:endParaRPr kumimoji="0" lang="en-US" sz="1200" b="1" i="0" u="none" strike="noStrike" kern="1200" cap="none" spc="0" normalizeH="0" baseline="0" noProof="0" dirty="0" smtClean="0">
              <a:ln>
                <a:noFill/>
              </a:ln>
              <a:solidFill>
                <a:srgbClr val="000000"/>
              </a:solidFill>
              <a:effectLst/>
              <a:uLnTx/>
              <a:uFillTx/>
              <a:latin typeface="Arial" charset="0"/>
              <a:ea typeface="+mn-ea"/>
              <a:cs typeface="+mn-cs"/>
            </a:endParaRPr>
          </a:p>
          <a:p>
            <a:pPr marL="171450" marR="0" lvl="0" indent="-171450" algn="l" defTabSz="914400" rtl="0" eaLnBrk="0" fontAlgn="base" latinLnBrk="0" hangingPunct="0">
              <a:lnSpc>
                <a:spcPct val="100000"/>
              </a:lnSpc>
              <a:spcBef>
                <a:spcPct val="0"/>
              </a:spcBef>
              <a:spcAft>
                <a:spcPct val="0"/>
              </a:spcAft>
              <a:buClr>
                <a:srgbClr val="FF0000"/>
              </a:buClr>
              <a:buSzTx/>
              <a:buFont typeface="Arial" panose="020B0604020202020204" pitchFamily="34" charset="0"/>
              <a:buChar char="•"/>
              <a:tabLst/>
              <a:defRPr/>
            </a:pPr>
            <a:endParaRPr kumimoji="0" lang="en-US" sz="1200" b="1" i="0" u="none" strike="noStrike" kern="1200" cap="none" spc="0" normalizeH="0" baseline="0" noProof="0" dirty="0" smtClean="0">
              <a:ln>
                <a:noFill/>
              </a:ln>
              <a:solidFill>
                <a:srgbClr val="000000"/>
              </a:solidFill>
              <a:effectLst/>
              <a:uLnTx/>
              <a:uFillTx/>
              <a:latin typeface="Arial" charset="0"/>
              <a:ea typeface="+mn-ea"/>
              <a:cs typeface="+mn-cs"/>
            </a:endParaRPr>
          </a:p>
          <a:p>
            <a:pPr marL="171450" marR="0" lvl="0" indent="-171450" algn="l" defTabSz="914400" rtl="0" eaLnBrk="0" fontAlgn="base" latinLnBrk="0" hangingPunct="0">
              <a:lnSpc>
                <a:spcPct val="100000"/>
              </a:lnSpc>
              <a:spcBef>
                <a:spcPct val="0"/>
              </a:spcBef>
              <a:spcAft>
                <a:spcPct val="0"/>
              </a:spcAft>
              <a:buClr>
                <a:srgbClr val="FF0000"/>
              </a:buClr>
              <a:buSzTx/>
              <a:buFont typeface="Arial" panose="020B0604020202020204" pitchFamily="34" charset="0"/>
              <a:buChar char="•"/>
              <a:tabLst/>
              <a:defRPr/>
            </a:pPr>
            <a:endParaRPr kumimoji="0" lang="en-US" sz="1200" b="1" i="0" u="none" strike="noStrike" kern="1200" cap="none" spc="0" normalizeH="0" baseline="0" noProof="0" dirty="0" smtClean="0">
              <a:ln>
                <a:noFill/>
              </a:ln>
              <a:solidFill>
                <a:srgbClr val="000000"/>
              </a:solidFill>
              <a:effectLst/>
              <a:uLnTx/>
              <a:uFillTx/>
              <a:latin typeface="Arial" charset="0"/>
              <a:ea typeface="+mn-ea"/>
              <a:cs typeface="+mn-cs"/>
            </a:endParaRPr>
          </a:p>
          <a:p>
            <a:pPr marL="171450" marR="0" lvl="0" indent="-171450" algn="l" defTabSz="914400" rtl="0" eaLnBrk="0" fontAlgn="base" latinLnBrk="0" hangingPunct="0">
              <a:lnSpc>
                <a:spcPct val="100000"/>
              </a:lnSpc>
              <a:spcBef>
                <a:spcPct val="0"/>
              </a:spcBef>
              <a:spcAft>
                <a:spcPct val="0"/>
              </a:spcAft>
              <a:buClr>
                <a:srgbClr val="FF0000"/>
              </a:buClr>
              <a:buSzTx/>
              <a:buFont typeface="Arial" panose="020B0604020202020204" pitchFamily="34" charset="0"/>
              <a:buChar char="•"/>
              <a:tabLst/>
              <a:defRPr/>
            </a:pPr>
            <a:r>
              <a:rPr kumimoji="0" lang="en-US" sz="1200" b="1" i="0" u="none" strike="noStrike" kern="1200" cap="none" spc="0" normalizeH="0" baseline="0" noProof="0" dirty="0" smtClean="0">
                <a:ln>
                  <a:noFill/>
                </a:ln>
                <a:solidFill>
                  <a:srgbClr val="000000"/>
                </a:solidFill>
                <a:effectLst/>
                <a:uLnTx/>
                <a:uFillTx/>
                <a:latin typeface="Arial" charset="0"/>
                <a:ea typeface="+mn-ea"/>
                <a:cs typeface="+mn-cs"/>
              </a:rPr>
              <a:t>Congenital </a:t>
            </a:r>
            <a:r>
              <a:rPr kumimoji="0" lang="en-US" sz="1200" b="1" i="0" u="none" strike="noStrike" kern="1200" cap="none" spc="0" normalizeH="0" baseline="0" noProof="0" dirty="0">
                <a:ln>
                  <a:noFill/>
                </a:ln>
                <a:solidFill>
                  <a:srgbClr val="000000"/>
                </a:solidFill>
                <a:effectLst/>
                <a:uLnTx/>
                <a:uFillTx/>
                <a:latin typeface="Arial" charset="0"/>
                <a:ea typeface="+mn-ea"/>
                <a:cs typeface="+mn-cs"/>
              </a:rPr>
              <a:t>Lobar Emphysema</a:t>
            </a:r>
          </a:p>
          <a:p>
            <a:pPr marL="171450" marR="0" lvl="0" indent="-171450" algn="l" defTabSz="914400" rtl="0" eaLnBrk="0" fontAlgn="base" latinLnBrk="0" hangingPunct="0">
              <a:lnSpc>
                <a:spcPct val="100000"/>
              </a:lnSpc>
              <a:spcBef>
                <a:spcPct val="0"/>
              </a:spcBef>
              <a:spcAft>
                <a:spcPct val="0"/>
              </a:spcAft>
              <a:buClr>
                <a:srgbClr val="FF0000"/>
              </a:buClr>
              <a:buSzTx/>
              <a:buFont typeface="Arial" panose="020B0604020202020204" pitchFamily="34" charset="0"/>
              <a:buChar char="•"/>
              <a:tabLst/>
              <a:defRPr/>
            </a:pPr>
            <a:endParaRPr kumimoji="0" lang="en-US" sz="12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
                <a:srgbClr val="FF0000"/>
              </a:buClr>
              <a:buSzTx/>
              <a:buFontTx/>
              <a:buNone/>
              <a:tabLst/>
              <a:defRPr/>
            </a:pPr>
            <a:endParaRPr kumimoji="0" lang="en-US" sz="12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
                <a:srgbClr val="FF0000"/>
              </a:buClr>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mn-ea"/>
                <a:cs typeface="+mn-cs"/>
              </a:rPr>
              <a:t> </a:t>
            </a:r>
          </a:p>
          <a:p>
            <a:pPr marL="0" marR="0" lvl="0" indent="0" algn="l" defTabSz="914400" rtl="0" eaLnBrk="0" fontAlgn="base" latinLnBrk="0" hangingPunct="0">
              <a:lnSpc>
                <a:spcPct val="100000"/>
              </a:lnSpc>
              <a:spcBef>
                <a:spcPct val="0"/>
              </a:spcBef>
              <a:spcAft>
                <a:spcPct val="0"/>
              </a:spcAft>
              <a:buClr>
                <a:srgbClr val="FF0000"/>
              </a:buClr>
              <a:buSzTx/>
              <a:buFontTx/>
              <a:buNone/>
              <a:tabLst/>
              <a:defRPr/>
            </a:pPr>
            <a:endParaRPr kumimoji="0" lang="en-US" sz="12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
                <a:srgbClr val="FF0000"/>
              </a:buClr>
              <a:buSzTx/>
              <a:buFontTx/>
              <a:buNone/>
              <a:tabLst/>
              <a:defRPr/>
            </a:pPr>
            <a:endParaRPr kumimoji="0" lang="en-US" sz="12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3" name="TextBox 32"/>
          <p:cNvSpPr txBox="1"/>
          <p:nvPr/>
        </p:nvSpPr>
        <p:spPr>
          <a:xfrm>
            <a:off x="6424183" y="2362200"/>
            <a:ext cx="2209800" cy="1569660"/>
          </a:xfrm>
          <a:prstGeom prst="rect">
            <a:avLst/>
          </a:prstGeom>
          <a:noFill/>
        </p:spPr>
        <p:txBody>
          <a:bodyPr>
            <a:spAutoFit/>
          </a:bodyPr>
          <a:lstStyle/>
          <a:p>
            <a:pPr marL="171450" marR="0" lvl="0" indent="-171450" algn="l" defTabSz="914400" rtl="0" eaLnBrk="0" fontAlgn="base" latinLnBrk="0" hangingPunct="0">
              <a:lnSpc>
                <a:spcPct val="100000"/>
              </a:lnSpc>
              <a:spcBef>
                <a:spcPct val="0"/>
              </a:spcBef>
              <a:spcAft>
                <a:spcPct val="0"/>
              </a:spcAft>
              <a:buClr>
                <a:srgbClr val="FF0000"/>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000000"/>
                </a:solidFill>
                <a:effectLst/>
                <a:uLnTx/>
                <a:uFillTx/>
                <a:latin typeface="Arial" charset="0"/>
                <a:ea typeface="+mn-ea"/>
                <a:cs typeface="+mn-cs"/>
              </a:rPr>
              <a:t>Neonatal Pneumonia </a:t>
            </a:r>
          </a:p>
          <a:p>
            <a:pPr marL="0" marR="0" lvl="0" indent="0" algn="l" defTabSz="914400" rtl="0" eaLnBrk="0" fontAlgn="base" latinLnBrk="0" hangingPunct="0">
              <a:lnSpc>
                <a:spcPct val="100000"/>
              </a:lnSpc>
              <a:spcBef>
                <a:spcPct val="0"/>
              </a:spcBef>
              <a:spcAft>
                <a:spcPct val="0"/>
              </a:spcAft>
              <a:buClr>
                <a:srgbClr val="FF0000"/>
              </a:buClr>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mn-ea"/>
                <a:cs typeface="+mn-cs"/>
              </a:rPr>
              <a:t> </a:t>
            </a:r>
          </a:p>
          <a:p>
            <a:pPr marL="0" marR="0" lvl="0" indent="0" algn="l" defTabSz="914400" rtl="0" eaLnBrk="0" fontAlgn="base" latinLnBrk="0" hangingPunct="0">
              <a:lnSpc>
                <a:spcPct val="100000"/>
              </a:lnSpc>
              <a:spcBef>
                <a:spcPct val="0"/>
              </a:spcBef>
              <a:spcAft>
                <a:spcPct val="0"/>
              </a:spcAft>
              <a:buClr>
                <a:srgbClr val="FF0000"/>
              </a:buClr>
              <a:buSzTx/>
              <a:buFontTx/>
              <a:buNone/>
              <a:tabLst/>
              <a:defRPr/>
            </a:pPr>
            <a:endParaRPr kumimoji="0" lang="en-US" sz="12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
                <a:srgbClr val="FF0000"/>
              </a:buClr>
              <a:buSzTx/>
              <a:buFontTx/>
              <a:buNone/>
              <a:tabLst/>
              <a:defRPr/>
            </a:pPr>
            <a:endParaRPr kumimoji="0" lang="en-US" sz="12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
                <a:srgbClr val="FF0000"/>
              </a:buClr>
              <a:buSzTx/>
              <a:buFontTx/>
              <a:buNone/>
              <a:tabLst/>
              <a:defRPr/>
            </a:pPr>
            <a:endParaRPr kumimoji="0" lang="en-US" sz="12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
                <a:srgbClr val="FF0000"/>
              </a:buClr>
              <a:buSzTx/>
              <a:buFontTx/>
              <a:buNone/>
              <a:tabLst/>
              <a:defRPr/>
            </a:pPr>
            <a:endParaRPr kumimoji="0" lang="en-US" sz="12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
                <a:srgbClr val="FF0000"/>
              </a:buClr>
              <a:buSzTx/>
              <a:buFontTx/>
              <a:buNone/>
              <a:tabLst/>
              <a:defRPr/>
            </a:pPr>
            <a:endParaRPr kumimoji="0" lang="en-US" sz="12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
                <a:srgbClr val="FF0000"/>
              </a:buClr>
              <a:buSzTx/>
              <a:buFontTx/>
              <a:buNone/>
              <a:tabLst/>
              <a:defRPr/>
            </a:pPr>
            <a:endParaRPr kumimoji="0" lang="en-US" sz="1200" b="1"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5139" name="Picture 5" descr="1"/>
          <p:cNvPicPr>
            <a:picLocks noChangeAspect="1" noChangeArrowheads="1"/>
          </p:cNvPicPr>
          <p:nvPr/>
        </p:nvPicPr>
        <p:blipFill>
          <a:blip r:embed="rId7" cstate="print">
            <a:extLst>
              <a:ext uri="{28A0092B-C50C-407E-A947-70E740481C1C}">
                <a14:useLocalDpi xmlns:a14="http://schemas.microsoft.com/office/drawing/2010/main" val="0"/>
              </a:ext>
            </a:extLst>
          </a:blip>
          <a:srcRect l="23434" t="29335" r="25629" b="32552"/>
          <a:stretch>
            <a:fillRect/>
          </a:stretch>
        </p:blipFill>
        <p:spPr bwMode="auto">
          <a:xfrm>
            <a:off x="5240218" y="5839344"/>
            <a:ext cx="789108" cy="589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0" name="Picture 5" descr="3D Intralobar Sequestration"/>
          <p:cNvPicPr>
            <a:picLocks noChangeAspect="1" noChangeArrowheads="1"/>
          </p:cNvPicPr>
          <p:nvPr/>
        </p:nvPicPr>
        <p:blipFill>
          <a:blip r:embed="rId8" cstate="print">
            <a:extLst>
              <a:ext uri="{28A0092B-C50C-407E-A947-70E740481C1C}">
                <a14:useLocalDpi xmlns:a14="http://schemas.microsoft.com/office/drawing/2010/main" val="0"/>
              </a:ext>
            </a:extLst>
          </a:blip>
          <a:srcRect l="25027" t="28572" r="17766" b="28571"/>
          <a:stretch>
            <a:fillRect/>
          </a:stretch>
        </p:blipFill>
        <p:spPr bwMode="auto">
          <a:xfrm>
            <a:off x="5243177" y="3855124"/>
            <a:ext cx="720504"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5141" name="Picture 9"/>
          <p:cNvPicPr>
            <a:picLocks noChangeAspect="1" noChangeArrowheads="1"/>
          </p:cNvPicPr>
          <p:nvPr/>
        </p:nvPicPr>
        <p:blipFill>
          <a:blip r:embed="rId9">
            <a:lum bright="-6000" contrast="12000"/>
            <a:extLst>
              <a:ext uri="{28A0092B-C50C-407E-A947-70E740481C1C}">
                <a14:useLocalDpi xmlns:a14="http://schemas.microsoft.com/office/drawing/2010/main" val="0"/>
              </a:ext>
            </a:extLst>
          </a:blip>
          <a:srcRect l="23758" t="46301" r="53973" b="28725"/>
          <a:stretch>
            <a:fillRect/>
          </a:stretch>
        </p:blipFill>
        <p:spPr bwMode="auto">
          <a:xfrm>
            <a:off x="5237955" y="2725737"/>
            <a:ext cx="703263"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142" name="Picture 2"/>
          <p:cNvPicPr>
            <a:picLocks noChangeAspect="1" noChangeArrowheads="1"/>
          </p:cNvPicPr>
          <p:nvPr/>
        </p:nvPicPr>
        <p:blipFill>
          <a:blip r:embed="rId10">
            <a:extLst>
              <a:ext uri="{28A0092B-C50C-407E-A947-70E740481C1C}">
                <a14:useLocalDpi xmlns:a14="http://schemas.microsoft.com/office/drawing/2010/main" val="0"/>
              </a:ext>
            </a:extLst>
          </a:blip>
          <a:srcRect l="10226" t="18919" r="20039" b="26720"/>
          <a:stretch>
            <a:fillRect/>
          </a:stretch>
        </p:blipFill>
        <p:spPr bwMode="auto">
          <a:xfrm>
            <a:off x="7005636" y="2750948"/>
            <a:ext cx="884238" cy="792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44" name="Picture 22" descr="Image result for Practical">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837488" y="249238"/>
            <a:ext cx="392112"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5" name="Picture 24" descr="Image result for Practical"/>
          <p:cNvPicPr>
            <a:picLocks noChangeAspect="1" noChangeArrowheads="1"/>
          </p:cNvPicPr>
          <p:nvPr/>
        </p:nvPicPr>
        <p:blipFill>
          <a:blip r:embed="rId13" cstate="print">
            <a:extLst>
              <a:ext uri="{28A0092B-C50C-407E-A947-70E740481C1C}">
                <a14:useLocalDpi xmlns:a14="http://schemas.microsoft.com/office/drawing/2010/main" val="0"/>
              </a:ext>
            </a:extLst>
          </a:blip>
          <a:srcRect b="27231"/>
          <a:stretch>
            <a:fillRect/>
          </a:stretch>
        </p:blipFill>
        <p:spPr bwMode="auto">
          <a:xfrm>
            <a:off x="6476999" y="4740914"/>
            <a:ext cx="2452689" cy="733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1" descr="1"/>
          <p:cNvPicPr>
            <a:picLocks noChangeAspect="1" noChangeArrowheads="1"/>
          </p:cNvPicPr>
          <p:nvPr/>
        </p:nvPicPr>
        <p:blipFill>
          <a:blip r:embed="rId14" cstate="print">
            <a:extLst>
              <a:ext uri="{28A0092B-C50C-407E-A947-70E740481C1C}">
                <a14:useLocalDpi xmlns:a14="http://schemas.microsoft.com/office/drawing/2010/main" val="0"/>
              </a:ext>
            </a:extLst>
          </a:blip>
          <a:srcRect l="13403" t="19200" r="22122" b="24396"/>
          <a:stretch>
            <a:fillRect/>
          </a:stretch>
        </p:blipFill>
        <p:spPr bwMode="auto">
          <a:xfrm>
            <a:off x="5267176" y="4876799"/>
            <a:ext cx="762150" cy="609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pic>
      <p:pic>
        <p:nvPicPr>
          <p:cNvPr id="27" name="Picture 16" descr="01"/>
          <p:cNvPicPr>
            <a:picLocks noChangeAspect="1" noChangeArrowheads="1"/>
          </p:cNvPicPr>
          <p:nvPr/>
        </p:nvPicPr>
        <p:blipFill>
          <a:blip r:embed="rId15" cstate="print">
            <a:extLst>
              <a:ext uri="{28A0092B-C50C-407E-A947-70E740481C1C}">
                <a14:useLocalDpi xmlns:a14="http://schemas.microsoft.com/office/drawing/2010/main" val="0"/>
              </a:ext>
            </a:extLst>
          </a:blip>
          <a:srcRect l="19078" t="23813" r="34560" b="46021"/>
          <a:stretch>
            <a:fillRect/>
          </a:stretch>
        </p:blipFill>
        <p:spPr bwMode="auto">
          <a:xfrm>
            <a:off x="597821" y="4015670"/>
            <a:ext cx="804315" cy="69808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 name="Picture 14" descr="1"/>
          <p:cNvPicPr>
            <a:picLocks noChangeAspect="1" noChangeArrowheads="1"/>
          </p:cNvPicPr>
          <p:nvPr/>
        </p:nvPicPr>
        <p:blipFill>
          <a:blip r:embed="rId16" cstate="print">
            <a:extLst>
              <a:ext uri="{28A0092B-C50C-407E-A947-70E740481C1C}">
                <a14:useLocalDpi xmlns:a14="http://schemas.microsoft.com/office/drawing/2010/main" val="0"/>
              </a:ext>
            </a:extLst>
          </a:blip>
          <a:srcRect l="23438" t="42188" r="32813" b="26736"/>
          <a:stretch>
            <a:fillRect/>
          </a:stretch>
        </p:blipFill>
        <p:spPr bwMode="auto">
          <a:xfrm>
            <a:off x="2670776" y="4826894"/>
            <a:ext cx="727560" cy="55841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9" name="Picture 16" descr="Braga, Babyboy 2360934 - meconinum aspiration CXR 1"/>
          <p:cNvPicPr>
            <a:picLocks noChangeAspect="1" noChangeArrowheads="1"/>
          </p:cNvPicPr>
          <p:nvPr/>
        </p:nvPicPr>
        <p:blipFill>
          <a:blip r:embed="rId17" cstate="print">
            <a:extLst>
              <a:ext uri="{28A0092B-C50C-407E-A947-70E740481C1C}">
                <a14:useLocalDpi xmlns:a14="http://schemas.microsoft.com/office/drawing/2010/main" val="0"/>
              </a:ext>
            </a:extLst>
          </a:blip>
          <a:srcRect l="16304" t="33374" r="33696" b="1331"/>
          <a:stretch>
            <a:fillRect/>
          </a:stretch>
        </p:blipFill>
        <p:spPr bwMode="auto">
          <a:xfrm>
            <a:off x="2701764" y="5839813"/>
            <a:ext cx="749118" cy="713387"/>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pic>
      <p:sp>
        <p:nvSpPr>
          <p:cNvPr id="30" name="Rectangle 29"/>
          <p:cNvSpPr/>
          <p:nvPr/>
        </p:nvSpPr>
        <p:spPr bwMode="auto">
          <a:xfrm flipH="1">
            <a:off x="5941217" y="1468438"/>
            <a:ext cx="2951011" cy="2646362"/>
          </a:xfrm>
          <a:prstGeom prst="rect">
            <a:avLst/>
          </a:prstGeom>
          <a:noFill/>
          <a:ln w="76200" cap="flat" cmpd="sng" algn="ctr">
            <a:solidFill>
              <a:srgbClr val="00FF00"/>
            </a:solidFill>
            <a:prstDash val="solid"/>
            <a:round/>
            <a:headEnd type="none" w="med" len="med"/>
            <a:tailEnd type="none" w="med" len="med"/>
          </a:ln>
          <a:effectLst>
            <a:glow rad="228600">
              <a:schemeClr val="accent1">
                <a:satMod val="175000"/>
                <a:alpha val="40000"/>
              </a:schemeClr>
            </a:glow>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1683270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04813" y="381000"/>
            <a:ext cx="6096001" cy="1143000"/>
          </a:xfrm>
        </p:spPr>
        <p:txBody>
          <a:bodyPr/>
          <a:lstStyle/>
          <a:p>
            <a:pPr eaLnBrk="1" hangingPunct="1">
              <a:defRPr/>
            </a:pPr>
            <a:r>
              <a:rPr lang="en-US" altLang="en-US" sz="3200" b="1" dirty="0" smtClean="0">
                <a:solidFill>
                  <a:srgbClr val="FFFF00"/>
                </a:solidFill>
                <a:effectLst>
                  <a:outerShdw blurRad="38100" dist="38100" dir="2700000" algn="tl">
                    <a:srgbClr val="000000"/>
                  </a:outerShdw>
                </a:effectLst>
              </a:rPr>
              <a:t>Diffuse or Focal Neonatal Lung Disorders:</a:t>
            </a:r>
            <a:r>
              <a:rPr lang="en-US" altLang="en-US" sz="2800" b="1" dirty="0">
                <a:solidFill>
                  <a:srgbClr val="FFFF00"/>
                </a:solidFill>
                <a:effectLst>
                  <a:outerShdw blurRad="38100" dist="38100" dir="2700000" algn="tl">
                    <a:srgbClr val="000000"/>
                  </a:outerShdw>
                </a:effectLst>
              </a:rPr>
              <a:t/>
            </a:r>
            <a:br>
              <a:rPr lang="en-US" altLang="en-US" sz="2800" b="1" dirty="0">
                <a:solidFill>
                  <a:srgbClr val="FFFF00"/>
                </a:solidFill>
                <a:effectLst>
                  <a:outerShdw blurRad="38100" dist="38100" dir="2700000" algn="tl">
                    <a:srgbClr val="000000"/>
                  </a:outerShdw>
                </a:effectLst>
              </a:rPr>
            </a:br>
            <a:r>
              <a:rPr lang="en-US" altLang="en-US" sz="2800" b="1" dirty="0" smtClean="0">
                <a:solidFill>
                  <a:srgbClr val="FFC000"/>
                </a:solidFill>
                <a:effectLst>
                  <a:outerShdw blurRad="38100" dist="38100" dir="2700000" algn="tl">
                    <a:srgbClr val="000000"/>
                  </a:outerShdw>
                </a:effectLst>
              </a:rPr>
              <a:t>Neonatal Pneumonia  </a:t>
            </a:r>
            <a:endParaRPr lang="en-US" altLang="en-US" sz="1800" b="1" dirty="0" smtClean="0">
              <a:solidFill>
                <a:srgbClr val="FFC000"/>
              </a:solidFill>
              <a:effectLst>
                <a:outerShdw blurRad="38100" dist="38100" dir="2700000" algn="tl">
                  <a:srgbClr val="000000"/>
                </a:outerShdw>
              </a:effectLst>
            </a:endParaRPr>
          </a:p>
        </p:txBody>
      </p:sp>
      <p:sp>
        <p:nvSpPr>
          <p:cNvPr id="6147" name="Rectangle 3"/>
          <p:cNvSpPr>
            <a:spLocks noGrp="1" noChangeArrowheads="1"/>
          </p:cNvSpPr>
          <p:nvPr>
            <p:ph type="body" idx="1"/>
          </p:nvPr>
        </p:nvSpPr>
        <p:spPr>
          <a:xfrm>
            <a:off x="228600" y="1981200"/>
            <a:ext cx="4800600" cy="4648200"/>
          </a:xfrm>
        </p:spPr>
        <p:txBody>
          <a:bodyPr/>
          <a:lstStyle/>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outerShdw>
                </a:effectLst>
              </a:rPr>
              <a:t>Can be acquired</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In utero</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During delivery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Postnatally </a:t>
            </a:r>
          </a:p>
          <a:p>
            <a:pPr eaLnBrk="1" hangingPunct="1">
              <a:lnSpc>
                <a:spcPct val="80000"/>
              </a:lnSpc>
              <a:buClr>
                <a:srgbClr val="FF0000"/>
              </a:buClr>
              <a:defRPr/>
            </a:pPr>
            <a:endParaRPr lang="en-US" altLang="en-US" sz="24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Various causative agents including viruses, bacteria </a:t>
            </a:r>
          </a:p>
          <a:p>
            <a:pPr marL="0" indent="0" eaLnBrk="1" hangingPunct="1">
              <a:lnSpc>
                <a:spcPct val="80000"/>
              </a:lnSpc>
              <a:buClr>
                <a:srgbClr val="FF0000"/>
              </a:buClr>
              <a:buFontTx/>
              <a:buNone/>
              <a:defRPr/>
            </a:pPr>
            <a:r>
              <a:rPr lang="en-US" altLang="en-US" sz="2400" b="1" dirty="0" smtClean="0">
                <a:solidFill>
                  <a:schemeClr val="bg1"/>
                </a:solidFill>
                <a:effectLst>
                  <a:outerShdw blurRad="38100" dist="38100" dir="2700000" algn="tl">
                    <a:srgbClr val="000000"/>
                  </a:outerShdw>
                </a:effectLst>
              </a:rPr>
              <a:t>    &amp; chemical irritants</a:t>
            </a:r>
            <a:r>
              <a:rPr lang="en-US" altLang="en-US" sz="2000" b="1" dirty="0" smtClean="0">
                <a:solidFill>
                  <a:schemeClr val="bg1"/>
                </a:solidFill>
                <a:effectLst>
                  <a:outerShdw blurRad="38100" dist="38100" dir="2700000" algn="tl">
                    <a:srgbClr val="000000"/>
                  </a:outerShdw>
                </a:effectLst>
              </a:rPr>
              <a:t>  </a:t>
            </a:r>
          </a:p>
          <a:p>
            <a:pPr lvl="1" eaLnBrk="1" hangingPunct="1">
              <a:lnSpc>
                <a:spcPct val="80000"/>
              </a:lnSpc>
              <a:buClr>
                <a:srgbClr val="FF0000"/>
              </a:buClr>
              <a:defRPr/>
            </a:pPr>
            <a:endParaRPr lang="en-US" altLang="en-US"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outerShdw>
                </a:effectLst>
              </a:rPr>
              <a:t>Helpful Clues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Full term infant</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Pleural effusion</a:t>
            </a:r>
          </a:p>
        </p:txBody>
      </p:sp>
      <p:sp>
        <p:nvSpPr>
          <p:cNvPr id="53252" name="Rectangle 4"/>
          <p:cNvSpPr>
            <a:spLocks noChangeArrowheads="1"/>
          </p:cNvSpPr>
          <p:nvPr/>
        </p:nvSpPr>
        <p:spPr bwMode="auto">
          <a:xfrm>
            <a:off x="5257800" y="0"/>
            <a:ext cx="38862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1600">
              <a:latin typeface="Times New Roman" panose="02020603050405020304" pitchFamily="18" charset="0"/>
            </a:endParaRPr>
          </a:p>
        </p:txBody>
      </p:sp>
      <p:pic>
        <p:nvPicPr>
          <p:cNvPr id="53253" name="Picture 16" descr="01"/>
          <p:cNvPicPr>
            <a:picLocks noChangeAspect="1" noChangeArrowheads="1"/>
          </p:cNvPicPr>
          <p:nvPr/>
        </p:nvPicPr>
        <p:blipFill>
          <a:blip r:embed="rId3">
            <a:extLst>
              <a:ext uri="{28A0092B-C50C-407E-A947-70E740481C1C}">
                <a14:useLocalDpi xmlns:a14="http://schemas.microsoft.com/office/drawing/2010/main" val="0"/>
              </a:ext>
            </a:extLst>
          </a:blip>
          <a:srcRect l="19078" t="23813" r="34560" b="46021"/>
          <a:stretch>
            <a:fillRect/>
          </a:stretch>
        </p:blipFill>
        <p:spPr bwMode="auto">
          <a:xfrm>
            <a:off x="5486400" y="157163"/>
            <a:ext cx="3505200" cy="304323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l="10226" t="18919" r="20039" b="26720"/>
          <a:stretch>
            <a:fillRect/>
          </a:stretch>
        </p:blipFill>
        <p:spPr bwMode="auto">
          <a:xfrm>
            <a:off x="5486400" y="3433763"/>
            <a:ext cx="3551238" cy="3043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0" y="152400"/>
            <a:ext cx="9144000" cy="1143000"/>
          </a:xfrm>
        </p:spPr>
        <p:txBody>
          <a:bodyPr/>
          <a:lstStyle/>
          <a:p>
            <a:pPr>
              <a:defRPr/>
            </a:pPr>
            <a:r>
              <a:rPr lang="en-US" altLang="en-US" b="1" dirty="0" smtClean="0">
                <a:solidFill>
                  <a:srgbClr val="FFFF00"/>
                </a:solidFill>
                <a:effectLst>
                  <a:outerShdw blurRad="38100" dist="38100" dir="2700000" algn="tl">
                    <a:srgbClr val="000000">
                      <a:alpha val="43137"/>
                    </a:srgbClr>
                  </a:outerShdw>
                </a:effectLst>
              </a:rPr>
              <a:t>Review:</a:t>
            </a:r>
            <a:r>
              <a:rPr lang="en-US" altLang="en-US" sz="4000" b="1" dirty="0" smtClean="0">
                <a:solidFill>
                  <a:srgbClr val="FFFF00"/>
                </a:solidFill>
                <a:effectLst>
                  <a:outerShdw blurRad="38100" dist="38100" dir="2700000" algn="tl">
                    <a:srgbClr val="000000">
                      <a:alpha val="43137"/>
                    </a:srgbClr>
                  </a:outerShdw>
                </a:effectLst>
              </a:rPr>
              <a:t> Neonatal Lung Disorders</a:t>
            </a:r>
            <a:r>
              <a:rPr lang="en-US" altLang="en-US" sz="4000" b="1" dirty="0" smtClean="0">
                <a:effectLst>
                  <a:outerShdw blurRad="38100" dist="38100" dir="2700000" algn="tl">
                    <a:srgbClr val="000000">
                      <a:alpha val="43137"/>
                    </a:srgbClr>
                  </a:outerShdw>
                </a:effectLst>
              </a:rPr>
              <a:t> </a:t>
            </a:r>
          </a:p>
        </p:txBody>
      </p:sp>
      <p:sp>
        <p:nvSpPr>
          <p:cNvPr id="55299" name="Rectangle 5"/>
          <p:cNvSpPr>
            <a:spLocks noChangeArrowheads="1"/>
          </p:cNvSpPr>
          <p:nvPr/>
        </p:nvSpPr>
        <p:spPr bwMode="auto">
          <a:xfrm>
            <a:off x="0" y="1600200"/>
            <a:ext cx="9144000" cy="4724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1600">
              <a:latin typeface="Times New Roman" panose="02020603050405020304" pitchFamily="18" charset="0"/>
            </a:endParaRPr>
          </a:p>
        </p:txBody>
      </p:sp>
      <p:pic>
        <p:nvPicPr>
          <p:cNvPr id="55300" name="Picture 6" descr="01"/>
          <p:cNvPicPr>
            <a:picLocks noChangeAspect="1" noChangeArrowheads="1"/>
          </p:cNvPicPr>
          <p:nvPr/>
        </p:nvPicPr>
        <p:blipFill>
          <a:blip r:embed="rId2">
            <a:extLst>
              <a:ext uri="{28A0092B-C50C-407E-A947-70E740481C1C}">
                <a14:useLocalDpi xmlns:a14="http://schemas.microsoft.com/office/drawing/2010/main" val="0"/>
              </a:ext>
            </a:extLst>
          </a:blip>
          <a:srcRect l="19078" t="23813" r="34560" b="46021"/>
          <a:stretch>
            <a:fillRect/>
          </a:stretch>
        </p:blipFill>
        <p:spPr bwMode="auto">
          <a:xfrm>
            <a:off x="0" y="2209800"/>
            <a:ext cx="2057400" cy="18288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5301" name="Picture 7" descr="Braga, Babyboy 2360934 - meconinum aspiration CXR 1"/>
          <p:cNvPicPr>
            <a:picLocks noChangeAspect="1" noChangeArrowheads="1"/>
          </p:cNvPicPr>
          <p:nvPr/>
        </p:nvPicPr>
        <p:blipFill>
          <a:blip r:embed="rId3" cstate="print">
            <a:extLst>
              <a:ext uri="{28A0092B-C50C-407E-A947-70E740481C1C}">
                <a14:useLocalDpi xmlns:a14="http://schemas.microsoft.com/office/drawing/2010/main" val="0"/>
              </a:ext>
            </a:extLst>
          </a:blip>
          <a:srcRect l="16304" t="33374" r="33696" b="1331"/>
          <a:stretch>
            <a:fillRect/>
          </a:stretch>
        </p:blipFill>
        <p:spPr bwMode="auto">
          <a:xfrm>
            <a:off x="7086600" y="2209800"/>
            <a:ext cx="1981200" cy="18288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5302" name="Picture 8" descr="1"/>
          <p:cNvPicPr>
            <a:picLocks noChangeAspect="1" noChangeArrowheads="1"/>
          </p:cNvPicPr>
          <p:nvPr/>
        </p:nvPicPr>
        <p:blipFill>
          <a:blip r:embed="rId4">
            <a:extLst>
              <a:ext uri="{28A0092B-C50C-407E-A947-70E740481C1C}">
                <a14:useLocalDpi xmlns:a14="http://schemas.microsoft.com/office/drawing/2010/main" val="0"/>
              </a:ext>
            </a:extLst>
          </a:blip>
          <a:srcRect l="23438" t="42188" r="32813" b="26736"/>
          <a:stretch>
            <a:fillRect/>
          </a:stretch>
        </p:blipFill>
        <p:spPr bwMode="auto">
          <a:xfrm>
            <a:off x="4419600" y="2200275"/>
            <a:ext cx="2590800" cy="1838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5303" name="Picture 9" descr="1"/>
          <p:cNvPicPr>
            <a:picLocks noChangeAspect="1" noChangeArrowheads="1"/>
          </p:cNvPicPr>
          <p:nvPr/>
        </p:nvPicPr>
        <p:blipFill>
          <a:blip r:embed="rId5">
            <a:extLst>
              <a:ext uri="{28A0092B-C50C-407E-A947-70E740481C1C}">
                <a14:useLocalDpi xmlns:a14="http://schemas.microsoft.com/office/drawing/2010/main" val="0"/>
              </a:ext>
            </a:extLst>
          </a:blip>
          <a:srcRect l="17673" t="25075" r="33957" b="45024"/>
          <a:stretch>
            <a:fillRect/>
          </a:stretch>
        </p:blipFill>
        <p:spPr bwMode="auto">
          <a:xfrm>
            <a:off x="2133600" y="2209800"/>
            <a:ext cx="2209800" cy="1824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5304" name="Text Box 11"/>
          <p:cNvSpPr txBox="1">
            <a:spLocks noChangeArrowheads="1"/>
          </p:cNvSpPr>
          <p:nvPr/>
        </p:nvSpPr>
        <p:spPr bwMode="auto">
          <a:xfrm>
            <a:off x="0" y="16764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solidFill>
                  <a:srgbClr val="FF6600"/>
                </a:solidFill>
              </a:rPr>
              <a:t>        </a:t>
            </a:r>
            <a:r>
              <a:rPr lang="en-US" altLang="en-US" sz="2400" b="1">
                <a:solidFill>
                  <a:srgbClr val="00CC00"/>
                </a:solidFill>
              </a:rPr>
              <a:t>SDD	        Pneumonia  	         TTN		    MAS</a:t>
            </a:r>
          </a:p>
        </p:txBody>
      </p:sp>
      <p:sp>
        <p:nvSpPr>
          <p:cNvPr id="55305" name="Text Box 12"/>
          <p:cNvSpPr txBox="1">
            <a:spLocks noChangeArrowheads="1"/>
          </p:cNvSpPr>
          <p:nvPr/>
        </p:nvSpPr>
        <p:spPr bwMode="auto">
          <a:xfrm>
            <a:off x="136525" y="4267200"/>
            <a:ext cx="8778875" cy="1524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900" b="1">
                <a:solidFill>
                  <a:srgbClr val="FFC000"/>
                </a:solidFill>
              </a:rPr>
              <a:t>GA </a:t>
            </a:r>
            <a:r>
              <a:rPr lang="en-US" altLang="en-US" sz="1900" b="1">
                <a:solidFill>
                  <a:schemeClr val="bg1"/>
                </a:solidFill>
              </a:rPr>
              <a:t>       Preterm	            Full Term 	          Full Term	                Full Term </a:t>
            </a:r>
          </a:p>
          <a:p>
            <a:pPr>
              <a:spcBef>
                <a:spcPct val="0"/>
              </a:spcBef>
              <a:buFontTx/>
              <a:buNone/>
            </a:pPr>
            <a:endParaRPr lang="en-US" altLang="en-US" sz="1900" b="1">
              <a:solidFill>
                <a:schemeClr val="bg1"/>
              </a:solidFill>
            </a:endParaRPr>
          </a:p>
          <a:p>
            <a:pPr>
              <a:spcBef>
                <a:spcPct val="0"/>
              </a:spcBef>
              <a:buFontTx/>
              <a:buNone/>
            </a:pPr>
            <a:r>
              <a:rPr lang="en-US" altLang="en-US" sz="1900" b="1">
                <a:solidFill>
                  <a:srgbClr val="FFC000"/>
                </a:solidFill>
              </a:rPr>
              <a:t>Types</a:t>
            </a:r>
            <a:r>
              <a:rPr lang="en-US" altLang="en-US" sz="1900" b="1">
                <a:solidFill>
                  <a:schemeClr val="bg1"/>
                </a:solidFill>
              </a:rPr>
              <a:t> 	Granular           Airspace 	          Interstitial 	     Coarse </a:t>
            </a:r>
          </a:p>
          <a:p>
            <a:pPr>
              <a:spcBef>
                <a:spcPct val="0"/>
              </a:spcBef>
              <a:buFontTx/>
              <a:buNone/>
            </a:pPr>
            <a:endParaRPr lang="en-US" altLang="en-US" sz="1800" b="1">
              <a:solidFill>
                <a:schemeClr val="bg1"/>
              </a:solidFill>
            </a:endParaRPr>
          </a:p>
          <a:p>
            <a:pPr>
              <a:spcBef>
                <a:spcPct val="0"/>
              </a:spcBef>
              <a:buFontTx/>
              <a:buNone/>
            </a:pPr>
            <a:r>
              <a:rPr lang="en-US" altLang="en-US" sz="1800" b="1">
                <a:solidFill>
                  <a:srgbClr val="FFC000"/>
                </a:solidFill>
              </a:rPr>
              <a:t>LV</a:t>
            </a:r>
            <a:r>
              <a:rPr lang="en-US" altLang="en-US" sz="1800" b="1">
                <a:solidFill>
                  <a:schemeClr val="bg1"/>
                </a:solidFill>
              </a:rPr>
              <a:t>  	   	               Normal 		          Normal /	</a:t>
            </a:r>
          </a:p>
        </p:txBody>
      </p:sp>
      <p:sp>
        <p:nvSpPr>
          <p:cNvPr id="55306" name="Line 13"/>
          <p:cNvSpPr>
            <a:spLocks noChangeShapeType="1"/>
          </p:cNvSpPr>
          <p:nvPr/>
        </p:nvSpPr>
        <p:spPr bwMode="auto">
          <a:xfrm>
            <a:off x="1524000" y="5334000"/>
            <a:ext cx="0" cy="3810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5307" name="Line 14"/>
          <p:cNvSpPr>
            <a:spLocks noChangeShapeType="1"/>
          </p:cNvSpPr>
          <p:nvPr/>
        </p:nvSpPr>
        <p:spPr bwMode="auto">
          <a:xfrm flipV="1">
            <a:off x="6477000" y="5334000"/>
            <a:ext cx="0" cy="3810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5308" name="Line 15"/>
          <p:cNvSpPr>
            <a:spLocks noChangeShapeType="1"/>
          </p:cNvSpPr>
          <p:nvPr/>
        </p:nvSpPr>
        <p:spPr bwMode="auto">
          <a:xfrm flipV="1">
            <a:off x="8305800" y="5334000"/>
            <a:ext cx="0" cy="3810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6200" y="304800"/>
            <a:ext cx="8001000" cy="1143000"/>
          </a:xfrm>
        </p:spPr>
        <p:txBody>
          <a:bodyPr/>
          <a:lstStyle/>
          <a:p>
            <a:pPr eaLnBrk="1" hangingPunct="1">
              <a:defRPr/>
            </a:pPr>
            <a:r>
              <a:rPr lang="en-US" altLang="en-US" sz="4000" b="1" dirty="0" smtClean="0">
                <a:solidFill>
                  <a:srgbClr val="FFFF00"/>
                </a:solidFill>
                <a:effectLst>
                  <a:outerShdw blurRad="38100" dist="38100" dir="2700000" algn="tl">
                    <a:srgbClr val="000000"/>
                  </a:outerShdw>
                </a:effectLst>
              </a:rPr>
              <a:t>Pediatric Body Imaging: </a:t>
            </a:r>
            <a:br>
              <a:rPr lang="en-US" altLang="en-US" sz="4000" b="1" dirty="0" smtClean="0">
                <a:solidFill>
                  <a:srgbClr val="FFFF00"/>
                </a:solidFill>
                <a:effectLst>
                  <a:outerShdw blurRad="38100" dist="38100" dir="2700000" algn="tl">
                    <a:srgbClr val="000000"/>
                  </a:outerShdw>
                </a:effectLst>
              </a:rPr>
            </a:br>
            <a:r>
              <a:rPr lang="en-US" altLang="en-US" sz="4000" b="1" dirty="0" smtClean="0">
                <a:solidFill>
                  <a:srgbClr val="FFC000"/>
                </a:solidFill>
                <a:effectLst>
                  <a:outerShdw blurRad="38100" dist="38100" dir="2700000" algn="tl">
                    <a:srgbClr val="000000"/>
                  </a:outerShdw>
                </a:effectLst>
              </a:rPr>
              <a:t>Topics 1 - 20</a:t>
            </a:r>
          </a:p>
        </p:txBody>
      </p:sp>
      <p:sp>
        <p:nvSpPr>
          <p:cNvPr id="6147" name="Rectangle 3"/>
          <p:cNvSpPr>
            <a:spLocks noGrp="1" noChangeArrowheads="1"/>
          </p:cNvSpPr>
          <p:nvPr>
            <p:ph type="body" idx="1"/>
          </p:nvPr>
        </p:nvSpPr>
        <p:spPr>
          <a:xfrm>
            <a:off x="381000" y="1828800"/>
            <a:ext cx="8534400" cy="4525963"/>
          </a:xfrm>
        </p:spPr>
        <p:txBody>
          <a:bodyPr/>
          <a:lstStyle/>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alpha val="43137"/>
                    </a:srgbClr>
                  </a:outerShdw>
                </a:effectLst>
              </a:rPr>
              <a:t>Neonatal lung disorders</a:t>
            </a:r>
          </a:p>
          <a:p>
            <a:pPr eaLnBrk="1" hangingPunct="1">
              <a:lnSpc>
                <a:spcPct val="80000"/>
              </a:lnSpc>
              <a:buClr>
                <a:srgbClr val="FF0000"/>
              </a:buClr>
              <a:defRPr/>
            </a:pPr>
            <a:endParaRPr lang="en-US" altLang="en-US" sz="2400" b="1" dirty="0" smtClean="0">
              <a:solidFill>
                <a:schemeClr val="bg1"/>
              </a:solidFill>
              <a:effectLst>
                <a:outerShdw blurRad="38100" dist="38100" dir="2700000" algn="tl">
                  <a:srgbClr val="000000">
                    <a:alpha val="43137"/>
                  </a:srgbClr>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alpha val="43137"/>
                    </a:srgbClr>
                  </a:outerShdw>
                </a:effectLst>
              </a:rPr>
              <a:t>Congenital lung malformations</a:t>
            </a:r>
          </a:p>
          <a:p>
            <a:pPr eaLnBrk="1" hangingPunct="1">
              <a:lnSpc>
                <a:spcPct val="80000"/>
              </a:lnSpc>
              <a:buClr>
                <a:srgbClr val="FF0000"/>
              </a:buClr>
              <a:defRPr/>
            </a:pPr>
            <a:endParaRPr lang="en-US" altLang="en-US" sz="2800" b="1" dirty="0" smtClean="0">
              <a:solidFill>
                <a:schemeClr val="bg1"/>
              </a:solidFill>
              <a:effectLst>
                <a:outerShdw blurRad="38100" dist="38100" dir="2700000" algn="tl">
                  <a:srgbClr val="000000">
                    <a:alpha val="43137"/>
                  </a:srgbClr>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alpha val="43137"/>
                    </a:srgbClr>
                  </a:outerShdw>
                </a:effectLst>
              </a:rPr>
              <a:t>Diffuse (interstitial) lung disorders</a:t>
            </a:r>
          </a:p>
          <a:p>
            <a:pPr eaLnBrk="1" hangingPunct="1">
              <a:lnSpc>
                <a:spcPct val="80000"/>
              </a:lnSpc>
              <a:buClr>
                <a:srgbClr val="FF0000"/>
              </a:buClr>
              <a:defRPr/>
            </a:pPr>
            <a:endParaRPr lang="en-US" altLang="en-US" sz="2800" b="1" dirty="0" smtClean="0">
              <a:solidFill>
                <a:schemeClr val="bg1"/>
              </a:solidFill>
              <a:effectLst>
                <a:outerShdw blurRad="38100" dist="38100" dir="2700000" algn="tl">
                  <a:srgbClr val="000000">
                    <a:alpha val="43137"/>
                  </a:srgbClr>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alpha val="43137"/>
                    </a:srgbClr>
                  </a:outerShdw>
                </a:effectLst>
              </a:rPr>
              <a:t>Infectious lung disorders</a:t>
            </a:r>
          </a:p>
          <a:p>
            <a:pPr eaLnBrk="1" hangingPunct="1">
              <a:lnSpc>
                <a:spcPct val="80000"/>
              </a:lnSpc>
              <a:buClr>
                <a:srgbClr val="FF0000"/>
              </a:buClr>
              <a:defRPr/>
            </a:pPr>
            <a:endParaRPr lang="en-US" altLang="en-US" sz="2800" b="1" dirty="0" smtClean="0">
              <a:solidFill>
                <a:schemeClr val="bg1"/>
              </a:solidFill>
              <a:effectLst>
                <a:outerShdw blurRad="38100" dist="38100" dir="2700000" algn="tl">
                  <a:srgbClr val="000000">
                    <a:alpha val="43137"/>
                  </a:srgbClr>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alpha val="43137"/>
                    </a:srgbClr>
                  </a:outerShdw>
                </a:effectLst>
              </a:rPr>
              <a:t>Pediatric chest wall &amp; diaphragmatic disorders</a:t>
            </a:r>
          </a:p>
          <a:p>
            <a:pPr eaLnBrk="1" hangingPunct="1">
              <a:lnSpc>
                <a:spcPct val="80000"/>
              </a:lnSpc>
              <a:buClr>
                <a:srgbClr val="FF0000"/>
              </a:buClr>
              <a:defRPr/>
            </a:pPr>
            <a:endParaRPr lang="en-US" altLang="en-US" sz="2800" b="1" dirty="0" smtClean="0">
              <a:solidFill>
                <a:schemeClr val="bg1"/>
              </a:solidFill>
              <a:effectLst>
                <a:outerShdw blurRad="38100" dist="38100" dir="2700000" algn="tl">
                  <a:srgbClr val="000000">
                    <a:alpha val="43137"/>
                  </a:srgbClr>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alpha val="43137"/>
                    </a:srgbClr>
                  </a:outerShdw>
                </a:effectLst>
              </a:rPr>
              <a:t>Pediatric mediastinal disorders</a:t>
            </a:r>
          </a:p>
        </p:txBody>
      </p:sp>
      <p:pic>
        <p:nvPicPr>
          <p:cNvPr id="54278" name="Picture 6" descr="Idea - Free technology ic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1295400"/>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228600" y="3124200"/>
            <a:ext cx="6629400" cy="990600"/>
          </a:xfrm>
          <a:prstGeom prst="rect">
            <a:avLst/>
          </a:prstGeom>
          <a:noFill/>
          <a:ln w="76200" cap="flat" cmpd="sng" algn="ctr">
            <a:solidFill>
              <a:srgbClr val="00FF00"/>
            </a:solidFill>
            <a:prstDash val="solid"/>
            <a:round/>
            <a:headEnd type="none" w="med" len="med"/>
            <a:tailEnd type="none" w="med" len="med"/>
          </a:ln>
          <a:effectLst>
            <a:glow rad="228600">
              <a:schemeClr val="accent1">
                <a:satMod val="175000"/>
                <a:alpha val="40000"/>
              </a:schemeClr>
            </a:glow>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76079110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6200" y="304800"/>
            <a:ext cx="9067800" cy="1143000"/>
          </a:xfrm>
        </p:spPr>
        <p:txBody>
          <a:bodyPr/>
          <a:lstStyle/>
          <a:p>
            <a:pPr eaLnBrk="1" hangingPunct="1">
              <a:defRPr/>
            </a:pPr>
            <a:r>
              <a:rPr lang="en-US" altLang="en-US" sz="4000" b="1" dirty="0" smtClean="0">
                <a:solidFill>
                  <a:srgbClr val="FFFF00"/>
                </a:solidFill>
                <a:effectLst>
                  <a:outerShdw blurRad="38100" dist="38100" dir="2700000" algn="tl">
                    <a:srgbClr val="000000"/>
                  </a:outerShdw>
                </a:effectLst>
              </a:rPr>
              <a:t>Pediatric Body Imaging: </a:t>
            </a:r>
            <a:br>
              <a:rPr lang="en-US" altLang="en-US" sz="4000" b="1" dirty="0" smtClean="0">
                <a:solidFill>
                  <a:srgbClr val="FFFF00"/>
                </a:solidFill>
                <a:effectLst>
                  <a:outerShdw blurRad="38100" dist="38100" dir="2700000" algn="tl">
                    <a:srgbClr val="000000"/>
                  </a:outerShdw>
                </a:effectLst>
              </a:rPr>
            </a:br>
            <a:r>
              <a:rPr lang="en-US" altLang="en-US" sz="4000" b="1" dirty="0" smtClean="0">
                <a:solidFill>
                  <a:srgbClr val="FFC000"/>
                </a:solidFill>
                <a:effectLst>
                  <a:outerShdw blurRad="38100" dist="38100" dir="2700000" algn="tl">
                    <a:srgbClr val="000000"/>
                  </a:outerShdw>
                </a:effectLst>
              </a:rPr>
              <a:t>Topics 1 - 20</a:t>
            </a:r>
          </a:p>
        </p:txBody>
      </p:sp>
      <p:sp>
        <p:nvSpPr>
          <p:cNvPr id="6147" name="Rectangle 3"/>
          <p:cNvSpPr>
            <a:spLocks noGrp="1" noChangeArrowheads="1"/>
          </p:cNvSpPr>
          <p:nvPr>
            <p:ph type="body" idx="1"/>
          </p:nvPr>
        </p:nvSpPr>
        <p:spPr>
          <a:xfrm>
            <a:off x="533400" y="1828800"/>
            <a:ext cx="7924800" cy="4525963"/>
          </a:xfrm>
        </p:spPr>
        <p:txBody>
          <a:bodyPr/>
          <a:lstStyle/>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alpha val="43137"/>
                    </a:srgbClr>
                  </a:outerShdw>
                </a:effectLst>
              </a:rPr>
              <a:t>Diffuse (Interstitial) Lung Disorders</a:t>
            </a:r>
          </a:p>
          <a:p>
            <a:pPr eaLnBrk="1" hangingPunct="1">
              <a:lnSpc>
                <a:spcPct val="80000"/>
              </a:lnSpc>
              <a:buClr>
                <a:srgbClr val="FF0000"/>
              </a:buClr>
              <a:defRPr/>
            </a:pPr>
            <a:endParaRPr lang="en-US" altLang="en-US" sz="2800" b="1" dirty="0" smtClean="0">
              <a:solidFill>
                <a:schemeClr val="bg1"/>
              </a:solidFill>
              <a:effectLst>
                <a:outerShdw blurRad="38100" dist="38100" dir="2700000" algn="tl">
                  <a:srgbClr val="000000">
                    <a:alpha val="43137"/>
                  </a:srgbClr>
                </a:outerShdw>
              </a:effectLst>
            </a:endParaRPr>
          </a:p>
          <a:p>
            <a:pPr lvl="1" eaLnBrk="1" hangingPunct="1">
              <a:lnSpc>
                <a:spcPct val="80000"/>
              </a:lnSpc>
              <a:buClr>
                <a:srgbClr val="FF0000"/>
              </a:buClr>
              <a:defRPr/>
            </a:pPr>
            <a:r>
              <a:rPr lang="en-US" altLang="en-US" sz="2400" b="1" dirty="0">
                <a:solidFill>
                  <a:srgbClr val="00FF00"/>
                </a:solidFill>
                <a:effectLst>
                  <a:outerShdw blurRad="38100" dist="38100" dir="2700000" algn="tl">
                    <a:srgbClr val="000000">
                      <a:alpha val="43137"/>
                    </a:srgbClr>
                  </a:outerShdw>
                </a:effectLst>
              </a:rPr>
              <a:t>Topic </a:t>
            </a:r>
            <a:r>
              <a:rPr lang="en-US" altLang="en-US" sz="2400" b="1" dirty="0" smtClean="0">
                <a:solidFill>
                  <a:srgbClr val="00FF00"/>
                </a:solidFill>
                <a:effectLst>
                  <a:outerShdw blurRad="38100" dist="38100" dir="2700000" algn="tl">
                    <a:srgbClr val="000000">
                      <a:alpha val="43137"/>
                    </a:srgbClr>
                  </a:outerShdw>
                </a:effectLst>
              </a:rPr>
              <a:t>9: </a:t>
            </a:r>
            <a:r>
              <a:rPr lang="en-US" altLang="en-US" sz="2400" b="1" dirty="0" smtClean="0">
                <a:solidFill>
                  <a:schemeClr val="bg1"/>
                </a:solidFill>
                <a:effectLst>
                  <a:outerShdw blurRad="38100" dist="38100" dir="2700000" algn="tl">
                    <a:srgbClr val="000000">
                      <a:alpha val="43137"/>
                    </a:srgbClr>
                  </a:outerShdw>
                </a:effectLst>
              </a:rPr>
              <a:t>Congenital surfactant deficiency 		             disorder </a:t>
            </a:r>
          </a:p>
          <a:p>
            <a:pPr lvl="1" eaLnBrk="1" hangingPunct="1">
              <a:lnSpc>
                <a:spcPct val="80000"/>
              </a:lnSpc>
              <a:buClr>
                <a:srgbClr val="FF0000"/>
              </a:buClr>
              <a:defRPr/>
            </a:pPr>
            <a:endParaRPr lang="en-US" altLang="en-US" sz="2400" b="1" dirty="0">
              <a:solidFill>
                <a:schemeClr val="bg1"/>
              </a:solidFill>
              <a:effectLst>
                <a:outerShdw blurRad="38100" dist="38100" dir="2700000" algn="tl">
                  <a:srgbClr val="000000">
                    <a:alpha val="43137"/>
                  </a:srgbClr>
                </a:outerShdw>
              </a:effectLst>
            </a:endParaRPr>
          </a:p>
          <a:p>
            <a:pPr lvl="1" eaLnBrk="1" hangingPunct="1">
              <a:lnSpc>
                <a:spcPct val="80000"/>
              </a:lnSpc>
              <a:buClr>
                <a:srgbClr val="FF0000"/>
              </a:buClr>
              <a:defRPr/>
            </a:pPr>
            <a:r>
              <a:rPr lang="en-US" altLang="en-US" sz="2400" b="1" dirty="0">
                <a:solidFill>
                  <a:srgbClr val="00FF00"/>
                </a:solidFill>
                <a:effectLst>
                  <a:outerShdw blurRad="38100" dist="38100" dir="2700000" algn="tl">
                    <a:srgbClr val="000000">
                      <a:alpha val="43137"/>
                    </a:srgbClr>
                  </a:outerShdw>
                </a:effectLst>
              </a:rPr>
              <a:t>Topic </a:t>
            </a:r>
            <a:r>
              <a:rPr lang="en-US" altLang="en-US" sz="2400" b="1" dirty="0" smtClean="0">
                <a:solidFill>
                  <a:srgbClr val="00FF00"/>
                </a:solidFill>
                <a:effectLst>
                  <a:outerShdw blurRad="38100" dist="38100" dir="2700000" algn="tl">
                    <a:srgbClr val="000000">
                      <a:alpha val="43137"/>
                    </a:srgbClr>
                  </a:outerShdw>
                </a:effectLst>
              </a:rPr>
              <a:t>10: </a:t>
            </a:r>
            <a:r>
              <a:rPr lang="en-US" altLang="en-US" sz="2400" b="1" dirty="0" smtClean="0">
                <a:solidFill>
                  <a:schemeClr val="bg1"/>
                </a:solidFill>
                <a:effectLst>
                  <a:outerShdw blurRad="38100" dist="38100" dir="2700000" algn="tl">
                    <a:srgbClr val="000000">
                      <a:alpha val="43137"/>
                    </a:srgbClr>
                  </a:outerShdw>
                </a:effectLst>
              </a:rPr>
              <a:t>Trisomy 21 (Down syndrome) 			    associated lung disorder </a:t>
            </a:r>
            <a:endParaRPr lang="en-US" altLang="en-US" sz="2400" b="1" dirty="0">
              <a:solidFill>
                <a:schemeClr val="bg1"/>
              </a:solidFill>
              <a:effectLst>
                <a:outerShdw blurRad="38100" dist="38100" dir="2700000" algn="tl">
                  <a:srgbClr val="000000">
                    <a:alpha val="43137"/>
                  </a:srgbClr>
                </a:outerShdw>
              </a:effectLst>
            </a:endParaRPr>
          </a:p>
          <a:p>
            <a:pPr lvl="1" eaLnBrk="1" hangingPunct="1">
              <a:lnSpc>
                <a:spcPct val="80000"/>
              </a:lnSpc>
              <a:buClr>
                <a:srgbClr val="FF0000"/>
              </a:buClr>
              <a:defRPr/>
            </a:pPr>
            <a:endParaRPr lang="en-US" altLang="en-US" sz="2400" b="1" dirty="0" smtClean="0">
              <a:solidFill>
                <a:srgbClr val="00FF00"/>
              </a:solidFill>
              <a:effectLst>
                <a:outerShdw blurRad="38100" dist="38100" dir="2700000" algn="tl">
                  <a:srgbClr val="000000">
                    <a:alpha val="43137"/>
                  </a:srgbClr>
                </a:outerShdw>
              </a:effectLst>
            </a:endParaRPr>
          </a:p>
          <a:p>
            <a:pPr lvl="1" eaLnBrk="1" hangingPunct="1">
              <a:lnSpc>
                <a:spcPct val="80000"/>
              </a:lnSpc>
              <a:buClr>
                <a:srgbClr val="FF0000"/>
              </a:buClr>
              <a:defRPr/>
            </a:pPr>
            <a:r>
              <a:rPr lang="en-US" altLang="en-US" sz="2400" b="1" dirty="0" smtClean="0">
                <a:solidFill>
                  <a:srgbClr val="00FF00"/>
                </a:solidFill>
                <a:effectLst>
                  <a:outerShdw blurRad="38100" dist="38100" dir="2700000" algn="tl">
                    <a:srgbClr val="000000">
                      <a:alpha val="43137"/>
                    </a:srgbClr>
                  </a:outerShdw>
                </a:effectLst>
              </a:rPr>
              <a:t>Topic 11: </a:t>
            </a:r>
            <a:r>
              <a:rPr lang="en-US" altLang="en-US" sz="2400" b="1" dirty="0" smtClean="0">
                <a:solidFill>
                  <a:schemeClr val="bg1"/>
                </a:solidFill>
                <a:effectLst>
                  <a:outerShdw blurRad="38100" dist="38100" dir="2700000" algn="tl">
                    <a:srgbClr val="000000">
                      <a:alpha val="43137"/>
                    </a:srgbClr>
                  </a:outerShdw>
                </a:effectLst>
              </a:rPr>
              <a:t>Neuroendocrine cell hyperplasia of 		    infancy (NEHI) </a:t>
            </a:r>
            <a:endParaRPr lang="en-US" altLang="en-US" sz="2400" b="1" dirty="0">
              <a:solidFill>
                <a:schemeClr val="bg1"/>
              </a:solidFill>
              <a:effectLst>
                <a:outerShdw blurRad="38100" dist="38100" dir="2700000" algn="tl">
                  <a:srgbClr val="000000">
                    <a:alpha val="43137"/>
                  </a:srgbClr>
                </a:outerShdw>
              </a:effectLst>
            </a:endParaRPr>
          </a:p>
          <a:p>
            <a:pPr lvl="1" eaLnBrk="1" hangingPunct="1">
              <a:lnSpc>
                <a:spcPct val="80000"/>
              </a:lnSpc>
              <a:buClr>
                <a:srgbClr val="FF0000"/>
              </a:buClr>
              <a:defRPr/>
            </a:pPr>
            <a:endParaRPr lang="en-US" altLang="en-US" sz="2400" b="1" dirty="0" smtClean="0">
              <a:solidFill>
                <a:srgbClr val="00FF00"/>
              </a:solidFill>
              <a:effectLst>
                <a:outerShdw blurRad="38100" dist="38100" dir="2700000" algn="tl">
                  <a:srgbClr val="000000">
                    <a:alpha val="43137"/>
                  </a:srgbClr>
                </a:outerShdw>
              </a:effectLst>
            </a:endParaRPr>
          </a:p>
          <a:p>
            <a:pPr lvl="1" eaLnBrk="1" hangingPunct="1">
              <a:lnSpc>
                <a:spcPct val="80000"/>
              </a:lnSpc>
              <a:buClr>
                <a:srgbClr val="FF0000"/>
              </a:buClr>
              <a:defRPr/>
            </a:pPr>
            <a:r>
              <a:rPr lang="en-US" altLang="en-US" sz="2400" b="1" dirty="0" smtClean="0">
                <a:solidFill>
                  <a:srgbClr val="00FF00"/>
                </a:solidFill>
                <a:effectLst>
                  <a:outerShdw blurRad="38100" dist="38100" dir="2700000" algn="tl">
                    <a:srgbClr val="000000">
                      <a:alpha val="43137"/>
                    </a:srgbClr>
                  </a:outerShdw>
                </a:effectLst>
              </a:rPr>
              <a:t>Topic 12: </a:t>
            </a:r>
            <a:r>
              <a:rPr lang="en-US" altLang="en-US" sz="2400" b="1" dirty="0" smtClean="0">
                <a:solidFill>
                  <a:schemeClr val="bg1"/>
                </a:solidFill>
                <a:effectLst>
                  <a:outerShdw blurRad="38100" dist="38100" dir="2700000" algn="tl">
                    <a:srgbClr val="000000">
                      <a:alpha val="43137"/>
                    </a:srgbClr>
                  </a:outerShdw>
                </a:effectLst>
              </a:rPr>
              <a:t>Cystic fibrosis  </a:t>
            </a:r>
          </a:p>
        </p:txBody>
      </p:sp>
    </p:spTree>
    <p:extLst>
      <p:ext uri="{BB962C8B-B14F-4D97-AF65-F5344CB8AC3E}">
        <p14:creationId xmlns:p14="http://schemas.microsoft.com/office/powerpoint/2010/main" val="265584810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52400" y="381000"/>
            <a:ext cx="4953000" cy="1143000"/>
          </a:xfrm>
        </p:spPr>
        <p:txBody>
          <a:bodyPr/>
          <a:lstStyle/>
          <a:p>
            <a:pPr eaLnBrk="1" hangingPunct="1">
              <a:defRPr/>
            </a:pPr>
            <a:r>
              <a:rPr lang="en-US" altLang="en-US" sz="3600" b="1" dirty="0" smtClean="0">
                <a:solidFill>
                  <a:srgbClr val="FFFF00"/>
                </a:solidFill>
                <a:effectLst>
                  <a:outerShdw blurRad="38100" dist="38100" dir="2700000" algn="tl">
                    <a:srgbClr val="000000"/>
                  </a:outerShdw>
                </a:effectLst>
              </a:rPr>
              <a:t>Interstitial Lung Disorder</a:t>
            </a:r>
            <a:r>
              <a:rPr lang="en-US" altLang="en-US" b="1" dirty="0" smtClean="0">
                <a:solidFill>
                  <a:srgbClr val="FFFF00"/>
                </a:solidFill>
                <a:effectLst>
                  <a:outerShdw blurRad="38100" dist="38100" dir="2700000" algn="tl">
                    <a:srgbClr val="000000"/>
                  </a:outerShdw>
                </a:effectLst>
              </a:rPr>
              <a:t>:</a:t>
            </a:r>
            <a:r>
              <a:rPr lang="en-US" altLang="en-US" sz="2800" b="1" dirty="0">
                <a:solidFill>
                  <a:srgbClr val="FFFF00"/>
                </a:solidFill>
                <a:effectLst>
                  <a:outerShdw blurRad="38100" dist="38100" dir="2700000" algn="tl">
                    <a:srgbClr val="000000"/>
                  </a:outerShdw>
                </a:effectLst>
              </a:rPr>
              <a:t/>
            </a:r>
            <a:br>
              <a:rPr lang="en-US" altLang="en-US" sz="2800" b="1" dirty="0">
                <a:solidFill>
                  <a:srgbClr val="FFFF00"/>
                </a:solidFill>
                <a:effectLst>
                  <a:outerShdw blurRad="38100" dist="38100" dir="2700000" algn="tl">
                    <a:srgbClr val="000000"/>
                  </a:outerShdw>
                </a:effectLst>
              </a:rPr>
            </a:br>
            <a:r>
              <a:rPr lang="en-US" altLang="en-US" sz="3200" b="1" dirty="0" smtClean="0">
                <a:solidFill>
                  <a:srgbClr val="FFC000"/>
                </a:solidFill>
                <a:effectLst>
                  <a:outerShdw blurRad="38100" dist="38100" dir="2700000" algn="tl">
                    <a:srgbClr val="000000"/>
                  </a:outerShdw>
                </a:effectLst>
              </a:rPr>
              <a:t>Full Term: CSDD </a:t>
            </a:r>
            <a:endParaRPr lang="en-US" altLang="en-US" sz="1800" b="1" dirty="0" smtClean="0">
              <a:solidFill>
                <a:srgbClr val="FFC000"/>
              </a:solidFill>
              <a:effectLst>
                <a:outerShdw blurRad="38100" dist="38100" dir="2700000" algn="tl">
                  <a:srgbClr val="000000"/>
                </a:outerShdw>
              </a:effectLst>
            </a:endParaRPr>
          </a:p>
        </p:txBody>
      </p:sp>
      <p:sp>
        <p:nvSpPr>
          <p:cNvPr id="6147" name="Rectangle 3"/>
          <p:cNvSpPr>
            <a:spLocks noGrp="1" noChangeArrowheads="1"/>
          </p:cNvSpPr>
          <p:nvPr>
            <p:ph type="body" idx="1"/>
          </p:nvPr>
        </p:nvSpPr>
        <p:spPr>
          <a:xfrm>
            <a:off x="228600" y="1981200"/>
            <a:ext cx="4800600" cy="4525963"/>
          </a:xfrm>
        </p:spPr>
        <p:txBody>
          <a:bodyPr/>
          <a:lstStyle/>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outerShdw>
                </a:effectLst>
              </a:rPr>
              <a:t>Congenital Surfactant Dysfunction Disorder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Mutations in genes involved in production &amp; metabolism of surfactant</a:t>
            </a:r>
          </a:p>
          <a:p>
            <a:pPr lvl="2" eaLnBrk="1" hangingPunct="1">
              <a:lnSpc>
                <a:spcPct val="80000"/>
              </a:lnSpc>
              <a:buClr>
                <a:srgbClr val="FF0000"/>
              </a:buClr>
              <a:defRPr/>
            </a:pPr>
            <a:r>
              <a:rPr lang="en-US" altLang="en-US" sz="1600" b="1" dirty="0" smtClean="0">
                <a:solidFill>
                  <a:schemeClr val="bg1"/>
                </a:solidFill>
                <a:effectLst>
                  <a:outerShdw blurRad="38100" dist="38100" dir="2700000" algn="tl">
                    <a:srgbClr val="000000"/>
                  </a:outerShdw>
                </a:effectLst>
              </a:rPr>
              <a:t>SpB (Autosomal recessive)</a:t>
            </a:r>
          </a:p>
          <a:p>
            <a:pPr lvl="2" eaLnBrk="1" hangingPunct="1">
              <a:lnSpc>
                <a:spcPct val="80000"/>
              </a:lnSpc>
              <a:buClr>
                <a:srgbClr val="FF0000"/>
              </a:buClr>
              <a:defRPr/>
            </a:pPr>
            <a:r>
              <a:rPr lang="en-US" altLang="en-US" sz="1600" b="1" dirty="0" smtClean="0">
                <a:solidFill>
                  <a:schemeClr val="bg1"/>
                </a:solidFill>
                <a:effectLst>
                  <a:outerShdw blurRad="38100" dist="38100" dir="2700000" algn="tl">
                    <a:srgbClr val="000000"/>
                  </a:outerShdw>
                </a:effectLst>
              </a:rPr>
              <a:t>SpC (Autosomal dominant)</a:t>
            </a:r>
          </a:p>
          <a:p>
            <a:pPr lvl="2" eaLnBrk="1" hangingPunct="1">
              <a:lnSpc>
                <a:spcPct val="80000"/>
              </a:lnSpc>
              <a:buClr>
                <a:srgbClr val="FF0000"/>
              </a:buClr>
              <a:defRPr/>
            </a:pPr>
            <a:r>
              <a:rPr lang="en-US" altLang="en-US" sz="1600" b="1" dirty="0" smtClean="0">
                <a:solidFill>
                  <a:schemeClr val="bg1"/>
                </a:solidFill>
                <a:effectLst>
                  <a:outerShdw blurRad="38100" dist="38100" dir="2700000" algn="tl">
                    <a:srgbClr val="000000"/>
                  </a:outerShdw>
                </a:effectLst>
              </a:rPr>
              <a:t>ABCA3 (Autosomal recessive)</a:t>
            </a:r>
            <a:endParaRPr lang="en-US" altLang="en-US" sz="1600" b="1" dirty="0">
              <a:solidFill>
                <a:schemeClr val="bg1"/>
              </a:solidFill>
              <a:effectLst>
                <a:outerShdw blurRad="38100" dist="38100" dir="2700000" algn="tl">
                  <a:srgbClr val="000000"/>
                </a:outerShdw>
              </a:effectLst>
            </a:endParaRPr>
          </a:p>
          <a:p>
            <a:pPr marL="914400" lvl="2" indent="0" eaLnBrk="1" hangingPunct="1">
              <a:lnSpc>
                <a:spcPct val="80000"/>
              </a:lnSpc>
              <a:buClr>
                <a:srgbClr val="FF0000"/>
              </a:buClr>
              <a:buFontTx/>
              <a:buNone/>
              <a:defRPr/>
            </a:pPr>
            <a:endParaRPr lang="en-US" altLang="en-US" sz="28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outerShdw>
                </a:effectLst>
              </a:rPr>
              <a:t>Helpful Clues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Similar to SDD of prematurity</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Full term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Subsequent </a:t>
            </a:r>
          </a:p>
          <a:p>
            <a:pPr marL="457200" lvl="1" indent="0" eaLnBrk="1" hangingPunct="1">
              <a:lnSpc>
                <a:spcPct val="80000"/>
              </a:lnSpc>
              <a:buClr>
                <a:srgbClr val="FF0000"/>
              </a:buClr>
              <a:buFontTx/>
              <a:buNone/>
              <a:defRPr/>
            </a:pPr>
            <a:r>
              <a:rPr lang="en-US" altLang="en-US" sz="2000" b="1" dirty="0">
                <a:solidFill>
                  <a:schemeClr val="bg1"/>
                </a:solidFill>
                <a:effectLst>
                  <a:outerShdw blurRad="38100" dist="38100" dir="2700000" algn="tl">
                    <a:srgbClr val="000000"/>
                  </a:outerShdw>
                </a:effectLst>
              </a:rPr>
              <a:t> </a:t>
            </a:r>
            <a:r>
              <a:rPr lang="en-US" altLang="en-US" sz="2000" b="1" dirty="0" smtClean="0">
                <a:solidFill>
                  <a:schemeClr val="bg1"/>
                </a:solidFill>
                <a:effectLst>
                  <a:outerShdw blurRad="38100" dist="38100" dir="2700000" algn="tl">
                    <a:srgbClr val="000000"/>
                  </a:outerShdw>
                </a:effectLst>
              </a:rPr>
              <a:t>   development of cysts </a:t>
            </a:r>
          </a:p>
          <a:p>
            <a:pPr marL="457200" lvl="1" indent="0" eaLnBrk="1" hangingPunct="1">
              <a:lnSpc>
                <a:spcPct val="80000"/>
              </a:lnSpc>
              <a:buClr>
                <a:srgbClr val="FF0000"/>
              </a:buClr>
              <a:buFontTx/>
              <a:buNone/>
              <a:defRPr/>
            </a:pPr>
            <a:r>
              <a:rPr lang="en-US" altLang="en-US" sz="2000" b="1" dirty="0">
                <a:solidFill>
                  <a:schemeClr val="bg1"/>
                </a:solidFill>
                <a:effectLst>
                  <a:outerShdw blurRad="38100" dist="38100" dir="2700000" algn="tl">
                    <a:srgbClr val="000000"/>
                  </a:outerShdw>
                </a:effectLst>
              </a:rPr>
              <a:t> </a:t>
            </a:r>
            <a:r>
              <a:rPr lang="en-US" altLang="en-US" sz="2000" b="1" dirty="0" smtClean="0">
                <a:solidFill>
                  <a:schemeClr val="bg1"/>
                </a:solidFill>
                <a:effectLst>
                  <a:outerShdw blurRad="38100" dist="38100" dir="2700000" algn="tl">
                    <a:srgbClr val="000000"/>
                  </a:outerShdw>
                </a:effectLst>
              </a:rPr>
              <a:t>  &amp; architectural distortion </a:t>
            </a:r>
          </a:p>
          <a:p>
            <a:pPr marL="457200" lvl="1" indent="0" eaLnBrk="1" hangingPunct="1">
              <a:lnSpc>
                <a:spcPct val="80000"/>
              </a:lnSpc>
              <a:buClr>
                <a:srgbClr val="FF0000"/>
              </a:buClr>
              <a:buFontTx/>
              <a:buNone/>
              <a:defRPr/>
            </a:pPr>
            <a:endParaRPr lang="en-US" altLang="en-US" sz="2000" b="1" dirty="0" smtClean="0">
              <a:solidFill>
                <a:schemeClr val="bg1"/>
              </a:solidFill>
              <a:effectLst>
                <a:outerShdw blurRad="38100" dist="38100" dir="2700000" algn="tl">
                  <a:srgbClr val="000000"/>
                </a:outerShdw>
              </a:effectLst>
            </a:endParaRPr>
          </a:p>
        </p:txBody>
      </p:sp>
      <p:sp>
        <p:nvSpPr>
          <p:cNvPr id="11268" name="Rectangle 4"/>
          <p:cNvSpPr>
            <a:spLocks noChangeArrowheads="1"/>
          </p:cNvSpPr>
          <p:nvPr/>
        </p:nvSpPr>
        <p:spPr bwMode="auto">
          <a:xfrm>
            <a:off x="5257800" y="0"/>
            <a:ext cx="38862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1600">
              <a:latin typeface="Times New Roman" panose="02020603050405020304" pitchFamily="18" charset="0"/>
            </a:endParaRPr>
          </a:p>
        </p:txBody>
      </p:sp>
      <p:pic>
        <p:nvPicPr>
          <p:cNvPr id="11273" name="Picture 4" descr="S:\_PM.Private\Radiology Research-Lee\Societies and Meetings\Dubai 2018\Three Lectures - 2018 Dubai\crumpledPap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5511800"/>
            <a:ext cx="979488"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1"/>
          <p:cNvPicPr>
            <a:picLocks noChangeAspect="1" noChangeArrowheads="1"/>
          </p:cNvPicPr>
          <p:nvPr/>
        </p:nvPicPr>
        <p:blipFill>
          <a:blip r:embed="rId4">
            <a:extLst>
              <a:ext uri="{28A0092B-C50C-407E-A947-70E740481C1C}">
                <a14:useLocalDpi xmlns:a14="http://schemas.microsoft.com/office/drawing/2010/main" val="0"/>
              </a:ext>
            </a:extLst>
          </a:blip>
          <a:srcRect l="28906" t="30469" r="30078" b="32813"/>
          <a:stretch>
            <a:fillRect/>
          </a:stretch>
        </p:blipFill>
        <p:spPr bwMode="auto">
          <a:xfrm>
            <a:off x="5372100" y="180975"/>
            <a:ext cx="3543300" cy="31718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10" descr="1"/>
          <p:cNvPicPr>
            <a:picLocks noChangeAspect="1" noChangeArrowheads="1"/>
          </p:cNvPicPr>
          <p:nvPr/>
        </p:nvPicPr>
        <p:blipFill>
          <a:blip r:embed="rId5">
            <a:extLst>
              <a:ext uri="{28A0092B-C50C-407E-A947-70E740481C1C}">
                <a14:useLocalDpi xmlns:a14="http://schemas.microsoft.com/office/drawing/2010/main" val="0"/>
              </a:ext>
            </a:extLst>
          </a:blip>
          <a:srcRect l="21875" t="25781" r="24295" b="33594"/>
          <a:stretch>
            <a:fillRect/>
          </a:stretch>
        </p:blipFill>
        <p:spPr bwMode="auto">
          <a:xfrm>
            <a:off x="5372100" y="3651250"/>
            <a:ext cx="3543300" cy="2673350"/>
          </a:xfrm>
          <a:prstGeom prst="rect">
            <a:avLst/>
          </a:prstGeom>
          <a:solidFill>
            <a:schemeClr val="tx1"/>
          </a:solidFill>
          <a:ln w="9525">
            <a:solidFill>
              <a:schemeClr val="tx1"/>
            </a:solidFill>
            <a:miter lim="800000"/>
            <a:headEnd/>
            <a:tailEnd/>
          </a:ln>
        </p:spPr>
      </p:pic>
    </p:spTree>
    <p:extLst>
      <p:ext uri="{BB962C8B-B14F-4D97-AF65-F5344CB8AC3E}">
        <p14:creationId xmlns:p14="http://schemas.microsoft.com/office/powerpoint/2010/main" val="267676892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52400" y="381000"/>
            <a:ext cx="4953000" cy="1143000"/>
          </a:xfrm>
        </p:spPr>
        <p:txBody>
          <a:bodyPr/>
          <a:lstStyle/>
          <a:p>
            <a:pPr eaLnBrk="1" hangingPunct="1">
              <a:defRPr/>
            </a:pPr>
            <a:r>
              <a:rPr lang="en-US" altLang="en-US" sz="3600" b="1" dirty="0" smtClean="0">
                <a:solidFill>
                  <a:srgbClr val="FFFF00"/>
                </a:solidFill>
                <a:effectLst>
                  <a:outerShdw blurRad="38100" dist="38100" dir="2700000" algn="tl">
                    <a:srgbClr val="000000"/>
                  </a:outerShdw>
                </a:effectLst>
              </a:rPr>
              <a:t>Diffuse Neonatal Lung Disorders</a:t>
            </a:r>
            <a:r>
              <a:rPr lang="en-US" altLang="en-US" b="1" dirty="0" smtClean="0">
                <a:solidFill>
                  <a:srgbClr val="FFFF00"/>
                </a:solidFill>
                <a:effectLst>
                  <a:outerShdw blurRad="38100" dist="38100" dir="2700000" algn="tl">
                    <a:srgbClr val="000000"/>
                  </a:outerShdw>
                </a:effectLst>
              </a:rPr>
              <a:t>:</a:t>
            </a:r>
            <a:r>
              <a:rPr lang="en-US" altLang="en-US" sz="2800" b="1" dirty="0">
                <a:solidFill>
                  <a:srgbClr val="FFFF00"/>
                </a:solidFill>
                <a:effectLst>
                  <a:outerShdw blurRad="38100" dist="38100" dir="2700000" algn="tl">
                    <a:srgbClr val="000000"/>
                  </a:outerShdw>
                </a:effectLst>
              </a:rPr>
              <a:t/>
            </a:r>
            <a:br>
              <a:rPr lang="en-US" altLang="en-US" sz="2800" b="1" dirty="0">
                <a:solidFill>
                  <a:srgbClr val="FFFF00"/>
                </a:solidFill>
                <a:effectLst>
                  <a:outerShdw blurRad="38100" dist="38100" dir="2700000" algn="tl">
                    <a:srgbClr val="000000"/>
                  </a:outerShdw>
                </a:effectLst>
              </a:rPr>
            </a:br>
            <a:r>
              <a:rPr lang="en-US" altLang="en-US" sz="2400" b="1" dirty="0" smtClean="0">
                <a:solidFill>
                  <a:srgbClr val="FFC000"/>
                </a:solidFill>
                <a:effectLst>
                  <a:outerShdw blurRad="38100" dist="38100" dir="2700000" algn="tl">
                    <a:srgbClr val="000000"/>
                  </a:outerShdw>
                </a:effectLst>
              </a:rPr>
              <a:t>Full Term: SpB Genetic Mutation </a:t>
            </a:r>
            <a:endParaRPr lang="en-US" altLang="en-US" sz="1400" b="1" dirty="0" smtClean="0">
              <a:solidFill>
                <a:srgbClr val="FFC000"/>
              </a:solidFill>
              <a:effectLst>
                <a:outerShdw blurRad="38100" dist="38100" dir="2700000" algn="tl">
                  <a:srgbClr val="000000"/>
                </a:outerShdw>
              </a:effectLst>
            </a:endParaRPr>
          </a:p>
        </p:txBody>
      </p:sp>
      <p:sp>
        <p:nvSpPr>
          <p:cNvPr id="6147" name="Rectangle 3"/>
          <p:cNvSpPr>
            <a:spLocks noGrp="1" noChangeArrowheads="1"/>
          </p:cNvSpPr>
          <p:nvPr>
            <p:ph type="body" idx="1"/>
          </p:nvPr>
        </p:nvSpPr>
        <p:spPr>
          <a:xfrm>
            <a:off x="228600" y="2209800"/>
            <a:ext cx="4800600" cy="4525963"/>
          </a:xfrm>
        </p:spPr>
        <p:txBody>
          <a:bodyPr/>
          <a:lstStyle/>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outerShdw>
                </a:effectLst>
              </a:rPr>
              <a:t>Imaging Features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Diffuse lung disease resembling chronic lung disease of prematurity</a:t>
            </a:r>
          </a:p>
          <a:p>
            <a:pPr marL="457200" lvl="1" indent="0" eaLnBrk="1" hangingPunct="1">
              <a:lnSpc>
                <a:spcPct val="80000"/>
              </a:lnSpc>
              <a:buClr>
                <a:srgbClr val="FF0000"/>
              </a:buClr>
              <a:buFontTx/>
              <a:buNone/>
              <a:defRPr/>
            </a:pPr>
            <a:r>
              <a:rPr lang="en-US" altLang="en-US" sz="2000" b="1" dirty="0" smtClean="0">
                <a:solidFill>
                  <a:schemeClr val="bg1"/>
                </a:solidFill>
                <a:effectLst>
                  <a:outerShdw blurRad="38100" dist="38100" dir="2700000" algn="tl">
                    <a:srgbClr val="000000"/>
                  </a:outerShdw>
                </a:effectLst>
              </a:rPr>
              <a:t>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CXR – Diffuse hazy or granular opacity </a:t>
            </a:r>
          </a:p>
          <a:p>
            <a:pPr lvl="1" eaLnBrk="1" hangingPunct="1">
              <a:lnSpc>
                <a:spcPct val="80000"/>
              </a:lnSpc>
              <a:buClr>
                <a:srgbClr val="FF0000"/>
              </a:buClr>
              <a:defRPr/>
            </a:pPr>
            <a:endParaRPr lang="en-US" altLang="en-US" sz="2000" b="1" dirty="0" smtClean="0">
              <a:solidFill>
                <a:schemeClr val="bg1"/>
              </a:solidFill>
              <a:effectLst>
                <a:outerShdw blurRad="38100" dist="38100" dir="2700000" algn="tl">
                  <a:srgbClr val="000000"/>
                </a:outerShdw>
              </a:effectLst>
            </a:endParaRP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CT – GGO with variable interlobular septal thickening </a:t>
            </a:r>
          </a:p>
        </p:txBody>
      </p:sp>
      <p:sp>
        <p:nvSpPr>
          <p:cNvPr id="12292" name="Rectangle 4"/>
          <p:cNvSpPr>
            <a:spLocks noChangeArrowheads="1"/>
          </p:cNvSpPr>
          <p:nvPr/>
        </p:nvSpPr>
        <p:spPr bwMode="auto">
          <a:xfrm>
            <a:off x="5257800" y="0"/>
            <a:ext cx="38862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1600">
              <a:latin typeface="Times New Roman" panose="02020603050405020304" pitchFamily="18" charset="0"/>
            </a:endParaRPr>
          </a:p>
        </p:txBody>
      </p:sp>
      <p:pic>
        <p:nvPicPr>
          <p:cNvPr id="12293" name="Picture 7" descr="1"/>
          <p:cNvPicPr>
            <a:picLocks noChangeAspect="1" noChangeArrowheads="1"/>
          </p:cNvPicPr>
          <p:nvPr/>
        </p:nvPicPr>
        <p:blipFill>
          <a:blip r:embed="rId3">
            <a:extLst>
              <a:ext uri="{28A0092B-C50C-407E-A947-70E740481C1C}">
                <a14:useLocalDpi xmlns:a14="http://schemas.microsoft.com/office/drawing/2010/main" val="0"/>
              </a:ext>
            </a:extLst>
          </a:blip>
          <a:srcRect l="28906" t="30469" r="30078" b="32813"/>
          <a:stretch>
            <a:fillRect/>
          </a:stretch>
        </p:blipFill>
        <p:spPr bwMode="auto">
          <a:xfrm>
            <a:off x="5372100" y="180975"/>
            <a:ext cx="3543300" cy="31718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294" name="Picture 10" descr="1"/>
          <p:cNvPicPr>
            <a:picLocks noChangeAspect="1" noChangeArrowheads="1"/>
          </p:cNvPicPr>
          <p:nvPr/>
        </p:nvPicPr>
        <p:blipFill>
          <a:blip r:embed="rId4">
            <a:extLst>
              <a:ext uri="{28A0092B-C50C-407E-A947-70E740481C1C}">
                <a14:useLocalDpi xmlns:a14="http://schemas.microsoft.com/office/drawing/2010/main" val="0"/>
              </a:ext>
            </a:extLst>
          </a:blip>
          <a:srcRect l="21875" t="25781" r="24295" b="33594"/>
          <a:stretch>
            <a:fillRect/>
          </a:stretch>
        </p:blipFill>
        <p:spPr bwMode="auto">
          <a:xfrm>
            <a:off x="5372100" y="3651250"/>
            <a:ext cx="3543300" cy="2673350"/>
          </a:xfrm>
          <a:prstGeom prst="rect">
            <a:avLst/>
          </a:prstGeom>
          <a:solidFill>
            <a:schemeClr val="tx1"/>
          </a:solidFill>
          <a:ln w="9525">
            <a:solidFill>
              <a:schemeClr val="tx1"/>
            </a:solidFill>
            <a:miter lim="800000"/>
            <a:headEnd/>
            <a:tailEnd/>
          </a:ln>
        </p:spPr>
      </p:pic>
      <p:sp>
        <p:nvSpPr>
          <p:cNvPr id="12295" name="TextBox 4"/>
          <p:cNvSpPr txBox="1">
            <a:spLocks noChangeArrowheads="1"/>
          </p:cNvSpPr>
          <p:nvPr/>
        </p:nvSpPr>
        <p:spPr bwMode="auto">
          <a:xfrm>
            <a:off x="0" y="5638800"/>
            <a:ext cx="5257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600" b="1">
                <a:solidFill>
                  <a:srgbClr val="FFC000"/>
                </a:solidFill>
              </a:rPr>
              <a:t>Lee EY. Interstitial Lung Disease in Infants. </a:t>
            </a:r>
          </a:p>
          <a:p>
            <a:pPr algn="ctr">
              <a:spcBef>
                <a:spcPct val="0"/>
              </a:spcBef>
              <a:buFontTx/>
              <a:buNone/>
            </a:pPr>
            <a:r>
              <a:rPr lang="en-US" altLang="en-US" sz="1600" b="1">
                <a:solidFill>
                  <a:srgbClr val="FFC000"/>
                </a:solidFill>
              </a:rPr>
              <a:t>Pediatric Radiology, 2018</a:t>
            </a:r>
          </a:p>
        </p:txBody>
      </p:sp>
    </p:spTree>
    <p:extLst>
      <p:ext uri="{BB962C8B-B14F-4D97-AF65-F5344CB8AC3E}">
        <p14:creationId xmlns:p14="http://schemas.microsoft.com/office/powerpoint/2010/main" val="338580960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52400" y="381000"/>
            <a:ext cx="4953000" cy="1143000"/>
          </a:xfrm>
        </p:spPr>
        <p:txBody>
          <a:bodyPr/>
          <a:lstStyle/>
          <a:p>
            <a:pPr eaLnBrk="1" hangingPunct="1">
              <a:defRPr/>
            </a:pPr>
            <a:r>
              <a:rPr lang="en-US" altLang="en-US" sz="3600" b="1" dirty="0" smtClean="0">
                <a:solidFill>
                  <a:srgbClr val="FFFF00"/>
                </a:solidFill>
                <a:effectLst>
                  <a:outerShdw blurRad="38100" dist="38100" dir="2700000" algn="tl">
                    <a:srgbClr val="000000"/>
                  </a:outerShdw>
                </a:effectLst>
              </a:rPr>
              <a:t>Diffuse Neonatal Lung Disorders</a:t>
            </a:r>
            <a:r>
              <a:rPr lang="en-US" altLang="en-US" b="1" dirty="0" smtClean="0">
                <a:solidFill>
                  <a:srgbClr val="FFFF00"/>
                </a:solidFill>
                <a:effectLst>
                  <a:outerShdw blurRad="38100" dist="38100" dir="2700000" algn="tl">
                    <a:srgbClr val="000000"/>
                  </a:outerShdw>
                </a:effectLst>
              </a:rPr>
              <a:t>:</a:t>
            </a:r>
            <a:r>
              <a:rPr lang="en-US" altLang="en-US" sz="2800" b="1" dirty="0">
                <a:solidFill>
                  <a:srgbClr val="FFFF00"/>
                </a:solidFill>
                <a:effectLst>
                  <a:outerShdw blurRad="38100" dist="38100" dir="2700000" algn="tl">
                    <a:srgbClr val="000000"/>
                  </a:outerShdw>
                </a:effectLst>
              </a:rPr>
              <a:t/>
            </a:r>
            <a:br>
              <a:rPr lang="en-US" altLang="en-US" sz="2800" b="1" dirty="0">
                <a:solidFill>
                  <a:srgbClr val="FFFF00"/>
                </a:solidFill>
                <a:effectLst>
                  <a:outerShdw blurRad="38100" dist="38100" dir="2700000" algn="tl">
                    <a:srgbClr val="000000"/>
                  </a:outerShdw>
                </a:effectLst>
              </a:rPr>
            </a:br>
            <a:r>
              <a:rPr lang="en-US" altLang="en-US" sz="2400" b="1" dirty="0" smtClean="0">
                <a:solidFill>
                  <a:srgbClr val="FFC000"/>
                </a:solidFill>
                <a:effectLst>
                  <a:outerShdw blurRad="38100" dist="38100" dir="2700000" algn="tl">
                    <a:srgbClr val="000000"/>
                  </a:outerShdw>
                </a:effectLst>
              </a:rPr>
              <a:t>Full Term: SpB Genetic Mutation </a:t>
            </a:r>
            <a:endParaRPr lang="en-US" altLang="en-US" sz="1400" b="1" dirty="0" smtClean="0">
              <a:solidFill>
                <a:srgbClr val="FFC000"/>
              </a:solidFill>
              <a:effectLst>
                <a:outerShdw blurRad="38100" dist="38100" dir="2700000" algn="tl">
                  <a:srgbClr val="000000"/>
                </a:outerShdw>
              </a:effectLst>
            </a:endParaRPr>
          </a:p>
        </p:txBody>
      </p:sp>
      <p:sp>
        <p:nvSpPr>
          <p:cNvPr id="6147" name="Rectangle 3"/>
          <p:cNvSpPr>
            <a:spLocks noGrp="1" noChangeArrowheads="1"/>
          </p:cNvSpPr>
          <p:nvPr>
            <p:ph type="body" idx="1"/>
          </p:nvPr>
        </p:nvSpPr>
        <p:spPr>
          <a:xfrm>
            <a:off x="228600" y="2209800"/>
            <a:ext cx="4800600" cy="4525963"/>
          </a:xfrm>
        </p:spPr>
        <p:txBody>
          <a:bodyPr/>
          <a:lstStyle/>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outerShdw>
                </a:effectLst>
              </a:rPr>
              <a:t>Pathological Findings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Prominent diffuse alveolar epithelial hyperplasia </a:t>
            </a:r>
          </a:p>
          <a:p>
            <a:pPr marL="457200" lvl="1" indent="0" eaLnBrk="1" hangingPunct="1">
              <a:lnSpc>
                <a:spcPct val="80000"/>
              </a:lnSpc>
              <a:buClr>
                <a:srgbClr val="FF0000"/>
              </a:buClr>
              <a:buFontTx/>
              <a:buNone/>
              <a:defRPr/>
            </a:pPr>
            <a:r>
              <a:rPr lang="en-US" altLang="en-US" sz="2000" b="1" dirty="0" smtClean="0">
                <a:solidFill>
                  <a:schemeClr val="bg1"/>
                </a:solidFill>
                <a:effectLst>
                  <a:outerShdw blurRad="38100" dist="38100" dir="2700000" algn="tl">
                    <a:srgbClr val="000000"/>
                  </a:outerShdw>
                </a:effectLst>
              </a:rPr>
              <a:t>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Variable proteinosis material  </a:t>
            </a:r>
          </a:p>
          <a:p>
            <a:pPr lvl="1" eaLnBrk="1" hangingPunct="1">
              <a:lnSpc>
                <a:spcPct val="80000"/>
              </a:lnSpc>
              <a:buClr>
                <a:srgbClr val="FF0000"/>
              </a:buClr>
              <a:defRPr/>
            </a:pPr>
            <a:endParaRPr lang="en-US" altLang="en-US" sz="2000" b="1" dirty="0" smtClean="0">
              <a:solidFill>
                <a:schemeClr val="bg1"/>
              </a:solidFill>
              <a:effectLst>
                <a:outerShdw blurRad="38100" dist="38100" dir="2700000" algn="tl">
                  <a:srgbClr val="000000"/>
                </a:outerShdw>
              </a:effectLst>
            </a:endParaRP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Foamy macrophages </a:t>
            </a:r>
          </a:p>
          <a:p>
            <a:pPr lvl="1" eaLnBrk="1" hangingPunct="1">
              <a:lnSpc>
                <a:spcPct val="80000"/>
              </a:lnSpc>
              <a:buClr>
                <a:srgbClr val="FF0000"/>
              </a:buClr>
              <a:defRPr/>
            </a:pPr>
            <a:endParaRPr lang="en-US" altLang="en-US" sz="2000" b="1" dirty="0" smtClean="0">
              <a:solidFill>
                <a:schemeClr val="bg1"/>
              </a:solidFill>
              <a:effectLst>
                <a:outerShdw blurRad="38100" dist="38100" dir="2700000" algn="tl">
                  <a:srgbClr val="000000"/>
                </a:outerShdw>
              </a:effectLst>
            </a:endParaRP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Lamellar body abnormalities on EM  </a:t>
            </a:r>
          </a:p>
        </p:txBody>
      </p:sp>
      <p:sp>
        <p:nvSpPr>
          <p:cNvPr id="13316" name="Rectangle 4"/>
          <p:cNvSpPr>
            <a:spLocks noChangeArrowheads="1"/>
          </p:cNvSpPr>
          <p:nvPr/>
        </p:nvSpPr>
        <p:spPr bwMode="auto">
          <a:xfrm>
            <a:off x="5257800" y="0"/>
            <a:ext cx="38862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1600">
              <a:latin typeface="Times New Roman" panose="02020603050405020304" pitchFamily="18" charset="0"/>
            </a:endParaRPr>
          </a:p>
        </p:txBody>
      </p:sp>
      <p:pic>
        <p:nvPicPr>
          <p:cNvPr id="13317" name="Picture 7" descr="95X099 (4)-1"/>
          <p:cNvPicPr>
            <a:picLocks noChangeAspect="1" noChangeArrowheads="1"/>
          </p:cNvPicPr>
          <p:nvPr/>
        </p:nvPicPr>
        <p:blipFill>
          <a:blip r:embed="rId3">
            <a:extLst>
              <a:ext uri="{28A0092B-C50C-407E-A947-70E740481C1C}">
                <a14:useLocalDpi xmlns:a14="http://schemas.microsoft.com/office/drawing/2010/main" val="0"/>
              </a:ext>
            </a:extLst>
          </a:blip>
          <a:srcRect l="45157" r="10738" b="40984"/>
          <a:stretch>
            <a:fillRect/>
          </a:stretch>
        </p:blipFill>
        <p:spPr bwMode="auto">
          <a:xfrm>
            <a:off x="5334000" y="168275"/>
            <a:ext cx="3505200" cy="30908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318" name="Picture 8" descr="89X119 EM (1)-1"/>
          <p:cNvPicPr>
            <a:picLocks noChangeAspect="1" noChangeArrowheads="1"/>
          </p:cNvPicPr>
          <p:nvPr/>
        </p:nvPicPr>
        <p:blipFill>
          <a:blip r:embed="rId4">
            <a:extLst>
              <a:ext uri="{28A0092B-C50C-407E-A947-70E740481C1C}">
                <a14:useLocalDpi xmlns:a14="http://schemas.microsoft.com/office/drawing/2010/main" val="0"/>
              </a:ext>
            </a:extLst>
          </a:blip>
          <a:srcRect t="21407"/>
          <a:stretch>
            <a:fillRect/>
          </a:stretch>
        </p:blipFill>
        <p:spPr bwMode="auto">
          <a:xfrm>
            <a:off x="5334000" y="3481388"/>
            <a:ext cx="3505200"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TextBox 4"/>
          <p:cNvSpPr txBox="1">
            <a:spLocks noChangeArrowheads="1"/>
          </p:cNvSpPr>
          <p:nvPr/>
        </p:nvSpPr>
        <p:spPr bwMode="auto">
          <a:xfrm>
            <a:off x="0" y="5715000"/>
            <a:ext cx="5257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600" b="1">
                <a:solidFill>
                  <a:srgbClr val="FFC000"/>
                </a:solidFill>
              </a:rPr>
              <a:t>Lee EY. Interstitial Lung Disease in Infants. </a:t>
            </a:r>
          </a:p>
          <a:p>
            <a:pPr algn="ctr">
              <a:spcBef>
                <a:spcPct val="0"/>
              </a:spcBef>
              <a:buFontTx/>
              <a:buNone/>
            </a:pPr>
            <a:r>
              <a:rPr lang="en-US" altLang="en-US" sz="1600" b="1">
                <a:solidFill>
                  <a:srgbClr val="FFC000"/>
                </a:solidFill>
              </a:rPr>
              <a:t>Pediatric Radiology, 2018</a:t>
            </a:r>
          </a:p>
        </p:txBody>
      </p:sp>
    </p:spTree>
    <p:extLst>
      <p:ext uri="{BB962C8B-B14F-4D97-AF65-F5344CB8AC3E}">
        <p14:creationId xmlns:p14="http://schemas.microsoft.com/office/powerpoint/2010/main" val="177603043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52400" y="381000"/>
            <a:ext cx="4953000" cy="1143000"/>
          </a:xfrm>
        </p:spPr>
        <p:txBody>
          <a:bodyPr/>
          <a:lstStyle/>
          <a:p>
            <a:pPr eaLnBrk="1" hangingPunct="1">
              <a:defRPr/>
            </a:pPr>
            <a:r>
              <a:rPr lang="en-US" altLang="en-US" sz="3600" b="1" dirty="0" smtClean="0">
                <a:solidFill>
                  <a:srgbClr val="FFFF00"/>
                </a:solidFill>
                <a:effectLst>
                  <a:outerShdw blurRad="38100" dist="38100" dir="2700000" algn="tl">
                    <a:srgbClr val="000000"/>
                  </a:outerShdw>
                </a:effectLst>
              </a:rPr>
              <a:t>Diffuse Neonatal Lung Disorders</a:t>
            </a:r>
            <a:r>
              <a:rPr lang="en-US" altLang="en-US" b="1" dirty="0" smtClean="0">
                <a:solidFill>
                  <a:srgbClr val="FFFF00"/>
                </a:solidFill>
                <a:effectLst>
                  <a:outerShdw blurRad="38100" dist="38100" dir="2700000" algn="tl">
                    <a:srgbClr val="000000"/>
                  </a:outerShdw>
                </a:effectLst>
              </a:rPr>
              <a:t>:</a:t>
            </a:r>
            <a:r>
              <a:rPr lang="en-US" altLang="en-US" sz="2800" b="1" dirty="0">
                <a:solidFill>
                  <a:srgbClr val="FFFF00"/>
                </a:solidFill>
                <a:effectLst>
                  <a:outerShdw blurRad="38100" dist="38100" dir="2700000" algn="tl">
                    <a:srgbClr val="000000"/>
                  </a:outerShdw>
                </a:effectLst>
              </a:rPr>
              <a:t/>
            </a:r>
            <a:br>
              <a:rPr lang="en-US" altLang="en-US" sz="2800" b="1" dirty="0">
                <a:solidFill>
                  <a:srgbClr val="FFFF00"/>
                </a:solidFill>
                <a:effectLst>
                  <a:outerShdw blurRad="38100" dist="38100" dir="2700000" algn="tl">
                    <a:srgbClr val="000000"/>
                  </a:outerShdw>
                </a:effectLst>
              </a:rPr>
            </a:br>
            <a:r>
              <a:rPr lang="en-US" altLang="en-US" sz="2400" b="1" dirty="0" smtClean="0">
                <a:solidFill>
                  <a:srgbClr val="FFC000"/>
                </a:solidFill>
                <a:effectLst>
                  <a:outerShdw blurRad="38100" dist="38100" dir="2700000" algn="tl">
                    <a:srgbClr val="000000"/>
                  </a:outerShdw>
                </a:effectLst>
              </a:rPr>
              <a:t>Full Term: SpC &amp; ABCA3  </a:t>
            </a:r>
            <a:endParaRPr lang="en-US" altLang="en-US" sz="1400" b="1" dirty="0" smtClean="0">
              <a:solidFill>
                <a:srgbClr val="FFC000"/>
              </a:solidFill>
              <a:effectLst>
                <a:outerShdw blurRad="38100" dist="38100" dir="2700000" algn="tl">
                  <a:srgbClr val="000000"/>
                </a:outerShdw>
              </a:effectLst>
            </a:endParaRPr>
          </a:p>
        </p:txBody>
      </p:sp>
      <p:sp>
        <p:nvSpPr>
          <p:cNvPr id="6147" name="Rectangle 3"/>
          <p:cNvSpPr>
            <a:spLocks noGrp="1" noChangeArrowheads="1"/>
          </p:cNvSpPr>
          <p:nvPr>
            <p:ph type="body" idx="1"/>
          </p:nvPr>
        </p:nvSpPr>
        <p:spPr>
          <a:xfrm>
            <a:off x="228600" y="1951038"/>
            <a:ext cx="4800600" cy="4525962"/>
          </a:xfrm>
        </p:spPr>
        <p:txBody>
          <a:bodyPr/>
          <a:lstStyle/>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outerShdw>
                </a:effectLst>
              </a:rPr>
              <a:t>Clinical Features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Term infants</a:t>
            </a:r>
          </a:p>
          <a:p>
            <a:pPr lvl="2" eaLnBrk="1" hangingPunct="1">
              <a:lnSpc>
                <a:spcPct val="80000"/>
              </a:lnSpc>
              <a:buClr>
                <a:srgbClr val="FF0000"/>
              </a:buClr>
              <a:defRPr/>
            </a:pPr>
            <a:r>
              <a:rPr lang="en-US" altLang="en-US" sz="1600" b="1" dirty="0" smtClean="0">
                <a:solidFill>
                  <a:schemeClr val="bg1"/>
                </a:solidFill>
                <a:effectLst>
                  <a:outerShdw blurRad="38100" dist="38100" dir="2700000" algn="tl">
                    <a:srgbClr val="000000"/>
                  </a:outerShdw>
                </a:effectLst>
              </a:rPr>
              <a:t>Autosomal dominant</a:t>
            </a:r>
          </a:p>
          <a:p>
            <a:pPr lvl="3" eaLnBrk="1" hangingPunct="1">
              <a:lnSpc>
                <a:spcPct val="80000"/>
              </a:lnSpc>
              <a:buClr>
                <a:srgbClr val="FF0000"/>
              </a:buClr>
              <a:defRPr/>
            </a:pPr>
            <a:r>
              <a:rPr lang="en-US" altLang="en-US" sz="1200" b="1" dirty="0" smtClean="0">
                <a:solidFill>
                  <a:schemeClr val="bg1"/>
                </a:solidFill>
                <a:effectLst>
                  <a:outerShdw blurRad="38100" dist="38100" dir="2700000" algn="tl">
                    <a:srgbClr val="000000"/>
                  </a:outerShdw>
                </a:effectLst>
              </a:rPr>
              <a:t>Mutations of surfactant protein C (SpC) </a:t>
            </a:r>
          </a:p>
          <a:p>
            <a:pPr lvl="2" eaLnBrk="1" hangingPunct="1">
              <a:lnSpc>
                <a:spcPct val="80000"/>
              </a:lnSpc>
              <a:buClr>
                <a:srgbClr val="FF0000"/>
              </a:buClr>
              <a:defRPr/>
            </a:pPr>
            <a:r>
              <a:rPr lang="en-US" altLang="en-US" sz="1600" b="1" dirty="0" smtClean="0">
                <a:solidFill>
                  <a:schemeClr val="bg1"/>
                </a:solidFill>
                <a:effectLst>
                  <a:outerShdw blurRad="38100" dist="38100" dir="2700000" algn="tl">
                    <a:srgbClr val="000000"/>
                  </a:outerShdw>
                </a:effectLst>
              </a:rPr>
              <a:t>Autosomal recessive</a:t>
            </a:r>
          </a:p>
          <a:p>
            <a:pPr lvl="3" eaLnBrk="1" hangingPunct="1">
              <a:lnSpc>
                <a:spcPct val="80000"/>
              </a:lnSpc>
              <a:buClr>
                <a:srgbClr val="FF0000"/>
              </a:buClr>
              <a:defRPr/>
            </a:pPr>
            <a:r>
              <a:rPr lang="en-US" altLang="en-US" sz="1200" b="1" dirty="0" smtClean="0">
                <a:solidFill>
                  <a:schemeClr val="bg1"/>
                </a:solidFill>
                <a:effectLst>
                  <a:outerShdw blurRad="38100" dist="38100" dir="2700000" algn="tl">
                    <a:srgbClr val="000000"/>
                  </a:outerShdw>
                </a:effectLst>
              </a:rPr>
              <a:t>Mutations of ATP-binding cassette subfamily A member 3 (ABCA3) gene   </a:t>
            </a:r>
          </a:p>
          <a:p>
            <a:pPr lvl="1" eaLnBrk="1" hangingPunct="1">
              <a:lnSpc>
                <a:spcPct val="80000"/>
              </a:lnSpc>
              <a:buClr>
                <a:srgbClr val="FF0000"/>
              </a:buClr>
              <a:defRPr/>
            </a:pPr>
            <a:endParaRPr lang="en-US" altLang="en-US" sz="2000" b="1" dirty="0" smtClean="0">
              <a:solidFill>
                <a:schemeClr val="bg1"/>
              </a:solidFill>
              <a:effectLst>
                <a:outerShdw blurRad="38100" dist="38100" dir="2700000" algn="tl">
                  <a:srgbClr val="000000"/>
                </a:outerShdw>
              </a:effectLst>
            </a:endParaRP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Present at birth or postnatal period </a:t>
            </a:r>
          </a:p>
          <a:p>
            <a:pPr lvl="1" eaLnBrk="1" hangingPunct="1">
              <a:lnSpc>
                <a:spcPct val="80000"/>
              </a:lnSpc>
              <a:buClr>
                <a:srgbClr val="FF0000"/>
              </a:buClr>
              <a:defRPr/>
            </a:pPr>
            <a:endParaRPr lang="en-US" altLang="en-US" sz="2000" b="1" dirty="0" smtClean="0">
              <a:solidFill>
                <a:schemeClr val="bg1"/>
              </a:solidFill>
              <a:effectLst>
                <a:outerShdw blurRad="38100" dist="38100" dir="2700000" algn="tl">
                  <a:srgbClr val="000000"/>
                </a:outerShdw>
              </a:effectLst>
            </a:endParaRP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Progressively worsening respiratory distress (severe hypoxemia) </a:t>
            </a:r>
          </a:p>
          <a:p>
            <a:pPr lvl="1" eaLnBrk="1" hangingPunct="1">
              <a:lnSpc>
                <a:spcPct val="80000"/>
              </a:lnSpc>
              <a:buClr>
                <a:srgbClr val="FF0000"/>
              </a:buClr>
              <a:defRPr/>
            </a:pPr>
            <a:endParaRPr lang="en-US" altLang="en-US" sz="2000" b="1" dirty="0" smtClean="0">
              <a:solidFill>
                <a:schemeClr val="bg1"/>
              </a:solidFill>
              <a:effectLst>
                <a:outerShdw blurRad="38100" dist="38100" dir="2700000" algn="tl">
                  <a:srgbClr val="000000"/>
                </a:outerShdw>
              </a:effectLst>
            </a:endParaRP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Refractory to treatment &amp; moderate mortality (~ 30%)</a:t>
            </a:r>
          </a:p>
        </p:txBody>
      </p:sp>
      <p:sp>
        <p:nvSpPr>
          <p:cNvPr id="15364" name="Rectangle 4"/>
          <p:cNvSpPr>
            <a:spLocks noChangeArrowheads="1"/>
          </p:cNvSpPr>
          <p:nvPr/>
        </p:nvSpPr>
        <p:spPr bwMode="auto">
          <a:xfrm>
            <a:off x="5257800" y="0"/>
            <a:ext cx="38862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1600">
              <a:latin typeface="Times New Roman" panose="02020603050405020304" pitchFamily="18" charset="0"/>
            </a:endParaRPr>
          </a:p>
        </p:txBody>
      </p:sp>
      <p:pic>
        <p:nvPicPr>
          <p:cNvPr id="15365" name="Picture 5" descr="Water Model of SPC"/>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l="15408" t="14444" r="14470" b="12222"/>
          <a:stretch>
            <a:fillRect/>
          </a:stretch>
        </p:blipFill>
        <p:spPr bwMode="auto">
          <a:xfrm>
            <a:off x="5438775" y="95250"/>
            <a:ext cx="3667125" cy="2876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366" name="Picture 6" descr="Surfanctant Deficiency C - Color Image"/>
          <p:cNvPicPr>
            <a:picLocks noChangeAspect="1" noChangeArrowheads="1"/>
          </p:cNvPicPr>
          <p:nvPr/>
        </p:nvPicPr>
        <p:blipFill>
          <a:blip r:embed="rId4">
            <a:lum contrast="6000"/>
            <a:extLst>
              <a:ext uri="{28A0092B-C50C-407E-A947-70E740481C1C}">
                <a14:useLocalDpi xmlns:a14="http://schemas.microsoft.com/office/drawing/2010/main" val="0"/>
              </a:ext>
            </a:extLst>
          </a:blip>
          <a:srcRect l="3401" t="2399" r="3772" b="8069"/>
          <a:stretch>
            <a:fillRect/>
          </a:stretch>
        </p:blipFill>
        <p:spPr bwMode="auto">
          <a:xfrm>
            <a:off x="5562600" y="3614738"/>
            <a:ext cx="3452813" cy="24812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158553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52400" y="381000"/>
            <a:ext cx="4953000" cy="1143000"/>
          </a:xfrm>
        </p:spPr>
        <p:txBody>
          <a:bodyPr/>
          <a:lstStyle/>
          <a:p>
            <a:pPr eaLnBrk="1" hangingPunct="1">
              <a:defRPr/>
            </a:pPr>
            <a:r>
              <a:rPr lang="en-US" altLang="en-US" sz="3600" b="1" dirty="0" smtClean="0">
                <a:solidFill>
                  <a:srgbClr val="FFFF00"/>
                </a:solidFill>
                <a:effectLst>
                  <a:outerShdw blurRad="38100" dist="38100" dir="2700000" algn="tl">
                    <a:srgbClr val="000000"/>
                  </a:outerShdw>
                </a:effectLst>
              </a:rPr>
              <a:t>Diffuse Neonatal Lung Disorders</a:t>
            </a:r>
            <a:r>
              <a:rPr lang="en-US" altLang="en-US" b="1" dirty="0" smtClean="0">
                <a:solidFill>
                  <a:srgbClr val="FFFF00"/>
                </a:solidFill>
                <a:effectLst>
                  <a:outerShdw blurRad="38100" dist="38100" dir="2700000" algn="tl">
                    <a:srgbClr val="000000"/>
                  </a:outerShdw>
                </a:effectLst>
              </a:rPr>
              <a:t>:</a:t>
            </a:r>
            <a:r>
              <a:rPr lang="en-US" altLang="en-US" sz="2800" b="1" dirty="0">
                <a:solidFill>
                  <a:srgbClr val="FFFF00"/>
                </a:solidFill>
                <a:effectLst>
                  <a:outerShdw blurRad="38100" dist="38100" dir="2700000" algn="tl">
                    <a:srgbClr val="000000"/>
                  </a:outerShdw>
                </a:effectLst>
              </a:rPr>
              <a:t/>
            </a:r>
            <a:br>
              <a:rPr lang="en-US" altLang="en-US" sz="2800" b="1" dirty="0">
                <a:solidFill>
                  <a:srgbClr val="FFFF00"/>
                </a:solidFill>
                <a:effectLst>
                  <a:outerShdw blurRad="38100" dist="38100" dir="2700000" algn="tl">
                    <a:srgbClr val="000000"/>
                  </a:outerShdw>
                </a:effectLst>
              </a:rPr>
            </a:br>
            <a:r>
              <a:rPr lang="en-US" altLang="en-US" sz="2400" b="1" dirty="0" smtClean="0">
                <a:solidFill>
                  <a:srgbClr val="FFC000"/>
                </a:solidFill>
                <a:effectLst>
                  <a:outerShdw blurRad="38100" dist="38100" dir="2700000" algn="tl">
                    <a:srgbClr val="000000"/>
                  </a:outerShdw>
                </a:effectLst>
              </a:rPr>
              <a:t>Full Term: SpC &amp; ABCA3  </a:t>
            </a:r>
            <a:endParaRPr lang="en-US" altLang="en-US" sz="1400" b="1" dirty="0" smtClean="0">
              <a:solidFill>
                <a:srgbClr val="FFC000"/>
              </a:solidFill>
              <a:effectLst>
                <a:outerShdw blurRad="38100" dist="38100" dir="2700000" algn="tl">
                  <a:srgbClr val="000000"/>
                </a:outerShdw>
              </a:effectLst>
            </a:endParaRPr>
          </a:p>
        </p:txBody>
      </p:sp>
      <p:sp>
        <p:nvSpPr>
          <p:cNvPr id="6147" name="Rectangle 3"/>
          <p:cNvSpPr>
            <a:spLocks noGrp="1" noChangeArrowheads="1"/>
          </p:cNvSpPr>
          <p:nvPr>
            <p:ph type="body" idx="1"/>
          </p:nvPr>
        </p:nvSpPr>
        <p:spPr>
          <a:xfrm>
            <a:off x="304800" y="2103438"/>
            <a:ext cx="4800600" cy="4525962"/>
          </a:xfrm>
        </p:spPr>
        <p:txBody>
          <a:bodyPr/>
          <a:lstStyle/>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outerShdw>
                </a:effectLst>
              </a:rPr>
              <a:t>Imaging Findings   </a:t>
            </a:r>
          </a:p>
          <a:p>
            <a:pPr lvl="1" eaLnBrk="1" hangingPunct="1">
              <a:lnSpc>
                <a:spcPct val="80000"/>
              </a:lnSpc>
              <a:buClr>
                <a:srgbClr val="FF0000"/>
              </a:buClr>
              <a:defRPr/>
            </a:pPr>
            <a:endParaRPr lang="en-US" altLang="en-US" sz="2400" b="1" dirty="0" smtClean="0">
              <a:solidFill>
                <a:schemeClr val="bg1"/>
              </a:solidFill>
              <a:effectLst>
                <a:outerShdw blurRad="38100" dist="38100" dir="2700000" algn="tl">
                  <a:srgbClr val="000000"/>
                </a:outerShdw>
              </a:effectLst>
            </a:endParaRPr>
          </a:p>
          <a:p>
            <a:pPr lvl="1"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Neonates</a:t>
            </a:r>
          </a:p>
          <a:p>
            <a:pPr lvl="2" eaLnBrk="1" hangingPunct="1">
              <a:lnSpc>
                <a:spcPct val="80000"/>
              </a:lnSpc>
              <a:buClr>
                <a:srgbClr val="FF0000"/>
              </a:buClr>
              <a:defRPr/>
            </a:pPr>
            <a:r>
              <a:rPr lang="en-US" altLang="en-US" sz="1800" b="1" dirty="0" smtClean="0">
                <a:solidFill>
                  <a:schemeClr val="bg1"/>
                </a:solidFill>
                <a:effectLst>
                  <a:outerShdw blurRad="38100" dist="38100" dir="2700000" algn="tl">
                    <a:srgbClr val="000000"/>
                  </a:outerShdw>
                </a:effectLst>
              </a:rPr>
              <a:t>Diffuse lung disease resembling surfactant deficiency syndrome of prematurity </a:t>
            </a:r>
          </a:p>
          <a:p>
            <a:pPr lvl="3" eaLnBrk="1" hangingPunct="1">
              <a:lnSpc>
                <a:spcPct val="80000"/>
              </a:lnSpc>
              <a:buClr>
                <a:srgbClr val="FF0000"/>
              </a:buClr>
              <a:defRPr/>
            </a:pPr>
            <a:r>
              <a:rPr lang="en-US" altLang="en-US" sz="1400" b="1" dirty="0" smtClean="0">
                <a:solidFill>
                  <a:schemeClr val="bg1"/>
                </a:solidFill>
                <a:effectLst>
                  <a:outerShdw blurRad="38100" dist="38100" dir="2700000" algn="tl">
                    <a:srgbClr val="000000"/>
                  </a:outerShdw>
                </a:effectLst>
              </a:rPr>
              <a:t>CXR – Diffuse hazy or granular opacity </a:t>
            </a:r>
          </a:p>
          <a:p>
            <a:pPr lvl="3" eaLnBrk="1" hangingPunct="1">
              <a:lnSpc>
                <a:spcPct val="80000"/>
              </a:lnSpc>
              <a:buClr>
                <a:srgbClr val="FF0000"/>
              </a:buClr>
              <a:defRPr/>
            </a:pPr>
            <a:r>
              <a:rPr lang="en-US" altLang="en-US" sz="1400" b="1" dirty="0" smtClean="0">
                <a:solidFill>
                  <a:schemeClr val="bg1"/>
                </a:solidFill>
                <a:effectLst>
                  <a:outerShdw blurRad="38100" dist="38100" dir="2700000" algn="tl">
                    <a:srgbClr val="000000"/>
                  </a:outerShdw>
                </a:effectLst>
              </a:rPr>
              <a:t>CT – GGO with variable interlobular septal thickening   </a:t>
            </a:r>
          </a:p>
          <a:p>
            <a:pPr lvl="1" eaLnBrk="1" hangingPunct="1">
              <a:lnSpc>
                <a:spcPct val="80000"/>
              </a:lnSpc>
              <a:buClr>
                <a:srgbClr val="FF0000"/>
              </a:buClr>
              <a:defRPr/>
            </a:pPr>
            <a:endParaRPr lang="en-US" altLang="en-US" sz="2400" b="1" dirty="0" smtClean="0">
              <a:solidFill>
                <a:schemeClr val="bg1"/>
              </a:solidFill>
              <a:effectLst>
                <a:outerShdw blurRad="38100" dist="38100" dir="2700000" algn="tl">
                  <a:srgbClr val="000000"/>
                </a:outerShdw>
              </a:effectLst>
            </a:endParaRPr>
          </a:p>
          <a:p>
            <a:pPr lvl="1"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Older children</a:t>
            </a:r>
          </a:p>
          <a:p>
            <a:pPr lvl="2" eaLnBrk="1" hangingPunct="1">
              <a:lnSpc>
                <a:spcPct val="80000"/>
              </a:lnSpc>
              <a:buClr>
                <a:srgbClr val="FF0000"/>
              </a:buClr>
              <a:defRPr/>
            </a:pPr>
            <a:r>
              <a:rPr lang="en-US" altLang="en-US" sz="1600" b="1" dirty="0" smtClean="0">
                <a:solidFill>
                  <a:schemeClr val="bg1"/>
                </a:solidFill>
                <a:effectLst>
                  <a:outerShdw blurRad="38100" dist="38100" dir="2700000" algn="tl">
                    <a:srgbClr val="000000"/>
                  </a:outerShdw>
                </a:effectLst>
              </a:rPr>
              <a:t>CXR / CT – Coarse interstitial thickening &amp; cystic change   </a:t>
            </a:r>
          </a:p>
        </p:txBody>
      </p:sp>
      <p:sp>
        <p:nvSpPr>
          <p:cNvPr id="16388" name="Rectangle 4"/>
          <p:cNvSpPr>
            <a:spLocks noChangeArrowheads="1"/>
          </p:cNvSpPr>
          <p:nvPr/>
        </p:nvSpPr>
        <p:spPr bwMode="auto">
          <a:xfrm>
            <a:off x="5257800" y="0"/>
            <a:ext cx="38862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1600">
              <a:latin typeface="Times New Roman" panose="02020603050405020304" pitchFamily="18" charset="0"/>
            </a:endParaRPr>
          </a:p>
        </p:txBody>
      </p:sp>
      <p:pic>
        <p:nvPicPr>
          <p:cNvPr id="16389" name="Picture 8" descr="1"/>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l="17143" t="36913" r="19772" b="20000"/>
          <a:stretch>
            <a:fillRect/>
          </a:stretch>
        </p:blipFill>
        <p:spPr bwMode="auto">
          <a:xfrm>
            <a:off x="5292725" y="3873500"/>
            <a:ext cx="3810000" cy="2603500"/>
          </a:xfrm>
          <a:prstGeom prst="rect">
            <a:avLst/>
          </a:prstGeom>
          <a:solidFill>
            <a:schemeClr val="tx1"/>
          </a:solidFill>
          <a:ln w="9525">
            <a:solidFill>
              <a:schemeClr val="tx1"/>
            </a:solidFill>
            <a:miter lim="800000"/>
            <a:headEnd/>
            <a:tailEnd/>
          </a:ln>
        </p:spPr>
      </p:pic>
      <p:pic>
        <p:nvPicPr>
          <p:cNvPr id="12" name="Picture 10" descr="1"/>
          <p:cNvPicPr>
            <a:picLocks noChangeAspect="1" noChangeArrowheads="1"/>
          </p:cNvPicPr>
          <p:nvPr/>
        </p:nvPicPr>
        <p:blipFill>
          <a:blip r:embed="rId4">
            <a:lum bright="-12000"/>
            <a:extLst>
              <a:ext uri="{28A0092B-C50C-407E-A947-70E740481C1C}">
                <a14:useLocalDpi xmlns:a14="http://schemas.microsoft.com/office/drawing/2010/main" val="0"/>
              </a:ext>
            </a:extLst>
          </a:blip>
          <a:srcRect l="7962" t="15775" r="8113" b="23418"/>
          <a:stretch>
            <a:fillRect/>
          </a:stretch>
        </p:blipFill>
        <p:spPr bwMode="auto">
          <a:xfrm>
            <a:off x="5305425" y="3873500"/>
            <a:ext cx="3810000" cy="27606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391" name="Picture 7" descr="1"/>
          <p:cNvPicPr>
            <a:picLocks noChangeAspect="1" noChangeArrowheads="1"/>
          </p:cNvPicPr>
          <p:nvPr/>
        </p:nvPicPr>
        <p:blipFill>
          <a:blip r:embed="rId5">
            <a:extLst>
              <a:ext uri="{28A0092B-C50C-407E-A947-70E740481C1C}">
                <a14:useLocalDpi xmlns:a14="http://schemas.microsoft.com/office/drawing/2010/main" val="0"/>
              </a:ext>
            </a:extLst>
          </a:blip>
          <a:srcRect l="25000" t="25000" r="19737" b="30264"/>
          <a:stretch>
            <a:fillRect/>
          </a:stretch>
        </p:blipFill>
        <p:spPr bwMode="auto">
          <a:xfrm>
            <a:off x="5410200" y="304800"/>
            <a:ext cx="3505200" cy="3079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9" descr="1"/>
          <p:cNvPicPr>
            <a:picLocks noChangeAspect="1" noChangeArrowheads="1"/>
          </p:cNvPicPr>
          <p:nvPr/>
        </p:nvPicPr>
        <p:blipFill>
          <a:blip r:embed="rId6">
            <a:extLst>
              <a:ext uri="{28A0092B-C50C-407E-A947-70E740481C1C}">
                <a14:useLocalDpi xmlns:a14="http://schemas.microsoft.com/office/drawing/2010/main" val="0"/>
              </a:ext>
            </a:extLst>
          </a:blip>
          <a:srcRect l="23438" t="4688" r="25000" b="50000"/>
          <a:stretch>
            <a:fillRect/>
          </a:stretch>
        </p:blipFill>
        <p:spPr bwMode="auto">
          <a:xfrm>
            <a:off x="5273675" y="152400"/>
            <a:ext cx="3810000" cy="334803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55433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6200" y="304800"/>
            <a:ext cx="9067800" cy="1143000"/>
          </a:xfrm>
        </p:spPr>
        <p:txBody>
          <a:bodyPr/>
          <a:lstStyle/>
          <a:p>
            <a:pPr eaLnBrk="1" hangingPunct="1">
              <a:defRPr/>
            </a:pPr>
            <a:r>
              <a:rPr lang="en-US" altLang="en-US" sz="4000" b="1" dirty="0" smtClean="0">
                <a:solidFill>
                  <a:srgbClr val="FFFF00"/>
                </a:solidFill>
                <a:effectLst>
                  <a:outerShdw blurRad="38100" dist="38100" dir="2700000" algn="tl">
                    <a:srgbClr val="000000"/>
                  </a:outerShdw>
                </a:effectLst>
              </a:rPr>
              <a:t>Pediatric Body Imaging: </a:t>
            </a:r>
            <a:br>
              <a:rPr lang="en-US" altLang="en-US" sz="4000" b="1" dirty="0" smtClean="0">
                <a:solidFill>
                  <a:srgbClr val="FFFF00"/>
                </a:solidFill>
                <a:effectLst>
                  <a:outerShdw blurRad="38100" dist="38100" dir="2700000" algn="tl">
                    <a:srgbClr val="000000"/>
                  </a:outerShdw>
                </a:effectLst>
              </a:rPr>
            </a:br>
            <a:r>
              <a:rPr lang="en-US" altLang="en-US" sz="4000" b="1" dirty="0" smtClean="0">
                <a:solidFill>
                  <a:srgbClr val="FFC000"/>
                </a:solidFill>
                <a:effectLst>
                  <a:outerShdw blurRad="38100" dist="38100" dir="2700000" algn="tl">
                    <a:srgbClr val="000000"/>
                  </a:outerShdw>
                </a:effectLst>
              </a:rPr>
              <a:t>Topics 1 - 20</a:t>
            </a:r>
          </a:p>
        </p:txBody>
      </p:sp>
      <p:sp>
        <p:nvSpPr>
          <p:cNvPr id="6147" name="Rectangle 3"/>
          <p:cNvSpPr>
            <a:spLocks noGrp="1" noChangeArrowheads="1"/>
          </p:cNvSpPr>
          <p:nvPr>
            <p:ph type="body" idx="1"/>
          </p:nvPr>
        </p:nvSpPr>
        <p:spPr>
          <a:xfrm>
            <a:off x="685800" y="1752600"/>
            <a:ext cx="7924800" cy="4525963"/>
          </a:xfrm>
        </p:spPr>
        <p:txBody>
          <a:bodyPr/>
          <a:lstStyle/>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alpha val="43137"/>
                    </a:srgbClr>
                  </a:outerShdw>
                </a:effectLst>
              </a:rPr>
              <a:t>Neonatal Lung Disorders</a:t>
            </a:r>
          </a:p>
          <a:p>
            <a:pPr lvl="1" eaLnBrk="1" hangingPunct="1">
              <a:lnSpc>
                <a:spcPct val="80000"/>
              </a:lnSpc>
              <a:buClr>
                <a:srgbClr val="FF0000"/>
              </a:buClr>
              <a:defRPr/>
            </a:pPr>
            <a:r>
              <a:rPr lang="en-US" altLang="en-US" sz="2200" b="1" dirty="0">
                <a:solidFill>
                  <a:srgbClr val="00FF00"/>
                </a:solidFill>
                <a:effectLst>
                  <a:outerShdw blurRad="38100" dist="38100" dir="2700000" algn="tl">
                    <a:srgbClr val="000000">
                      <a:alpha val="43137"/>
                    </a:srgbClr>
                  </a:outerShdw>
                </a:effectLst>
              </a:rPr>
              <a:t>Topic 1: </a:t>
            </a:r>
            <a:r>
              <a:rPr lang="en-US" altLang="en-US" sz="2200" b="1" dirty="0">
                <a:solidFill>
                  <a:schemeClr val="bg1"/>
                </a:solidFill>
                <a:effectLst>
                  <a:outerShdw blurRad="38100" dist="38100" dir="2700000" algn="tl">
                    <a:srgbClr val="000000">
                      <a:alpha val="43137"/>
                    </a:srgbClr>
                  </a:outerShdw>
                </a:effectLst>
              </a:rPr>
              <a:t>Surfactant deficiency disease / chronic </a:t>
            </a:r>
            <a:r>
              <a:rPr lang="en-US" altLang="en-US" sz="2200" b="1" dirty="0" smtClean="0">
                <a:solidFill>
                  <a:schemeClr val="bg1"/>
                </a:solidFill>
                <a:effectLst>
                  <a:outerShdw blurRad="38100" dist="38100" dir="2700000" algn="tl">
                    <a:srgbClr val="000000">
                      <a:alpha val="43137"/>
                    </a:srgbClr>
                  </a:outerShdw>
                </a:effectLst>
              </a:rPr>
              <a:t>  		       	 lung </a:t>
            </a:r>
            <a:r>
              <a:rPr lang="en-US" altLang="en-US" sz="2200" b="1" dirty="0">
                <a:solidFill>
                  <a:schemeClr val="bg1"/>
                </a:solidFill>
                <a:effectLst>
                  <a:outerShdw blurRad="38100" dist="38100" dir="2700000" algn="tl">
                    <a:srgbClr val="000000">
                      <a:alpha val="43137"/>
                    </a:srgbClr>
                  </a:outerShdw>
                </a:effectLst>
              </a:rPr>
              <a:t>disease of prematurity </a:t>
            </a:r>
          </a:p>
          <a:p>
            <a:pPr lvl="1" eaLnBrk="1" hangingPunct="1">
              <a:lnSpc>
                <a:spcPct val="80000"/>
              </a:lnSpc>
              <a:buClr>
                <a:srgbClr val="FF0000"/>
              </a:buClr>
              <a:defRPr/>
            </a:pPr>
            <a:r>
              <a:rPr lang="en-US" altLang="en-US" sz="2200" b="1" dirty="0">
                <a:solidFill>
                  <a:srgbClr val="00FF00"/>
                </a:solidFill>
                <a:effectLst>
                  <a:outerShdw blurRad="38100" dist="38100" dir="2700000" algn="tl">
                    <a:srgbClr val="000000">
                      <a:alpha val="43137"/>
                    </a:srgbClr>
                  </a:outerShdw>
                </a:effectLst>
              </a:rPr>
              <a:t>Topic 2: </a:t>
            </a:r>
            <a:r>
              <a:rPr lang="en-US" altLang="en-US" sz="2200" b="1" dirty="0">
                <a:solidFill>
                  <a:schemeClr val="bg1"/>
                </a:solidFill>
                <a:effectLst>
                  <a:outerShdw blurRad="38100" dist="38100" dir="2700000" algn="tl">
                    <a:srgbClr val="000000">
                      <a:alpha val="43137"/>
                    </a:srgbClr>
                  </a:outerShdw>
                </a:effectLst>
              </a:rPr>
              <a:t>Transient tachypnea of the newborn </a:t>
            </a:r>
          </a:p>
          <a:p>
            <a:pPr lvl="1" eaLnBrk="1" hangingPunct="1">
              <a:lnSpc>
                <a:spcPct val="80000"/>
              </a:lnSpc>
              <a:buClr>
                <a:srgbClr val="FF0000"/>
              </a:buClr>
              <a:defRPr/>
            </a:pPr>
            <a:r>
              <a:rPr lang="en-US" altLang="en-US" sz="2200" b="1" dirty="0">
                <a:solidFill>
                  <a:srgbClr val="00FF00"/>
                </a:solidFill>
                <a:effectLst>
                  <a:outerShdw blurRad="38100" dist="38100" dir="2700000" algn="tl">
                    <a:srgbClr val="000000">
                      <a:alpha val="43137"/>
                    </a:srgbClr>
                  </a:outerShdw>
                </a:effectLst>
              </a:rPr>
              <a:t>Topic 3: </a:t>
            </a:r>
            <a:r>
              <a:rPr lang="en-US" altLang="en-US" sz="2200" b="1" dirty="0">
                <a:solidFill>
                  <a:schemeClr val="bg1"/>
                </a:solidFill>
                <a:effectLst>
                  <a:outerShdw blurRad="38100" dist="38100" dir="2700000" algn="tl">
                    <a:srgbClr val="000000">
                      <a:alpha val="43137"/>
                    </a:srgbClr>
                  </a:outerShdw>
                </a:effectLst>
              </a:rPr>
              <a:t>Meconium aspiration syndrome </a:t>
            </a:r>
          </a:p>
          <a:p>
            <a:pPr lvl="1" eaLnBrk="1" hangingPunct="1">
              <a:lnSpc>
                <a:spcPct val="80000"/>
              </a:lnSpc>
              <a:buClr>
                <a:srgbClr val="FF0000"/>
              </a:buClr>
              <a:defRPr/>
            </a:pPr>
            <a:r>
              <a:rPr lang="en-US" altLang="en-US" sz="2200" b="1" dirty="0">
                <a:solidFill>
                  <a:srgbClr val="00FF00"/>
                </a:solidFill>
                <a:effectLst>
                  <a:outerShdw blurRad="38100" dist="38100" dir="2700000" algn="tl">
                    <a:srgbClr val="000000">
                      <a:alpha val="43137"/>
                    </a:srgbClr>
                  </a:outerShdw>
                </a:effectLst>
              </a:rPr>
              <a:t>Topic 4: </a:t>
            </a:r>
            <a:r>
              <a:rPr lang="en-US" altLang="en-US" sz="2200" b="1" dirty="0">
                <a:solidFill>
                  <a:schemeClr val="bg1"/>
                </a:solidFill>
                <a:effectLst>
                  <a:outerShdw blurRad="38100" dist="38100" dir="2700000" algn="tl">
                    <a:srgbClr val="000000">
                      <a:alpha val="43137"/>
                    </a:srgbClr>
                  </a:outerShdw>
                </a:effectLst>
              </a:rPr>
              <a:t>Neonatal pneumonia </a:t>
            </a:r>
            <a:endParaRPr lang="en-US" altLang="en-US" sz="2200" b="1" dirty="0" smtClean="0">
              <a:solidFill>
                <a:schemeClr val="bg1"/>
              </a:solidFill>
              <a:effectLst>
                <a:outerShdw blurRad="38100" dist="38100" dir="2700000" algn="tl">
                  <a:srgbClr val="000000">
                    <a:alpha val="43137"/>
                  </a:srgbClr>
                </a:outerShdw>
              </a:effectLst>
            </a:endParaRPr>
          </a:p>
          <a:p>
            <a:pPr eaLnBrk="1" hangingPunct="1">
              <a:lnSpc>
                <a:spcPct val="80000"/>
              </a:lnSpc>
              <a:buClr>
                <a:srgbClr val="FF0000"/>
              </a:buClr>
              <a:defRPr/>
            </a:pPr>
            <a:endParaRPr lang="en-US" altLang="en-US" sz="2800" b="1" dirty="0" smtClean="0">
              <a:solidFill>
                <a:schemeClr val="bg1"/>
              </a:solidFill>
              <a:effectLst>
                <a:outerShdw blurRad="38100" dist="38100" dir="2700000" algn="tl">
                  <a:srgbClr val="000000">
                    <a:alpha val="43137"/>
                  </a:srgbClr>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alpha val="43137"/>
                    </a:srgbClr>
                  </a:outerShdw>
                </a:effectLst>
              </a:rPr>
              <a:t>Congenital Lung Malformations</a:t>
            </a:r>
          </a:p>
          <a:p>
            <a:pPr lvl="1" eaLnBrk="1" hangingPunct="1">
              <a:lnSpc>
                <a:spcPct val="80000"/>
              </a:lnSpc>
              <a:buClr>
                <a:srgbClr val="FF0000"/>
              </a:buClr>
              <a:defRPr/>
            </a:pPr>
            <a:r>
              <a:rPr lang="en-US" altLang="en-US" sz="2200" b="1" dirty="0" smtClean="0">
                <a:solidFill>
                  <a:srgbClr val="00FF00"/>
                </a:solidFill>
                <a:effectLst>
                  <a:outerShdw blurRad="38100" dist="38100" dir="2700000" algn="tl">
                    <a:srgbClr val="000000">
                      <a:alpha val="43137"/>
                    </a:srgbClr>
                  </a:outerShdw>
                </a:effectLst>
              </a:rPr>
              <a:t>Topic 5: </a:t>
            </a:r>
            <a:r>
              <a:rPr lang="en-US" altLang="en-US" sz="2200" b="1" dirty="0" smtClean="0">
                <a:solidFill>
                  <a:schemeClr val="bg1"/>
                </a:solidFill>
                <a:effectLst>
                  <a:outerShdw blurRad="38100" dist="38100" dir="2700000" algn="tl">
                    <a:srgbClr val="000000">
                      <a:alpha val="43137"/>
                    </a:srgbClr>
                  </a:outerShdw>
                </a:effectLst>
              </a:rPr>
              <a:t>Congenital pulmonary airway 				 malformation </a:t>
            </a:r>
          </a:p>
          <a:p>
            <a:pPr lvl="1" eaLnBrk="1" hangingPunct="1">
              <a:lnSpc>
                <a:spcPct val="80000"/>
              </a:lnSpc>
              <a:buClr>
                <a:srgbClr val="FF0000"/>
              </a:buClr>
              <a:defRPr/>
            </a:pPr>
            <a:r>
              <a:rPr lang="en-US" altLang="en-US" sz="2200" b="1" dirty="0" smtClean="0">
                <a:solidFill>
                  <a:srgbClr val="00FF00"/>
                </a:solidFill>
                <a:effectLst>
                  <a:outerShdw blurRad="38100" dist="38100" dir="2700000" algn="tl">
                    <a:srgbClr val="000000">
                      <a:alpha val="43137"/>
                    </a:srgbClr>
                  </a:outerShdw>
                </a:effectLst>
              </a:rPr>
              <a:t>Topic 6: </a:t>
            </a:r>
            <a:r>
              <a:rPr lang="en-US" altLang="en-US" sz="2200" b="1" dirty="0" smtClean="0">
                <a:solidFill>
                  <a:schemeClr val="bg1"/>
                </a:solidFill>
                <a:effectLst>
                  <a:outerShdw blurRad="38100" dist="38100" dir="2700000" algn="tl">
                    <a:srgbClr val="000000">
                      <a:alpha val="43137"/>
                    </a:srgbClr>
                  </a:outerShdw>
                </a:effectLst>
              </a:rPr>
              <a:t>Pulmonary sequestration </a:t>
            </a:r>
          </a:p>
          <a:p>
            <a:pPr lvl="1" eaLnBrk="1" hangingPunct="1">
              <a:lnSpc>
                <a:spcPct val="80000"/>
              </a:lnSpc>
              <a:buClr>
                <a:srgbClr val="FF0000"/>
              </a:buClr>
              <a:defRPr/>
            </a:pPr>
            <a:r>
              <a:rPr lang="en-US" altLang="en-US" sz="2200" b="1" dirty="0" smtClean="0">
                <a:solidFill>
                  <a:srgbClr val="00FF00"/>
                </a:solidFill>
                <a:effectLst>
                  <a:outerShdw blurRad="38100" dist="38100" dir="2700000" algn="tl">
                    <a:srgbClr val="000000">
                      <a:alpha val="43137"/>
                    </a:srgbClr>
                  </a:outerShdw>
                </a:effectLst>
              </a:rPr>
              <a:t>Topic 7: </a:t>
            </a:r>
            <a:r>
              <a:rPr lang="en-US" altLang="en-US" sz="2200" b="1" dirty="0" smtClean="0">
                <a:solidFill>
                  <a:schemeClr val="bg1"/>
                </a:solidFill>
                <a:effectLst>
                  <a:outerShdw blurRad="38100" dist="38100" dir="2700000" algn="tl">
                    <a:srgbClr val="000000">
                      <a:alpha val="43137"/>
                    </a:srgbClr>
                  </a:outerShdw>
                </a:effectLst>
              </a:rPr>
              <a:t>Congenital foregut duplication cysts</a:t>
            </a:r>
          </a:p>
          <a:p>
            <a:pPr lvl="1" eaLnBrk="1" hangingPunct="1">
              <a:lnSpc>
                <a:spcPct val="80000"/>
              </a:lnSpc>
              <a:buClr>
                <a:srgbClr val="FF0000"/>
              </a:buClr>
              <a:defRPr/>
            </a:pPr>
            <a:r>
              <a:rPr lang="en-US" altLang="en-US" sz="2200" b="1" dirty="0" smtClean="0">
                <a:solidFill>
                  <a:srgbClr val="00FF00"/>
                </a:solidFill>
                <a:effectLst>
                  <a:outerShdw blurRad="38100" dist="38100" dir="2700000" algn="tl">
                    <a:srgbClr val="000000">
                      <a:alpha val="43137"/>
                    </a:srgbClr>
                  </a:outerShdw>
                </a:effectLst>
              </a:rPr>
              <a:t>Topic 8: </a:t>
            </a:r>
            <a:r>
              <a:rPr lang="en-US" altLang="en-US" sz="2200" b="1" dirty="0" smtClean="0">
                <a:solidFill>
                  <a:schemeClr val="bg1"/>
                </a:solidFill>
                <a:effectLst>
                  <a:outerShdw blurRad="38100" dist="38100" dir="2700000" algn="tl">
                    <a:srgbClr val="000000">
                      <a:alpha val="43137"/>
                    </a:srgbClr>
                  </a:outerShdw>
                </a:effectLst>
              </a:rPr>
              <a:t>Congenital lobar emphysema   </a:t>
            </a:r>
          </a:p>
        </p:txBody>
      </p:sp>
    </p:spTree>
    <p:extLst>
      <p:ext uri="{BB962C8B-B14F-4D97-AF65-F5344CB8AC3E}">
        <p14:creationId xmlns:p14="http://schemas.microsoft.com/office/powerpoint/2010/main" val="316019500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228600"/>
            <a:ext cx="7753350" cy="1143000"/>
          </a:xfrm>
        </p:spPr>
        <p:txBody>
          <a:bodyPr/>
          <a:lstStyle/>
          <a:p>
            <a:pPr eaLnBrk="1" hangingPunct="1">
              <a:defRPr/>
            </a:pPr>
            <a:r>
              <a:rPr lang="en-US" altLang="en-US" sz="3600" b="1" dirty="0" smtClean="0">
                <a:solidFill>
                  <a:srgbClr val="FFFF00"/>
                </a:solidFill>
                <a:effectLst>
                  <a:outerShdw blurRad="38100" dist="38100" dir="2700000" algn="tl">
                    <a:srgbClr val="000000"/>
                  </a:outerShdw>
                </a:effectLst>
              </a:rPr>
              <a:t>5 Year Old Girl with Progressively Worsening Hypoxemia</a:t>
            </a:r>
            <a:endParaRPr lang="en-US" altLang="en-US" sz="1400" b="1" dirty="0" smtClean="0">
              <a:solidFill>
                <a:srgbClr val="FFC000"/>
              </a:solidFill>
              <a:effectLst>
                <a:outerShdw blurRad="38100" dist="38100" dir="2700000" algn="tl">
                  <a:srgbClr val="000000"/>
                </a:outerShdw>
              </a:effectLst>
            </a:endParaRPr>
          </a:p>
        </p:txBody>
      </p:sp>
      <p:sp>
        <p:nvSpPr>
          <p:cNvPr id="17411" name="Rectangle 4"/>
          <p:cNvSpPr>
            <a:spLocks noChangeArrowheads="1"/>
          </p:cNvSpPr>
          <p:nvPr/>
        </p:nvSpPr>
        <p:spPr bwMode="auto">
          <a:xfrm>
            <a:off x="0" y="1676400"/>
            <a:ext cx="9144000" cy="4953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1600">
              <a:latin typeface="Times New Roman" panose="02020603050405020304" pitchFamily="18" charset="0"/>
            </a:endParaRPr>
          </a:p>
        </p:txBody>
      </p:sp>
      <p:pic>
        <p:nvPicPr>
          <p:cNvPr id="10" name="Picture 30" descr="1"/>
          <p:cNvPicPr>
            <a:picLocks noChangeAspect="1" noChangeArrowheads="1"/>
          </p:cNvPicPr>
          <p:nvPr/>
        </p:nvPicPr>
        <p:blipFill>
          <a:blip r:embed="rId3">
            <a:extLst>
              <a:ext uri="{28A0092B-C50C-407E-A947-70E740481C1C}">
                <a14:useLocalDpi xmlns:a14="http://schemas.microsoft.com/office/drawing/2010/main" val="0"/>
              </a:ext>
            </a:extLst>
          </a:blip>
          <a:srcRect l="10938" t="12500" r="10938" b="25224"/>
          <a:stretch>
            <a:fillRect/>
          </a:stretch>
        </p:blipFill>
        <p:spPr bwMode="auto">
          <a:xfrm>
            <a:off x="4724400" y="1981200"/>
            <a:ext cx="4114800" cy="372903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413" name="Picture 29" descr="1"/>
          <p:cNvPicPr>
            <a:picLocks noChangeAspect="1" noChangeArrowheads="1"/>
          </p:cNvPicPr>
          <p:nvPr/>
        </p:nvPicPr>
        <p:blipFill>
          <a:blip r:embed="rId4">
            <a:extLst>
              <a:ext uri="{28A0092B-C50C-407E-A947-70E740481C1C}">
                <a14:useLocalDpi xmlns:a14="http://schemas.microsoft.com/office/drawing/2010/main" val="0"/>
              </a:ext>
            </a:extLst>
          </a:blip>
          <a:srcRect l="27344" t="11719" r="18359" b="39063"/>
          <a:stretch>
            <a:fillRect/>
          </a:stretch>
        </p:blipFill>
        <p:spPr bwMode="auto">
          <a:xfrm>
            <a:off x="457200" y="1981200"/>
            <a:ext cx="4114800" cy="3729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TextBox 13"/>
          <p:cNvSpPr txBox="1">
            <a:spLocks noChangeArrowheads="1"/>
          </p:cNvSpPr>
          <p:nvPr/>
        </p:nvSpPr>
        <p:spPr bwMode="auto">
          <a:xfrm>
            <a:off x="2590800" y="5867400"/>
            <a:ext cx="44338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solidFill>
                  <a:srgbClr val="00FF00"/>
                </a:solidFill>
                <a:ea typeface="ＭＳ Ｐゴシック" panose="020B0600070205080204" pitchFamily="34" charset="-128"/>
              </a:rPr>
              <a:t>ABCA3 Genetic Mutation</a:t>
            </a:r>
          </a:p>
        </p:txBody>
      </p:sp>
      <p:pic>
        <p:nvPicPr>
          <p:cNvPr id="17415" name="Picture 3" descr="arr_anm3"/>
          <p:cNvPicPr>
            <a:picLocks noChangeAspect="1" noChangeArrowheads="1" noCrop="1"/>
          </p:cNvPicPr>
          <p:nvPr/>
        </p:nvPicPr>
        <p:blipFill>
          <a:blip r:embed="rId5">
            <a:lum bright="-6000" contrast="18000"/>
            <a:extLst>
              <a:ext uri="{28A0092B-C50C-407E-A947-70E740481C1C}">
                <a14:useLocalDpi xmlns:a14="http://schemas.microsoft.com/office/drawing/2010/main" val="0"/>
              </a:ext>
            </a:extLst>
          </a:blip>
          <a:srcRect/>
          <a:stretch>
            <a:fillRect/>
          </a:stretch>
        </p:blipFill>
        <p:spPr bwMode="auto">
          <a:xfrm>
            <a:off x="7753350" y="179388"/>
            <a:ext cx="1314450" cy="119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3967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dissolve">
                                      <p:cBhvr>
                                        <p:cTn id="12"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457200"/>
            <a:ext cx="5257800" cy="1143000"/>
          </a:xfrm>
        </p:spPr>
        <p:txBody>
          <a:bodyPr/>
          <a:lstStyle/>
          <a:p>
            <a:pPr eaLnBrk="1" hangingPunct="1">
              <a:defRPr/>
            </a:pPr>
            <a:r>
              <a:rPr lang="en-US" altLang="en-US" sz="3600" b="1" dirty="0" smtClean="0">
                <a:solidFill>
                  <a:srgbClr val="FFFF00"/>
                </a:solidFill>
                <a:effectLst>
                  <a:outerShdw blurRad="38100" dist="38100" dir="2700000" algn="tl">
                    <a:srgbClr val="000000"/>
                  </a:outerShdw>
                </a:effectLst>
              </a:rPr>
              <a:t>Diffuse Neonatal Lung Disorders</a:t>
            </a:r>
            <a:r>
              <a:rPr lang="en-US" altLang="en-US" b="1" dirty="0" smtClean="0">
                <a:solidFill>
                  <a:srgbClr val="FFFF00"/>
                </a:solidFill>
                <a:effectLst>
                  <a:outerShdw blurRad="38100" dist="38100" dir="2700000" algn="tl">
                    <a:srgbClr val="000000"/>
                  </a:outerShdw>
                </a:effectLst>
              </a:rPr>
              <a:t>:</a:t>
            </a:r>
            <a:r>
              <a:rPr lang="en-US" altLang="en-US" sz="2800" b="1" dirty="0">
                <a:solidFill>
                  <a:srgbClr val="FFFF00"/>
                </a:solidFill>
                <a:effectLst>
                  <a:outerShdw blurRad="38100" dist="38100" dir="2700000" algn="tl">
                    <a:srgbClr val="000000"/>
                  </a:outerShdw>
                </a:effectLst>
              </a:rPr>
              <a:t/>
            </a:r>
            <a:br>
              <a:rPr lang="en-US" altLang="en-US" sz="2800" b="1" dirty="0">
                <a:solidFill>
                  <a:srgbClr val="FFFF00"/>
                </a:solidFill>
                <a:effectLst>
                  <a:outerShdw blurRad="38100" dist="38100" dir="2700000" algn="tl">
                    <a:srgbClr val="000000"/>
                  </a:outerShdw>
                </a:effectLst>
              </a:rPr>
            </a:br>
            <a:r>
              <a:rPr lang="en-US" altLang="en-US" sz="2400" b="1" dirty="0" smtClean="0">
                <a:solidFill>
                  <a:srgbClr val="FFC000"/>
                </a:solidFill>
                <a:effectLst>
                  <a:outerShdw blurRad="38100" dist="38100" dir="2700000" algn="tl">
                    <a:srgbClr val="000000"/>
                  </a:outerShdw>
                </a:effectLst>
              </a:rPr>
              <a:t>Preterm &amp; Full term: Chromosomal Abnormalities  </a:t>
            </a:r>
            <a:endParaRPr lang="en-US" altLang="en-US" sz="2000" b="1" dirty="0" smtClean="0">
              <a:solidFill>
                <a:srgbClr val="FFC000"/>
              </a:solidFill>
              <a:effectLst>
                <a:outerShdw blurRad="38100" dist="38100" dir="2700000" algn="tl">
                  <a:srgbClr val="000000"/>
                </a:outerShdw>
              </a:effectLst>
            </a:endParaRPr>
          </a:p>
        </p:txBody>
      </p:sp>
      <p:sp>
        <p:nvSpPr>
          <p:cNvPr id="6147" name="Rectangle 3"/>
          <p:cNvSpPr>
            <a:spLocks noGrp="1" noChangeArrowheads="1"/>
          </p:cNvSpPr>
          <p:nvPr>
            <p:ph type="body" idx="1"/>
          </p:nvPr>
        </p:nvSpPr>
        <p:spPr>
          <a:xfrm>
            <a:off x="228600" y="2209800"/>
            <a:ext cx="4800600" cy="4525963"/>
          </a:xfrm>
        </p:spPr>
        <p:txBody>
          <a:bodyPr/>
          <a:lstStyle/>
          <a:p>
            <a:pPr eaLnBrk="1" hangingPunct="1">
              <a:lnSpc>
                <a:spcPct val="80000"/>
              </a:lnSpc>
              <a:buClr>
                <a:srgbClr val="FF0000"/>
              </a:buClr>
              <a:defRPr/>
            </a:pPr>
            <a:endParaRPr lang="en-US" altLang="en-US" sz="28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outerShdw>
                </a:effectLst>
              </a:rPr>
              <a:t>Trisomy 21 / Turner’s syndrome </a:t>
            </a:r>
          </a:p>
          <a:p>
            <a:pPr eaLnBrk="1" hangingPunct="1">
              <a:lnSpc>
                <a:spcPct val="80000"/>
              </a:lnSpc>
              <a:buClr>
                <a:srgbClr val="FF0000"/>
              </a:buClr>
              <a:defRPr/>
            </a:pPr>
            <a:endParaRPr lang="en-US" altLang="en-US" sz="2800" b="1" dirty="0">
              <a:solidFill>
                <a:schemeClr val="bg1"/>
              </a:solidFill>
              <a:effectLst>
                <a:outerShdw blurRad="38100" dist="38100" dir="2700000" algn="tl">
                  <a:srgbClr val="000000"/>
                </a:outerShdw>
              </a:effectLst>
            </a:endParaRPr>
          </a:p>
          <a:p>
            <a:pPr eaLnBrk="1" hangingPunct="1">
              <a:lnSpc>
                <a:spcPct val="80000"/>
              </a:lnSpc>
              <a:buClr>
                <a:srgbClr val="FF0000"/>
              </a:buClr>
              <a:defRPr/>
            </a:pPr>
            <a:endParaRPr lang="en-US" altLang="en-US" sz="28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outerShdw>
                </a:effectLst>
              </a:rPr>
              <a:t>Mutations of Filamin A (FLNA) X-linked gene </a:t>
            </a:r>
          </a:p>
        </p:txBody>
      </p:sp>
      <p:sp>
        <p:nvSpPr>
          <p:cNvPr id="23556" name="Rectangle 4"/>
          <p:cNvSpPr>
            <a:spLocks noChangeArrowheads="1"/>
          </p:cNvSpPr>
          <p:nvPr/>
        </p:nvSpPr>
        <p:spPr bwMode="auto">
          <a:xfrm>
            <a:off x="5257800" y="0"/>
            <a:ext cx="38862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1600">
              <a:latin typeface="Times New Roman" panose="02020603050405020304" pitchFamily="18" charset="0"/>
            </a:endParaRPr>
          </a:p>
        </p:txBody>
      </p:sp>
      <p:pic>
        <p:nvPicPr>
          <p:cNvPr id="23557" name="Picture 5"/>
          <p:cNvPicPr>
            <a:picLocks noChangeAspect="1" noChangeArrowheads="1"/>
          </p:cNvPicPr>
          <p:nvPr/>
        </p:nvPicPr>
        <p:blipFill>
          <a:blip r:embed="rId3">
            <a:lum bright="-18000" contrast="6000"/>
            <a:extLst>
              <a:ext uri="{28A0092B-C50C-407E-A947-70E740481C1C}">
                <a14:useLocalDpi xmlns:a14="http://schemas.microsoft.com/office/drawing/2010/main" val="0"/>
              </a:ext>
            </a:extLst>
          </a:blip>
          <a:srcRect l="38579" t="42773" r="49525" b="42001"/>
          <a:stretch>
            <a:fillRect/>
          </a:stretch>
        </p:blipFill>
        <p:spPr bwMode="auto">
          <a:xfrm>
            <a:off x="5486400" y="152400"/>
            <a:ext cx="3352800" cy="32178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3558" name="Picture 7" descr="1"/>
          <p:cNvPicPr>
            <a:picLocks noChangeAspect="1" noChangeArrowheads="1"/>
          </p:cNvPicPr>
          <p:nvPr/>
        </p:nvPicPr>
        <p:blipFill>
          <a:blip r:embed="rId4">
            <a:extLst>
              <a:ext uri="{28A0092B-C50C-407E-A947-70E740481C1C}">
                <a14:useLocalDpi xmlns:a14="http://schemas.microsoft.com/office/drawing/2010/main" val="0"/>
              </a:ext>
            </a:extLst>
          </a:blip>
          <a:srcRect l="18750" t="28125" r="20313" b="26563"/>
          <a:stretch>
            <a:fillRect/>
          </a:stretch>
        </p:blipFill>
        <p:spPr bwMode="auto">
          <a:xfrm>
            <a:off x="5486400" y="3886200"/>
            <a:ext cx="3352800" cy="2492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559" name="Text Box 8"/>
          <p:cNvSpPr txBox="1">
            <a:spLocks noChangeArrowheads="1"/>
          </p:cNvSpPr>
          <p:nvPr/>
        </p:nvSpPr>
        <p:spPr bwMode="auto">
          <a:xfrm>
            <a:off x="5486400" y="3370263"/>
            <a:ext cx="3352800" cy="369887"/>
          </a:xfrm>
          <a:prstGeom prst="rect">
            <a:avLst/>
          </a:prstGeom>
          <a:solidFill>
            <a:schemeClr val="tx1"/>
          </a:solidFill>
          <a:ln w="28575">
            <a:solidFill>
              <a:schemeClr val="bg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a:solidFill>
                  <a:schemeClr val="bg1"/>
                </a:solidFill>
                <a:ea typeface="ＭＳ Ｐゴシック" panose="020B0600070205080204" pitchFamily="34" charset="-128"/>
              </a:rPr>
              <a:t>Trisomy 21</a:t>
            </a:r>
          </a:p>
        </p:txBody>
      </p:sp>
      <p:sp>
        <p:nvSpPr>
          <p:cNvPr id="23560" name="Text Box 10"/>
          <p:cNvSpPr txBox="1">
            <a:spLocks noChangeArrowheads="1"/>
          </p:cNvSpPr>
          <p:nvPr/>
        </p:nvSpPr>
        <p:spPr bwMode="auto">
          <a:xfrm>
            <a:off x="5486400" y="6378575"/>
            <a:ext cx="3352800" cy="369888"/>
          </a:xfrm>
          <a:prstGeom prst="rect">
            <a:avLst/>
          </a:prstGeom>
          <a:solidFill>
            <a:schemeClr val="tx1"/>
          </a:solidFill>
          <a:ln w="28575">
            <a:solidFill>
              <a:schemeClr val="bg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a:solidFill>
                  <a:schemeClr val="bg1"/>
                </a:solidFill>
                <a:ea typeface="ＭＳ Ｐゴシック" panose="020B0600070205080204" pitchFamily="34" charset="-128"/>
              </a:rPr>
              <a:t>Filamin A (FLNA) Mutation</a:t>
            </a:r>
          </a:p>
        </p:txBody>
      </p:sp>
      <p:sp>
        <p:nvSpPr>
          <p:cNvPr id="23561" name="TextBox 4"/>
          <p:cNvSpPr txBox="1">
            <a:spLocks noChangeArrowheads="1"/>
          </p:cNvSpPr>
          <p:nvPr/>
        </p:nvSpPr>
        <p:spPr bwMode="auto">
          <a:xfrm>
            <a:off x="0" y="6019800"/>
            <a:ext cx="5257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600" b="1">
                <a:solidFill>
                  <a:srgbClr val="FFC000"/>
                </a:solidFill>
              </a:rPr>
              <a:t>Lee EY. Interstitial Lung Disease in Infants. </a:t>
            </a:r>
          </a:p>
          <a:p>
            <a:pPr algn="ctr">
              <a:spcBef>
                <a:spcPct val="0"/>
              </a:spcBef>
              <a:buFontTx/>
              <a:buNone/>
            </a:pPr>
            <a:r>
              <a:rPr lang="en-US" altLang="en-US" sz="1600" b="1">
                <a:solidFill>
                  <a:srgbClr val="FFC000"/>
                </a:solidFill>
              </a:rPr>
              <a:t>Pediatric Radiology, 2018</a:t>
            </a:r>
          </a:p>
        </p:txBody>
      </p:sp>
      <p:pic>
        <p:nvPicPr>
          <p:cNvPr id="23562" name="Picture 12" descr="Image result for Filamin A mutation gene">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5068888"/>
            <a:ext cx="2944813"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3" name="Picture 14" descr="Image result for Trisomy 21 gene">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5400" y="3386138"/>
            <a:ext cx="2971800"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856133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457200"/>
            <a:ext cx="5257800" cy="1143000"/>
          </a:xfrm>
        </p:spPr>
        <p:txBody>
          <a:bodyPr/>
          <a:lstStyle/>
          <a:p>
            <a:pPr eaLnBrk="1" hangingPunct="1">
              <a:defRPr/>
            </a:pPr>
            <a:r>
              <a:rPr lang="en-US" altLang="en-US" sz="3600" b="1" dirty="0" smtClean="0">
                <a:solidFill>
                  <a:srgbClr val="FFFF00"/>
                </a:solidFill>
                <a:effectLst>
                  <a:outerShdw blurRad="38100" dist="38100" dir="2700000" algn="tl">
                    <a:srgbClr val="000000"/>
                  </a:outerShdw>
                </a:effectLst>
              </a:rPr>
              <a:t>Diffuse Neonatal Lung Disorders</a:t>
            </a:r>
            <a:r>
              <a:rPr lang="en-US" altLang="en-US" b="1" dirty="0" smtClean="0">
                <a:solidFill>
                  <a:srgbClr val="FFFF00"/>
                </a:solidFill>
                <a:effectLst>
                  <a:outerShdw blurRad="38100" dist="38100" dir="2700000" algn="tl">
                    <a:srgbClr val="000000"/>
                  </a:outerShdw>
                </a:effectLst>
              </a:rPr>
              <a:t>:</a:t>
            </a:r>
            <a:r>
              <a:rPr lang="en-US" altLang="en-US" sz="2800" b="1" dirty="0">
                <a:solidFill>
                  <a:srgbClr val="FFFF00"/>
                </a:solidFill>
                <a:effectLst>
                  <a:outerShdw blurRad="38100" dist="38100" dir="2700000" algn="tl">
                    <a:srgbClr val="000000"/>
                  </a:outerShdw>
                </a:effectLst>
              </a:rPr>
              <a:t/>
            </a:r>
            <a:br>
              <a:rPr lang="en-US" altLang="en-US" sz="2800" b="1" dirty="0">
                <a:solidFill>
                  <a:srgbClr val="FFFF00"/>
                </a:solidFill>
                <a:effectLst>
                  <a:outerShdw blurRad="38100" dist="38100" dir="2700000" algn="tl">
                    <a:srgbClr val="000000"/>
                  </a:outerShdw>
                </a:effectLst>
              </a:rPr>
            </a:br>
            <a:r>
              <a:rPr lang="en-US" altLang="en-US" sz="2400" b="1" dirty="0" smtClean="0">
                <a:solidFill>
                  <a:srgbClr val="FFC000"/>
                </a:solidFill>
                <a:effectLst>
                  <a:outerShdw blurRad="38100" dist="38100" dir="2700000" algn="tl">
                    <a:srgbClr val="000000"/>
                  </a:outerShdw>
                </a:effectLst>
              </a:rPr>
              <a:t>Preterm &amp; Full term: Chromosomal Abnormalities  </a:t>
            </a:r>
            <a:endParaRPr lang="en-US" altLang="en-US" sz="2000" b="1" dirty="0" smtClean="0">
              <a:solidFill>
                <a:srgbClr val="FFC000"/>
              </a:solidFill>
              <a:effectLst>
                <a:outerShdw blurRad="38100" dist="38100" dir="2700000" algn="tl">
                  <a:srgbClr val="000000"/>
                </a:outerShdw>
              </a:effectLst>
            </a:endParaRPr>
          </a:p>
        </p:txBody>
      </p:sp>
      <p:sp>
        <p:nvSpPr>
          <p:cNvPr id="6147" name="Rectangle 3"/>
          <p:cNvSpPr>
            <a:spLocks noGrp="1" noChangeArrowheads="1"/>
          </p:cNvSpPr>
          <p:nvPr>
            <p:ph type="body" idx="1"/>
          </p:nvPr>
        </p:nvSpPr>
        <p:spPr>
          <a:xfrm>
            <a:off x="228600" y="1646238"/>
            <a:ext cx="4800600" cy="4525962"/>
          </a:xfrm>
        </p:spPr>
        <p:txBody>
          <a:bodyPr/>
          <a:lstStyle/>
          <a:p>
            <a:pPr eaLnBrk="1" hangingPunct="1">
              <a:lnSpc>
                <a:spcPct val="80000"/>
              </a:lnSpc>
              <a:buClr>
                <a:srgbClr val="FF0000"/>
              </a:buClr>
              <a:defRPr/>
            </a:pPr>
            <a:endParaRPr lang="en-US" altLang="en-US" sz="28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outerShdw>
                </a:effectLst>
              </a:rPr>
              <a:t>Imaging findings</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Trisomy 21</a:t>
            </a:r>
          </a:p>
          <a:p>
            <a:pPr lvl="2" eaLnBrk="1" hangingPunct="1">
              <a:lnSpc>
                <a:spcPct val="80000"/>
              </a:lnSpc>
              <a:buClr>
                <a:srgbClr val="FF0000"/>
              </a:buClr>
              <a:defRPr/>
            </a:pPr>
            <a:r>
              <a:rPr lang="en-US" altLang="en-US" sz="1800" b="1" dirty="0" smtClean="0">
                <a:solidFill>
                  <a:schemeClr val="bg1"/>
                </a:solidFill>
                <a:effectLst>
                  <a:outerShdw blurRad="38100" dist="38100" dir="2700000" algn="tl">
                    <a:srgbClr val="000000"/>
                  </a:outerShdw>
                </a:effectLst>
              </a:rPr>
              <a:t>Subpleural cysts (~36%) along the lung periphery, pulmonary fissures, &amp; bronchovascular bundles</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Filamin A gene mutation</a:t>
            </a:r>
          </a:p>
          <a:p>
            <a:pPr lvl="2" eaLnBrk="1" hangingPunct="1">
              <a:lnSpc>
                <a:spcPct val="80000"/>
              </a:lnSpc>
              <a:buClr>
                <a:srgbClr val="FF0000"/>
              </a:buClr>
              <a:defRPr/>
            </a:pPr>
            <a:r>
              <a:rPr lang="en-US" altLang="en-US" sz="1800" b="1" dirty="0" smtClean="0">
                <a:solidFill>
                  <a:schemeClr val="bg1"/>
                </a:solidFill>
                <a:effectLst>
                  <a:outerShdw blurRad="38100" dist="38100" dir="2700000" algn="tl">
                    <a:srgbClr val="000000"/>
                  </a:outerShdw>
                </a:effectLst>
              </a:rPr>
              <a:t>Severe multilobar hyperinflation </a:t>
            </a:r>
          </a:p>
          <a:p>
            <a:pPr lvl="2" eaLnBrk="1" hangingPunct="1">
              <a:lnSpc>
                <a:spcPct val="80000"/>
              </a:lnSpc>
              <a:buClr>
                <a:srgbClr val="FF0000"/>
              </a:buClr>
              <a:defRPr/>
            </a:pPr>
            <a:r>
              <a:rPr lang="en-US" altLang="en-US" sz="1800" b="1" dirty="0" smtClean="0">
                <a:solidFill>
                  <a:schemeClr val="bg1"/>
                </a:solidFill>
                <a:effectLst>
                  <a:outerShdw blurRad="38100" dist="38100" dir="2700000" algn="tl">
                    <a:srgbClr val="000000"/>
                  </a:outerShdw>
                </a:effectLst>
              </a:rPr>
              <a:t>Hyperlucent lung</a:t>
            </a:r>
          </a:p>
          <a:p>
            <a:pPr lvl="2" eaLnBrk="1" hangingPunct="1">
              <a:lnSpc>
                <a:spcPct val="80000"/>
              </a:lnSpc>
              <a:buClr>
                <a:srgbClr val="FF0000"/>
              </a:buClr>
              <a:defRPr/>
            </a:pPr>
            <a:r>
              <a:rPr lang="en-US" altLang="en-US" sz="1800" b="1" dirty="0" smtClean="0">
                <a:solidFill>
                  <a:schemeClr val="bg1"/>
                </a:solidFill>
                <a:effectLst>
                  <a:outerShdw blurRad="38100" dist="38100" dir="2700000" algn="tl">
                    <a:srgbClr val="000000"/>
                  </a:outerShdw>
                </a:effectLst>
              </a:rPr>
              <a:t>Peripheral pulmonary vascular attenuation </a:t>
            </a:r>
          </a:p>
          <a:p>
            <a:pPr lvl="2" eaLnBrk="1" hangingPunct="1">
              <a:lnSpc>
                <a:spcPct val="80000"/>
              </a:lnSpc>
              <a:buClr>
                <a:srgbClr val="FF0000"/>
              </a:buClr>
              <a:defRPr/>
            </a:pPr>
            <a:r>
              <a:rPr lang="en-US" altLang="en-US" sz="1800" b="1" dirty="0" smtClean="0">
                <a:solidFill>
                  <a:schemeClr val="bg1"/>
                </a:solidFill>
                <a:effectLst>
                  <a:outerShdw blurRad="38100" dist="38100" dir="2700000" algn="tl">
                    <a:srgbClr val="000000"/>
                  </a:outerShdw>
                </a:effectLst>
              </a:rPr>
              <a:t>Resembles emphysema </a:t>
            </a:r>
            <a:endParaRPr lang="en-US" altLang="en-US"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outerShdw>
                </a:effectLst>
              </a:rPr>
              <a:t>Pathological findings</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Lobular simplification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Alveolar enlargement  </a:t>
            </a:r>
          </a:p>
          <a:p>
            <a:pPr eaLnBrk="1" hangingPunct="1">
              <a:lnSpc>
                <a:spcPct val="80000"/>
              </a:lnSpc>
              <a:buClr>
                <a:srgbClr val="FF0000"/>
              </a:buClr>
              <a:defRPr/>
            </a:pPr>
            <a:endParaRPr lang="en-US" altLang="en-US" sz="2800" b="1" dirty="0">
              <a:solidFill>
                <a:schemeClr val="bg1"/>
              </a:solidFill>
              <a:effectLst>
                <a:outerShdw blurRad="38100" dist="38100" dir="2700000" algn="tl">
                  <a:srgbClr val="000000"/>
                </a:outerShdw>
              </a:effectLst>
            </a:endParaRPr>
          </a:p>
        </p:txBody>
      </p:sp>
      <p:sp>
        <p:nvSpPr>
          <p:cNvPr id="24580" name="Rectangle 4"/>
          <p:cNvSpPr>
            <a:spLocks noChangeArrowheads="1"/>
          </p:cNvSpPr>
          <p:nvPr/>
        </p:nvSpPr>
        <p:spPr bwMode="auto">
          <a:xfrm>
            <a:off x="5257800" y="0"/>
            <a:ext cx="38862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1600">
              <a:latin typeface="Times New Roman" panose="02020603050405020304" pitchFamily="18" charset="0"/>
            </a:endParaRPr>
          </a:p>
        </p:txBody>
      </p:sp>
      <p:pic>
        <p:nvPicPr>
          <p:cNvPr id="24581" name="Picture 5"/>
          <p:cNvPicPr>
            <a:picLocks noChangeAspect="1" noChangeArrowheads="1"/>
          </p:cNvPicPr>
          <p:nvPr/>
        </p:nvPicPr>
        <p:blipFill>
          <a:blip r:embed="rId3">
            <a:lum bright="-18000" contrast="6000"/>
            <a:extLst>
              <a:ext uri="{28A0092B-C50C-407E-A947-70E740481C1C}">
                <a14:useLocalDpi xmlns:a14="http://schemas.microsoft.com/office/drawing/2010/main" val="0"/>
              </a:ext>
            </a:extLst>
          </a:blip>
          <a:srcRect l="38579" t="42773" r="49525" b="42001"/>
          <a:stretch>
            <a:fillRect/>
          </a:stretch>
        </p:blipFill>
        <p:spPr bwMode="auto">
          <a:xfrm>
            <a:off x="5486400" y="152400"/>
            <a:ext cx="3352800" cy="32178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582" name="Picture 7" descr="1"/>
          <p:cNvPicPr>
            <a:picLocks noChangeAspect="1" noChangeArrowheads="1"/>
          </p:cNvPicPr>
          <p:nvPr/>
        </p:nvPicPr>
        <p:blipFill>
          <a:blip r:embed="rId4">
            <a:extLst>
              <a:ext uri="{28A0092B-C50C-407E-A947-70E740481C1C}">
                <a14:useLocalDpi xmlns:a14="http://schemas.microsoft.com/office/drawing/2010/main" val="0"/>
              </a:ext>
            </a:extLst>
          </a:blip>
          <a:srcRect l="18750" t="28125" r="20313" b="26563"/>
          <a:stretch>
            <a:fillRect/>
          </a:stretch>
        </p:blipFill>
        <p:spPr bwMode="auto">
          <a:xfrm>
            <a:off x="5486400" y="3886200"/>
            <a:ext cx="3352800" cy="2492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13" descr="Trisomy 21 A05-40[1]"/>
          <p:cNvPicPr>
            <a:picLocks noChangeAspect="1" noChangeArrowheads="1"/>
          </p:cNvPicPr>
          <p:nvPr/>
        </p:nvPicPr>
        <p:blipFill>
          <a:blip r:embed="rId5">
            <a:lum bright="-24000" contrast="84000"/>
            <a:extLst>
              <a:ext uri="{28A0092B-C50C-407E-A947-70E740481C1C}">
                <a14:useLocalDpi xmlns:a14="http://schemas.microsoft.com/office/drawing/2010/main" val="0"/>
              </a:ext>
            </a:extLst>
          </a:blip>
          <a:srcRect/>
          <a:stretch>
            <a:fillRect/>
          </a:stretch>
        </p:blipFill>
        <p:spPr bwMode="auto">
          <a:xfrm>
            <a:off x="5486400" y="228600"/>
            <a:ext cx="3352800" cy="3181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11" descr="C10-184-07"/>
          <p:cNvPicPr>
            <a:picLocks noChangeAspect="1" noChangeArrowheads="1"/>
          </p:cNvPicPr>
          <p:nvPr/>
        </p:nvPicPr>
        <p:blipFill>
          <a:blip r:embed="rId6">
            <a:lum contrast="36000"/>
            <a:extLst>
              <a:ext uri="{28A0092B-C50C-407E-A947-70E740481C1C}">
                <a14:useLocalDpi xmlns:a14="http://schemas.microsoft.com/office/drawing/2010/main" val="0"/>
              </a:ext>
            </a:extLst>
          </a:blip>
          <a:srcRect r="17500" b="20038"/>
          <a:stretch>
            <a:fillRect/>
          </a:stretch>
        </p:blipFill>
        <p:spPr bwMode="auto">
          <a:xfrm>
            <a:off x="5486400" y="3676650"/>
            <a:ext cx="3352800" cy="2701925"/>
          </a:xfrm>
          <a:prstGeom prst="rect">
            <a:avLst/>
          </a:prstGeom>
          <a:solidFill>
            <a:schemeClr val="tx1"/>
          </a:solidFill>
          <a:ln w="9525">
            <a:solidFill>
              <a:schemeClr val="tx1"/>
            </a:solidFill>
            <a:miter lim="800000"/>
            <a:headEnd/>
            <a:tailEnd/>
          </a:ln>
        </p:spPr>
      </p:pic>
      <p:sp>
        <p:nvSpPr>
          <p:cNvPr id="24585" name="Text Box 8"/>
          <p:cNvSpPr txBox="1">
            <a:spLocks noChangeArrowheads="1"/>
          </p:cNvSpPr>
          <p:nvPr/>
        </p:nvSpPr>
        <p:spPr bwMode="auto">
          <a:xfrm>
            <a:off x="5486400" y="3370263"/>
            <a:ext cx="3352800" cy="369887"/>
          </a:xfrm>
          <a:prstGeom prst="rect">
            <a:avLst/>
          </a:prstGeom>
          <a:solidFill>
            <a:schemeClr val="tx1"/>
          </a:solidFill>
          <a:ln w="28575">
            <a:solidFill>
              <a:schemeClr val="bg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a:solidFill>
                  <a:schemeClr val="bg1"/>
                </a:solidFill>
                <a:ea typeface="ＭＳ Ｐゴシック" panose="020B0600070205080204" pitchFamily="34" charset="-128"/>
              </a:rPr>
              <a:t>Trisomy 21</a:t>
            </a:r>
          </a:p>
        </p:txBody>
      </p:sp>
      <p:sp>
        <p:nvSpPr>
          <p:cNvPr id="24586" name="Text Box 10"/>
          <p:cNvSpPr txBox="1">
            <a:spLocks noChangeArrowheads="1"/>
          </p:cNvSpPr>
          <p:nvPr/>
        </p:nvSpPr>
        <p:spPr bwMode="auto">
          <a:xfrm>
            <a:off x="5486400" y="6378575"/>
            <a:ext cx="3352800" cy="369888"/>
          </a:xfrm>
          <a:prstGeom prst="rect">
            <a:avLst/>
          </a:prstGeom>
          <a:solidFill>
            <a:schemeClr val="tx1"/>
          </a:solidFill>
          <a:ln w="28575">
            <a:solidFill>
              <a:schemeClr val="bg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a:solidFill>
                  <a:schemeClr val="bg1"/>
                </a:solidFill>
                <a:ea typeface="ＭＳ Ｐゴシック" panose="020B0600070205080204" pitchFamily="34" charset="-128"/>
              </a:rPr>
              <a:t>Filamin A (FLNA) Mutation</a:t>
            </a:r>
          </a:p>
        </p:txBody>
      </p:sp>
    </p:spTree>
    <p:extLst>
      <p:ext uri="{BB962C8B-B14F-4D97-AF65-F5344CB8AC3E}">
        <p14:creationId xmlns:p14="http://schemas.microsoft.com/office/powerpoint/2010/main" val="5409296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457200"/>
            <a:ext cx="5257800" cy="1143000"/>
          </a:xfrm>
        </p:spPr>
        <p:txBody>
          <a:bodyPr/>
          <a:lstStyle/>
          <a:p>
            <a:pPr eaLnBrk="1" hangingPunct="1">
              <a:defRPr/>
            </a:pPr>
            <a:r>
              <a:rPr lang="en-US" altLang="en-US" sz="3600" b="1" dirty="0" smtClean="0">
                <a:solidFill>
                  <a:srgbClr val="FFFF00"/>
                </a:solidFill>
                <a:effectLst>
                  <a:outerShdw blurRad="38100" dist="38100" dir="2700000" algn="tl">
                    <a:srgbClr val="000000"/>
                  </a:outerShdw>
                </a:effectLst>
              </a:rPr>
              <a:t>Interstitial Lung Disorder</a:t>
            </a:r>
            <a:r>
              <a:rPr lang="en-US" altLang="en-US" b="1" dirty="0" smtClean="0">
                <a:solidFill>
                  <a:srgbClr val="FFFF00"/>
                </a:solidFill>
                <a:effectLst>
                  <a:outerShdw blurRad="38100" dist="38100" dir="2700000" algn="tl">
                    <a:srgbClr val="000000"/>
                  </a:outerShdw>
                </a:effectLst>
              </a:rPr>
              <a:t>:</a:t>
            </a:r>
            <a:r>
              <a:rPr lang="en-US" altLang="en-US" sz="2800" b="1" dirty="0">
                <a:solidFill>
                  <a:srgbClr val="FFFF00"/>
                </a:solidFill>
                <a:effectLst>
                  <a:outerShdw blurRad="38100" dist="38100" dir="2700000" algn="tl">
                    <a:srgbClr val="000000"/>
                  </a:outerShdw>
                </a:effectLst>
              </a:rPr>
              <a:t/>
            </a:r>
            <a:br>
              <a:rPr lang="en-US" altLang="en-US" sz="2800" b="1" dirty="0">
                <a:solidFill>
                  <a:srgbClr val="FFFF00"/>
                </a:solidFill>
                <a:effectLst>
                  <a:outerShdw blurRad="38100" dist="38100" dir="2700000" algn="tl">
                    <a:srgbClr val="000000"/>
                  </a:outerShdw>
                </a:effectLst>
              </a:rPr>
            </a:br>
            <a:r>
              <a:rPr lang="en-US" altLang="en-US" sz="2400" b="1" dirty="0" smtClean="0">
                <a:solidFill>
                  <a:srgbClr val="FFC000"/>
                </a:solidFill>
                <a:effectLst>
                  <a:outerShdw blurRad="38100" dist="38100" dir="2700000" algn="tl">
                    <a:srgbClr val="000000"/>
                  </a:outerShdw>
                </a:effectLst>
              </a:rPr>
              <a:t>Neuroendocrine Cell Hyperplasia (NEHI) </a:t>
            </a:r>
            <a:endParaRPr lang="en-US" altLang="en-US" sz="2000" b="1" dirty="0" smtClean="0">
              <a:solidFill>
                <a:srgbClr val="FFC000"/>
              </a:solidFill>
              <a:effectLst>
                <a:outerShdw blurRad="38100" dist="38100" dir="2700000" algn="tl">
                  <a:srgbClr val="000000"/>
                </a:outerShdw>
              </a:effectLst>
            </a:endParaRPr>
          </a:p>
        </p:txBody>
      </p:sp>
      <p:sp>
        <p:nvSpPr>
          <p:cNvPr id="6147" name="Rectangle 3"/>
          <p:cNvSpPr>
            <a:spLocks noGrp="1" noChangeArrowheads="1"/>
          </p:cNvSpPr>
          <p:nvPr>
            <p:ph type="body" idx="1"/>
          </p:nvPr>
        </p:nvSpPr>
        <p:spPr>
          <a:xfrm>
            <a:off x="228600" y="2255838"/>
            <a:ext cx="4800600" cy="4525962"/>
          </a:xfrm>
        </p:spPr>
        <p:txBody>
          <a:bodyPr/>
          <a:lstStyle/>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Previously known as “persistent tachypnea of infancy” </a:t>
            </a:r>
          </a:p>
          <a:p>
            <a:pPr eaLnBrk="1" hangingPunct="1">
              <a:lnSpc>
                <a:spcPct val="80000"/>
              </a:lnSpc>
              <a:buClr>
                <a:srgbClr val="FF0000"/>
              </a:buClr>
              <a:defRPr/>
            </a:pPr>
            <a:endParaRPr lang="en-US" altLang="en-US" sz="24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Clinical features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Full term neonates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Present &lt; 2 years of age</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Tachypnea, hypoxia, and retractions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Usually has a prolonged, slowly improving course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Unresponsive to steroids</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Most patients require supplemental oxygen for many years </a:t>
            </a:r>
          </a:p>
        </p:txBody>
      </p:sp>
      <p:sp>
        <p:nvSpPr>
          <p:cNvPr id="22532" name="Rectangle 4"/>
          <p:cNvSpPr>
            <a:spLocks noChangeArrowheads="1"/>
          </p:cNvSpPr>
          <p:nvPr/>
        </p:nvSpPr>
        <p:spPr bwMode="auto">
          <a:xfrm>
            <a:off x="5257800" y="0"/>
            <a:ext cx="38862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pic>
        <p:nvPicPr>
          <p:cNvPr id="7" name="Picture 5" descr="1"/>
          <p:cNvPicPr>
            <a:picLocks noChangeAspect="1" noChangeArrowheads="1"/>
          </p:cNvPicPr>
          <p:nvPr/>
        </p:nvPicPr>
        <p:blipFill>
          <a:blip r:embed="rId3">
            <a:extLst>
              <a:ext uri="{28A0092B-C50C-407E-A947-70E740481C1C}">
                <a14:useLocalDpi xmlns:a14="http://schemas.microsoft.com/office/drawing/2010/main" val="0"/>
              </a:ext>
            </a:extLst>
          </a:blip>
          <a:srcRect l="31250" t="34375" r="14063" b="17969"/>
          <a:stretch>
            <a:fillRect/>
          </a:stretch>
        </p:blipFill>
        <p:spPr bwMode="auto">
          <a:xfrm>
            <a:off x="5477347" y="228600"/>
            <a:ext cx="3646374" cy="31781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7" descr="1"/>
          <p:cNvPicPr>
            <a:picLocks noChangeAspect="1" noChangeArrowheads="1"/>
          </p:cNvPicPr>
          <p:nvPr/>
        </p:nvPicPr>
        <p:blipFill>
          <a:blip r:embed="rId4">
            <a:extLst>
              <a:ext uri="{28A0092B-C50C-407E-A947-70E740481C1C}">
                <a14:useLocalDpi xmlns:a14="http://schemas.microsoft.com/office/drawing/2010/main" val="0"/>
              </a:ext>
            </a:extLst>
          </a:blip>
          <a:srcRect l="49835" t="29167" r="10938" b="22656"/>
          <a:stretch>
            <a:fillRect/>
          </a:stretch>
        </p:blipFill>
        <p:spPr bwMode="auto">
          <a:xfrm>
            <a:off x="5867400" y="3581400"/>
            <a:ext cx="2743200" cy="3200400"/>
          </a:xfrm>
          <a:prstGeom prst="rect">
            <a:avLst/>
          </a:prstGeom>
          <a:solidFill>
            <a:schemeClr val="tx1"/>
          </a:solidFill>
          <a:ln w="9525">
            <a:solidFill>
              <a:schemeClr val="tx1"/>
            </a:solidFill>
            <a:miter lim="800000"/>
            <a:headEnd/>
            <a:tailEnd/>
          </a:ln>
        </p:spPr>
      </p:pic>
      <p:pic>
        <p:nvPicPr>
          <p:cNvPr id="9" name="Picture 8" descr="nehi"/>
          <p:cNvPicPr>
            <a:picLocks noChangeAspect="1" noChangeArrowheads="1"/>
          </p:cNvPicPr>
          <p:nvPr/>
        </p:nvPicPr>
        <p:blipFill>
          <a:blip r:embed="rId5" cstate="print">
            <a:lum bright="-6000" contrast="18000"/>
            <a:extLst>
              <a:ext uri="{28A0092B-C50C-407E-A947-70E740481C1C}">
                <a14:useLocalDpi xmlns:a14="http://schemas.microsoft.com/office/drawing/2010/main" val="0"/>
              </a:ext>
            </a:extLst>
          </a:blip>
          <a:srcRect/>
          <a:stretch>
            <a:fillRect/>
          </a:stretch>
        </p:blipFill>
        <p:spPr bwMode="auto">
          <a:xfrm>
            <a:off x="8305800" y="228600"/>
            <a:ext cx="609600" cy="609600"/>
          </a:xfrm>
          <a:prstGeom prst="rect">
            <a:avLst/>
          </a:prstGeom>
          <a:solidFill>
            <a:schemeClr val="tx1"/>
          </a:solidFill>
          <a:ln w="9525">
            <a:solidFill>
              <a:schemeClr val="tx1"/>
            </a:solidFill>
            <a:miter lim="800000"/>
            <a:headEnd/>
            <a:tailEnd/>
          </a:ln>
        </p:spPr>
      </p:pic>
    </p:spTree>
    <p:extLst>
      <p:ext uri="{BB962C8B-B14F-4D97-AF65-F5344CB8AC3E}">
        <p14:creationId xmlns:p14="http://schemas.microsoft.com/office/powerpoint/2010/main" val="44419613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457200"/>
            <a:ext cx="5257800" cy="1143000"/>
          </a:xfrm>
        </p:spPr>
        <p:txBody>
          <a:bodyPr/>
          <a:lstStyle/>
          <a:p>
            <a:pPr eaLnBrk="1" hangingPunct="1">
              <a:defRPr/>
            </a:pPr>
            <a:r>
              <a:rPr lang="en-US" altLang="en-US" sz="3600" b="1" dirty="0" smtClean="0">
                <a:solidFill>
                  <a:srgbClr val="FFFF00"/>
                </a:solidFill>
                <a:effectLst>
                  <a:outerShdw blurRad="38100" dist="38100" dir="2700000" algn="tl">
                    <a:srgbClr val="000000"/>
                  </a:outerShdw>
                </a:effectLst>
              </a:rPr>
              <a:t>Interstitial Lung Disorder</a:t>
            </a:r>
            <a:r>
              <a:rPr lang="en-US" altLang="en-US" b="1" dirty="0" smtClean="0">
                <a:solidFill>
                  <a:srgbClr val="FFFF00"/>
                </a:solidFill>
                <a:effectLst>
                  <a:outerShdw blurRad="38100" dist="38100" dir="2700000" algn="tl">
                    <a:srgbClr val="000000"/>
                  </a:outerShdw>
                </a:effectLst>
              </a:rPr>
              <a:t>:</a:t>
            </a:r>
            <a:r>
              <a:rPr lang="en-US" altLang="en-US" sz="2800" b="1" dirty="0">
                <a:solidFill>
                  <a:srgbClr val="FFFF00"/>
                </a:solidFill>
                <a:effectLst>
                  <a:outerShdw blurRad="38100" dist="38100" dir="2700000" algn="tl">
                    <a:srgbClr val="000000"/>
                  </a:outerShdw>
                </a:effectLst>
              </a:rPr>
              <a:t/>
            </a:r>
            <a:br>
              <a:rPr lang="en-US" altLang="en-US" sz="2800" b="1" dirty="0">
                <a:solidFill>
                  <a:srgbClr val="FFFF00"/>
                </a:solidFill>
                <a:effectLst>
                  <a:outerShdw blurRad="38100" dist="38100" dir="2700000" algn="tl">
                    <a:srgbClr val="000000"/>
                  </a:outerShdw>
                </a:effectLst>
              </a:rPr>
            </a:br>
            <a:r>
              <a:rPr lang="en-US" altLang="en-US" sz="2400" b="1" dirty="0" smtClean="0">
                <a:solidFill>
                  <a:srgbClr val="FFC000"/>
                </a:solidFill>
                <a:effectLst>
                  <a:outerShdw blurRad="38100" dist="38100" dir="2700000" algn="tl">
                    <a:srgbClr val="000000"/>
                  </a:outerShdw>
                </a:effectLst>
              </a:rPr>
              <a:t>Neuroendocrine Cell Hyperplasia (NEHI) </a:t>
            </a:r>
            <a:endParaRPr lang="en-US" altLang="en-US" sz="2000" b="1" dirty="0" smtClean="0">
              <a:solidFill>
                <a:srgbClr val="FFC000"/>
              </a:solidFill>
              <a:effectLst>
                <a:outerShdw blurRad="38100" dist="38100" dir="2700000" algn="tl">
                  <a:srgbClr val="000000"/>
                </a:outerShdw>
              </a:effectLst>
            </a:endParaRPr>
          </a:p>
        </p:txBody>
      </p:sp>
      <p:sp>
        <p:nvSpPr>
          <p:cNvPr id="6147" name="Rectangle 3"/>
          <p:cNvSpPr>
            <a:spLocks noGrp="1" noChangeArrowheads="1"/>
          </p:cNvSpPr>
          <p:nvPr>
            <p:ph type="body" idx="1"/>
          </p:nvPr>
        </p:nvSpPr>
        <p:spPr>
          <a:xfrm>
            <a:off x="228600" y="2255838"/>
            <a:ext cx="4800600" cy="4525962"/>
          </a:xfrm>
        </p:spPr>
        <p:txBody>
          <a:bodyPr/>
          <a:lstStyle/>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outerShdw>
                </a:effectLst>
              </a:rPr>
              <a:t>Imaging findings</a:t>
            </a:r>
          </a:p>
          <a:p>
            <a:pPr lvl="1" eaLnBrk="1" hangingPunct="1">
              <a:lnSpc>
                <a:spcPct val="80000"/>
              </a:lnSpc>
              <a:buClr>
                <a:srgbClr val="FF0000"/>
              </a:buClr>
              <a:defRPr/>
            </a:pPr>
            <a:r>
              <a:rPr lang="en-US" altLang="en-US" sz="2200" b="1" dirty="0" smtClean="0">
                <a:solidFill>
                  <a:schemeClr val="bg1"/>
                </a:solidFill>
                <a:effectLst>
                  <a:outerShdw blurRad="38100" dist="38100" dir="2700000" algn="tl">
                    <a:srgbClr val="000000"/>
                  </a:outerShdw>
                </a:effectLst>
              </a:rPr>
              <a:t>CXR – Hyperinflation with </a:t>
            </a:r>
            <a:r>
              <a:rPr lang="en-US" altLang="en-US" sz="2200" b="1" dirty="0" err="1" smtClean="0">
                <a:solidFill>
                  <a:schemeClr val="bg1"/>
                </a:solidFill>
                <a:effectLst>
                  <a:outerShdw blurRad="38100" dist="38100" dir="2700000" algn="tl">
                    <a:srgbClr val="000000"/>
                  </a:outerShdw>
                </a:effectLst>
              </a:rPr>
              <a:t>perihilar</a:t>
            </a:r>
            <a:r>
              <a:rPr lang="en-US" altLang="en-US" sz="2200" b="1" dirty="0" smtClean="0">
                <a:solidFill>
                  <a:schemeClr val="bg1"/>
                </a:solidFill>
                <a:effectLst>
                  <a:outerShdw blurRad="38100" dist="38100" dir="2700000" algn="tl">
                    <a:srgbClr val="000000"/>
                  </a:outerShdw>
                </a:effectLst>
              </a:rPr>
              <a:t> GOO</a:t>
            </a:r>
          </a:p>
          <a:p>
            <a:pPr lvl="1" eaLnBrk="1" hangingPunct="1">
              <a:lnSpc>
                <a:spcPct val="80000"/>
              </a:lnSpc>
              <a:buClr>
                <a:srgbClr val="FF0000"/>
              </a:buClr>
              <a:defRPr/>
            </a:pPr>
            <a:endParaRPr lang="en-US" altLang="en-US" sz="2200" b="1" dirty="0" smtClean="0">
              <a:solidFill>
                <a:schemeClr val="bg1"/>
              </a:solidFill>
              <a:effectLst>
                <a:outerShdw blurRad="38100" dist="38100" dir="2700000" algn="tl">
                  <a:srgbClr val="000000"/>
                </a:outerShdw>
              </a:effectLst>
            </a:endParaRPr>
          </a:p>
          <a:p>
            <a:pPr lvl="1" eaLnBrk="1" hangingPunct="1">
              <a:lnSpc>
                <a:spcPct val="80000"/>
              </a:lnSpc>
              <a:buClr>
                <a:srgbClr val="FF0000"/>
              </a:buClr>
              <a:defRPr/>
            </a:pPr>
            <a:r>
              <a:rPr lang="en-US" altLang="en-US" sz="2200" b="1" dirty="0" smtClean="0">
                <a:solidFill>
                  <a:schemeClr val="bg1"/>
                </a:solidFill>
                <a:effectLst>
                  <a:outerShdw blurRad="38100" dist="38100" dir="2700000" algn="tl">
                    <a:srgbClr val="000000"/>
                  </a:outerShdw>
                </a:effectLst>
              </a:rPr>
              <a:t>CT – Hyperinflation (at least 3 lobes) with geographic GGO in RML and </a:t>
            </a:r>
            <a:r>
              <a:rPr lang="en-US" altLang="en-US" sz="2200" b="1" dirty="0" err="1" smtClean="0">
                <a:solidFill>
                  <a:schemeClr val="bg1"/>
                </a:solidFill>
                <a:effectLst>
                  <a:outerShdw blurRad="38100" dist="38100" dir="2700000" algn="tl">
                    <a:srgbClr val="000000"/>
                  </a:outerShdw>
                </a:effectLst>
              </a:rPr>
              <a:t>lingula</a:t>
            </a:r>
            <a:r>
              <a:rPr lang="en-US" altLang="en-US" sz="2200" b="1" dirty="0" smtClean="0">
                <a:solidFill>
                  <a:schemeClr val="bg1"/>
                </a:solidFill>
                <a:effectLst>
                  <a:outerShdw blurRad="38100" dist="38100" dir="2700000" algn="tl">
                    <a:srgbClr val="000000"/>
                  </a:outerShdw>
                </a:effectLst>
              </a:rPr>
              <a:t>   </a:t>
            </a:r>
          </a:p>
          <a:p>
            <a:pPr lvl="1" eaLnBrk="1" hangingPunct="1">
              <a:lnSpc>
                <a:spcPct val="80000"/>
              </a:lnSpc>
              <a:buClr>
                <a:srgbClr val="FF0000"/>
              </a:buClr>
              <a:defRPr/>
            </a:pPr>
            <a:endParaRPr lang="en-US" altLang="en-US" sz="2200" b="1" dirty="0" smtClean="0">
              <a:solidFill>
                <a:schemeClr val="bg1"/>
              </a:solidFill>
              <a:effectLst>
                <a:outerShdw blurRad="38100" dist="38100" dir="2700000" algn="tl">
                  <a:srgbClr val="000000"/>
                </a:outerShdw>
              </a:effectLst>
            </a:endParaRPr>
          </a:p>
          <a:p>
            <a:pPr lvl="1" eaLnBrk="1" hangingPunct="1">
              <a:lnSpc>
                <a:spcPct val="80000"/>
              </a:lnSpc>
              <a:buClr>
                <a:srgbClr val="FF0000"/>
              </a:buClr>
              <a:defRPr/>
            </a:pPr>
            <a:r>
              <a:rPr lang="en-US" altLang="en-US" sz="2200" b="1" dirty="0" smtClean="0">
                <a:solidFill>
                  <a:schemeClr val="bg1"/>
                </a:solidFill>
                <a:effectLst>
                  <a:outerShdw blurRad="38100" dist="38100" dir="2700000" algn="tl">
                    <a:srgbClr val="000000"/>
                  </a:outerShdw>
                </a:effectLst>
              </a:rPr>
              <a:t>Hyperinflation may persist into adolescence   </a:t>
            </a:r>
            <a:endParaRPr lang="en-US" altLang="en-US" sz="2200" b="1" dirty="0">
              <a:solidFill>
                <a:schemeClr val="bg1"/>
              </a:solidFill>
              <a:effectLst>
                <a:outerShdw blurRad="38100" dist="38100" dir="2700000" algn="tl">
                  <a:srgbClr val="000000"/>
                </a:outerShdw>
              </a:effectLst>
            </a:endParaRPr>
          </a:p>
          <a:p>
            <a:pPr marL="0" indent="0" eaLnBrk="1" hangingPunct="1">
              <a:lnSpc>
                <a:spcPct val="80000"/>
              </a:lnSpc>
              <a:buClr>
                <a:srgbClr val="FF0000"/>
              </a:buClr>
              <a:buNone/>
              <a:defRPr/>
            </a:pPr>
            <a:endParaRPr lang="en-US" altLang="en-US" sz="2000" b="1" dirty="0" smtClean="0">
              <a:solidFill>
                <a:schemeClr val="bg1"/>
              </a:solidFill>
              <a:effectLst>
                <a:outerShdw blurRad="38100" dist="38100" dir="2700000" algn="tl">
                  <a:srgbClr val="000000"/>
                </a:outerShdw>
              </a:effectLst>
            </a:endParaRPr>
          </a:p>
        </p:txBody>
      </p:sp>
      <p:sp>
        <p:nvSpPr>
          <p:cNvPr id="22532" name="Rectangle 4"/>
          <p:cNvSpPr>
            <a:spLocks noChangeArrowheads="1"/>
          </p:cNvSpPr>
          <p:nvPr/>
        </p:nvSpPr>
        <p:spPr bwMode="auto">
          <a:xfrm>
            <a:off x="5257800" y="0"/>
            <a:ext cx="38862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pic>
        <p:nvPicPr>
          <p:cNvPr id="10" name="Picture 7" descr="1"/>
          <p:cNvPicPr>
            <a:picLocks noChangeAspect="1" noChangeArrowheads="1"/>
          </p:cNvPicPr>
          <p:nvPr/>
        </p:nvPicPr>
        <p:blipFill>
          <a:blip r:embed="rId3">
            <a:extLst>
              <a:ext uri="{28A0092B-C50C-407E-A947-70E740481C1C}">
                <a14:useLocalDpi xmlns:a14="http://schemas.microsoft.com/office/drawing/2010/main" val="0"/>
              </a:ext>
            </a:extLst>
          </a:blip>
          <a:srcRect l="18750" t="22688" r="18750" b="30437"/>
          <a:stretch>
            <a:fillRect/>
          </a:stretch>
        </p:blipFill>
        <p:spPr bwMode="auto">
          <a:xfrm>
            <a:off x="5334000" y="247650"/>
            <a:ext cx="3733800" cy="2800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6" descr="1"/>
          <p:cNvPicPr>
            <a:picLocks noChangeAspect="1" noChangeArrowheads="1"/>
          </p:cNvPicPr>
          <p:nvPr/>
        </p:nvPicPr>
        <p:blipFill>
          <a:blip r:embed="rId4">
            <a:extLst>
              <a:ext uri="{28A0092B-C50C-407E-A947-70E740481C1C}">
                <a14:useLocalDpi xmlns:a14="http://schemas.microsoft.com/office/drawing/2010/main" val="0"/>
              </a:ext>
            </a:extLst>
          </a:blip>
          <a:srcRect l="10445" t="20972" r="10576" b="22945"/>
          <a:stretch>
            <a:fillRect/>
          </a:stretch>
        </p:blipFill>
        <p:spPr bwMode="auto">
          <a:xfrm>
            <a:off x="5334000" y="3733800"/>
            <a:ext cx="3733800" cy="26527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 name="AutoShape 8"/>
          <p:cNvSpPr>
            <a:spLocks noChangeArrowheads="1"/>
          </p:cNvSpPr>
          <p:nvPr/>
        </p:nvSpPr>
        <p:spPr bwMode="auto">
          <a:xfrm rot="719936">
            <a:off x="5832475" y="1874838"/>
            <a:ext cx="479425" cy="287337"/>
          </a:xfrm>
          <a:prstGeom prst="rightArrow">
            <a:avLst>
              <a:gd name="adj1" fmla="val 50000"/>
              <a:gd name="adj2" fmla="val 49862"/>
            </a:avLst>
          </a:prstGeom>
          <a:solidFill>
            <a:srgbClr val="FF0000"/>
          </a:solidFill>
          <a:ln w="12700">
            <a:solidFill>
              <a:schemeClr val="bg1"/>
            </a:solidFill>
            <a:miter lim="800000"/>
            <a:headEnd/>
            <a:tailEnd/>
          </a:ln>
        </p:spPr>
        <p:txBody>
          <a:bodyPr wrap="none" anchor="ctr"/>
          <a:lstStyle>
            <a:lvl1pPr eaLnBrk="0" hangingPunct="0">
              <a:spcBef>
                <a:spcPts val="700"/>
              </a:spcBef>
              <a:buClr>
                <a:schemeClr val="tx2"/>
              </a:buClr>
              <a:buSzPct val="95000"/>
              <a:buFont typeface="Wingdings" pitchFamily="2" charset="2"/>
              <a:buChar char=""/>
              <a:defRPr sz="3000">
                <a:solidFill>
                  <a:schemeClr val="tx1"/>
                </a:solidFill>
                <a:latin typeface="Comic Sans MS" pitchFamily="66" charset="0"/>
                <a:ea typeface="ＭＳ Ｐゴシック" pitchFamily="34" charset="-128"/>
              </a:defRPr>
            </a:lvl1pPr>
            <a:lvl2pPr marL="37931725" indent="-37474525" eaLnBrk="0" hangingPunct="0">
              <a:spcBef>
                <a:spcPct val="20000"/>
              </a:spcBef>
              <a:buClr>
                <a:schemeClr val="accent2"/>
              </a:buClr>
              <a:buSzPct val="90000"/>
              <a:buFont typeface="Wingdings" pitchFamily="2" charset="2"/>
              <a:buChar char=""/>
              <a:defRPr sz="2600">
                <a:solidFill>
                  <a:schemeClr val="tx1"/>
                </a:solidFill>
                <a:latin typeface="Comic Sans MS" pitchFamily="66" charset="0"/>
                <a:ea typeface="ＭＳ Ｐゴシック" pitchFamily="34" charset="-128"/>
              </a:defRPr>
            </a:lvl2pPr>
            <a:lvl3pPr marL="995363" indent="-228600" eaLnBrk="0" hangingPunct="0">
              <a:spcBef>
                <a:spcPct val="20000"/>
              </a:spcBef>
              <a:buClr>
                <a:schemeClr val="accent2"/>
              </a:buClr>
              <a:buFont typeface="Wingdings 2" pitchFamily="18" charset="2"/>
              <a:buChar char=""/>
              <a:defRPr sz="2400">
                <a:solidFill>
                  <a:schemeClr val="tx1"/>
                </a:solidFill>
                <a:latin typeface="Comic Sans MS" pitchFamily="66" charset="0"/>
                <a:ea typeface="ＭＳ Ｐゴシック" pitchFamily="34" charset="-128"/>
              </a:defRPr>
            </a:lvl3pPr>
            <a:lvl4pPr marL="1260475" indent="-228600" eaLnBrk="0" hangingPunct="0">
              <a:spcBef>
                <a:spcPct val="20000"/>
              </a:spcBef>
              <a:buClr>
                <a:srgbClr val="FEB80A"/>
              </a:buClr>
              <a:buFont typeface="Wingdings 3" pitchFamily="18" charset="2"/>
              <a:buChar char=""/>
              <a:defRPr sz="2200">
                <a:solidFill>
                  <a:schemeClr val="tx1"/>
                </a:solidFill>
                <a:latin typeface="Comic Sans MS" pitchFamily="66" charset="0"/>
                <a:ea typeface="ＭＳ Ｐゴシック" pitchFamily="34" charset="-128"/>
              </a:defRPr>
            </a:lvl4pPr>
            <a:lvl5pPr marL="1481138" indent="-209550" eaLnBrk="0" hangingPunct="0">
              <a:spcBef>
                <a:spcPct val="20000"/>
              </a:spcBef>
              <a:buClr>
                <a:srgbClr val="FEB80A"/>
              </a:buClr>
              <a:buFont typeface="Wingdings 2" pitchFamily="18" charset="2"/>
              <a:buChar char=""/>
              <a:defRPr sz="2000">
                <a:solidFill>
                  <a:schemeClr val="tx1"/>
                </a:solidFill>
                <a:latin typeface="Comic Sans MS" pitchFamily="66" charset="0"/>
                <a:ea typeface="ＭＳ Ｐゴシック" pitchFamily="34" charset="-128"/>
              </a:defRPr>
            </a:lvl5pPr>
            <a:lvl6pPr marL="1938338" indent="-20955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mic Sans MS" pitchFamily="66" charset="0"/>
                <a:ea typeface="ＭＳ Ｐゴシック" pitchFamily="34" charset="-128"/>
              </a:defRPr>
            </a:lvl6pPr>
            <a:lvl7pPr marL="2395538" indent="-20955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mic Sans MS" pitchFamily="66" charset="0"/>
                <a:ea typeface="ＭＳ Ｐゴシック" pitchFamily="34" charset="-128"/>
              </a:defRPr>
            </a:lvl7pPr>
            <a:lvl8pPr marL="2852738" indent="-20955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mic Sans MS" pitchFamily="66" charset="0"/>
                <a:ea typeface="ＭＳ Ｐゴシック" pitchFamily="34" charset="-128"/>
              </a:defRPr>
            </a:lvl8pPr>
            <a:lvl9pPr marL="3309938" indent="-20955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mic Sans MS" pitchFamily="66" charset="0"/>
                <a:ea typeface="ＭＳ Ｐゴシック" pitchFamily="34" charset="-128"/>
              </a:defRPr>
            </a:lvl9pPr>
          </a:lstStyle>
          <a:p>
            <a:pPr eaLnBrk="1" hangingPunct="1">
              <a:spcBef>
                <a:spcPct val="0"/>
              </a:spcBef>
              <a:buClrTx/>
              <a:buSzTx/>
              <a:buFontTx/>
              <a:buNone/>
            </a:pPr>
            <a:endParaRPr lang="en-US" altLang="en-US" sz="1800" dirty="0">
              <a:latin typeface="Arial" pitchFamily="34" charset="0"/>
            </a:endParaRPr>
          </a:p>
        </p:txBody>
      </p:sp>
      <p:sp>
        <p:nvSpPr>
          <p:cNvPr id="13" name="AutoShape 9"/>
          <p:cNvSpPr>
            <a:spLocks noChangeArrowheads="1"/>
          </p:cNvSpPr>
          <p:nvPr/>
        </p:nvSpPr>
        <p:spPr bwMode="auto">
          <a:xfrm rot="9615667">
            <a:off x="8032697" y="1854217"/>
            <a:ext cx="490538" cy="273050"/>
          </a:xfrm>
          <a:prstGeom prst="rightArrow">
            <a:avLst>
              <a:gd name="adj1" fmla="val 50000"/>
              <a:gd name="adj2" fmla="val 49795"/>
            </a:avLst>
          </a:prstGeom>
          <a:solidFill>
            <a:srgbClr val="FF0000"/>
          </a:solidFill>
          <a:ln w="12700">
            <a:solidFill>
              <a:schemeClr val="bg1"/>
            </a:solidFill>
            <a:miter lim="800000"/>
            <a:headEnd/>
            <a:tailEnd/>
          </a:ln>
        </p:spPr>
        <p:txBody>
          <a:bodyPr wrap="none" anchor="ctr"/>
          <a:lstStyle>
            <a:lvl1pPr eaLnBrk="0" hangingPunct="0">
              <a:spcBef>
                <a:spcPts val="700"/>
              </a:spcBef>
              <a:buClr>
                <a:schemeClr val="tx2"/>
              </a:buClr>
              <a:buSzPct val="95000"/>
              <a:buFont typeface="Wingdings" pitchFamily="2" charset="2"/>
              <a:buChar char=""/>
              <a:defRPr sz="3000">
                <a:solidFill>
                  <a:schemeClr val="tx1"/>
                </a:solidFill>
                <a:latin typeface="Comic Sans MS" pitchFamily="66" charset="0"/>
                <a:ea typeface="ＭＳ Ｐゴシック" pitchFamily="34" charset="-128"/>
              </a:defRPr>
            </a:lvl1pPr>
            <a:lvl2pPr marL="37931725" indent="-37474525" eaLnBrk="0" hangingPunct="0">
              <a:spcBef>
                <a:spcPct val="20000"/>
              </a:spcBef>
              <a:buClr>
                <a:schemeClr val="accent2"/>
              </a:buClr>
              <a:buSzPct val="90000"/>
              <a:buFont typeface="Wingdings" pitchFamily="2" charset="2"/>
              <a:buChar char=""/>
              <a:defRPr sz="2600">
                <a:solidFill>
                  <a:schemeClr val="tx1"/>
                </a:solidFill>
                <a:latin typeface="Comic Sans MS" pitchFamily="66" charset="0"/>
                <a:ea typeface="ＭＳ Ｐゴシック" pitchFamily="34" charset="-128"/>
              </a:defRPr>
            </a:lvl2pPr>
            <a:lvl3pPr marL="995363" indent="-228600" eaLnBrk="0" hangingPunct="0">
              <a:spcBef>
                <a:spcPct val="20000"/>
              </a:spcBef>
              <a:buClr>
                <a:schemeClr val="accent2"/>
              </a:buClr>
              <a:buFont typeface="Wingdings 2" pitchFamily="18" charset="2"/>
              <a:buChar char=""/>
              <a:defRPr sz="2400">
                <a:solidFill>
                  <a:schemeClr val="tx1"/>
                </a:solidFill>
                <a:latin typeface="Comic Sans MS" pitchFamily="66" charset="0"/>
                <a:ea typeface="ＭＳ Ｐゴシック" pitchFamily="34" charset="-128"/>
              </a:defRPr>
            </a:lvl3pPr>
            <a:lvl4pPr marL="1260475" indent="-228600" eaLnBrk="0" hangingPunct="0">
              <a:spcBef>
                <a:spcPct val="20000"/>
              </a:spcBef>
              <a:buClr>
                <a:srgbClr val="FEB80A"/>
              </a:buClr>
              <a:buFont typeface="Wingdings 3" pitchFamily="18" charset="2"/>
              <a:buChar char=""/>
              <a:defRPr sz="2200">
                <a:solidFill>
                  <a:schemeClr val="tx1"/>
                </a:solidFill>
                <a:latin typeface="Comic Sans MS" pitchFamily="66" charset="0"/>
                <a:ea typeface="ＭＳ Ｐゴシック" pitchFamily="34" charset="-128"/>
              </a:defRPr>
            </a:lvl4pPr>
            <a:lvl5pPr marL="1481138" indent="-209550" eaLnBrk="0" hangingPunct="0">
              <a:spcBef>
                <a:spcPct val="20000"/>
              </a:spcBef>
              <a:buClr>
                <a:srgbClr val="FEB80A"/>
              </a:buClr>
              <a:buFont typeface="Wingdings 2" pitchFamily="18" charset="2"/>
              <a:buChar char=""/>
              <a:defRPr sz="2000">
                <a:solidFill>
                  <a:schemeClr val="tx1"/>
                </a:solidFill>
                <a:latin typeface="Comic Sans MS" pitchFamily="66" charset="0"/>
                <a:ea typeface="ＭＳ Ｐゴシック" pitchFamily="34" charset="-128"/>
              </a:defRPr>
            </a:lvl5pPr>
            <a:lvl6pPr marL="1938338" indent="-20955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mic Sans MS" pitchFamily="66" charset="0"/>
                <a:ea typeface="ＭＳ Ｐゴシック" pitchFamily="34" charset="-128"/>
              </a:defRPr>
            </a:lvl6pPr>
            <a:lvl7pPr marL="2395538" indent="-20955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mic Sans MS" pitchFamily="66" charset="0"/>
                <a:ea typeface="ＭＳ Ｐゴシック" pitchFamily="34" charset="-128"/>
              </a:defRPr>
            </a:lvl7pPr>
            <a:lvl8pPr marL="2852738" indent="-20955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mic Sans MS" pitchFamily="66" charset="0"/>
                <a:ea typeface="ＭＳ Ｐゴシック" pitchFamily="34" charset="-128"/>
              </a:defRPr>
            </a:lvl8pPr>
            <a:lvl9pPr marL="3309938" indent="-20955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mic Sans MS" pitchFamily="66" charset="0"/>
                <a:ea typeface="ＭＳ Ｐゴシック" pitchFamily="34" charset="-128"/>
              </a:defRPr>
            </a:lvl9pPr>
          </a:lstStyle>
          <a:p>
            <a:pPr eaLnBrk="1" hangingPunct="1">
              <a:spcBef>
                <a:spcPct val="0"/>
              </a:spcBef>
              <a:buClrTx/>
              <a:buSzTx/>
              <a:buFontTx/>
              <a:buNone/>
            </a:pPr>
            <a:endParaRPr lang="en-US" altLang="en-US" sz="1800" dirty="0">
              <a:latin typeface="Arial" pitchFamily="34" charset="0"/>
            </a:endParaRPr>
          </a:p>
        </p:txBody>
      </p:sp>
      <p:sp>
        <p:nvSpPr>
          <p:cNvPr id="14" name="AutoShape 10"/>
          <p:cNvSpPr>
            <a:spLocks noChangeArrowheads="1"/>
          </p:cNvSpPr>
          <p:nvPr/>
        </p:nvSpPr>
        <p:spPr bwMode="auto">
          <a:xfrm rot="-1930370">
            <a:off x="5734050" y="4297363"/>
            <a:ext cx="468313" cy="304800"/>
          </a:xfrm>
          <a:prstGeom prst="rightArrow">
            <a:avLst>
              <a:gd name="adj1" fmla="val 50000"/>
              <a:gd name="adj2" fmla="val 49999"/>
            </a:avLst>
          </a:prstGeom>
          <a:solidFill>
            <a:srgbClr val="FF0000"/>
          </a:solidFill>
          <a:ln w="12700">
            <a:solidFill>
              <a:schemeClr val="bg1"/>
            </a:solidFill>
            <a:miter lim="800000"/>
            <a:headEnd/>
            <a:tailEnd/>
          </a:ln>
        </p:spPr>
        <p:txBody>
          <a:bodyPr wrap="none" anchor="ctr"/>
          <a:lstStyle>
            <a:lvl1pPr eaLnBrk="0" hangingPunct="0">
              <a:spcBef>
                <a:spcPts val="700"/>
              </a:spcBef>
              <a:buClr>
                <a:schemeClr val="tx2"/>
              </a:buClr>
              <a:buSzPct val="95000"/>
              <a:buFont typeface="Wingdings" pitchFamily="2" charset="2"/>
              <a:buChar char=""/>
              <a:defRPr sz="3000">
                <a:solidFill>
                  <a:schemeClr val="tx1"/>
                </a:solidFill>
                <a:latin typeface="Comic Sans MS" pitchFamily="66" charset="0"/>
                <a:ea typeface="ＭＳ Ｐゴシック" pitchFamily="34" charset="-128"/>
              </a:defRPr>
            </a:lvl1pPr>
            <a:lvl2pPr marL="37931725" indent="-37474525" eaLnBrk="0" hangingPunct="0">
              <a:spcBef>
                <a:spcPct val="20000"/>
              </a:spcBef>
              <a:buClr>
                <a:schemeClr val="accent2"/>
              </a:buClr>
              <a:buSzPct val="90000"/>
              <a:buFont typeface="Wingdings" pitchFamily="2" charset="2"/>
              <a:buChar char=""/>
              <a:defRPr sz="2600">
                <a:solidFill>
                  <a:schemeClr val="tx1"/>
                </a:solidFill>
                <a:latin typeface="Comic Sans MS" pitchFamily="66" charset="0"/>
                <a:ea typeface="ＭＳ Ｐゴシック" pitchFamily="34" charset="-128"/>
              </a:defRPr>
            </a:lvl2pPr>
            <a:lvl3pPr marL="995363" indent="-228600" eaLnBrk="0" hangingPunct="0">
              <a:spcBef>
                <a:spcPct val="20000"/>
              </a:spcBef>
              <a:buClr>
                <a:schemeClr val="accent2"/>
              </a:buClr>
              <a:buFont typeface="Wingdings 2" pitchFamily="18" charset="2"/>
              <a:buChar char=""/>
              <a:defRPr sz="2400">
                <a:solidFill>
                  <a:schemeClr val="tx1"/>
                </a:solidFill>
                <a:latin typeface="Comic Sans MS" pitchFamily="66" charset="0"/>
                <a:ea typeface="ＭＳ Ｐゴシック" pitchFamily="34" charset="-128"/>
              </a:defRPr>
            </a:lvl3pPr>
            <a:lvl4pPr marL="1260475" indent="-228600" eaLnBrk="0" hangingPunct="0">
              <a:spcBef>
                <a:spcPct val="20000"/>
              </a:spcBef>
              <a:buClr>
                <a:srgbClr val="FEB80A"/>
              </a:buClr>
              <a:buFont typeface="Wingdings 3" pitchFamily="18" charset="2"/>
              <a:buChar char=""/>
              <a:defRPr sz="2200">
                <a:solidFill>
                  <a:schemeClr val="tx1"/>
                </a:solidFill>
                <a:latin typeface="Comic Sans MS" pitchFamily="66" charset="0"/>
                <a:ea typeface="ＭＳ Ｐゴシック" pitchFamily="34" charset="-128"/>
              </a:defRPr>
            </a:lvl4pPr>
            <a:lvl5pPr marL="1481138" indent="-209550" eaLnBrk="0" hangingPunct="0">
              <a:spcBef>
                <a:spcPct val="20000"/>
              </a:spcBef>
              <a:buClr>
                <a:srgbClr val="FEB80A"/>
              </a:buClr>
              <a:buFont typeface="Wingdings 2" pitchFamily="18" charset="2"/>
              <a:buChar char=""/>
              <a:defRPr sz="2000">
                <a:solidFill>
                  <a:schemeClr val="tx1"/>
                </a:solidFill>
                <a:latin typeface="Comic Sans MS" pitchFamily="66" charset="0"/>
                <a:ea typeface="ＭＳ Ｐゴシック" pitchFamily="34" charset="-128"/>
              </a:defRPr>
            </a:lvl5pPr>
            <a:lvl6pPr marL="1938338" indent="-20955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mic Sans MS" pitchFamily="66" charset="0"/>
                <a:ea typeface="ＭＳ Ｐゴシック" pitchFamily="34" charset="-128"/>
              </a:defRPr>
            </a:lvl6pPr>
            <a:lvl7pPr marL="2395538" indent="-20955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mic Sans MS" pitchFamily="66" charset="0"/>
                <a:ea typeface="ＭＳ Ｐゴシック" pitchFamily="34" charset="-128"/>
              </a:defRPr>
            </a:lvl7pPr>
            <a:lvl8pPr marL="2852738" indent="-20955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mic Sans MS" pitchFamily="66" charset="0"/>
                <a:ea typeface="ＭＳ Ｐゴシック" pitchFamily="34" charset="-128"/>
              </a:defRPr>
            </a:lvl8pPr>
            <a:lvl9pPr marL="3309938" indent="-20955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mic Sans MS" pitchFamily="66" charset="0"/>
                <a:ea typeface="ＭＳ Ｐゴシック" pitchFamily="34" charset="-128"/>
              </a:defRPr>
            </a:lvl9pPr>
          </a:lstStyle>
          <a:p>
            <a:pPr eaLnBrk="1" hangingPunct="1">
              <a:spcBef>
                <a:spcPct val="0"/>
              </a:spcBef>
              <a:buClrTx/>
              <a:buSzTx/>
              <a:buFontTx/>
              <a:buNone/>
            </a:pPr>
            <a:endParaRPr lang="en-US" altLang="en-US" sz="1800" dirty="0">
              <a:latin typeface="Arial" pitchFamily="34" charset="0"/>
            </a:endParaRPr>
          </a:p>
        </p:txBody>
      </p:sp>
      <p:sp>
        <p:nvSpPr>
          <p:cNvPr id="15" name="AutoShape 11"/>
          <p:cNvSpPr>
            <a:spLocks noChangeArrowheads="1"/>
          </p:cNvSpPr>
          <p:nvPr/>
        </p:nvSpPr>
        <p:spPr bwMode="auto">
          <a:xfrm rot="-6780839">
            <a:off x="8224044" y="4842669"/>
            <a:ext cx="469900" cy="322262"/>
          </a:xfrm>
          <a:prstGeom prst="rightArrow">
            <a:avLst>
              <a:gd name="adj1" fmla="val 50000"/>
              <a:gd name="adj2" fmla="val 49860"/>
            </a:avLst>
          </a:prstGeom>
          <a:solidFill>
            <a:srgbClr val="FF0000"/>
          </a:solidFill>
          <a:ln w="12700">
            <a:solidFill>
              <a:schemeClr val="bg1"/>
            </a:solidFill>
            <a:miter lim="800000"/>
            <a:headEnd/>
            <a:tailEnd/>
          </a:ln>
        </p:spPr>
        <p:txBody>
          <a:bodyPr wrap="none" anchor="ctr"/>
          <a:lstStyle>
            <a:lvl1pPr eaLnBrk="0" hangingPunct="0">
              <a:spcBef>
                <a:spcPts val="700"/>
              </a:spcBef>
              <a:buClr>
                <a:schemeClr val="tx2"/>
              </a:buClr>
              <a:buSzPct val="95000"/>
              <a:buFont typeface="Wingdings" pitchFamily="2" charset="2"/>
              <a:buChar char=""/>
              <a:defRPr sz="3000">
                <a:solidFill>
                  <a:schemeClr val="tx1"/>
                </a:solidFill>
                <a:latin typeface="Comic Sans MS" pitchFamily="66" charset="0"/>
                <a:ea typeface="ＭＳ Ｐゴシック" pitchFamily="34" charset="-128"/>
              </a:defRPr>
            </a:lvl1pPr>
            <a:lvl2pPr marL="37931725" indent="-37474525" eaLnBrk="0" hangingPunct="0">
              <a:spcBef>
                <a:spcPct val="20000"/>
              </a:spcBef>
              <a:buClr>
                <a:schemeClr val="accent2"/>
              </a:buClr>
              <a:buSzPct val="90000"/>
              <a:buFont typeface="Wingdings" pitchFamily="2" charset="2"/>
              <a:buChar char=""/>
              <a:defRPr sz="2600">
                <a:solidFill>
                  <a:schemeClr val="tx1"/>
                </a:solidFill>
                <a:latin typeface="Comic Sans MS" pitchFamily="66" charset="0"/>
                <a:ea typeface="ＭＳ Ｐゴシック" pitchFamily="34" charset="-128"/>
              </a:defRPr>
            </a:lvl2pPr>
            <a:lvl3pPr marL="995363" indent="-228600" eaLnBrk="0" hangingPunct="0">
              <a:spcBef>
                <a:spcPct val="20000"/>
              </a:spcBef>
              <a:buClr>
                <a:schemeClr val="accent2"/>
              </a:buClr>
              <a:buFont typeface="Wingdings 2" pitchFamily="18" charset="2"/>
              <a:buChar char=""/>
              <a:defRPr sz="2400">
                <a:solidFill>
                  <a:schemeClr val="tx1"/>
                </a:solidFill>
                <a:latin typeface="Comic Sans MS" pitchFamily="66" charset="0"/>
                <a:ea typeface="ＭＳ Ｐゴシック" pitchFamily="34" charset="-128"/>
              </a:defRPr>
            </a:lvl3pPr>
            <a:lvl4pPr marL="1260475" indent="-228600" eaLnBrk="0" hangingPunct="0">
              <a:spcBef>
                <a:spcPct val="20000"/>
              </a:spcBef>
              <a:buClr>
                <a:srgbClr val="FEB80A"/>
              </a:buClr>
              <a:buFont typeface="Wingdings 3" pitchFamily="18" charset="2"/>
              <a:buChar char=""/>
              <a:defRPr sz="2200">
                <a:solidFill>
                  <a:schemeClr val="tx1"/>
                </a:solidFill>
                <a:latin typeface="Comic Sans MS" pitchFamily="66" charset="0"/>
                <a:ea typeface="ＭＳ Ｐゴシック" pitchFamily="34" charset="-128"/>
              </a:defRPr>
            </a:lvl4pPr>
            <a:lvl5pPr marL="1481138" indent="-209550" eaLnBrk="0" hangingPunct="0">
              <a:spcBef>
                <a:spcPct val="20000"/>
              </a:spcBef>
              <a:buClr>
                <a:srgbClr val="FEB80A"/>
              </a:buClr>
              <a:buFont typeface="Wingdings 2" pitchFamily="18" charset="2"/>
              <a:buChar char=""/>
              <a:defRPr sz="2000">
                <a:solidFill>
                  <a:schemeClr val="tx1"/>
                </a:solidFill>
                <a:latin typeface="Comic Sans MS" pitchFamily="66" charset="0"/>
                <a:ea typeface="ＭＳ Ｐゴシック" pitchFamily="34" charset="-128"/>
              </a:defRPr>
            </a:lvl5pPr>
            <a:lvl6pPr marL="1938338" indent="-20955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mic Sans MS" pitchFamily="66" charset="0"/>
                <a:ea typeface="ＭＳ Ｐゴシック" pitchFamily="34" charset="-128"/>
              </a:defRPr>
            </a:lvl6pPr>
            <a:lvl7pPr marL="2395538" indent="-20955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mic Sans MS" pitchFamily="66" charset="0"/>
                <a:ea typeface="ＭＳ Ｐゴシック" pitchFamily="34" charset="-128"/>
              </a:defRPr>
            </a:lvl7pPr>
            <a:lvl8pPr marL="2852738" indent="-20955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mic Sans MS" pitchFamily="66" charset="0"/>
                <a:ea typeface="ＭＳ Ｐゴシック" pitchFamily="34" charset="-128"/>
              </a:defRPr>
            </a:lvl8pPr>
            <a:lvl9pPr marL="3309938" indent="-20955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mic Sans MS" pitchFamily="66" charset="0"/>
                <a:ea typeface="ＭＳ Ｐゴシック" pitchFamily="34" charset="-128"/>
              </a:defRPr>
            </a:lvl9pPr>
          </a:lstStyle>
          <a:p>
            <a:pPr eaLnBrk="1" hangingPunct="1">
              <a:spcBef>
                <a:spcPct val="0"/>
              </a:spcBef>
              <a:buClrTx/>
              <a:buSzTx/>
              <a:buFontTx/>
              <a:buNone/>
            </a:pPr>
            <a:endParaRPr lang="en-US" altLang="en-US" sz="1800" dirty="0">
              <a:latin typeface="Arial" pitchFamily="34" charset="0"/>
            </a:endParaRPr>
          </a:p>
        </p:txBody>
      </p:sp>
    </p:spTree>
    <p:extLst>
      <p:ext uri="{BB962C8B-B14F-4D97-AF65-F5344CB8AC3E}">
        <p14:creationId xmlns:p14="http://schemas.microsoft.com/office/powerpoint/2010/main" val="426564562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457200"/>
            <a:ext cx="5257800" cy="1143000"/>
          </a:xfrm>
        </p:spPr>
        <p:txBody>
          <a:bodyPr/>
          <a:lstStyle/>
          <a:p>
            <a:pPr eaLnBrk="1" hangingPunct="1">
              <a:defRPr/>
            </a:pPr>
            <a:r>
              <a:rPr lang="en-US" altLang="en-US" sz="3600" b="1" dirty="0" smtClean="0">
                <a:solidFill>
                  <a:srgbClr val="FFFF00"/>
                </a:solidFill>
                <a:effectLst>
                  <a:outerShdw blurRad="38100" dist="38100" dir="2700000" algn="tl">
                    <a:srgbClr val="000000"/>
                  </a:outerShdw>
                </a:effectLst>
              </a:rPr>
              <a:t>Interstitial Lung Disorder</a:t>
            </a:r>
            <a:r>
              <a:rPr lang="en-US" altLang="en-US" b="1" dirty="0" smtClean="0">
                <a:solidFill>
                  <a:srgbClr val="FFFF00"/>
                </a:solidFill>
                <a:effectLst>
                  <a:outerShdw blurRad="38100" dist="38100" dir="2700000" algn="tl">
                    <a:srgbClr val="000000"/>
                  </a:outerShdw>
                </a:effectLst>
              </a:rPr>
              <a:t>:</a:t>
            </a:r>
            <a:r>
              <a:rPr lang="en-US" altLang="en-US" sz="2800" b="1" dirty="0">
                <a:solidFill>
                  <a:srgbClr val="FFFF00"/>
                </a:solidFill>
                <a:effectLst>
                  <a:outerShdw blurRad="38100" dist="38100" dir="2700000" algn="tl">
                    <a:srgbClr val="000000"/>
                  </a:outerShdw>
                </a:effectLst>
              </a:rPr>
              <a:t/>
            </a:r>
            <a:br>
              <a:rPr lang="en-US" altLang="en-US" sz="2800" b="1" dirty="0">
                <a:solidFill>
                  <a:srgbClr val="FFFF00"/>
                </a:solidFill>
                <a:effectLst>
                  <a:outerShdw blurRad="38100" dist="38100" dir="2700000" algn="tl">
                    <a:srgbClr val="000000"/>
                  </a:outerShdw>
                </a:effectLst>
              </a:rPr>
            </a:br>
            <a:r>
              <a:rPr lang="en-US" altLang="en-US" sz="2400" b="1" dirty="0" smtClean="0">
                <a:solidFill>
                  <a:srgbClr val="FFC000"/>
                </a:solidFill>
                <a:effectLst>
                  <a:outerShdw blurRad="38100" dist="38100" dir="2700000" algn="tl">
                    <a:srgbClr val="000000"/>
                  </a:outerShdw>
                </a:effectLst>
              </a:rPr>
              <a:t>Neuroendocrine Cell Hyperplasia (NEHI) </a:t>
            </a:r>
            <a:endParaRPr lang="en-US" altLang="en-US" sz="2000" b="1" dirty="0" smtClean="0">
              <a:solidFill>
                <a:srgbClr val="FFC000"/>
              </a:solidFill>
              <a:effectLst>
                <a:outerShdw blurRad="38100" dist="38100" dir="2700000" algn="tl">
                  <a:srgbClr val="000000"/>
                </a:outerShdw>
              </a:effectLst>
            </a:endParaRPr>
          </a:p>
        </p:txBody>
      </p:sp>
      <p:sp>
        <p:nvSpPr>
          <p:cNvPr id="6147" name="Rectangle 3"/>
          <p:cNvSpPr>
            <a:spLocks noGrp="1" noChangeArrowheads="1"/>
          </p:cNvSpPr>
          <p:nvPr>
            <p:ph type="body" idx="1"/>
          </p:nvPr>
        </p:nvSpPr>
        <p:spPr>
          <a:xfrm>
            <a:off x="228600" y="2255838"/>
            <a:ext cx="4800600" cy="4525962"/>
          </a:xfrm>
        </p:spPr>
        <p:txBody>
          <a:bodyPr/>
          <a:lstStyle/>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outerShdw>
                </a:effectLst>
              </a:rPr>
              <a:t>Pathological findings </a:t>
            </a:r>
          </a:p>
          <a:p>
            <a:pPr lvl="1" eaLnBrk="1" hangingPunct="1">
              <a:lnSpc>
                <a:spcPct val="80000"/>
              </a:lnSpc>
              <a:buClr>
                <a:srgbClr val="FF0000"/>
              </a:buClr>
              <a:defRPr/>
            </a:pPr>
            <a:r>
              <a:rPr lang="en-US" altLang="en-US" sz="2200" b="1" dirty="0" smtClean="0">
                <a:solidFill>
                  <a:schemeClr val="bg1"/>
                </a:solidFill>
                <a:effectLst>
                  <a:outerShdw blurRad="38100" dist="38100" dir="2700000" algn="tl">
                    <a:srgbClr val="000000"/>
                  </a:outerShdw>
                </a:effectLst>
              </a:rPr>
              <a:t>Essentially normal lung histology</a:t>
            </a:r>
          </a:p>
          <a:p>
            <a:pPr lvl="1" eaLnBrk="1" hangingPunct="1">
              <a:lnSpc>
                <a:spcPct val="80000"/>
              </a:lnSpc>
              <a:buClr>
                <a:srgbClr val="FF0000"/>
              </a:buClr>
              <a:defRPr/>
            </a:pPr>
            <a:endParaRPr lang="en-US" altLang="en-US" sz="2200" b="1" dirty="0" smtClean="0">
              <a:solidFill>
                <a:schemeClr val="bg1"/>
              </a:solidFill>
              <a:effectLst>
                <a:outerShdw blurRad="38100" dist="38100" dir="2700000" algn="tl">
                  <a:srgbClr val="000000"/>
                </a:outerShdw>
              </a:effectLst>
            </a:endParaRPr>
          </a:p>
          <a:p>
            <a:pPr lvl="1" eaLnBrk="1" hangingPunct="1">
              <a:lnSpc>
                <a:spcPct val="80000"/>
              </a:lnSpc>
              <a:buClr>
                <a:srgbClr val="FF0000"/>
              </a:buClr>
              <a:defRPr/>
            </a:pPr>
            <a:r>
              <a:rPr lang="en-US" altLang="en-US" sz="2200" b="1" dirty="0" smtClean="0">
                <a:solidFill>
                  <a:schemeClr val="bg1"/>
                </a:solidFill>
                <a:effectLst>
                  <a:outerShdw blurRad="38100" dist="38100" dir="2700000" algn="tl">
                    <a:srgbClr val="000000"/>
                  </a:outerShdw>
                </a:effectLst>
              </a:rPr>
              <a:t>Occasionally mild </a:t>
            </a:r>
            <a:r>
              <a:rPr lang="en-US" altLang="en-US" sz="2200" b="1" dirty="0" err="1" smtClean="0">
                <a:solidFill>
                  <a:schemeClr val="bg1"/>
                </a:solidFill>
                <a:effectLst>
                  <a:outerShdw blurRad="38100" dist="38100" dir="2700000" algn="tl">
                    <a:srgbClr val="000000"/>
                  </a:outerShdw>
                </a:effectLst>
              </a:rPr>
              <a:t>peri</a:t>
            </a:r>
            <a:r>
              <a:rPr lang="en-US" altLang="en-US" sz="2200" b="1" dirty="0" smtClean="0">
                <a:solidFill>
                  <a:schemeClr val="bg1"/>
                </a:solidFill>
                <a:effectLst>
                  <a:outerShdw blurRad="38100" dist="38100" dir="2700000" algn="tl">
                    <a:srgbClr val="000000"/>
                  </a:outerShdw>
                </a:effectLst>
              </a:rPr>
              <a:t>-airway lymphocytic inflammation    </a:t>
            </a:r>
          </a:p>
          <a:p>
            <a:pPr lvl="1" eaLnBrk="1" hangingPunct="1">
              <a:lnSpc>
                <a:spcPct val="80000"/>
              </a:lnSpc>
              <a:buClr>
                <a:srgbClr val="FF0000"/>
              </a:buClr>
              <a:defRPr/>
            </a:pPr>
            <a:endParaRPr lang="en-US" altLang="en-US" sz="2200" b="1" dirty="0" smtClean="0">
              <a:solidFill>
                <a:schemeClr val="bg1"/>
              </a:solidFill>
              <a:effectLst>
                <a:outerShdw blurRad="38100" dist="38100" dir="2700000" algn="tl">
                  <a:srgbClr val="000000"/>
                </a:outerShdw>
              </a:effectLst>
            </a:endParaRPr>
          </a:p>
          <a:p>
            <a:pPr lvl="1" eaLnBrk="1" hangingPunct="1">
              <a:lnSpc>
                <a:spcPct val="80000"/>
              </a:lnSpc>
              <a:buClr>
                <a:srgbClr val="FF0000"/>
              </a:buClr>
              <a:defRPr/>
            </a:pPr>
            <a:r>
              <a:rPr lang="en-US" altLang="en-US" sz="2200" b="1" dirty="0" smtClean="0">
                <a:solidFill>
                  <a:schemeClr val="bg1"/>
                </a:solidFill>
                <a:effectLst>
                  <a:outerShdw blurRad="38100" dist="38100" dir="2700000" algn="tl">
                    <a:srgbClr val="000000"/>
                  </a:outerShdw>
                </a:effectLst>
              </a:rPr>
              <a:t>Most reliable method – </a:t>
            </a:r>
            <a:r>
              <a:rPr lang="en-US" altLang="en-US" sz="2200" b="1" dirty="0" err="1" smtClean="0">
                <a:solidFill>
                  <a:srgbClr val="00FF00"/>
                </a:solidFill>
                <a:effectLst>
                  <a:outerShdw blurRad="38100" dist="38100" dir="2700000" algn="tl">
                    <a:srgbClr val="000000"/>
                  </a:outerShdw>
                </a:effectLst>
              </a:rPr>
              <a:t>Bombesin</a:t>
            </a:r>
            <a:r>
              <a:rPr lang="en-US" altLang="en-US" sz="2200" b="1" dirty="0" smtClean="0">
                <a:solidFill>
                  <a:schemeClr val="bg1"/>
                </a:solidFill>
                <a:effectLst>
                  <a:outerShdw blurRad="38100" dist="38100" dir="2700000" algn="tl">
                    <a:srgbClr val="000000"/>
                  </a:outerShdw>
                </a:effectLst>
              </a:rPr>
              <a:t> for </a:t>
            </a:r>
            <a:r>
              <a:rPr lang="en-US" altLang="en-US" sz="2200" b="1" dirty="0" err="1" smtClean="0">
                <a:solidFill>
                  <a:schemeClr val="bg1"/>
                </a:solidFill>
                <a:effectLst>
                  <a:outerShdw blurRad="38100" dist="38100" dir="2700000" algn="tl">
                    <a:srgbClr val="000000"/>
                  </a:outerShdw>
                </a:effectLst>
              </a:rPr>
              <a:t>immunopositive</a:t>
            </a:r>
            <a:r>
              <a:rPr lang="en-US" altLang="en-US" sz="2200" b="1" dirty="0" smtClean="0">
                <a:solidFill>
                  <a:schemeClr val="bg1"/>
                </a:solidFill>
                <a:effectLst>
                  <a:outerShdw blurRad="38100" dist="38100" dir="2700000" algn="tl">
                    <a:srgbClr val="000000"/>
                  </a:outerShdw>
                </a:effectLst>
              </a:rPr>
              <a:t> cells in airways &amp; </a:t>
            </a:r>
            <a:r>
              <a:rPr lang="en-US" altLang="en-US" sz="2200" b="1" dirty="0" err="1" smtClean="0">
                <a:solidFill>
                  <a:schemeClr val="bg1"/>
                </a:solidFill>
                <a:effectLst>
                  <a:outerShdw blurRad="38100" dist="38100" dir="2700000" algn="tl">
                    <a:srgbClr val="000000"/>
                  </a:outerShdw>
                </a:effectLst>
              </a:rPr>
              <a:t>neuroepithelial</a:t>
            </a:r>
            <a:r>
              <a:rPr lang="en-US" altLang="en-US" sz="2200" b="1" dirty="0" smtClean="0">
                <a:solidFill>
                  <a:schemeClr val="bg1"/>
                </a:solidFill>
                <a:effectLst>
                  <a:outerShdw blurRad="38100" dist="38100" dir="2700000" algn="tl">
                    <a:srgbClr val="000000"/>
                  </a:outerShdw>
                </a:effectLst>
              </a:rPr>
              <a:t> bodies   </a:t>
            </a:r>
            <a:endParaRPr lang="en-US" altLang="en-US" sz="2200" b="1" dirty="0">
              <a:solidFill>
                <a:schemeClr val="bg1"/>
              </a:solidFill>
              <a:effectLst>
                <a:outerShdw blurRad="38100" dist="38100" dir="2700000" algn="tl">
                  <a:srgbClr val="000000"/>
                </a:outerShdw>
              </a:effectLst>
            </a:endParaRPr>
          </a:p>
          <a:p>
            <a:pPr marL="0" indent="0" eaLnBrk="1" hangingPunct="1">
              <a:lnSpc>
                <a:spcPct val="80000"/>
              </a:lnSpc>
              <a:buClr>
                <a:srgbClr val="FF0000"/>
              </a:buClr>
              <a:buNone/>
              <a:defRPr/>
            </a:pPr>
            <a:endParaRPr lang="en-US" altLang="en-US" sz="2000" b="1" dirty="0" smtClean="0">
              <a:solidFill>
                <a:schemeClr val="bg1"/>
              </a:solidFill>
              <a:effectLst>
                <a:outerShdw blurRad="38100" dist="38100" dir="2700000" algn="tl">
                  <a:srgbClr val="000000"/>
                </a:outerShdw>
              </a:effectLst>
            </a:endParaRPr>
          </a:p>
        </p:txBody>
      </p:sp>
      <p:sp>
        <p:nvSpPr>
          <p:cNvPr id="22532" name="Rectangle 4"/>
          <p:cNvSpPr>
            <a:spLocks noChangeArrowheads="1"/>
          </p:cNvSpPr>
          <p:nvPr/>
        </p:nvSpPr>
        <p:spPr bwMode="auto">
          <a:xfrm>
            <a:off x="5257800" y="0"/>
            <a:ext cx="38862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pic>
        <p:nvPicPr>
          <p:cNvPr id="16" name="Picture 5" descr="S09-8854-05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85252" y="457200"/>
            <a:ext cx="3606347" cy="2698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6" descr="S09-8854-18 -8"/>
          <p:cNvPicPr>
            <a:picLocks noChangeAspect="1" noChangeArrowheads="1"/>
          </p:cNvPicPr>
          <p:nvPr/>
        </p:nvPicPr>
        <p:blipFill>
          <a:blip r:embed="rId4">
            <a:lum bright="-6000"/>
            <a:extLst>
              <a:ext uri="{28A0092B-C50C-407E-A947-70E740481C1C}">
                <a14:useLocalDpi xmlns:a14="http://schemas.microsoft.com/office/drawing/2010/main" val="0"/>
              </a:ext>
            </a:extLst>
          </a:blip>
          <a:srcRect l="4808" t="4964" r="19872" b="22714"/>
          <a:stretch>
            <a:fillRect/>
          </a:stretch>
        </p:blipFill>
        <p:spPr bwMode="auto">
          <a:xfrm>
            <a:off x="5409848" y="3733800"/>
            <a:ext cx="3581751" cy="2590800"/>
          </a:xfrm>
          <a:prstGeom prst="rect">
            <a:avLst/>
          </a:prstGeom>
          <a:solidFill>
            <a:schemeClr val="tx1"/>
          </a:solidFill>
          <a:ln w="9525">
            <a:solidFill>
              <a:schemeClr val="tx1"/>
            </a:solidFill>
            <a:miter lim="800000"/>
            <a:headEnd/>
            <a:tailEnd/>
          </a:ln>
        </p:spPr>
      </p:pic>
      <p:sp>
        <p:nvSpPr>
          <p:cNvPr id="18" name="AutoShape 10"/>
          <p:cNvSpPr>
            <a:spLocks noChangeArrowheads="1"/>
          </p:cNvSpPr>
          <p:nvPr/>
        </p:nvSpPr>
        <p:spPr bwMode="auto">
          <a:xfrm rot="12673849">
            <a:off x="7969885" y="5738122"/>
            <a:ext cx="468313" cy="304800"/>
          </a:xfrm>
          <a:prstGeom prst="rightArrow">
            <a:avLst>
              <a:gd name="adj1" fmla="val 50000"/>
              <a:gd name="adj2" fmla="val 49999"/>
            </a:avLst>
          </a:prstGeom>
          <a:solidFill>
            <a:srgbClr val="FF0000"/>
          </a:solidFill>
          <a:ln w="12700">
            <a:solidFill>
              <a:schemeClr val="bg1"/>
            </a:solidFill>
            <a:miter lim="800000"/>
            <a:headEnd/>
            <a:tailEnd/>
          </a:ln>
        </p:spPr>
        <p:txBody>
          <a:bodyPr wrap="none" anchor="ctr"/>
          <a:lstStyle>
            <a:lvl1pPr eaLnBrk="0" hangingPunct="0">
              <a:spcBef>
                <a:spcPts val="700"/>
              </a:spcBef>
              <a:buClr>
                <a:schemeClr val="tx2"/>
              </a:buClr>
              <a:buSzPct val="95000"/>
              <a:buFont typeface="Wingdings" pitchFamily="2" charset="2"/>
              <a:buChar char=""/>
              <a:defRPr sz="3000">
                <a:solidFill>
                  <a:schemeClr val="tx1"/>
                </a:solidFill>
                <a:latin typeface="Comic Sans MS" pitchFamily="66" charset="0"/>
                <a:ea typeface="ＭＳ Ｐゴシック" pitchFamily="34" charset="-128"/>
              </a:defRPr>
            </a:lvl1pPr>
            <a:lvl2pPr marL="37931725" indent="-37474525" eaLnBrk="0" hangingPunct="0">
              <a:spcBef>
                <a:spcPct val="20000"/>
              </a:spcBef>
              <a:buClr>
                <a:schemeClr val="accent2"/>
              </a:buClr>
              <a:buSzPct val="90000"/>
              <a:buFont typeface="Wingdings" pitchFamily="2" charset="2"/>
              <a:buChar char=""/>
              <a:defRPr sz="2600">
                <a:solidFill>
                  <a:schemeClr val="tx1"/>
                </a:solidFill>
                <a:latin typeface="Comic Sans MS" pitchFamily="66" charset="0"/>
                <a:ea typeface="ＭＳ Ｐゴシック" pitchFamily="34" charset="-128"/>
              </a:defRPr>
            </a:lvl2pPr>
            <a:lvl3pPr marL="995363" indent="-228600" eaLnBrk="0" hangingPunct="0">
              <a:spcBef>
                <a:spcPct val="20000"/>
              </a:spcBef>
              <a:buClr>
                <a:schemeClr val="accent2"/>
              </a:buClr>
              <a:buFont typeface="Wingdings 2" pitchFamily="18" charset="2"/>
              <a:buChar char=""/>
              <a:defRPr sz="2400">
                <a:solidFill>
                  <a:schemeClr val="tx1"/>
                </a:solidFill>
                <a:latin typeface="Comic Sans MS" pitchFamily="66" charset="0"/>
                <a:ea typeface="ＭＳ Ｐゴシック" pitchFamily="34" charset="-128"/>
              </a:defRPr>
            </a:lvl3pPr>
            <a:lvl4pPr marL="1260475" indent="-228600" eaLnBrk="0" hangingPunct="0">
              <a:spcBef>
                <a:spcPct val="20000"/>
              </a:spcBef>
              <a:buClr>
                <a:srgbClr val="FEB80A"/>
              </a:buClr>
              <a:buFont typeface="Wingdings 3" pitchFamily="18" charset="2"/>
              <a:buChar char=""/>
              <a:defRPr sz="2200">
                <a:solidFill>
                  <a:schemeClr val="tx1"/>
                </a:solidFill>
                <a:latin typeface="Comic Sans MS" pitchFamily="66" charset="0"/>
                <a:ea typeface="ＭＳ Ｐゴシック" pitchFamily="34" charset="-128"/>
              </a:defRPr>
            </a:lvl4pPr>
            <a:lvl5pPr marL="1481138" indent="-209550" eaLnBrk="0" hangingPunct="0">
              <a:spcBef>
                <a:spcPct val="20000"/>
              </a:spcBef>
              <a:buClr>
                <a:srgbClr val="FEB80A"/>
              </a:buClr>
              <a:buFont typeface="Wingdings 2" pitchFamily="18" charset="2"/>
              <a:buChar char=""/>
              <a:defRPr sz="2000">
                <a:solidFill>
                  <a:schemeClr val="tx1"/>
                </a:solidFill>
                <a:latin typeface="Comic Sans MS" pitchFamily="66" charset="0"/>
                <a:ea typeface="ＭＳ Ｐゴシック" pitchFamily="34" charset="-128"/>
              </a:defRPr>
            </a:lvl5pPr>
            <a:lvl6pPr marL="1938338" indent="-20955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mic Sans MS" pitchFamily="66" charset="0"/>
                <a:ea typeface="ＭＳ Ｐゴシック" pitchFamily="34" charset="-128"/>
              </a:defRPr>
            </a:lvl6pPr>
            <a:lvl7pPr marL="2395538" indent="-20955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mic Sans MS" pitchFamily="66" charset="0"/>
                <a:ea typeface="ＭＳ Ｐゴシック" pitchFamily="34" charset="-128"/>
              </a:defRPr>
            </a:lvl7pPr>
            <a:lvl8pPr marL="2852738" indent="-20955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mic Sans MS" pitchFamily="66" charset="0"/>
                <a:ea typeface="ＭＳ Ｐゴシック" pitchFamily="34" charset="-128"/>
              </a:defRPr>
            </a:lvl8pPr>
            <a:lvl9pPr marL="3309938" indent="-20955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mic Sans MS" pitchFamily="66" charset="0"/>
                <a:ea typeface="ＭＳ Ｐゴシック" pitchFamily="34" charset="-128"/>
              </a:defRPr>
            </a:lvl9pPr>
          </a:lstStyle>
          <a:p>
            <a:pPr eaLnBrk="1" hangingPunct="1">
              <a:spcBef>
                <a:spcPct val="0"/>
              </a:spcBef>
              <a:buClrTx/>
              <a:buSzTx/>
              <a:buFontTx/>
              <a:buNone/>
            </a:pPr>
            <a:endParaRPr lang="en-US" altLang="en-US" sz="1800" dirty="0">
              <a:latin typeface="Arial" pitchFamily="34" charset="0"/>
            </a:endParaRPr>
          </a:p>
        </p:txBody>
      </p:sp>
    </p:spTree>
    <p:extLst>
      <p:ext uri="{BB962C8B-B14F-4D97-AF65-F5344CB8AC3E}">
        <p14:creationId xmlns:p14="http://schemas.microsoft.com/office/powerpoint/2010/main" val="112280731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457200"/>
            <a:ext cx="5257800" cy="1143000"/>
          </a:xfrm>
        </p:spPr>
        <p:txBody>
          <a:bodyPr/>
          <a:lstStyle/>
          <a:p>
            <a:pPr eaLnBrk="1" hangingPunct="1">
              <a:defRPr/>
            </a:pPr>
            <a:r>
              <a:rPr lang="en-US" altLang="en-US" sz="3600" b="1" dirty="0" smtClean="0">
                <a:solidFill>
                  <a:srgbClr val="FFFF00"/>
                </a:solidFill>
                <a:effectLst>
                  <a:outerShdw blurRad="38100" dist="38100" dir="2700000" algn="tl">
                    <a:srgbClr val="000000"/>
                  </a:outerShdw>
                </a:effectLst>
              </a:rPr>
              <a:t>Interstitial Lung Disorder</a:t>
            </a:r>
            <a:r>
              <a:rPr lang="en-US" altLang="en-US" b="1" dirty="0" smtClean="0">
                <a:solidFill>
                  <a:srgbClr val="FFFF00"/>
                </a:solidFill>
                <a:effectLst>
                  <a:outerShdw blurRad="38100" dist="38100" dir="2700000" algn="tl">
                    <a:srgbClr val="000000"/>
                  </a:outerShdw>
                </a:effectLst>
              </a:rPr>
              <a:t>:</a:t>
            </a:r>
            <a:r>
              <a:rPr lang="en-US" altLang="en-US" sz="2800" b="1" dirty="0">
                <a:solidFill>
                  <a:srgbClr val="FFFF00"/>
                </a:solidFill>
                <a:effectLst>
                  <a:outerShdw blurRad="38100" dist="38100" dir="2700000" algn="tl">
                    <a:srgbClr val="000000"/>
                  </a:outerShdw>
                </a:effectLst>
              </a:rPr>
              <a:t/>
            </a:r>
            <a:br>
              <a:rPr lang="en-US" altLang="en-US" sz="2800" b="1" dirty="0">
                <a:solidFill>
                  <a:srgbClr val="FFFF00"/>
                </a:solidFill>
                <a:effectLst>
                  <a:outerShdw blurRad="38100" dist="38100" dir="2700000" algn="tl">
                    <a:srgbClr val="000000"/>
                  </a:outerShdw>
                </a:effectLst>
              </a:rPr>
            </a:br>
            <a:r>
              <a:rPr lang="en-US" altLang="en-US" sz="2400" b="1" dirty="0" smtClean="0">
                <a:solidFill>
                  <a:srgbClr val="FFC000"/>
                </a:solidFill>
                <a:effectLst>
                  <a:outerShdw blurRad="38100" dist="38100" dir="2700000" algn="tl">
                    <a:srgbClr val="000000"/>
                  </a:outerShdw>
                </a:effectLst>
              </a:rPr>
              <a:t>Cystic Fibrosis </a:t>
            </a:r>
            <a:endParaRPr lang="en-US" altLang="en-US" sz="2000" b="1" dirty="0" smtClean="0">
              <a:solidFill>
                <a:srgbClr val="FFC000"/>
              </a:solidFill>
              <a:effectLst>
                <a:outerShdw blurRad="38100" dist="38100" dir="2700000" algn="tl">
                  <a:srgbClr val="000000"/>
                </a:outerShdw>
              </a:effectLst>
            </a:endParaRPr>
          </a:p>
        </p:txBody>
      </p:sp>
      <p:sp>
        <p:nvSpPr>
          <p:cNvPr id="6147" name="Rectangle 3"/>
          <p:cNvSpPr>
            <a:spLocks noGrp="1" noChangeArrowheads="1"/>
          </p:cNvSpPr>
          <p:nvPr>
            <p:ph type="body" idx="1"/>
          </p:nvPr>
        </p:nvSpPr>
        <p:spPr>
          <a:xfrm>
            <a:off x="228600" y="2179638"/>
            <a:ext cx="4800600" cy="4525962"/>
          </a:xfrm>
        </p:spPr>
        <p:txBody>
          <a:bodyPr/>
          <a:lstStyle/>
          <a:p>
            <a:pPr eaLnBrk="1" hangingPunct="1">
              <a:lnSpc>
                <a:spcPct val="80000"/>
              </a:lnSpc>
              <a:buClr>
                <a:srgbClr val="FF0000"/>
              </a:buClr>
              <a:defRPr/>
            </a:pPr>
            <a:r>
              <a:rPr lang="en-US" altLang="en-US" sz="2400" b="1" dirty="0" err="1" smtClean="0">
                <a:solidFill>
                  <a:schemeClr val="bg1"/>
                </a:solidFill>
                <a:effectLst>
                  <a:outerShdw blurRad="38100" dist="38100" dir="2700000" algn="tl">
                    <a:srgbClr val="000000"/>
                  </a:outerShdw>
                </a:effectLst>
              </a:rPr>
              <a:t>Multisystemic</a:t>
            </a:r>
            <a:r>
              <a:rPr lang="en-US" altLang="en-US" sz="2400" b="1" dirty="0" smtClean="0">
                <a:solidFill>
                  <a:schemeClr val="bg1"/>
                </a:solidFill>
                <a:effectLst>
                  <a:outerShdw blurRad="38100" dist="38100" dir="2700000" algn="tl">
                    <a:srgbClr val="000000"/>
                  </a:outerShdw>
                </a:effectLst>
              </a:rPr>
              <a:t>, autosomal recessive disorder </a:t>
            </a:r>
          </a:p>
          <a:p>
            <a:pPr eaLnBrk="1" hangingPunct="1">
              <a:lnSpc>
                <a:spcPct val="80000"/>
              </a:lnSpc>
              <a:buClr>
                <a:srgbClr val="FF0000"/>
              </a:buClr>
              <a:defRPr/>
            </a:pPr>
            <a:endParaRPr lang="en-US" altLang="en-US" sz="2400" b="1" dirty="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Mutations in CFTR gene on chromosome 7</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Airways, pancreas</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Male genital system</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Intestine, liver &amp; kidney</a:t>
            </a:r>
            <a:endParaRPr lang="en-US" altLang="en-US" sz="1800" b="1" dirty="0" smtClean="0">
              <a:solidFill>
                <a:schemeClr val="bg1"/>
              </a:solidFill>
              <a:effectLst>
                <a:outerShdw blurRad="38100" dist="38100" dir="2700000" algn="tl">
                  <a:srgbClr val="000000"/>
                </a:outerShdw>
              </a:effectLst>
            </a:endParaRPr>
          </a:p>
        </p:txBody>
      </p:sp>
      <p:sp>
        <p:nvSpPr>
          <p:cNvPr id="22532" name="Rectangle 4"/>
          <p:cNvSpPr>
            <a:spLocks noChangeArrowheads="1"/>
          </p:cNvSpPr>
          <p:nvPr/>
        </p:nvSpPr>
        <p:spPr bwMode="auto">
          <a:xfrm>
            <a:off x="5257800" y="0"/>
            <a:ext cx="38862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pic>
        <p:nvPicPr>
          <p:cNvPr id="77826" name="Picture 2" descr="Cystic fibrosis: MedlinePlus Genet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5838" y="152400"/>
            <a:ext cx="3505200" cy="3505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502400" y="3657600"/>
            <a:ext cx="3565400" cy="261610"/>
          </a:xfrm>
          <a:prstGeom prst="rect">
            <a:avLst/>
          </a:prstGeom>
          <a:noFill/>
        </p:spPr>
        <p:txBody>
          <a:bodyPr wrap="none" rtlCol="0">
            <a:spAutoFit/>
          </a:bodyPr>
          <a:lstStyle/>
          <a:p>
            <a:r>
              <a:rPr lang="en-US" sz="1100" b="1" dirty="0" smtClean="0">
                <a:solidFill>
                  <a:schemeClr val="bg2">
                    <a:lumMod val="75000"/>
                  </a:schemeClr>
                </a:solidFill>
              </a:rPr>
              <a:t>Medlineplus.gov/genetics/condition/cystic-fibrosis</a:t>
            </a:r>
          </a:p>
        </p:txBody>
      </p:sp>
      <p:sp>
        <p:nvSpPr>
          <p:cNvPr id="3" name="Rectangle 2"/>
          <p:cNvSpPr/>
          <p:nvPr/>
        </p:nvSpPr>
        <p:spPr bwMode="auto">
          <a:xfrm>
            <a:off x="0" y="5001675"/>
            <a:ext cx="9144000" cy="1856325"/>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pic>
        <p:nvPicPr>
          <p:cNvPr id="10" name="Content Placeholder 3"/>
          <p:cNvPicPr>
            <a:picLocks noChangeAspect="1"/>
          </p:cNvPicPr>
          <p:nvPr/>
        </p:nvPicPr>
        <p:blipFill rotWithShape="1">
          <a:blip r:embed="rId4" cstate="print">
            <a:extLst>
              <a:ext uri="{28A0092B-C50C-407E-A947-70E740481C1C}">
                <a14:useLocalDpi xmlns:a14="http://schemas.microsoft.com/office/drawing/2010/main" val="0"/>
              </a:ext>
            </a:extLst>
          </a:blip>
          <a:srcRect l="6713" t="14373" r="7801" b="12077"/>
          <a:stretch/>
        </p:blipFill>
        <p:spPr bwMode="auto">
          <a:xfrm>
            <a:off x="5874119" y="3919210"/>
            <a:ext cx="2821962" cy="2756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descr="1"/>
          <p:cNvPicPr>
            <a:picLocks noChangeAspect="1" noChangeArrowheads="1"/>
          </p:cNvPicPr>
          <p:nvPr/>
        </p:nvPicPr>
        <p:blipFill>
          <a:blip r:embed="rId5">
            <a:extLst>
              <a:ext uri="{28A0092B-C50C-407E-A947-70E740481C1C}">
                <a14:useLocalDpi xmlns:a14="http://schemas.microsoft.com/office/drawing/2010/main" val="0"/>
              </a:ext>
            </a:extLst>
          </a:blip>
          <a:srcRect l="7027" t="21352" r="8328" b="25035"/>
          <a:stretch>
            <a:fillRect/>
          </a:stretch>
        </p:blipFill>
        <p:spPr bwMode="auto">
          <a:xfrm>
            <a:off x="1079641" y="5105400"/>
            <a:ext cx="2646947" cy="167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977105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457200"/>
            <a:ext cx="5257800" cy="1143000"/>
          </a:xfrm>
        </p:spPr>
        <p:txBody>
          <a:bodyPr/>
          <a:lstStyle/>
          <a:p>
            <a:pPr eaLnBrk="1" hangingPunct="1">
              <a:defRPr/>
            </a:pPr>
            <a:r>
              <a:rPr lang="en-US" altLang="en-US" sz="3600" b="1" dirty="0" smtClean="0">
                <a:solidFill>
                  <a:srgbClr val="FFFF00"/>
                </a:solidFill>
                <a:effectLst>
                  <a:outerShdw blurRad="38100" dist="38100" dir="2700000" algn="tl">
                    <a:srgbClr val="000000"/>
                  </a:outerShdw>
                </a:effectLst>
              </a:rPr>
              <a:t>Interstitial Lung Disorder</a:t>
            </a:r>
            <a:r>
              <a:rPr lang="en-US" altLang="en-US" b="1" dirty="0" smtClean="0">
                <a:solidFill>
                  <a:srgbClr val="FFFF00"/>
                </a:solidFill>
                <a:effectLst>
                  <a:outerShdw blurRad="38100" dist="38100" dir="2700000" algn="tl">
                    <a:srgbClr val="000000"/>
                  </a:outerShdw>
                </a:effectLst>
              </a:rPr>
              <a:t>:</a:t>
            </a:r>
            <a:r>
              <a:rPr lang="en-US" altLang="en-US" sz="2800" b="1" dirty="0">
                <a:solidFill>
                  <a:srgbClr val="FFFF00"/>
                </a:solidFill>
                <a:effectLst>
                  <a:outerShdw blurRad="38100" dist="38100" dir="2700000" algn="tl">
                    <a:srgbClr val="000000"/>
                  </a:outerShdw>
                </a:effectLst>
              </a:rPr>
              <a:t/>
            </a:r>
            <a:br>
              <a:rPr lang="en-US" altLang="en-US" sz="2800" b="1" dirty="0">
                <a:solidFill>
                  <a:srgbClr val="FFFF00"/>
                </a:solidFill>
                <a:effectLst>
                  <a:outerShdw blurRad="38100" dist="38100" dir="2700000" algn="tl">
                    <a:srgbClr val="000000"/>
                  </a:outerShdw>
                </a:effectLst>
              </a:rPr>
            </a:br>
            <a:r>
              <a:rPr lang="en-US" altLang="en-US" sz="2400" b="1" dirty="0" smtClean="0">
                <a:solidFill>
                  <a:srgbClr val="FFC000"/>
                </a:solidFill>
                <a:effectLst>
                  <a:outerShdw blurRad="38100" dist="38100" dir="2700000" algn="tl">
                    <a:srgbClr val="000000"/>
                  </a:outerShdw>
                </a:effectLst>
              </a:rPr>
              <a:t>Cystic Fibrosis </a:t>
            </a:r>
            <a:endParaRPr lang="en-US" altLang="en-US" sz="2000" b="1" dirty="0" smtClean="0">
              <a:solidFill>
                <a:srgbClr val="FFC000"/>
              </a:solidFill>
              <a:effectLst>
                <a:outerShdw blurRad="38100" dist="38100" dir="2700000" algn="tl">
                  <a:srgbClr val="000000"/>
                </a:outerShdw>
              </a:effectLst>
            </a:endParaRPr>
          </a:p>
        </p:txBody>
      </p:sp>
      <p:sp>
        <p:nvSpPr>
          <p:cNvPr id="6147" name="Rectangle 3"/>
          <p:cNvSpPr>
            <a:spLocks noGrp="1" noChangeArrowheads="1"/>
          </p:cNvSpPr>
          <p:nvPr>
            <p:ph type="body" idx="1"/>
          </p:nvPr>
        </p:nvSpPr>
        <p:spPr>
          <a:xfrm>
            <a:off x="228600" y="2255838"/>
            <a:ext cx="4800600" cy="4525962"/>
          </a:xfrm>
        </p:spPr>
        <p:txBody>
          <a:bodyPr/>
          <a:lstStyle/>
          <a:p>
            <a:pPr eaLnBrk="1" hangingPunct="1">
              <a:lnSpc>
                <a:spcPct val="80000"/>
              </a:lnSpc>
              <a:buClr>
                <a:srgbClr val="FF0000"/>
              </a:buClr>
              <a:defRPr/>
            </a:pPr>
            <a:r>
              <a:rPr lang="en-US" altLang="en-US" sz="2800" b="1" dirty="0" err="1" smtClean="0">
                <a:solidFill>
                  <a:schemeClr val="bg1"/>
                </a:solidFill>
                <a:effectLst>
                  <a:outerShdw blurRad="38100" dist="38100" dir="2700000" algn="tl">
                    <a:srgbClr val="000000"/>
                  </a:outerShdw>
                </a:effectLst>
              </a:rPr>
              <a:t>Multisystemic</a:t>
            </a:r>
            <a:r>
              <a:rPr lang="en-US" altLang="en-US" sz="2800" b="1" dirty="0" smtClean="0">
                <a:solidFill>
                  <a:schemeClr val="bg1"/>
                </a:solidFill>
                <a:effectLst>
                  <a:outerShdw blurRad="38100" dist="38100" dir="2700000" algn="tl">
                    <a:srgbClr val="000000"/>
                  </a:outerShdw>
                </a:effectLst>
              </a:rPr>
              <a:t>, autosomal recessive disorder </a:t>
            </a:r>
          </a:p>
          <a:p>
            <a:pPr eaLnBrk="1" hangingPunct="1">
              <a:lnSpc>
                <a:spcPct val="80000"/>
              </a:lnSpc>
              <a:buClr>
                <a:srgbClr val="FF0000"/>
              </a:buClr>
              <a:defRPr/>
            </a:pPr>
            <a:endParaRPr lang="en-US" altLang="en-US" sz="2800" b="1" dirty="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outerShdw>
                </a:effectLst>
              </a:rPr>
              <a:t>Mutations in CFTR gene on chromosome 7</a:t>
            </a:r>
          </a:p>
          <a:p>
            <a:pPr lvl="1"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Airways</a:t>
            </a:r>
          </a:p>
          <a:p>
            <a:pPr lvl="1"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Pancreas</a:t>
            </a:r>
          </a:p>
          <a:p>
            <a:pPr lvl="1"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Male genital system</a:t>
            </a:r>
          </a:p>
          <a:p>
            <a:pPr lvl="1"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Intestine, liver &amp; kidney</a:t>
            </a:r>
            <a:endParaRPr lang="en-US" altLang="en-US" sz="2000" b="1" dirty="0" smtClean="0">
              <a:solidFill>
                <a:schemeClr val="bg1"/>
              </a:solidFill>
              <a:effectLst>
                <a:outerShdw blurRad="38100" dist="38100" dir="2700000" algn="tl">
                  <a:srgbClr val="000000"/>
                </a:outerShdw>
              </a:effectLst>
            </a:endParaRPr>
          </a:p>
        </p:txBody>
      </p:sp>
      <p:sp>
        <p:nvSpPr>
          <p:cNvPr id="22532" name="Rectangle 4"/>
          <p:cNvSpPr>
            <a:spLocks noChangeArrowheads="1"/>
          </p:cNvSpPr>
          <p:nvPr/>
        </p:nvSpPr>
        <p:spPr bwMode="auto">
          <a:xfrm>
            <a:off x="5257800" y="0"/>
            <a:ext cx="38862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pic>
        <p:nvPicPr>
          <p:cNvPr id="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0937" t="14063" r="7812" b="25000"/>
          <a:stretch/>
        </p:blipFill>
        <p:spPr bwMode="auto">
          <a:xfrm>
            <a:off x="5466030" y="449672"/>
            <a:ext cx="3494616" cy="2620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descr="Bronchiectasis S09-4102 gross.ti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49913" y="3539167"/>
            <a:ext cx="3429594" cy="2808026"/>
          </a:xfrm>
          <a:prstGeom prst="rect">
            <a:avLst/>
          </a:prstGeom>
        </p:spPr>
      </p:pic>
    </p:spTree>
    <p:extLst>
      <p:ext uri="{BB962C8B-B14F-4D97-AF65-F5344CB8AC3E}">
        <p14:creationId xmlns:p14="http://schemas.microsoft.com/office/powerpoint/2010/main" val="365071961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6200" y="304800"/>
            <a:ext cx="8001000" cy="1143000"/>
          </a:xfrm>
        </p:spPr>
        <p:txBody>
          <a:bodyPr/>
          <a:lstStyle/>
          <a:p>
            <a:pPr eaLnBrk="1" hangingPunct="1">
              <a:defRPr/>
            </a:pPr>
            <a:r>
              <a:rPr lang="en-US" altLang="en-US" sz="4000" b="1" dirty="0" smtClean="0">
                <a:solidFill>
                  <a:srgbClr val="FFFF00"/>
                </a:solidFill>
                <a:effectLst>
                  <a:outerShdw blurRad="38100" dist="38100" dir="2700000" algn="tl">
                    <a:srgbClr val="000000"/>
                  </a:outerShdw>
                </a:effectLst>
              </a:rPr>
              <a:t>Pediatric Body Imaging: </a:t>
            </a:r>
            <a:br>
              <a:rPr lang="en-US" altLang="en-US" sz="4000" b="1" dirty="0" smtClean="0">
                <a:solidFill>
                  <a:srgbClr val="FFFF00"/>
                </a:solidFill>
                <a:effectLst>
                  <a:outerShdw blurRad="38100" dist="38100" dir="2700000" algn="tl">
                    <a:srgbClr val="000000"/>
                  </a:outerShdw>
                </a:effectLst>
              </a:rPr>
            </a:br>
            <a:r>
              <a:rPr lang="en-US" altLang="en-US" sz="4000" b="1" dirty="0" smtClean="0">
                <a:solidFill>
                  <a:srgbClr val="FFC000"/>
                </a:solidFill>
                <a:effectLst>
                  <a:outerShdw blurRad="38100" dist="38100" dir="2700000" algn="tl">
                    <a:srgbClr val="000000"/>
                  </a:outerShdw>
                </a:effectLst>
              </a:rPr>
              <a:t>Topics 1 - 20</a:t>
            </a:r>
          </a:p>
        </p:txBody>
      </p:sp>
      <p:sp>
        <p:nvSpPr>
          <p:cNvPr id="6147" name="Rectangle 3"/>
          <p:cNvSpPr>
            <a:spLocks noGrp="1" noChangeArrowheads="1"/>
          </p:cNvSpPr>
          <p:nvPr>
            <p:ph type="body" idx="1"/>
          </p:nvPr>
        </p:nvSpPr>
        <p:spPr>
          <a:xfrm>
            <a:off x="381000" y="1828800"/>
            <a:ext cx="8534400" cy="4525963"/>
          </a:xfrm>
        </p:spPr>
        <p:txBody>
          <a:bodyPr/>
          <a:lstStyle/>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alpha val="43137"/>
                    </a:srgbClr>
                  </a:outerShdw>
                </a:effectLst>
              </a:rPr>
              <a:t>Neonatal lung disorders</a:t>
            </a:r>
          </a:p>
          <a:p>
            <a:pPr eaLnBrk="1" hangingPunct="1">
              <a:lnSpc>
                <a:spcPct val="80000"/>
              </a:lnSpc>
              <a:buClr>
                <a:srgbClr val="FF0000"/>
              </a:buClr>
              <a:defRPr/>
            </a:pPr>
            <a:endParaRPr lang="en-US" altLang="en-US" sz="2400" b="1" dirty="0" smtClean="0">
              <a:solidFill>
                <a:schemeClr val="bg1"/>
              </a:solidFill>
              <a:effectLst>
                <a:outerShdw blurRad="38100" dist="38100" dir="2700000" algn="tl">
                  <a:srgbClr val="000000">
                    <a:alpha val="43137"/>
                  </a:srgbClr>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alpha val="43137"/>
                    </a:srgbClr>
                  </a:outerShdw>
                </a:effectLst>
              </a:rPr>
              <a:t>Congenital lung malformations</a:t>
            </a:r>
          </a:p>
          <a:p>
            <a:pPr eaLnBrk="1" hangingPunct="1">
              <a:lnSpc>
                <a:spcPct val="80000"/>
              </a:lnSpc>
              <a:buClr>
                <a:srgbClr val="FF0000"/>
              </a:buClr>
              <a:defRPr/>
            </a:pPr>
            <a:endParaRPr lang="en-US" altLang="en-US" sz="2800" b="1" dirty="0" smtClean="0">
              <a:solidFill>
                <a:schemeClr val="bg1"/>
              </a:solidFill>
              <a:effectLst>
                <a:outerShdw blurRad="38100" dist="38100" dir="2700000" algn="tl">
                  <a:srgbClr val="000000">
                    <a:alpha val="43137"/>
                  </a:srgbClr>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alpha val="43137"/>
                    </a:srgbClr>
                  </a:outerShdw>
                </a:effectLst>
              </a:rPr>
              <a:t>Diffuse (interstitial) lung disorders</a:t>
            </a:r>
          </a:p>
          <a:p>
            <a:pPr eaLnBrk="1" hangingPunct="1">
              <a:lnSpc>
                <a:spcPct val="80000"/>
              </a:lnSpc>
              <a:buClr>
                <a:srgbClr val="FF0000"/>
              </a:buClr>
              <a:defRPr/>
            </a:pPr>
            <a:endParaRPr lang="en-US" altLang="en-US" sz="2800" b="1" dirty="0" smtClean="0">
              <a:solidFill>
                <a:schemeClr val="bg1"/>
              </a:solidFill>
              <a:effectLst>
                <a:outerShdw blurRad="38100" dist="38100" dir="2700000" algn="tl">
                  <a:srgbClr val="000000">
                    <a:alpha val="43137"/>
                  </a:srgbClr>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alpha val="43137"/>
                    </a:srgbClr>
                  </a:outerShdw>
                </a:effectLst>
              </a:rPr>
              <a:t>Infectious lung disorders</a:t>
            </a:r>
          </a:p>
          <a:p>
            <a:pPr eaLnBrk="1" hangingPunct="1">
              <a:lnSpc>
                <a:spcPct val="80000"/>
              </a:lnSpc>
              <a:buClr>
                <a:srgbClr val="FF0000"/>
              </a:buClr>
              <a:defRPr/>
            </a:pPr>
            <a:endParaRPr lang="en-US" altLang="en-US" sz="2800" b="1" dirty="0" smtClean="0">
              <a:solidFill>
                <a:schemeClr val="bg1"/>
              </a:solidFill>
              <a:effectLst>
                <a:outerShdw blurRad="38100" dist="38100" dir="2700000" algn="tl">
                  <a:srgbClr val="000000">
                    <a:alpha val="43137"/>
                  </a:srgbClr>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alpha val="43137"/>
                    </a:srgbClr>
                  </a:outerShdw>
                </a:effectLst>
              </a:rPr>
              <a:t>Pediatric chest wall &amp; diaphragmatic disorders</a:t>
            </a:r>
          </a:p>
          <a:p>
            <a:pPr eaLnBrk="1" hangingPunct="1">
              <a:lnSpc>
                <a:spcPct val="80000"/>
              </a:lnSpc>
              <a:buClr>
                <a:srgbClr val="FF0000"/>
              </a:buClr>
              <a:defRPr/>
            </a:pPr>
            <a:endParaRPr lang="en-US" altLang="en-US" sz="2800" b="1" dirty="0" smtClean="0">
              <a:solidFill>
                <a:schemeClr val="bg1"/>
              </a:solidFill>
              <a:effectLst>
                <a:outerShdw blurRad="38100" dist="38100" dir="2700000" algn="tl">
                  <a:srgbClr val="000000">
                    <a:alpha val="43137"/>
                  </a:srgbClr>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alpha val="43137"/>
                    </a:srgbClr>
                  </a:outerShdw>
                </a:effectLst>
              </a:rPr>
              <a:t>Pediatric mediastinal disorders</a:t>
            </a:r>
          </a:p>
        </p:txBody>
      </p:sp>
      <p:pic>
        <p:nvPicPr>
          <p:cNvPr id="54278" name="Picture 6" descr="Idea - Free technology ic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1295400"/>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228600" y="4114800"/>
            <a:ext cx="5181600" cy="838200"/>
          </a:xfrm>
          <a:prstGeom prst="rect">
            <a:avLst/>
          </a:prstGeom>
          <a:noFill/>
          <a:ln w="76200" cap="flat" cmpd="sng" algn="ctr">
            <a:solidFill>
              <a:srgbClr val="00FF00"/>
            </a:solidFill>
            <a:prstDash val="solid"/>
            <a:round/>
            <a:headEnd type="none" w="med" len="med"/>
            <a:tailEnd type="none" w="med" len="med"/>
          </a:ln>
          <a:effectLst>
            <a:glow rad="228600">
              <a:schemeClr val="accent1">
                <a:satMod val="175000"/>
                <a:alpha val="40000"/>
              </a:schemeClr>
            </a:glow>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45532362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76200" y="-152400"/>
            <a:ext cx="9372600" cy="1143000"/>
          </a:xfrm>
        </p:spPr>
        <p:txBody>
          <a:bodyPr/>
          <a:lstStyle/>
          <a:p>
            <a:r>
              <a:rPr lang="en-US" altLang="en-US" sz="3300" b="1" dirty="0" smtClean="0">
                <a:solidFill>
                  <a:srgbClr val="FFFF00"/>
                </a:solidFill>
                <a:effectLst>
                  <a:outerShdw blurRad="38100" dist="38100" dir="2700000" algn="tl">
                    <a:srgbClr val="000000"/>
                  </a:outerShdw>
                </a:effectLst>
              </a:rPr>
              <a:t>Spectrum </a:t>
            </a:r>
            <a:r>
              <a:rPr lang="en-US" altLang="en-US" sz="3300" b="1" dirty="0">
                <a:solidFill>
                  <a:srgbClr val="FFFF00"/>
                </a:solidFill>
                <a:effectLst>
                  <a:outerShdw blurRad="38100" dist="38100" dir="2700000" algn="tl">
                    <a:srgbClr val="000000"/>
                  </a:outerShdw>
                </a:effectLst>
              </a:rPr>
              <a:t>of Pulmonary Infection</a:t>
            </a:r>
            <a:r>
              <a:rPr lang="en-US" altLang="en-US" sz="4000" b="1" dirty="0">
                <a:solidFill>
                  <a:srgbClr val="FFFF00"/>
                </a:solidFill>
                <a:effectLst>
                  <a:outerShdw blurRad="38100" dist="38100" dir="2700000" algn="tl">
                    <a:srgbClr val="000000"/>
                  </a:outerShdw>
                </a:effectLst>
              </a:rPr>
              <a:t> </a:t>
            </a:r>
          </a:p>
        </p:txBody>
      </p:sp>
      <p:sp>
        <p:nvSpPr>
          <p:cNvPr id="26627" name="Rectangle 3"/>
          <p:cNvSpPr>
            <a:spLocks noGrp="1" noChangeArrowheads="1"/>
          </p:cNvSpPr>
          <p:nvPr>
            <p:ph type="body" idx="1"/>
          </p:nvPr>
        </p:nvSpPr>
        <p:spPr>
          <a:xfrm>
            <a:off x="228600" y="1447800"/>
            <a:ext cx="8610600" cy="4525963"/>
          </a:xfrm>
        </p:spPr>
        <p:txBody>
          <a:bodyPr/>
          <a:lstStyle/>
          <a:p>
            <a:pPr>
              <a:buClr>
                <a:srgbClr val="FF0000"/>
              </a:buClr>
            </a:pPr>
            <a:endParaRPr lang="en-US" altLang="en-US" b="1">
              <a:solidFill>
                <a:schemeClr val="bg1"/>
              </a:solidFill>
            </a:endParaRPr>
          </a:p>
          <a:p>
            <a:pPr>
              <a:buClr>
                <a:srgbClr val="FF0000"/>
              </a:buClr>
            </a:pPr>
            <a:endParaRPr lang="en-US" altLang="en-US" b="1">
              <a:solidFill>
                <a:schemeClr val="bg1"/>
              </a:solidFill>
            </a:endParaRPr>
          </a:p>
          <a:p>
            <a:pPr>
              <a:buClr>
                <a:srgbClr val="FF0000"/>
              </a:buClr>
            </a:pPr>
            <a:endParaRPr lang="en-US" altLang="en-US" b="1">
              <a:solidFill>
                <a:schemeClr val="bg1"/>
              </a:solidFill>
            </a:endParaRPr>
          </a:p>
          <a:p>
            <a:pPr>
              <a:buClr>
                <a:srgbClr val="FF0000"/>
              </a:buClr>
            </a:pPr>
            <a:endParaRPr lang="en-US" altLang="en-US" b="1">
              <a:solidFill>
                <a:schemeClr val="bg1"/>
              </a:solidFill>
            </a:endParaRPr>
          </a:p>
          <a:p>
            <a:pPr>
              <a:buClr>
                <a:srgbClr val="FF0000"/>
              </a:buClr>
            </a:pPr>
            <a:endParaRPr lang="en-US" altLang="en-US" b="1">
              <a:solidFill>
                <a:schemeClr val="bg1"/>
              </a:solidFill>
            </a:endParaRPr>
          </a:p>
        </p:txBody>
      </p:sp>
      <p:sp>
        <p:nvSpPr>
          <p:cNvPr id="26628" name="Rectangle 4"/>
          <p:cNvSpPr>
            <a:spLocks noChangeArrowheads="1"/>
          </p:cNvSpPr>
          <p:nvPr/>
        </p:nvSpPr>
        <p:spPr bwMode="auto">
          <a:xfrm>
            <a:off x="0" y="914400"/>
            <a:ext cx="9144000" cy="5867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pic>
        <p:nvPicPr>
          <p:cNvPr id="26638" name="Picture 14" descr="1"/>
          <p:cNvPicPr>
            <a:picLocks noChangeAspect="1" noChangeArrowheads="1"/>
          </p:cNvPicPr>
          <p:nvPr/>
        </p:nvPicPr>
        <p:blipFill>
          <a:blip r:embed="rId3">
            <a:extLst>
              <a:ext uri="{28A0092B-C50C-407E-A947-70E740481C1C}">
                <a14:useLocalDpi xmlns:a14="http://schemas.microsoft.com/office/drawing/2010/main" val="0"/>
              </a:ext>
            </a:extLst>
          </a:blip>
          <a:srcRect l="21875" t="42188" r="50000" b="25000"/>
          <a:stretch>
            <a:fillRect/>
          </a:stretch>
        </p:blipFill>
        <p:spPr bwMode="auto">
          <a:xfrm>
            <a:off x="2514600" y="1447800"/>
            <a:ext cx="1893888" cy="2209800"/>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6639" name="Picture 15" descr="1"/>
          <p:cNvPicPr>
            <a:picLocks noChangeAspect="1" noChangeArrowheads="1"/>
          </p:cNvPicPr>
          <p:nvPr/>
        </p:nvPicPr>
        <p:blipFill>
          <a:blip r:embed="rId4">
            <a:lum bright="-30000" contrast="30000"/>
            <a:extLst>
              <a:ext uri="{28A0092B-C50C-407E-A947-70E740481C1C}">
                <a14:useLocalDpi xmlns:a14="http://schemas.microsoft.com/office/drawing/2010/main" val="0"/>
              </a:ext>
            </a:extLst>
          </a:blip>
          <a:srcRect l="18713" t="32039" r="50273" b="31677"/>
          <a:stretch>
            <a:fillRect/>
          </a:stretch>
        </p:blipFill>
        <p:spPr bwMode="auto">
          <a:xfrm>
            <a:off x="2514600" y="4191000"/>
            <a:ext cx="1889125" cy="2209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6640" name="Picture 16" descr="1"/>
          <p:cNvPicPr>
            <a:picLocks noChangeAspect="1" noChangeArrowheads="1"/>
          </p:cNvPicPr>
          <p:nvPr/>
        </p:nvPicPr>
        <p:blipFill>
          <a:blip r:embed="rId5">
            <a:extLst>
              <a:ext uri="{28A0092B-C50C-407E-A947-70E740481C1C}">
                <a14:useLocalDpi xmlns:a14="http://schemas.microsoft.com/office/drawing/2010/main" val="0"/>
              </a:ext>
            </a:extLst>
          </a:blip>
          <a:srcRect l="23116" t="32651" r="43750" b="28125"/>
          <a:stretch>
            <a:fillRect/>
          </a:stretch>
        </p:blipFill>
        <p:spPr bwMode="auto">
          <a:xfrm>
            <a:off x="6858000" y="1447800"/>
            <a:ext cx="1866900" cy="2209800"/>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6641" name="Picture 17" descr="1"/>
          <p:cNvPicPr>
            <a:picLocks noChangeAspect="1" noChangeArrowheads="1"/>
          </p:cNvPicPr>
          <p:nvPr/>
        </p:nvPicPr>
        <p:blipFill>
          <a:blip r:embed="rId6">
            <a:extLst>
              <a:ext uri="{28A0092B-C50C-407E-A947-70E740481C1C}">
                <a14:useLocalDpi xmlns:a14="http://schemas.microsoft.com/office/drawing/2010/main" val="0"/>
              </a:ext>
            </a:extLst>
          </a:blip>
          <a:srcRect l="20000" t="37415" r="44659" b="27248"/>
          <a:stretch>
            <a:fillRect/>
          </a:stretch>
        </p:blipFill>
        <p:spPr bwMode="auto">
          <a:xfrm>
            <a:off x="6934200" y="4191000"/>
            <a:ext cx="1874838" cy="22098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6642" name="Picture 18" descr="1"/>
          <p:cNvPicPr>
            <a:picLocks noChangeAspect="1" noChangeArrowheads="1"/>
          </p:cNvPicPr>
          <p:nvPr/>
        </p:nvPicPr>
        <p:blipFill>
          <a:blip r:embed="rId7">
            <a:extLst>
              <a:ext uri="{28A0092B-C50C-407E-A947-70E740481C1C}">
                <a14:useLocalDpi xmlns:a14="http://schemas.microsoft.com/office/drawing/2010/main" val="0"/>
              </a:ext>
            </a:extLst>
          </a:blip>
          <a:srcRect l="57385" t="37212" r="21320" b="37732"/>
          <a:stretch>
            <a:fillRect/>
          </a:stretch>
        </p:blipFill>
        <p:spPr bwMode="auto">
          <a:xfrm>
            <a:off x="381000" y="4191000"/>
            <a:ext cx="1878013" cy="2209800"/>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6643" name="Picture 19" descr="Round pneumonia CT"/>
          <p:cNvPicPr>
            <a:picLocks noChangeAspect="1" noChangeArrowheads="1"/>
          </p:cNvPicPr>
          <p:nvPr/>
        </p:nvPicPr>
        <p:blipFill>
          <a:blip r:embed="rId8">
            <a:extLst>
              <a:ext uri="{28A0092B-C50C-407E-A947-70E740481C1C}">
                <a14:useLocalDpi xmlns:a14="http://schemas.microsoft.com/office/drawing/2010/main" val="0"/>
              </a:ext>
            </a:extLst>
          </a:blip>
          <a:srcRect l="14496" t="32959" r="50000" b="25462"/>
          <a:stretch>
            <a:fillRect/>
          </a:stretch>
        </p:blipFill>
        <p:spPr bwMode="auto">
          <a:xfrm>
            <a:off x="381000" y="1447800"/>
            <a:ext cx="1887538" cy="2209800"/>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6644" name="Picture 20" descr="1"/>
          <p:cNvPicPr>
            <a:picLocks noChangeAspect="1" noChangeArrowheads="1"/>
          </p:cNvPicPr>
          <p:nvPr/>
        </p:nvPicPr>
        <p:blipFill>
          <a:blip r:embed="rId9">
            <a:extLst>
              <a:ext uri="{28A0092B-C50C-407E-A947-70E740481C1C}">
                <a14:useLocalDpi xmlns:a14="http://schemas.microsoft.com/office/drawing/2010/main" val="0"/>
              </a:ext>
            </a:extLst>
          </a:blip>
          <a:srcRect l="10938" t="26563" r="50000" b="26563"/>
          <a:stretch>
            <a:fillRect/>
          </a:stretch>
        </p:blipFill>
        <p:spPr bwMode="auto">
          <a:xfrm>
            <a:off x="4724400" y="4191000"/>
            <a:ext cx="1841500" cy="2209800"/>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6645" name="Picture 21" descr="1"/>
          <p:cNvPicPr>
            <a:picLocks noChangeAspect="1" noChangeArrowheads="1"/>
          </p:cNvPicPr>
          <p:nvPr/>
        </p:nvPicPr>
        <p:blipFill>
          <a:blip r:embed="rId10">
            <a:extLst>
              <a:ext uri="{28A0092B-C50C-407E-A947-70E740481C1C}">
                <a14:useLocalDpi xmlns:a14="http://schemas.microsoft.com/office/drawing/2010/main" val="0"/>
              </a:ext>
            </a:extLst>
          </a:blip>
          <a:srcRect l="17188" t="29688" r="43750" b="26563"/>
          <a:stretch>
            <a:fillRect/>
          </a:stretch>
        </p:blipFill>
        <p:spPr bwMode="auto">
          <a:xfrm>
            <a:off x="4724400" y="1447800"/>
            <a:ext cx="1905000" cy="2209800"/>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6646" name="Rectangle 22"/>
          <p:cNvSpPr>
            <a:spLocks noChangeArrowheads="1"/>
          </p:cNvSpPr>
          <p:nvPr/>
        </p:nvSpPr>
        <p:spPr bwMode="auto">
          <a:xfrm>
            <a:off x="152400" y="1066800"/>
            <a:ext cx="609600" cy="1524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26647" name="Rectangle 23"/>
          <p:cNvSpPr>
            <a:spLocks noChangeArrowheads="1"/>
          </p:cNvSpPr>
          <p:nvPr/>
        </p:nvSpPr>
        <p:spPr bwMode="auto">
          <a:xfrm>
            <a:off x="914400" y="1066800"/>
            <a:ext cx="609600" cy="1524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26648" name="Rectangle 24"/>
          <p:cNvSpPr>
            <a:spLocks noChangeArrowheads="1"/>
          </p:cNvSpPr>
          <p:nvPr/>
        </p:nvSpPr>
        <p:spPr bwMode="auto">
          <a:xfrm>
            <a:off x="1676400" y="1066800"/>
            <a:ext cx="609600" cy="1524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26649" name="Rectangle 25"/>
          <p:cNvSpPr>
            <a:spLocks noChangeArrowheads="1"/>
          </p:cNvSpPr>
          <p:nvPr/>
        </p:nvSpPr>
        <p:spPr bwMode="auto">
          <a:xfrm>
            <a:off x="3200400" y="1066800"/>
            <a:ext cx="609600" cy="1524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26650" name="Rectangle 26"/>
          <p:cNvSpPr>
            <a:spLocks noChangeArrowheads="1"/>
          </p:cNvSpPr>
          <p:nvPr/>
        </p:nvSpPr>
        <p:spPr bwMode="auto">
          <a:xfrm>
            <a:off x="7543800" y="1066800"/>
            <a:ext cx="609600" cy="1524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26651" name="Rectangle 27"/>
          <p:cNvSpPr>
            <a:spLocks noChangeArrowheads="1"/>
          </p:cNvSpPr>
          <p:nvPr/>
        </p:nvSpPr>
        <p:spPr bwMode="auto">
          <a:xfrm>
            <a:off x="6629400" y="1066800"/>
            <a:ext cx="609600" cy="1524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26652" name="Rectangle 28"/>
          <p:cNvSpPr>
            <a:spLocks noChangeArrowheads="1"/>
          </p:cNvSpPr>
          <p:nvPr/>
        </p:nvSpPr>
        <p:spPr bwMode="auto">
          <a:xfrm>
            <a:off x="5715000" y="1066800"/>
            <a:ext cx="609600" cy="1524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26653" name="Rectangle 29"/>
          <p:cNvSpPr>
            <a:spLocks noChangeArrowheads="1"/>
          </p:cNvSpPr>
          <p:nvPr/>
        </p:nvSpPr>
        <p:spPr bwMode="auto">
          <a:xfrm>
            <a:off x="4876800" y="1066800"/>
            <a:ext cx="609600" cy="1524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26654" name="Rectangle 30"/>
          <p:cNvSpPr>
            <a:spLocks noChangeArrowheads="1"/>
          </p:cNvSpPr>
          <p:nvPr/>
        </p:nvSpPr>
        <p:spPr bwMode="auto">
          <a:xfrm>
            <a:off x="4038600" y="1066800"/>
            <a:ext cx="609600" cy="1524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26655" name="Rectangle 31"/>
          <p:cNvSpPr>
            <a:spLocks noChangeArrowheads="1"/>
          </p:cNvSpPr>
          <p:nvPr/>
        </p:nvSpPr>
        <p:spPr bwMode="auto">
          <a:xfrm>
            <a:off x="2438400" y="1066800"/>
            <a:ext cx="609600" cy="1524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26656" name="Rectangle 32"/>
          <p:cNvSpPr>
            <a:spLocks noChangeArrowheads="1"/>
          </p:cNvSpPr>
          <p:nvPr/>
        </p:nvSpPr>
        <p:spPr bwMode="auto">
          <a:xfrm>
            <a:off x="8305800" y="1066800"/>
            <a:ext cx="609600" cy="1524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26657" name="Rectangle 33"/>
          <p:cNvSpPr>
            <a:spLocks noChangeArrowheads="1"/>
          </p:cNvSpPr>
          <p:nvPr/>
        </p:nvSpPr>
        <p:spPr bwMode="auto">
          <a:xfrm>
            <a:off x="152400" y="3886200"/>
            <a:ext cx="609600" cy="1524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26658" name="Rectangle 34"/>
          <p:cNvSpPr>
            <a:spLocks noChangeArrowheads="1"/>
          </p:cNvSpPr>
          <p:nvPr/>
        </p:nvSpPr>
        <p:spPr bwMode="auto">
          <a:xfrm>
            <a:off x="990600" y="3886200"/>
            <a:ext cx="609600" cy="1524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26659" name="Rectangle 35"/>
          <p:cNvSpPr>
            <a:spLocks noChangeArrowheads="1"/>
          </p:cNvSpPr>
          <p:nvPr/>
        </p:nvSpPr>
        <p:spPr bwMode="auto">
          <a:xfrm>
            <a:off x="1828800" y="3886200"/>
            <a:ext cx="609600" cy="1524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26660" name="Rectangle 36"/>
          <p:cNvSpPr>
            <a:spLocks noChangeArrowheads="1"/>
          </p:cNvSpPr>
          <p:nvPr/>
        </p:nvSpPr>
        <p:spPr bwMode="auto">
          <a:xfrm>
            <a:off x="228600" y="6553200"/>
            <a:ext cx="609600" cy="1524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26661" name="Rectangle 37"/>
          <p:cNvSpPr>
            <a:spLocks noChangeArrowheads="1"/>
          </p:cNvSpPr>
          <p:nvPr/>
        </p:nvSpPr>
        <p:spPr bwMode="auto">
          <a:xfrm>
            <a:off x="2667000" y="3886200"/>
            <a:ext cx="609600" cy="1524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26662" name="Rectangle 38"/>
          <p:cNvSpPr>
            <a:spLocks noChangeArrowheads="1"/>
          </p:cNvSpPr>
          <p:nvPr/>
        </p:nvSpPr>
        <p:spPr bwMode="auto">
          <a:xfrm>
            <a:off x="5181600" y="3886200"/>
            <a:ext cx="609600" cy="1524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26663" name="Rectangle 39"/>
          <p:cNvSpPr>
            <a:spLocks noChangeArrowheads="1"/>
          </p:cNvSpPr>
          <p:nvPr/>
        </p:nvSpPr>
        <p:spPr bwMode="auto">
          <a:xfrm>
            <a:off x="6019800" y="3886200"/>
            <a:ext cx="609600" cy="1524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26664" name="Rectangle 40"/>
          <p:cNvSpPr>
            <a:spLocks noChangeArrowheads="1"/>
          </p:cNvSpPr>
          <p:nvPr/>
        </p:nvSpPr>
        <p:spPr bwMode="auto">
          <a:xfrm>
            <a:off x="6858000" y="3886200"/>
            <a:ext cx="609600" cy="1524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26665" name="Rectangle 41"/>
          <p:cNvSpPr>
            <a:spLocks noChangeArrowheads="1"/>
          </p:cNvSpPr>
          <p:nvPr/>
        </p:nvSpPr>
        <p:spPr bwMode="auto">
          <a:xfrm>
            <a:off x="7620000" y="3886200"/>
            <a:ext cx="609600" cy="1524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26666" name="Rectangle 42"/>
          <p:cNvSpPr>
            <a:spLocks noChangeArrowheads="1"/>
          </p:cNvSpPr>
          <p:nvPr/>
        </p:nvSpPr>
        <p:spPr bwMode="auto">
          <a:xfrm>
            <a:off x="8382000" y="3886200"/>
            <a:ext cx="609600" cy="1524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26667" name="Rectangle 43"/>
          <p:cNvSpPr>
            <a:spLocks noChangeArrowheads="1"/>
          </p:cNvSpPr>
          <p:nvPr/>
        </p:nvSpPr>
        <p:spPr bwMode="auto">
          <a:xfrm>
            <a:off x="4343400" y="3886200"/>
            <a:ext cx="609600" cy="1524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26668" name="Rectangle 44"/>
          <p:cNvSpPr>
            <a:spLocks noChangeArrowheads="1"/>
          </p:cNvSpPr>
          <p:nvPr/>
        </p:nvSpPr>
        <p:spPr bwMode="auto">
          <a:xfrm>
            <a:off x="3505200" y="3886200"/>
            <a:ext cx="609600" cy="1524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26669" name="Rectangle 45"/>
          <p:cNvSpPr>
            <a:spLocks noChangeArrowheads="1"/>
          </p:cNvSpPr>
          <p:nvPr/>
        </p:nvSpPr>
        <p:spPr bwMode="auto">
          <a:xfrm>
            <a:off x="7620000" y="6553200"/>
            <a:ext cx="609600" cy="1524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26670" name="Rectangle 46"/>
          <p:cNvSpPr>
            <a:spLocks noChangeArrowheads="1"/>
          </p:cNvSpPr>
          <p:nvPr/>
        </p:nvSpPr>
        <p:spPr bwMode="auto">
          <a:xfrm>
            <a:off x="8382000" y="6553200"/>
            <a:ext cx="609600" cy="1524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26671" name="Rectangle 47"/>
          <p:cNvSpPr>
            <a:spLocks noChangeArrowheads="1"/>
          </p:cNvSpPr>
          <p:nvPr/>
        </p:nvSpPr>
        <p:spPr bwMode="auto">
          <a:xfrm>
            <a:off x="6096000" y="6553200"/>
            <a:ext cx="609600" cy="1524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26672" name="Rectangle 48"/>
          <p:cNvSpPr>
            <a:spLocks noChangeArrowheads="1"/>
          </p:cNvSpPr>
          <p:nvPr/>
        </p:nvSpPr>
        <p:spPr bwMode="auto">
          <a:xfrm>
            <a:off x="6858000" y="6553200"/>
            <a:ext cx="609600" cy="1524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26673" name="Rectangle 49"/>
          <p:cNvSpPr>
            <a:spLocks noChangeArrowheads="1"/>
          </p:cNvSpPr>
          <p:nvPr/>
        </p:nvSpPr>
        <p:spPr bwMode="auto">
          <a:xfrm>
            <a:off x="4572000" y="6553200"/>
            <a:ext cx="609600" cy="1524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26674" name="Rectangle 50"/>
          <p:cNvSpPr>
            <a:spLocks noChangeArrowheads="1"/>
          </p:cNvSpPr>
          <p:nvPr/>
        </p:nvSpPr>
        <p:spPr bwMode="auto">
          <a:xfrm>
            <a:off x="5334000" y="6553200"/>
            <a:ext cx="609600" cy="1524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26675" name="Rectangle 51"/>
          <p:cNvSpPr>
            <a:spLocks noChangeArrowheads="1"/>
          </p:cNvSpPr>
          <p:nvPr/>
        </p:nvSpPr>
        <p:spPr bwMode="auto">
          <a:xfrm>
            <a:off x="1981200" y="6553200"/>
            <a:ext cx="609600" cy="1524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26676" name="Rectangle 52"/>
          <p:cNvSpPr>
            <a:spLocks noChangeArrowheads="1"/>
          </p:cNvSpPr>
          <p:nvPr/>
        </p:nvSpPr>
        <p:spPr bwMode="auto">
          <a:xfrm>
            <a:off x="2895600" y="6553200"/>
            <a:ext cx="609600" cy="1524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26677" name="Rectangle 53"/>
          <p:cNvSpPr>
            <a:spLocks noChangeArrowheads="1"/>
          </p:cNvSpPr>
          <p:nvPr/>
        </p:nvSpPr>
        <p:spPr bwMode="auto">
          <a:xfrm>
            <a:off x="3733800" y="6553200"/>
            <a:ext cx="609600" cy="1524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26678" name="Rectangle 54"/>
          <p:cNvSpPr>
            <a:spLocks noChangeArrowheads="1"/>
          </p:cNvSpPr>
          <p:nvPr/>
        </p:nvSpPr>
        <p:spPr bwMode="auto">
          <a:xfrm>
            <a:off x="1143000" y="6553200"/>
            <a:ext cx="609600" cy="1524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518444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381000" y="381000"/>
            <a:ext cx="7772400" cy="1143000"/>
          </a:xfrm>
        </p:spPr>
        <p:txBody>
          <a:bodyPr/>
          <a:lstStyle/>
          <a:p>
            <a:pPr eaLnBrk="1" hangingPunct="1">
              <a:defRPr/>
            </a:pPr>
            <a:r>
              <a:rPr lang="en-US" altLang="en-US" sz="4800" b="1" dirty="0" smtClean="0">
                <a:solidFill>
                  <a:srgbClr val="FFFF00"/>
                </a:solidFill>
                <a:effectLst>
                  <a:outerShdw blurRad="38100" dist="38100" dir="2700000" algn="tl">
                    <a:srgbClr val="000000"/>
                  </a:outerShdw>
                </a:effectLst>
              </a:rPr>
              <a:t>Imaging Algorithm</a:t>
            </a:r>
            <a:r>
              <a:rPr lang="en-US" altLang="en-US" sz="4800" b="1" dirty="0" smtClean="0">
                <a:solidFill>
                  <a:srgbClr val="FFFF00"/>
                </a:solidFill>
              </a:rPr>
              <a:t> </a:t>
            </a:r>
            <a:br>
              <a:rPr lang="en-US" altLang="en-US" sz="4800" b="1" dirty="0" smtClean="0">
                <a:solidFill>
                  <a:srgbClr val="FFFF00"/>
                </a:solidFill>
              </a:rPr>
            </a:br>
            <a:endParaRPr lang="en-US" altLang="en-US" sz="4800" b="1" dirty="0" smtClean="0">
              <a:solidFill>
                <a:srgbClr val="FFFF00"/>
              </a:solidFill>
            </a:endParaRPr>
          </a:p>
        </p:txBody>
      </p:sp>
      <p:sp>
        <p:nvSpPr>
          <p:cNvPr id="5123" name="Rectangle 3" descr="Bouquet"/>
          <p:cNvSpPr>
            <a:spLocks noChangeArrowheads="1"/>
          </p:cNvSpPr>
          <p:nvPr/>
        </p:nvSpPr>
        <p:spPr bwMode="auto">
          <a:xfrm>
            <a:off x="228600" y="1295400"/>
            <a:ext cx="8763000" cy="5334000"/>
          </a:xfrm>
          <a:prstGeom prst="rect">
            <a:avLst/>
          </a:prstGeom>
          <a:blipFill dpi="0" rotWithShape="1">
            <a:blip r:embed="rId3"/>
            <a:srcRect/>
            <a:tile tx="0" ty="0" sx="100000" sy="100000" flip="none" algn="tl"/>
          </a:blip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1800"/>
          </a:p>
        </p:txBody>
      </p:sp>
      <p:pic>
        <p:nvPicPr>
          <p:cNvPr id="5124" name="Picture 4" descr="webs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0175" y="76200"/>
            <a:ext cx="104298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 Box 5" descr="Papyrus"/>
          <p:cNvSpPr txBox="1">
            <a:spLocks noChangeArrowheads="1"/>
          </p:cNvSpPr>
          <p:nvPr/>
        </p:nvSpPr>
        <p:spPr bwMode="auto">
          <a:xfrm>
            <a:off x="376238" y="1563688"/>
            <a:ext cx="2595562" cy="646112"/>
          </a:xfrm>
          <a:prstGeom prst="rect">
            <a:avLst/>
          </a:prstGeom>
          <a:blipFill dpi="0" rotWithShape="1">
            <a:blip r:embed="rId5"/>
            <a:srcRect/>
            <a:tile tx="0" ty="0" sx="100000" sy="100000" flip="none" algn="tl"/>
          </a:blip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b="1" dirty="0" smtClean="0"/>
              <a:t>Diffuse </a:t>
            </a:r>
            <a:r>
              <a:rPr lang="en-US" altLang="en-US" sz="1800" b="1" dirty="0"/>
              <a:t>Lung Disorders</a:t>
            </a:r>
          </a:p>
        </p:txBody>
      </p:sp>
      <p:sp>
        <p:nvSpPr>
          <p:cNvPr id="5126" name="Line 6"/>
          <p:cNvSpPr>
            <a:spLocks noChangeShapeType="1"/>
          </p:cNvSpPr>
          <p:nvPr/>
        </p:nvSpPr>
        <p:spPr bwMode="auto">
          <a:xfrm>
            <a:off x="990600" y="2217738"/>
            <a:ext cx="0" cy="525462"/>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8" name="Line 6"/>
          <p:cNvSpPr>
            <a:spLocks noChangeShapeType="1"/>
          </p:cNvSpPr>
          <p:nvPr/>
        </p:nvSpPr>
        <p:spPr bwMode="auto">
          <a:xfrm>
            <a:off x="2438400" y="2209800"/>
            <a:ext cx="0" cy="15240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9" name="Text Box 5" descr="Papyrus"/>
          <p:cNvSpPr txBox="1">
            <a:spLocks noChangeArrowheads="1"/>
          </p:cNvSpPr>
          <p:nvPr/>
        </p:nvSpPr>
        <p:spPr bwMode="auto">
          <a:xfrm>
            <a:off x="3119438" y="1563688"/>
            <a:ext cx="2595562" cy="369332"/>
          </a:xfrm>
          <a:prstGeom prst="rect">
            <a:avLst/>
          </a:prstGeom>
          <a:blipFill dpi="0" rotWithShape="1">
            <a:blip r:embed="rId5"/>
            <a:srcRect/>
            <a:tile tx="0" ty="0" sx="100000" sy="100000" flip="none" algn="tl"/>
          </a:blip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b="1" dirty="0"/>
              <a:t>Focal </a:t>
            </a:r>
            <a:r>
              <a:rPr lang="en-US" altLang="en-US" sz="1800" b="1" dirty="0" smtClean="0"/>
              <a:t>Lung </a:t>
            </a:r>
            <a:r>
              <a:rPr lang="en-US" altLang="en-US" sz="1800" b="1" dirty="0"/>
              <a:t>Disorders</a:t>
            </a:r>
          </a:p>
        </p:txBody>
      </p:sp>
      <p:sp>
        <p:nvSpPr>
          <p:cNvPr id="5130" name="Text Box 5" descr="Papyrus"/>
          <p:cNvSpPr txBox="1">
            <a:spLocks noChangeArrowheads="1"/>
          </p:cNvSpPr>
          <p:nvPr/>
        </p:nvSpPr>
        <p:spPr bwMode="auto">
          <a:xfrm>
            <a:off x="5885506" y="1563688"/>
            <a:ext cx="3006725" cy="646112"/>
          </a:xfrm>
          <a:prstGeom prst="rect">
            <a:avLst/>
          </a:prstGeom>
          <a:blipFill dpi="0" rotWithShape="1">
            <a:blip r:embed="rId5"/>
            <a:srcRect/>
            <a:tile tx="0" ty="0" sx="100000" sy="100000" flip="none" algn="tl"/>
          </a:blip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b="1" dirty="0"/>
              <a:t>Diffuse or Focal </a:t>
            </a:r>
          </a:p>
          <a:p>
            <a:pPr algn="ctr">
              <a:spcBef>
                <a:spcPct val="0"/>
              </a:spcBef>
              <a:buFontTx/>
              <a:buNone/>
            </a:pPr>
            <a:r>
              <a:rPr lang="en-US" altLang="en-US" sz="1800" b="1" dirty="0" smtClean="0"/>
              <a:t>Lung </a:t>
            </a:r>
            <a:r>
              <a:rPr lang="en-US" altLang="en-US" sz="1800" b="1" dirty="0"/>
              <a:t>Disorders</a:t>
            </a:r>
          </a:p>
        </p:txBody>
      </p:sp>
      <p:sp>
        <p:nvSpPr>
          <p:cNvPr id="5131" name="Oval 7" descr="Parchment"/>
          <p:cNvSpPr>
            <a:spLocks noChangeArrowheads="1"/>
          </p:cNvSpPr>
          <p:nvPr/>
        </p:nvSpPr>
        <p:spPr bwMode="auto">
          <a:xfrm>
            <a:off x="484359" y="2819400"/>
            <a:ext cx="990600" cy="381000"/>
          </a:xfrm>
          <a:prstGeom prst="ellipse">
            <a:avLst/>
          </a:prstGeom>
          <a:blipFill dpi="0" rotWithShape="1">
            <a:blip r:embed="rId6"/>
            <a:srcRect/>
            <a:tile tx="0" ty="0" sx="100000" sy="100000" flip="none" algn="tl"/>
          </a:blip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2000" b="1" dirty="0"/>
          </a:p>
          <a:p>
            <a:pPr algn="ctr">
              <a:spcBef>
                <a:spcPct val="0"/>
              </a:spcBef>
              <a:buFontTx/>
              <a:buNone/>
            </a:pPr>
            <a:r>
              <a:rPr lang="en-US" altLang="en-US" sz="1400" b="1" dirty="0"/>
              <a:t>Preterm</a:t>
            </a:r>
            <a:r>
              <a:rPr lang="en-US" altLang="en-US" sz="2000" b="1" dirty="0"/>
              <a:t> </a:t>
            </a:r>
          </a:p>
          <a:p>
            <a:pPr algn="ctr">
              <a:spcBef>
                <a:spcPct val="0"/>
              </a:spcBef>
              <a:buFontTx/>
              <a:buNone/>
            </a:pPr>
            <a:r>
              <a:rPr lang="en-US" altLang="en-US" sz="2000" b="1" dirty="0"/>
              <a:t> </a:t>
            </a:r>
            <a:r>
              <a:rPr lang="en-US" altLang="en-US" sz="2000" b="1" dirty="0" smtClean="0"/>
              <a:t> </a:t>
            </a:r>
            <a:endParaRPr lang="en-US" altLang="en-US" sz="2000" b="1" dirty="0"/>
          </a:p>
        </p:txBody>
      </p:sp>
      <p:sp>
        <p:nvSpPr>
          <p:cNvPr id="5132" name="Oval 7" descr="Parchment"/>
          <p:cNvSpPr>
            <a:spLocks noChangeArrowheads="1"/>
          </p:cNvSpPr>
          <p:nvPr/>
        </p:nvSpPr>
        <p:spPr bwMode="auto">
          <a:xfrm>
            <a:off x="1932159" y="3770012"/>
            <a:ext cx="990600" cy="381000"/>
          </a:xfrm>
          <a:prstGeom prst="ellipse">
            <a:avLst/>
          </a:prstGeom>
          <a:blipFill dpi="0" rotWithShape="1">
            <a:blip r:embed="rId6"/>
            <a:srcRect/>
            <a:tile tx="0" ty="0" sx="100000" sy="100000" flip="none" algn="tl"/>
          </a:blip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2000" b="1" dirty="0"/>
          </a:p>
          <a:p>
            <a:pPr algn="ctr">
              <a:spcBef>
                <a:spcPct val="0"/>
              </a:spcBef>
              <a:buFontTx/>
              <a:buNone/>
            </a:pPr>
            <a:r>
              <a:rPr lang="en-US" altLang="en-US" sz="1400" b="1" dirty="0"/>
              <a:t> Full term</a:t>
            </a:r>
            <a:r>
              <a:rPr lang="en-US" altLang="en-US" sz="2000" b="1" dirty="0"/>
              <a:t> </a:t>
            </a:r>
          </a:p>
          <a:p>
            <a:pPr algn="ctr">
              <a:spcBef>
                <a:spcPct val="0"/>
              </a:spcBef>
              <a:buFontTx/>
              <a:buNone/>
            </a:pPr>
            <a:r>
              <a:rPr lang="en-US" altLang="en-US" sz="2000" b="1" dirty="0"/>
              <a:t> </a:t>
            </a:r>
          </a:p>
        </p:txBody>
      </p:sp>
      <p:sp>
        <p:nvSpPr>
          <p:cNvPr id="3" name="TextBox 2"/>
          <p:cNvSpPr txBox="1"/>
          <p:nvPr/>
        </p:nvSpPr>
        <p:spPr>
          <a:xfrm>
            <a:off x="361950" y="3316288"/>
            <a:ext cx="1162050" cy="646112"/>
          </a:xfrm>
          <a:prstGeom prst="rect">
            <a:avLst/>
          </a:prstGeom>
          <a:noFill/>
        </p:spPr>
        <p:txBody>
          <a:bodyPr wrap="none">
            <a:spAutoFit/>
          </a:bodyPr>
          <a:lstStyle/>
          <a:p>
            <a:pPr marL="171450" indent="-171450">
              <a:buClr>
                <a:srgbClr val="FF0000"/>
              </a:buClr>
              <a:buFont typeface="Arial" panose="020B0604020202020204" pitchFamily="34" charset="0"/>
              <a:buChar char="•"/>
              <a:defRPr/>
            </a:pPr>
            <a:r>
              <a:rPr lang="en-US" sz="1200" b="1" dirty="0">
                <a:latin typeface="Arial" charset="0"/>
              </a:rPr>
              <a:t>Surfactant </a:t>
            </a:r>
          </a:p>
          <a:p>
            <a:pPr>
              <a:buClr>
                <a:srgbClr val="FF0000"/>
              </a:buClr>
              <a:defRPr/>
            </a:pPr>
            <a:r>
              <a:rPr lang="en-US" sz="1200" b="1" dirty="0">
                <a:latin typeface="Arial" charset="0"/>
              </a:rPr>
              <a:t>    Deficiency </a:t>
            </a:r>
          </a:p>
          <a:p>
            <a:pPr>
              <a:buClr>
                <a:srgbClr val="FF0000"/>
              </a:buClr>
              <a:defRPr/>
            </a:pPr>
            <a:r>
              <a:rPr lang="en-US" sz="1200" b="1" dirty="0">
                <a:latin typeface="Arial" charset="0"/>
              </a:rPr>
              <a:t>    Disorder</a:t>
            </a:r>
          </a:p>
        </p:txBody>
      </p:sp>
      <p:sp>
        <p:nvSpPr>
          <p:cNvPr id="5135" name="TextBox 29"/>
          <p:cNvSpPr txBox="1">
            <a:spLocks noChangeArrowheads="1"/>
          </p:cNvSpPr>
          <p:nvPr/>
        </p:nvSpPr>
        <p:spPr bwMode="auto">
          <a:xfrm>
            <a:off x="1433642" y="4417874"/>
            <a:ext cx="223678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
                <a:srgbClr val="FF0000"/>
              </a:buClr>
            </a:pPr>
            <a:r>
              <a:rPr lang="en-US" altLang="en-US" sz="1200" b="1" dirty="0"/>
              <a:t>Transient Tachypnea </a:t>
            </a:r>
            <a:endParaRPr lang="en-US" altLang="en-US" sz="1200" b="1" dirty="0" smtClean="0"/>
          </a:p>
          <a:p>
            <a:pPr marL="0" indent="0">
              <a:spcBef>
                <a:spcPct val="0"/>
              </a:spcBef>
              <a:buClr>
                <a:srgbClr val="FF0000"/>
              </a:buClr>
              <a:buNone/>
            </a:pPr>
            <a:r>
              <a:rPr lang="en-US" altLang="en-US" sz="1200" b="1" dirty="0"/>
              <a:t> </a:t>
            </a:r>
            <a:r>
              <a:rPr lang="en-US" altLang="en-US" sz="1200" b="1" dirty="0" smtClean="0"/>
              <a:t>    of Newborn</a:t>
            </a:r>
          </a:p>
          <a:p>
            <a:pPr>
              <a:spcBef>
                <a:spcPct val="0"/>
              </a:spcBef>
              <a:buClr>
                <a:srgbClr val="FF0000"/>
              </a:buClr>
            </a:pPr>
            <a:endParaRPr lang="en-US" altLang="en-US" sz="1200" b="1" dirty="0"/>
          </a:p>
          <a:p>
            <a:pPr>
              <a:spcBef>
                <a:spcPct val="0"/>
              </a:spcBef>
              <a:buClr>
                <a:srgbClr val="FF0000"/>
              </a:buClr>
            </a:pPr>
            <a:endParaRPr lang="en-US" altLang="en-US" sz="1200" b="1" dirty="0" smtClean="0"/>
          </a:p>
          <a:p>
            <a:pPr>
              <a:spcBef>
                <a:spcPct val="0"/>
              </a:spcBef>
              <a:buClr>
                <a:srgbClr val="FF0000"/>
              </a:buClr>
            </a:pPr>
            <a:endParaRPr lang="en-US" altLang="en-US" sz="1200" b="1" dirty="0" smtClean="0"/>
          </a:p>
          <a:p>
            <a:pPr marL="0" indent="0">
              <a:spcBef>
                <a:spcPct val="0"/>
              </a:spcBef>
              <a:buClr>
                <a:srgbClr val="FF0000"/>
              </a:buClr>
              <a:buNone/>
            </a:pPr>
            <a:r>
              <a:rPr lang="en-US" altLang="en-US" sz="1200" b="1" dirty="0" smtClean="0"/>
              <a:t> </a:t>
            </a:r>
            <a:endParaRPr lang="en-US" altLang="en-US" sz="1200" b="1" dirty="0"/>
          </a:p>
          <a:p>
            <a:pPr>
              <a:spcBef>
                <a:spcPct val="0"/>
              </a:spcBef>
              <a:buClr>
                <a:srgbClr val="FF0000"/>
              </a:buClr>
            </a:pPr>
            <a:r>
              <a:rPr lang="en-US" altLang="en-US" sz="1200" b="1" dirty="0"/>
              <a:t>Meconium Aspiration Syndrome</a:t>
            </a:r>
          </a:p>
          <a:p>
            <a:pPr>
              <a:spcBef>
                <a:spcPct val="0"/>
              </a:spcBef>
              <a:buClr>
                <a:srgbClr val="FF0000"/>
              </a:buClr>
            </a:pPr>
            <a:endParaRPr lang="en-US" altLang="en-US" sz="1200" b="1" dirty="0" smtClean="0"/>
          </a:p>
        </p:txBody>
      </p:sp>
      <p:sp>
        <p:nvSpPr>
          <p:cNvPr id="32" name="TextBox 31"/>
          <p:cNvSpPr txBox="1"/>
          <p:nvPr/>
        </p:nvSpPr>
        <p:spPr>
          <a:xfrm>
            <a:off x="3352800" y="2286000"/>
            <a:ext cx="2209800" cy="4708981"/>
          </a:xfrm>
          <a:prstGeom prst="rect">
            <a:avLst/>
          </a:prstGeom>
          <a:noFill/>
        </p:spPr>
        <p:txBody>
          <a:bodyPr>
            <a:spAutoFit/>
          </a:bodyPr>
          <a:lstStyle/>
          <a:p>
            <a:pPr marL="171450" indent="-171450">
              <a:buClr>
                <a:srgbClr val="FF0000"/>
              </a:buClr>
              <a:buFont typeface="Arial" panose="020B0604020202020204" pitchFamily="34" charset="0"/>
              <a:buChar char="•"/>
              <a:defRPr/>
            </a:pPr>
            <a:r>
              <a:rPr lang="en-US" sz="1200" b="1" dirty="0" smtClean="0">
                <a:latin typeface="Arial" charset="0"/>
              </a:rPr>
              <a:t>Congenital Pulmonary</a:t>
            </a:r>
          </a:p>
          <a:p>
            <a:pPr>
              <a:buClr>
                <a:srgbClr val="FF0000"/>
              </a:buClr>
              <a:defRPr/>
            </a:pPr>
            <a:r>
              <a:rPr lang="en-US" sz="1200" b="1" dirty="0">
                <a:latin typeface="Arial" charset="0"/>
              </a:rPr>
              <a:t> </a:t>
            </a:r>
            <a:r>
              <a:rPr lang="en-US" sz="1200" b="1" dirty="0" smtClean="0">
                <a:latin typeface="Arial" charset="0"/>
              </a:rPr>
              <a:t>   Airway Malformation </a:t>
            </a:r>
          </a:p>
          <a:p>
            <a:pPr>
              <a:buClr>
                <a:srgbClr val="FF0000"/>
              </a:buClr>
              <a:defRPr/>
            </a:pPr>
            <a:r>
              <a:rPr lang="en-US" sz="1200" b="1" dirty="0">
                <a:latin typeface="Arial" charset="0"/>
              </a:rPr>
              <a:t> </a:t>
            </a:r>
            <a:r>
              <a:rPr lang="en-US" sz="1200" b="1" dirty="0" smtClean="0">
                <a:latin typeface="Arial" charset="0"/>
              </a:rPr>
              <a:t>   (CPAM)</a:t>
            </a:r>
          </a:p>
          <a:p>
            <a:pPr>
              <a:buClr>
                <a:srgbClr val="FF0000"/>
              </a:buClr>
              <a:defRPr/>
            </a:pPr>
            <a:endParaRPr lang="en-US" sz="1200" b="1" dirty="0" smtClean="0">
              <a:latin typeface="Arial" charset="0"/>
            </a:endParaRPr>
          </a:p>
          <a:p>
            <a:pPr marL="171450" indent="-171450">
              <a:buClr>
                <a:srgbClr val="FF0000"/>
              </a:buClr>
              <a:buFont typeface="Arial" panose="020B0604020202020204" pitchFamily="34" charset="0"/>
              <a:buChar char="•"/>
              <a:defRPr/>
            </a:pPr>
            <a:endParaRPr lang="en-US" sz="1200" b="1" dirty="0" smtClean="0">
              <a:latin typeface="Arial" charset="0"/>
            </a:endParaRPr>
          </a:p>
          <a:p>
            <a:pPr marL="171450" indent="-171450">
              <a:buClr>
                <a:srgbClr val="FF0000"/>
              </a:buClr>
              <a:buFont typeface="Arial" panose="020B0604020202020204" pitchFamily="34" charset="0"/>
              <a:buChar char="•"/>
              <a:defRPr/>
            </a:pPr>
            <a:endParaRPr lang="en-US" sz="1200" b="1" dirty="0" smtClean="0">
              <a:latin typeface="Arial" charset="0"/>
            </a:endParaRPr>
          </a:p>
          <a:p>
            <a:pPr marL="171450" indent="-171450">
              <a:buClr>
                <a:srgbClr val="FF0000"/>
              </a:buClr>
              <a:buFont typeface="Arial" panose="020B0604020202020204" pitchFamily="34" charset="0"/>
              <a:buChar char="•"/>
              <a:defRPr/>
            </a:pPr>
            <a:endParaRPr lang="en-US" sz="1200" b="1" dirty="0" smtClean="0">
              <a:latin typeface="Arial" charset="0"/>
            </a:endParaRPr>
          </a:p>
          <a:p>
            <a:pPr marL="171450" indent="-171450">
              <a:buClr>
                <a:srgbClr val="FF0000"/>
              </a:buClr>
              <a:buFont typeface="Arial" panose="020B0604020202020204" pitchFamily="34" charset="0"/>
              <a:buChar char="•"/>
              <a:defRPr/>
            </a:pPr>
            <a:r>
              <a:rPr lang="en-US" sz="1200" b="1" dirty="0" smtClean="0">
                <a:latin typeface="Arial" charset="0"/>
              </a:rPr>
              <a:t>Pulmonary Sequestration </a:t>
            </a:r>
          </a:p>
          <a:p>
            <a:pPr marL="171450" indent="-171450">
              <a:buClr>
                <a:srgbClr val="FF0000"/>
              </a:buClr>
              <a:buFont typeface="Arial" panose="020B0604020202020204" pitchFamily="34" charset="0"/>
              <a:buChar char="•"/>
              <a:defRPr/>
            </a:pPr>
            <a:endParaRPr lang="en-US" sz="1200" b="1" dirty="0" smtClean="0">
              <a:latin typeface="Arial" charset="0"/>
            </a:endParaRPr>
          </a:p>
          <a:p>
            <a:pPr marL="171450" indent="-171450">
              <a:buClr>
                <a:srgbClr val="FF0000"/>
              </a:buClr>
              <a:buFont typeface="Arial" panose="020B0604020202020204" pitchFamily="34" charset="0"/>
              <a:buChar char="•"/>
              <a:defRPr/>
            </a:pPr>
            <a:endParaRPr lang="en-US" sz="1200" b="1" dirty="0" smtClean="0">
              <a:latin typeface="Arial" charset="0"/>
            </a:endParaRPr>
          </a:p>
          <a:p>
            <a:pPr marL="171450" indent="-171450">
              <a:buClr>
                <a:srgbClr val="FF0000"/>
              </a:buClr>
              <a:buFont typeface="Arial" panose="020B0604020202020204" pitchFamily="34" charset="0"/>
              <a:buChar char="•"/>
              <a:defRPr/>
            </a:pPr>
            <a:endParaRPr lang="en-US" sz="1200" b="1" dirty="0" smtClean="0">
              <a:latin typeface="Arial" charset="0"/>
            </a:endParaRPr>
          </a:p>
          <a:p>
            <a:pPr marL="171450" indent="-171450">
              <a:buClr>
                <a:srgbClr val="FF0000"/>
              </a:buClr>
              <a:buFont typeface="Arial" panose="020B0604020202020204" pitchFamily="34" charset="0"/>
              <a:buChar char="•"/>
              <a:defRPr/>
            </a:pPr>
            <a:endParaRPr lang="en-US" sz="1200" b="1" dirty="0" smtClean="0">
              <a:latin typeface="Arial" charset="0"/>
            </a:endParaRPr>
          </a:p>
          <a:p>
            <a:pPr marL="171450" indent="-171450">
              <a:buClr>
                <a:srgbClr val="FF0000"/>
              </a:buClr>
              <a:buFont typeface="Arial" panose="020B0604020202020204" pitchFamily="34" charset="0"/>
              <a:buChar char="•"/>
              <a:defRPr/>
            </a:pPr>
            <a:r>
              <a:rPr lang="en-US" sz="1200" b="1" dirty="0" smtClean="0">
                <a:latin typeface="Arial" charset="0"/>
              </a:rPr>
              <a:t>Congenital Foregut Duplication Cyst </a:t>
            </a:r>
          </a:p>
          <a:p>
            <a:pPr marL="171450" indent="-171450">
              <a:buClr>
                <a:srgbClr val="FF0000"/>
              </a:buClr>
              <a:buFont typeface="Arial" panose="020B0604020202020204" pitchFamily="34" charset="0"/>
              <a:buChar char="•"/>
              <a:defRPr/>
            </a:pPr>
            <a:endParaRPr lang="en-US" sz="1200" b="1" dirty="0" smtClean="0">
              <a:latin typeface="Arial" charset="0"/>
            </a:endParaRPr>
          </a:p>
          <a:p>
            <a:pPr marL="171450" indent="-171450">
              <a:buClr>
                <a:srgbClr val="FF0000"/>
              </a:buClr>
              <a:buFont typeface="Arial" panose="020B0604020202020204" pitchFamily="34" charset="0"/>
              <a:buChar char="•"/>
              <a:defRPr/>
            </a:pPr>
            <a:endParaRPr lang="en-US" sz="1200" b="1" dirty="0" smtClean="0">
              <a:latin typeface="Arial" charset="0"/>
            </a:endParaRPr>
          </a:p>
          <a:p>
            <a:pPr marL="171450" indent="-171450">
              <a:buClr>
                <a:srgbClr val="FF0000"/>
              </a:buClr>
              <a:buFont typeface="Arial" panose="020B0604020202020204" pitchFamily="34" charset="0"/>
              <a:buChar char="•"/>
              <a:defRPr/>
            </a:pPr>
            <a:endParaRPr lang="en-US" sz="1200" b="1" dirty="0" smtClean="0">
              <a:latin typeface="Arial" charset="0"/>
            </a:endParaRPr>
          </a:p>
          <a:p>
            <a:pPr marL="171450" indent="-171450">
              <a:buClr>
                <a:srgbClr val="FF0000"/>
              </a:buClr>
              <a:buFont typeface="Arial" panose="020B0604020202020204" pitchFamily="34" charset="0"/>
              <a:buChar char="•"/>
              <a:defRPr/>
            </a:pPr>
            <a:endParaRPr lang="en-US" sz="1200" b="1" dirty="0" smtClean="0">
              <a:latin typeface="Arial" charset="0"/>
            </a:endParaRPr>
          </a:p>
          <a:p>
            <a:pPr marL="171450" indent="-171450">
              <a:buClr>
                <a:srgbClr val="FF0000"/>
              </a:buClr>
              <a:buFont typeface="Arial" panose="020B0604020202020204" pitchFamily="34" charset="0"/>
              <a:buChar char="•"/>
              <a:defRPr/>
            </a:pPr>
            <a:r>
              <a:rPr lang="en-US" sz="1200" b="1" dirty="0" smtClean="0">
                <a:latin typeface="Arial" charset="0"/>
              </a:rPr>
              <a:t>Congenital </a:t>
            </a:r>
            <a:r>
              <a:rPr lang="en-US" sz="1200" b="1" dirty="0">
                <a:latin typeface="Arial" charset="0"/>
              </a:rPr>
              <a:t>Lobar Emphysema</a:t>
            </a:r>
          </a:p>
          <a:p>
            <a:pPr marL="171450" indent="-171450">
              <a:buClr>
                <a:srgbClr val="FF0000"/>
              </a:buClr>
              <a:buFont typeface="Arial" panose="020B0604020202020204" pitchFamily="34" charset="0"/>
              <a:buChar char="•"/>
              <a:defRPr/>
            </a:pPr>
            <a:endParaRPr lang="en-US" sz="1200" b="1" dirty="0">
              <a:latin typeface="Arial" charset="0"/>
            </a:endParaRPr>
          </a:p>
          <a:p>
            <a:pPr>
              <a:buClr>
                <a:srgbClr val="FF0000"/>
              </a:buClr>
              <a:defRPr/>
            </a:pPr>
            <a:endParaRPr lang="en-US" sz="1200" b="1" dirty="0">
              <a:latin typeface="Arial" charset="0"/>
            </a:endParaRPr>
          </a:p>
          <a:p>
            <a:pPr>
              <a:buClr>
                <a:srgbClr val="FF0000"/>
              </a:buClr>
              <a:defRPr/>
            </a:pPr>
            <a:r>
              <a:rPr lang="en-US" sz="1200" b="1" dirty="0">
                <a:latin typeface="Arial" charset="0"/>
              </a:rPr>
              <a:t> </a:t>
            </a:r>
          </a:p>
          <a:p>
            <a:pPr>
              <a:buClr>
                <a:srgbClr val="FF0000"/>
              </a:buClr>
              <a:defRPr/>
            </a:pPr>
            <a:endParaRPr lang="en-US" sz="1200" b="1" dirty="0">
              <a:latin typeface="Arial" charset="0"/>
            </a:endParaRPr>
          </a:p>
          <a:p>
            <a:pPr>
              <a:buClr>
                <a:srgbClr val="FF0000"/>
              </a:buClr>
              <a:defRPr/>
            </a:pPr>
            <a:endParaRPr lang="en-US" sz="1200" b="1" dirty="0">
              <a:latin typeface="Arial" charset="0"/>
            </a:endParaRPr>
          </a:p>
        </p:txBody>
      </p:sp>
      <p:sp>
        <p:nvSpPr>
          <p:cNvPr id="33" name="TextBox 32"/>
          <p:cNvSpPr txBox="1"/>
          <p:nvPr/>
        </p:nvSpPr>
        <p:spPr>
          <a:xfrm>
            <a:off x="6424183" y="2362200"/>
            <a:ext cx="2209800" cy="1569660"/>
          </a:xfrm>
          <a:prstGeom prst="rect">
            <a:avLst/>
          </a:prstGeom>
          <a:noFill/>
        </p:spPr>
        <p:txBody>
          <a:bodyPr>
            <a:spAutoFit/>
          </a:bodyPr>
          <a:lstStyle/>
          <a:p>
            <a:pPr marL="171450" indent="-171450">
              <a:buClr>
                <a:srgbClr val="FF0000"/>
              </a:buClr>
              <a:buFont typeface="Arial" panose="020B0604020202020204" pitchFamily="34" charset="0"/>
              <a:buChar char="•"/>
              <a:defRPr/>
            </a:pPr>
            <a:r>
              <a:rPr lang="en-US" sz="1200" b="1" dirty="0">
                <a:latin typeface="Arial" charset="0"/>
              </a:rPr>
              <a:t>Neonatal Pneumonia </a:t>
            </a:r>
          </a:p>
          <a:p>
            <a:pPr>
              <a:buClr>
                <a:srgbClr val="FF0000"/>
              </a:buClr>
              <a:defRPr/>
            </a:pPr>
            <a:r>
              <a:rPr lang="en-US" sz="1200" b="1" dirty="0">
                <a:latin typeface="Arial" charset="0"/>
              </a:rPr>
              <a:t> </a:t>
            </a:r>
          </a:p>
          <a:p>
            <a:pPr>
              <a:buClr>
                <a:srgbClr val="FF0000"/>
              </a:buClr>
              <a:defRPr/>
            </a:pPr>
            <a:endParaRPr lang="en-US" sz="1200" b="1" dirty="0">
              <a:latin typeface="Arial" charset="0"/>
            </a:endParaRPr>
          </a:p>
          <a:p>
            <a:pPr>
              <a:buClr>
                <a:srgbClr val="FF0000"/>
              </a:buClr>
              <a:defRPr/>
            </a:pPr>
            <a:endParaRPr lang="en-US" sz="1200" b="1" dirty="0">
              <a:latin typeface="Arial" charset="0"/>
            </a:endParaRPr>
          </a:p>
          <a:p>
            <a:pPr>
              <a:buClr>
                <a:srgbClr val="FF0000"/>
              </a:buClr>
              <a:defRPr/>
            </a:pPr>
            <a:endParaRPr lang="en-US" sz="1200" b="1" dirty="0">
              <a:latin typeface="Arial" charset="0"/>
            </a:endParaRPr>
          </a:p>
          <a:p>
            <a:pPr>
              <a:buClr>
                <a:srgbClr val="FF0000"/>
              </a:buClr>
              <a:defRPr/>
            </a:pPr>
            <a:endParaRPr lang="en-US" sz="1200" b="1" dirty="0">
              <a:latin typeface="Arial" charset="0"/>
            </a:endParaRPr>
          </a:p>
          <a:p>
            <a:pPr>
              <a:buClr>
                <a:srgbClr val="FF0000"/>
              </a:buClr>
              <a:defRPr/>
            </a:pPr>
            <a:endParaRPr lang="en-US" sz="1200" b="1" dirty="0">
              <a:latin typeface="Arial" charset="0"/>
            </a:endParaRPr>
          </a:p>
          <a:p>
            <a:pPr>
              <a:buClr>
                <a:srgbClr val="FF0000"/>
              </a:buClr>
              <a:defRPr/>
            </a:pPr>
            <a:endParaRPr lang="en-US" sz="1200" b="1" dirty="0">
              <a:latin typeface="Arial" charset="0"/>
            </a:endParaRPr>
          </a:p>
        </p:txBody>
      </p:sp>
      <p:pic>
        <p:nvPicPr>
          <p:cNvPr id="5139" name="Picture 5" descr="1"/>
          <p:cNvPicPr>
            <a:picLocks noChangeAspect="1" noChangeArrowheads="1"/>
          </p:cNvPicPr>
          <p:nvPr/>
        </p:nvPicPr>
        <p:blipFill>
          <a:blip r:embed="rId7" cstate="print">
            <a:extLst>
              <a:ext uri="{28A0092B-C50C-407E-A947-70E740481C1C}">
                <a14:useLocalDpi xmlns:a14="http://schemas.microsoft.com/office/drawing/2010/main" val="0"/>
              </a:ext>
            </a:extLst>
          </a:blip>
          <a:srcRect l="23434" t="29335" r="25629" b="32552"/>
          <a:stretch>
            <a:fillRect/>
          </a:stretch>
        </p:blipFill>
        <p:spPr bwMode="auto">
          <a:xfrm>
            <a:off x="5240218" y="5839344"/>
            <a:ext cx="789108" cy="589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0" name="Picture 5" descr="3D Intralobar Sequestration"/>
          <p:cNvPicPr>
            <a:picLocks noChangeAspect="1" noChangeArrowheads="1"/>
          </p:cNvPicPr>
          <p:nvPr/>
        </p:nvPicPr>
        <p:blipFill>
          <a:blip r:embed="rId8" cstate="print">
            <a:extLst>
              <a:ext uri="{28A0092B-C50C-407E-A947-70E740481C1C}">
                <a14:useLocalDpi xmlns:a14="http://schemas.microsoft.com/office/drawing/2010/main" val="0"/>
              </a:ext>
            </a:extLst>
          </a:blip>
          <a:srcRect l="25027" t="28572" r="17766" b="28571"/>
          <a:stretch>
            <a:fillRect/>
          </a:stretch>
        </p:blipFill>
        <p:spPr bwMode="auto">
          <a:xfrm>
            <a:off x="5243177" y="3855124"/>
            <a:ext cx="720504"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5141" name="Picture 9"/>
          <p:cNvPicPr>
            <a:picLocks noChangeAspect="1" noChangeArrowheads="1"/>
          </p:cNvPicPr>
          <p:nvPr/>
        </p:nvPicPr>
        <p:blipFill>
          <a:blip r:embed="rId9">
            <a:lum bright="-6000" contrast="12000"/>
            <a:extLst>
              <a:ext uri="{28A0092B-C50C-407E-A947-70E740481C1C}">
                <a14:useLocalDpi xmlns:a14="http://schemas.microsoft.com/office/drawing/2010/main" val="0"/>
              </a:ext>
            </a:extLst>
          </a:blip>
          <a:srcRect l="23758" t="46301" r="53973" b="28725"/>
          <a:stretch>
            <a:fillRect/>
          </a:stretch>
        </p:blipFill>
        <p:spPr bwMode="auto">
          <a:xfrm>
            <a:off x="5237955" y="2725737"/>
            <a:ext cx="703263"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142" name="Picture 2"/>
          <p:cNvPicPr>
            <a:picLocks noChangeAspect="1" noChangeArrowheads="1"/>
          </p:cNvPicPr>
          <p:nvPr/>
        </p:nvPicPr>
        <p:blipFill>
          <a:blip r:embed="rId10">
            <a:extLst>
              <a:ext uri="{28A0092B-C50C-407E-A947-70E740481C1C}">
                <a14:useLocalDpi xmlns:a14="http://schemas.microsoft.com/office/drawing/2010/main" val="0"/>
              </a:ext>
            </a:extLst>
          </a:blip>
          <a:srcRect l="10226" t="18919" r="20039" b="26720"/>
          <a:stretch>
            <a:fillRect/>
          </a:stretch>
        </p:blipFill>
        <p:spPr bwMode="auto">
          <a:xfrm>
            <a:off x="7005636" y="2750948"/>
            <a:ext cx="884238" cy="792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44" name="Picture 22" descr="Image result for Practical">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837488" y="249238"/>
            <a:ext cx="392112"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5" name="Picture 24" descr="Image result for Practical"/>
          <p:cNvPicPr>
            <a:picLocks noChangeAspect="1" noChangeArrowheads="1"/>
          </p:cNvPicPr>
          <p:nvPr/>
        </p:nvPicPr>
        <p:blipFill>
          <a:blip r:embed="rId13" cstate="print">
            <a:extLst>
              <a:ext uri="{28A0092B-C50C-407E-A947-70E740481C1C}">
                <a14:useLocalDpi xmlns:a14="http://schemas.microsoft.com/office/drawing/2010/main" val="0"/>
              </a:ext>
            </a:extLst>
          </a:blip>
          <a:srcRect b="27231"/>
          <a:stretch>
            <a:fillRect/>
          </a:stretch>
        </p:blipFill>
        <p:spPr bwMode="auto">
          <a:xfrm>
            <a:off x="6476999" y="4740914"/>
            <a:ext cx="2452689" cy="733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1" descr="1"/>
          <p:cNvPicPr>
            <a:picLocks noChangeAspect="1" noChangeArrowheads="1"/>
          </p:cNvPicPr>
          <p:nvPr/>
        </p:nvPicPr>
        <p:blipFill>
          <a:blip r:embed="rId14" cstate="print">
            <a:extLst>
              <a:ext uri="{28A0092B-C50C-407E-A947-70E740481C1C}">
                <a14:useLocalDpi xmlns:a14="http://schemas.microsoft.com/office/drawing/2010/main" val="0"/>
              </a:ext>
            </a:extLst>
          </a:blip>
          <a:srcRect l="13403" t="19200" r="22122" b="24396"/>
          <a:stretch>
            <a:fillRect/>
          </a:stretch>
        </p:blipFill>
        <p:spPr bwMode="auto">
          <a:xfrm>
            <a:off x="5267176" y="4876799"/>
            <a:ext cx="762150" cy="609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pic>
      <p:pic>
        <p:nvPicPr>
          <p:cNvPr id="27" name="Picture 16" descr="01"/>
          <p:cNvPicPr>
            <a:picLocks noChangeAspect="1" noChangeArrowheads="1"/>
          </p:cNvPicPr>
          <p:nvPr/>
        </p:nvPicPr>
        <p:blipFill>
          <a:blip r:embed="rId15" cstate="print">
            <a:extLst>
              <a:ext uri="{28A0092B-C50C-407E-A947-70E740481C1C}">
                <a14:useLocalDpi xmlns:a14="http://schemas.microsoft.com/office/drawing/2010/main" val="0"/>
              </a:ext>
            </a:extLst>
          </a:blip>
          <a:srcRect l="19078" t="23813" r="34560" b="46021"/>
          <a:stretch>
            <a:fillRect/>
          </a:stretch>
        </p:blipFill>
        <p:spPr bwMode="auto">
          <a:xfrm>
            <a:off x="597821" y="4015670"/>
            <a:ext cx="804315" cy="69808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 name="Picture 14" descr="1"/>
          <p:cNvPicPr>
            <a:picLocks noChangeAspect="1" noChangeArrowheads="1"/>
          </p:cNvPicPr>
          <p:nvPr/>
        </p:nvPicPr>
        <p:blipFill>
          <a:blip r:embed="rId16" cstate="print">
            <a:extLst>
              <a:ext uri="{28A0092B-C50C-407E-A947-70E740481C1C}">
                <a14:useLocalDpi xmlns:a14="http://schemas.microsoft.com/office/drawing/2010/main" val="0"/>
              </a:ext>
            </a:extLst>
          </a:blip>
          <a:srcRect l="23438" t="42188" r="32813" b="26736"/>
          <a:stretch>
            <a:fillRect/>
          </a:stretch>
        </p:blipFill>
        <p:spPr bwMode="auto">
          <a:xfrm>
            <a:off x="2670776" y="4826894"/>
            <a:ext cx="727560" cy="55841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9" name="Picture 16" descr="Braga, Babyboy 2360934 - meconinum aspiration CXR 1"/>
          <p:cNvPicPr>
            <a:picLocks noChangeAspect="1" noChangeArrowheads="1"/>
          </p:cNvPicPr>
          <p:nvPr/>
        </p:nvPicPr>
        <p:blipFill>
          <a:blip r:embed="rId17" cstate="print">
            <a:extLst>
              <a:ext uri="{28A0092B-C50C-407E-A947-70E740481C1C}">
                <a14:useLocalDpi xmlns:a14="http://schemas.microsoft.com/office/drawing/2010/main" val="0"/>
              </a:ext>
            </a:extLst>
          </a:blip>
          <a:srcRect l="16304" t="33374" r="33696" b="1331"/>
          <a:stretch>
            <a:fillRect/>
          </a:stretch>
        </p:blipFill>
        <p:spPr bwMode="auto">
          <a:xfrm>
            <a:off x="2701764" y="5839813"/>
            <a:ext cx="749118" cy="713387"/>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pic>
      <p:sp>
        <p:nvSpPr>
          <p:cNvPr id="30" name="Rectangle 29"/>
          <p:cNvSpPr/>
          <p:nvPr/>
        </p:nvSpPr>
        <p:spPr bwMode="auto">
          <a:xfrm>
            <a:off x="228600" y="1295400"/>
            <a:ext cx="2890838" cy="5257800"/>
          </a:xfrm>
          <a:prstGeom prst="rect">
            <a:avLst/>
          </a:prstGeom>
          <a:noFill/>
          <a:ln w="76200" cap="flat" cmpd="sng" algn="ctr">
            <a:solidFill>
              <a:srgbClr val="00FF00"/>
            </a:solidFill>
            <a:prstDash val="solid"/>
            <a:round/>
            <a:headEnd type="none" w="med" len="med"/>
            <a:tailEnd type="none" w="med" len="med"/>
          </a:ln>
          <a:effectLst>
            <a:glow rad="228600">
              <a:schemeClr val="accent1">
                <a:satMod val="175000"/>
                <a:alpha val="40000"/>
              </a:schemeClr>
            </a:glow>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6200" y="304800"/>
            <a:ext cx="9067800" cy="1143000"/>
          </a:xfrm>
        </p:spPr>
        <p:txBody>
          <a:bodyPr/>
          <a:lstStyle/>
          <a:p>
            <a:pPr eaLnBrk="1" hangingPunct="1">
              <a:defRPr/>
            </a:pPr>
            <a:r>
              <a:rPr lang="en-US" altLang="en-US" sz="4000" b="1" dirty="0" smtClean="0">
                <a:solidFill>
                  <a:srgbClr val="FFFF00"/>
                </a:solidFill>
                <a:effectLst>
                  <a:outerShdw blurRad="38100" dist="38100" dir="2700000" algn="tl">
                    <a:srgbClr val="000000"/>
                  </a:outerShdw>
                </a:effectLst>
              </a:rPr>
              <a:t>Pediatric Body Imaging: </a:t>
            </a:r>
            <a:br>
              <a:rPr lang="en-US" altLang="en-US" sz="4000" b="1" dirty="0" smtClean="0">
                <a:solidFill>
                  <a:srgbClr val="FFFF00"/>
                </a:solidFill>
                <a:effectLst>
                  <a:outerShdw blurRad="38100" dist="38100" dir="2700000" algn="tl">
                    <a:srgbClr val="000000"/>
                  </a:outerShdw>
                </a:effectLst>
              </a:rPr>
            </a:br>
            <a:r>
              <a:rPr lang="en-US" altLang="en-US" sz="4000" b="1" dirty="0" smtClean="0">
                <a:solidFill>
                  <a:srgbClr val="FFC000"/>
                </a:solidFill>
                <a:effectLst>
                  <a:outerShdw blurRad="38100" dist="38100" dir="2700000" algn="tl">
                    <a:srgbClr val="000000"/>
                  </a:outerShdw>
                </a:effectLst>
              </a:rPr>
              <a:t>Topics 1 - 20</a:t>
            </a:r>
          </a:p>
        </p:txBody>
      </p:sp>
      <p:sp>
        <p:nvSpPr>
          <p:cNvPr id="6147" name="Rectangle 3"/>
          <p:cNvSpPr>
            <a:spLocks noGrp="1" noChangeArrowheads="1"/>
          </p:cNvSpPr>
          <p:nvPr>
            <p:ph type="body" idx="1"/>
          </p:nvPr>
        </p:nvSpPr>
        <p:spPr>
          <a:xfrm>
            <a:off x="533400" y="1874837"/>
            <a:ext cx="7924800" cy="4525963"/>
          </a:xfrm>
        </p:spPr>
        <p:txBody>
          <a:bodyPr/>
          <a:lstStyle/>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alpha val="43137"/>
                    </a:srgbClr>
                  </a:outerShdw>
                </a:effectLst>
              </a:rPr>
              <a:t>Infectious Lung Disorders</a:t>
            </a:r>
          </a:p>
          <a:p>
            <a:pPr eaLnBrk="1" hangingPunct="1">
              <a:lnSpc>
                <a:spcPct val="80000"/>
              </a:lnSpc>
              <a:buClr>
                <a:srgbClr val="FF0000"/>
              </a:buClr>
              <a:defRPr/>
            </a:pPr>
            <a:endParaRPr lang="en-US" altLang="en-US" sz="2800" b="1" dirty="0" smtClean="0">
              <a:solidFill>
                <a:schemeClr val="bg1"/>
              </a:solidFill>
              <a:effectLst>
                <a:outerShdw blurRad="38100" dist="38100" dir="2700000" algn="tl">
                  <a:srgbClr val="000000">
                    <a:alpha val="43137"/>
                  </a:srgbClr>
                </a:outerShdw>
              </a:effectLst>
            </a:endParaRPr>
          </a:p>
          <a:p>
            <a:pPr lvl="1" eaLnBrk="1" hangingPunct="1">
              <a:lnSpc>
                <a:spcPct val="80000"/>
              </a:lnSpc>
              <a:buClr>
                <a:srgbClr val="FF0000"/>
              </a:buClr>
              <a:defRPr/>
            </a:pPr>
            <a:r>
              <a:rPr lang="en-US" altLang="en-US" sz="2400" b="1" dirty="0">
                <a:solidFill>
                  <a:srgbClr val="00FF00"/>
                </a:solidFill>
                <a:effectLst>
                  <a:outerShdw blurRad="38100" dist="38100" dir="2700000" algn="tl">
                    <a:srgbClr val="000000">
                      <a:alpha val="43137"/>
                    </a:srgbClr>
                  </a:outerShdw>
                </a:effectLst>
              </a:rPr>
              <a:t>Topic </a:t>
            </a:r>
            <a:r>
              <a:rPr lang="en-US" altLang="en-US" sz="2400" b="1" dirty="0" smtClean="0">
                <a:solidFill>
                  <a:srgbClr val="00FF00"/>
                </a:solidFill>
                <a:effectLst>
                  <a:outerShdw blurRad="38100" dist="38100" dir="2700000" algn="tl">
                    <a:srgbClr val="000000">
                      <a:alpha val="43137"/>
                    </a:srgbClr>
                  </a:outerShdw>
                </a:effectLst>
              </a:rPr>
              <a:t>13: </a:t>
            </a:r>
            <a:r>
              <a:rPr lang="en-US" altLang="en-US" sz="2400" b="1" dirty="0" smtClean="0">
                <a:solidFill>
                  <a:schemeClr val="bg1"/>
                </a:solidFill>
                <a:effectLst>
                  <a:outerShdw blurRad="38100" dist="38100" dir="2700000" algn="tl">
                    <a:srgbClr val="000000">
                      <a:alpha val="43137"/>
                    </a:srgbClr>
                  </a:outerShdw>
                </a:effectLst>
              </a:rPr>
              <a:t>Round pneumonia </a:t>
            </a:r>
          </a:p>
          <a:p>
            <a:pPr lvl="1" eaLnBrk="1" hangingPunct="1">
              <a:lnSpc>
                <a:spcPct val="80000"/>
              </a:lnSpc>
              <a:buClr>
                <a:srgbClr val="FF0000"/>
              </a:buClr>
              <a:defRPr/>
            </a:pPr>
            <a:endParaRPr lang="en-US" altLang="en-US" sz="2400" b="1" dirty="0" smtClean="0">
              <a:solidFill>
                <a:srgbClr val="00FF00"/>
              </a:solidFill>
              <a:effectLst>
                <a:outerShdw blurRad="38100" dist="38100" dir="2700000" algn="tl">
                  <a:srgbClr val="000000">
                    <a:alpha val="43137"/>
                  </a:srgbClr>
                </a:outerShdw>
              </a:effectLst>
            </a:endParaRPr>
          </a:p>
          <a:p>
            <a:pPr lvl="1" eaLnBrk="1" hangingPunct="1">
              <a:lnSpc>
                <a:spcPct val="80000"/>
              </a:lnSpc>
              <a:buClr>
                <a:srgbClr val="FF0000"/>
              </a:buClr>
              <a:defRPr/>
            </a:pPr>
            <a:r>
              <a:rPr lang="en-US" altLang="en-US" sz="2400" b="1" dirty="0" smtClean="0">
                <a:solidFill>
                  <a:srgbClr val="00FF00"/>
                </a:solidFill>
                <a:effectLst>
                  <a:outerShdw blurRad="38100" dist="38100" dir="2700000" algn="tl">
                    <a:srgbClr val="000000">
                      <a:alpha val="43137"/>
                    </a:srgbClr>
                  </a:outerShdw>
                </a:effectLst>
              </a:rPr>
              <a:t>Topic 14: </a:t>
            </a:r>
            <a:r>
              <a:rPr lang="en-US" altLang="en-US" sz="2400" b="1" dirty="0" err="1" smtClean="0">
                <a:solidFill>
                  <a:schemeClr val="bg1"/>
                </a:solidFill>
                <a:effectLst>
                  <a:outerShdw blurRad="38100" dist="38100" dir="2700000" algn="tl">
                    <a:srgbClr val="000000">
                      <a:alpha val="43137"/>
                    </a:srgbClr>
                  </a:outerShdw>
                </a:effectLst>
              </a:rPr>
              <a:t>Aspergillosis</a:t>
            </a:r>
            <a:r>
              <a:rPr lang="en-US" altLang="en-US" sz="2400" b="1" dirty="0" smtClean="0">
                <a:solidFill>
                  <a:schemeClr val="bg1"/>
                </a:solidFill>
                <a:effectLst>
                  <a:outerShdw blurRad="38100" dist="38100" dir="2700000" algn="tl">
                    <a:srgbClr val="000000">
                      <a:alpha val="43137"/>
                    </a:srgbClr>
                  </a:outerShdw>
                </a:effectLst>
              </a:rPr>
              <a:t> infection (three types)</a:t>
            </a:r>
          </a:p>
          <a:p>
            <a:pPr lvl="2" eaLnBrk="1" hangingPunct="1">
              <a:lnSpc>
                <a:spcPct val="80000"/>
              </a:lnSpc>
              <a:buClr>
                <a:srgbClr val="FF0000"/>
              </a:buClr>
              <a:defRPr/>
            </a:pPr>
            <a:r>
              <a:rPr lang="en-US" altLang="en-US" sz="2000" b="1" dirty="0" err="1" smtClean="0">
                <a:solidFill>
                  <a:schemeClr val="bg1"/>
                </a:solidFill>
                <a:effectLst>
                  <a:outerShdw blurRad="38100" dist="38100" dir="2700000" algn="tl">
                    <a:srgbClr val="000000">
                      <a:alpha val="43137"/>
                    </a:srgbClr>
                  </a:outerShdw>
                </a:effectLst>
              </a:rPr>
              <a:t>Aspergilloma</a:t>
            </a:r>
            <a:r>
              <a:rPr lang="en-US" altLang="en-US" sz="2000" b="1" dirty="0" smtClean="0">
                <a:solidFill>
                  <a:schemeClr val="bg1"/>
                </a:solidFill>
                <a:effectLst>
                  <a:outerShdw blurRad="38100" dist="38100" dir="2700000" algn="tl">
                    <a:srgbClr val="000000">
                      <a:alpha val="43137"/>
                    </a:srgbClr>
                  </a:outerShdw>
                </a:effectLst>
              </a:rPr>
              <a:t> </a:t>
            </a:r>
          </a:p>
          <a:p>
            <a:pPr lvl="2"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alpha val="43137"/>
                    </a:srgbClr>
                  </a:outerShdw>
                </a:effectLst>
              </a:rPr>
              <a:t>Allergic bronchopulmonary </a:t>
            </a:r>
            <a:r>
              <a:rPr lang="en-US" altLang="en-US" sz="2000" b="1" dirty="0" err="1" smtClean="0">
                <a:solidFill>
                  <a:schemeClr val="bg1"/>
                </a:solidFill>
                <a:effectLst>
                  <a:outerShdw blurRad="38100" dist="38100" dir="2700000" algn="tl">
                    <a:srgbClr val="000000">
                      <a:alpha val="43137"/>
                    </a:srgbClr>
                  </a:outerShdw>
                </a:effectLst>
              </a:rPr>
              <a:t>aspergillosis</a:t>
            </a:r>
            <a:r>
              <a:rPr lang="en-US" altLang="en-US" sz="2000" b="1" dirty="0" smtClean="0">
                <a:solidFill>
                  <a:schemeClr val="bg1"/>
                </a:solidFill>
                <a:effectLst>
                  <a:outerShdw blurRad="38100" dist="38100" dir="2700000" algn="tl">
                    <a:srgbClr val="000000">
                      <a:alpha val="43137"/>
                    </a:srgbClr>
                  </a:outerShdw>
                </a:effectLst>
              </a:rPr>
              <a:t> (ABPA)</a:t>
            </a:r>
          </a:p>
          <a:p>
            <a:pPr lvl="2"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alpha val="43137"/>
                    </a:srgbClr>
                  </a:outerShdw>
                </a:effectLst>
              </a:rPr>
              <a:t>Invasive pulmonary </a:t>
            </a:r>
            <a:r>
              <a:rPr lang="en-US" altLang="en-US" sz="2000" b="1" dirty="0" err="1" smtClean="0">
                <a:solidFill>
                  <a:schemeClr val="bg1"/>
                </a:solidFill>
                <a:effectLst>
                  <a:outerShdw blurRad="38100" dist="38100" dir="2700000" algn="tl">
                    <a:srgbClr val="000000">
                      <a:alpha val="43137"/>
                    </a:srgbClr>
                  </a:outerShdw>
                </a:effectLst>
              </a:rPr>
              <a:t>aspergillosis</a:t>
            </a:r>
            <a:r>
              <a:rPr lang="en-US" altLang="en-US" sz="2000" b="1" dirty="0" smtClean="0">
                <a:solidFill>
                  <a:schemeClr val="bg1"/>
                </a:solidFill>
                <a:effectLst>
                  <a:outerShdw blurRad="38100" dist="38100" dir="2700000" algn="tl">
                    <a:srgbClr val="000000">
                      <a:alpha val="43137"/>
                    </a:srgbClr>
                  </a:outerShdw>
                </a:effectLst>
              </a:rPr>
              <a:t> </a:t>
            </a:r>
          </a:p>
          <a:p>
            <a:pPr lvl="2" eaLnBrk="1" hangingPunct="1">
              <a:lnSpc>
                <a:spcPct val="80000"/>
              </a:lnSpc>
              <a:buClr>
                <a:srgbClr val="FF0000"/>
              </a:buClr>
              <a:defRPr/>
            </a:pPr>
            <a:endParaRPr lang="en-US" altLang="en-US" sz="2000" b="1" dirty="0" smtClean="0">
              <a:solidFill>
                <a:schemeClr val="bg1"/>
              </a:solidFill>
              <a:effectLst>
                <a:outerShdw blurRad="38100" dist="38100" dir="2700000" algn="tl">
                  <a:srgbClr val="000000">
                    <a:alpha val="43137"/>
                  </a:srgbClr>
                </a:outerShdw>
              </a:effectLst>
            </a:endParaRPr>
          </a:p>
          <a:p>
            <a:pPr lvl="2" eaLnBrk="1" hangingPunct="1">
              <a:lnSpc>
                <a:spcPct val="80000"/>
              </a:lnSpc>
              <a:buClr>
                <a:srgbClr val="FF0000"/>
              </a:buClr>
              <a:defRPr/>
            </a:pPr>
            <a:endParaRPr lang="en-US" altLang="en-US" sz="2000" b="1" dirty="0" smtClean="0">
              <a:solidFill>
                <a:schemeClr val="bg1"/>
              </a:solidFill>
              <a:effectLst>
                <a:outerShdw blurRad="38100" dist="38100" dir="2700000" algn="tl">
                  <a:srgbClr val="000000">
                    <a:alpha val="43137"/>
                  </a:srgbClr>
                </a:outerShdw>
              </a:effectLst>
            </a:endParaRPr>
          </a:p>
        </p:txBody>
      </p:sp>
      <p:pic>
        <p:nvPicPr>
          <p:cNvPr id="83970" name="Picture 2" descr="Look Images - ClipArt Be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0800" y="4343400"/>
            <a:ext cx="2241086" cy="2241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645667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457200"/>
            <a:ext cx="5257800" cy="1143000"/>
          </a:xfrm>
        </p:spPr>
        <p:txBody>
          <a:bodyPr/>
          <a:lstStyle/>
          <a:p>
            <a:pPr eaLnBrk="1" hangingPunct="1">
              <a:defRPr/>
            </a:pPr>
            <a:r>
              <a:rPr lang="en-US" altLang="en-US" sz="3600" b="1" dirty="0" smtClean="0">
                <a:solidFill>
                  <a:srgbClr val="FFFF00"/>
                </a:solidFill>
                <a:effectLst>
                  <a:outerShdw blurRad="38100" dist="38100" dir="2700000" algn="tl">
                    <a:srgbClr val="000000"/>
                  </a:outerShdw>
                </a:effectLst>
              </a:rPr>
              <a:t>Infectious Lung Disorder</a:t>
            </a:r>
            <a:r>
              <a:rPr lang="en-US" altLang="en-US" b="1" dirty="0" smtClean="0">
                <a:solidFill>
                  <a:srgbClr val="FFFF00"/>
                </a:solidFill>
                <a:effectLst>
                  <a:outerShdw blurRad="38100" dist="38100" dir="2700000" algn="tl">
                    <a:srgbClr val="000000"/>
                  </a:outerShdw>
                </a:effectLst>
              </a:rPr>
              <a:t>:</a:t>
            </a:r>
            <a:r>
              <a:rPr lang="en-US" altLang="en-US" sz="2800" b="1" dirty="0">
                <a:solidFill>
                  <a:srgbClr val="FFFF00"/>
                </a:solidFill>
                <a:effectLst>
                  <a:outerShdw blurRad="38100" dist="38100" dir="2700000" algn="tl">
                    <a:srgbClr val="000000"/>
                  </a:outerShdw>
                </a:effectLst>
              </a:rPr>
              <a:t/>
            </a:r>
            <a:br>
              <a:rPr lang="en-US" altLang="en-US" sz="2800" b="1" dirty="0">
                <a:solidFill>
                  <a:srgbClr val="FFFF00"/>
                </a:solidFill>
                <a:effectLst>
                  <a:outerShdw blurRad="38100" dist="38100" dir="2700000" algn="tl">
                    <a:srgbClr val="000000"/>
                  </a:outerShdw>
                </a:effectLst>
              </a:rPr>
            </a:br>
            <a:r>
              <a:rPr lang="en-US" altLang="en-US" sz="2400" b="1" dirty="0" smtClean="0">
                <a:solidFill>
                  <a:srgbClr val="FFC000"/>
                </a:solidFill>
                <a:effectLst>
                  <a:outerShdw blurRad="38100" dist="38100" dir="2700000" algn="tl">
                    <a:srgbClr val="000000"/>
                  </a:outerShdw>
                </a:effectLst>
              </a:rPr>
              <a:t>Round Pneumonia </a:t>
            </a:r>
            <a:endParaRPr lang="en-US" altLang="en-US" sz="2000" b="1" dirty="0" smtClean="0">
              <a:solidFill>
                <a:srgbClr val="FFC000"/>
              </a:solidFill>
              <a:effectLst>
                <a:outerShdw blurRad="38100" dist="38100" dir="2700000" algn="tl">
                  <a:srgbClr val="000000"/>
                </a:outerShdw>
              </a:effectLst>
            </a:endParaRPr>
          </a:p>
        </p:txBody>
      </p:sp>
      <p:sp>
        <p:nvSpPr>
          <p:cNvPr id="22532" name="Rectangle 4"/>
          <p:cNvSpPr>
            <a:spLocks noChangeArrowheads="1"/>
          </p:cNvSpPr>
          <p:nvPr/>
        </p:nvSpPr>
        <p:spPr bwMode="auto">
          <a:xfrm>
            <a:off x="5257800" y="0"/>
            <a:ext cx="38862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 name="Rectangle 3"/>
          <p:cNvSpPr txBox="1">
            <a:spLocks noChangeArrowheads="1"/>
          </p:cNvSpPr>
          <p:nvPr/>
        </p:nvSpPr>
        <p:spPr bwMode="auto">
          <a:xfrm>
            <a:off x="228600" y="1951037"/>
            <a:ext cx="49530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nSpc>
                <a:spcPct val="80000"/>
              </a:lnSpc>
              <a:buClr>
                <a:srgbClr val="FF0000"/>
              </a:buClr>
            </a:pPr>
            <a:r>
              <a:rPr lang="en-US" altLang="en-US" sz="2400" b="1" kern="0" dirty="0" smtClean="0">
                <a:solidFill>
                  <a:schemeClr val="bg1"/>
                </a:solidFill>
                <a:effectLst>
                  <a:outerShdw blurRad="38100" dist="38100" dir="2700000" algn="tl">
                    <a:srgbClr val="000000">
                      <a:alpha val="43137"/>
                    </a:srgbClr>
                  </a:outerShdw>
                </a:effectLst>
              </a:rPr>
              <a:t>Characterized by: </a:t>
            </a:r>
          </a:p>
          <a:p>
            <a:pPr lvl="1">
              <a:lnSpc>
                <a:spcPct val="80000"/>
              </a:lnSpc>
              <a:buClr>
                <a:srgbClr val="FF0000"/>
              </a:buClr>
            </a:pPr>
            <a:r>
              <a:rPr lang="en-US" altLang="en-US" sz="2000" b="1" kern="0" dirty="0" smtClean="0">
                <a:solidFill>
                  <a:schemeClr val="bg1"/>
                </a:solidFill>
                <a:effectLst>
                  <a:outerShdw blurRad="38100" dist="38100" dir="2700000" algn="tl">
                    <a:srgbClr val="000000">
                      <a:alpha val="43137"/>
                    </a:srgbClr>
                  </a:outerShdw>
                </a:effectLst>
              </a:rPr>
              <a:t>Acute infective pneumonia </a:t>
            </a:r>
          </a:p>
          <a:p>
            <a:pPr lvl="1">
              <a:lnSpc>
                <a:spcPct val="80000"/>
              </a:lnSpc>
              <a:buClr>
                <a:srgbClr val="FF0000"/>
              </a:buClr>
            </a:pPr>
            <a:r>
              <a:rPr lang="en-US" altLang="en-US" sz="2000" b="1" kern="0" dirty="0" smtClean="0">
                <a:solidFill>
                  <a:schemeClr val="bg1"/>
                </a:solidFill>
                <a:effectLst>
                  <a:outerShdw blurRad="38100" dist="38100" dir="2700000" algn="tl">
                    <a:srgbClr val="000000">
                      <a:alpha val="43137"/>
                    </a:srgbClr>
                  </a:outerShdw>
                </a:effectLst>
              </a:rPr>
              <a:t>Typically seen in children</a:t>
            </a:r>
          </a:p>
          <a:p>
            <a:pPr lvl="1">
              <a:lnSpc>
                <a:spcPct val="80000"/>
              </a:lnSpc>
              <a:buClr>
                <a:srgbClr val="FF0000"/>
              </a:buClr>
            </a:pPr>
            <a:r>
              <a:rPr lang="en-US" altLang="en-US" sz="2000" b="1" kern="0" dirty="0" smtClean="0">
                <a:solidFill>
                  <a:schemeClr val="bg1"/>
                </a:solidFill>
                <a:effectLst>
                  <a:outerShdw blurRad="38100" dist="38100" dir="2700000" algn="tl">
                    <a:srgbClr val="000000">
                      <a:alpha val="43137"/>
                    </a:srgbClr>
                  </a:outerShdw>
                </a:effectLst>
              </a:rPr>
              <a:t>Due to underdeveloped pores of Kohn and the absence of canals of Lambert </a:t>
            </a:r>
          </a:p>
          <a:p>
            <a:pPr lvl="1">
              <a:lnSpc>
                <a:spcPct val="80000"/>
              </a:lnSpc>
              <a:buClr>
                <a:srgbClr val="FF0000"/>
              </a:buClr>
            </a:pPr>
            <a:r>
              <a:rPr lang="en-US" altLang="en-US" sz="2000" b="1" kern="0" dirty="0" smtClean="0">
                <a:solidFill>
                  <a:schemeClr val="bg1"/>
                </a:solidFill>
                <a:effectLst>
                  <a:outerShdw blurRad="38100" dist="38100" dir="2700000" algn="tl">
                    <a:srgbClr val="000000">
                      <a:alpha val="43137"/>
                    </a:srgbClr>
                  </a:outerShdw>
                </a:effectLst>
              </a:rPr>
              <a:t>Limiting the centrifugal spread of infection and result in a round focal mass</a:t>
            </a:r>
          </a:p>
          <a:p>
            <a:pPr lvl="1">
              <a:lnSpc>
                <a:spcPct val="80000"/>
              </a:lnSpc>
              <a:buClr>
                <a:srgbClr val="FF0000"/>
              </a:buClr>
            </a:pPr>
            <a:endParaRPr lang="en-US" altLang="en-US" sz="2000" b="1" kern="0" dirty="0" smtClean="0">
              <a:solidFill>
                <a:schemeClr val="bg1"/>
              </a:solidFill>
              <a:effectLst>
                <a:outerShdw blurRad="38100" dist="38100" dir="2700000" algn="tl">
                  <a:srgbClr val="000000">
                    <a:alpha val="43137"/>
                  </a:srgbClr>
                </a:outerShdw>
              </a:effectLst>
            </a:endParaRPr>
          </a:p>
          <a:p>
            <a:pPr>
              <a:lnSpc>
                <a:spcPct val="80000"/>
              </a:lnSpc>
              <a:buClr>
                <a:srgbClr val="FF0000"/>
              </a:buClr>
            </a:pPr>
            <a:r>
              <a:rPr lang="en-US" altLang="en-US" sz="2400" b="1" kern="0" dirty="0" smtClean="0">
                <a:solidFill>
                  <a:schemeClr val="bg1"/>
                </a:solidFill>
                <a:effectLst>
                  <a:outerShdw blurRad="38100" dist="38100" dir="2700000" algn="tl">
                    <a:srgbClr val="000000">
                      <a:alpha val="43137"/>
                    </a:srgbClr>
                  </a:outerShdw>
                </a:effectLst>
              </a:rPr>
              <a:t>Imaging findings:</a:t>
            </a:r>
          </a:p>
          <a:p>
            <a:pPr lvl="1">
              <a:lnSpc>
                <a:spcPct val="80000"/>
              </a:lnSpc>
              <a:buClr>
                <a:srgbClr val="FF0000"/>
              </a:buClr>
            </a:pPr>
            <a:r>
              <a:rPr lang="en-US" altLang="en-US" sz="2000" b="1" kern="0" dirty="0" smtClean="0">
                <a:solidFill>
                  <a:schemeClr val="bg1"/>
                </a:solidFill>
                <a:effectLst>
                  <a:outerShdw blurRad="38100" dist="38100" dir="2700000" algn="tl">
                    <a:srgbClr val="000000">
                      <a:alpha val="43137"/>
                    </a:srgbClr>
                  </a:outerShdw>
                </a:effectLst>
              </a:rPr>
              <a:t>Round or oval consolidation </a:t>
            </a:r>
          </a:p>
          <a:p>
            <a:pPr lvl="1">
              <a:lnSpc>
                <a:spcPct val="80000"/>
              </a:lnSpc>
              <a:buClr>
                <a:srgbClr val="FF0000"/>
              </a:buClr>
            </a:pPr>
            <a:r>
              <a:rPr lang="en-US" altLang="en-US" sz="2000" b="1" kern="0" dirty="0" smtClean="0">
                <a:solidFill>
                  <a:schemeClr val="bg1"/>
                </a:solidFill>
                <a:effectLst>
                  <a:outerShdw blurRad="38100" dist="38100" dir="2700000" algn="tl">
                    <a:srgbClr val="000000">
                      <a:alpha val="43137"/>
                    </a:srgbClr>
                  </a:outerShdw>
                </a:effectLst>
              </a:rPr>
              <a:t>Internal air-</a:t>
            </a:r>
            <a:r>
              <a:rPr lang="en-US" altLang="en-US" sz="2000" b="1" kern="0" dirty="0" err="1" smtClean="0">
                <a:solidFill>
                  <a:schemeClr val="bg1"/>
                </a:solidFill>
                <a:effectLst>
                  <a:outerShdw blurRad="38100" dist="38100" dir="2700000" algn="tl">
                    <a:srgbClr val="000000">
                      <a:alpha val="43137"/>
                    </a:srgbClr>
                  </a:outerShdw>
                </a:effectLst>
              </a:rPr>
              <a:t>bronchograms</a:t>
            </a:r>
            <a:r>
              <a:rPr lang="en-US" altLang="en-US" sz="2000" b="1" kern="0" dirty="0" smtClean="0">
                <a:solidFill>
                  <a:schemeClr val="bg1"/>
                </a:solidFill>
                <a:effectLst>
                  <a:outerShdw blurRad="38100" dist="38100" dir="2700000" algn="tl">
                    <a:srgbClr val="000000">
                      <a:alpha val="43137"/>
                    </a:srgbClr>
                  </a:outerShdw>
                </a:effectLst>
              </a:rPr>
              <a:t>, pleural thickening, and satellite lesions </a:t>
            </a:r>
            <a:endParaRPr lang="en-US" altLang="en-US" sz="2000" b="1" kern="0" dirty="0">
              <a:solidFill>
                <a:schemeClr val="bg1"/>
              </a:solidFill>
              <a:effectLst>
                <a:outerShdw blurRad="38100" dist="38100" dir="2700000" algn="tl">
                  <a:srgbClr val="000000">
                    <a:alpha val="43137"/>
                  </a:srgbClr>
                </a:outerShdw>
              </a:effectLst>
            </a:endParaRPr>
          </a:p>
        </p:txBody>
      </p:sp>
      <p:pic>
        <p:nvPicPr>
          <p:cNvPr id="11" name="Picture 7" descr="RUL pneumonia-round (PA)"/>
          <p:cNvPicPr>
            <a:picLocks noChangeAspect="1" noChangeArrowheads="1"/>
          </p:cNvPicPr>
          <p:nvPr/>
        </p:nvPicPr>
        <p:blipFill>
          <a:blip r:embed="rId3">
            <a:lum bright="-6000"/>
            <a:extLst>
              <a:ext uri="{28A0092B-C50C-407E-A947-70E740481C1C}">
                <a14:useLocalDpi xmlns:a14="http://schemas.microsoft.com/office/drawing/2010/main" val="0"/>
              </a:ext>
            </a:extLst>
          </a:blip>
          <a:srcRect l="11003" t="15834" r="14728" b="27615"/>
          <a:stretch>
            <a:fillRect/>
          </a:stretch>
        </p:blipFill>
        <p:spPr bwMode="auto">
          <a:xfrm>
            <a:off x="5638800" y="152400"/>
            <a:ext cx="3352800" cy="310483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Round pneumonia CT"/>
          <p:cNvPicPr>
            <a:picLocks noChangeAspect="1" noChangeArrowheads="1"/>
          </p:cNvPicPr>
          <p:nvPr/>
        </p:nvPicPr>
        <p:blipFill>
          <a:blip r:embed="rId4">
            <a:lum bright="-12000" contrast="6000"/>
            <a:extLst>
              <a:ext uri="{28A0092B-C50C-407E-A947-70E740481C1C}">
                <a14:useLocalDpi xmlns:a14="http://schemas.microsoft.com/office/drawing/2010/main" val="0"/>
              </a:ext>
            </a:extLst>
          </a:blip>
          <a:srcRect l="15427" t="30913" r="44963" b="23859"/>
          <a:stretch>
            <a:fillRect/>
          </a:stretch>
        </p:blipFill>
        <p:spPr bwMode="auto">
          <a:xfrm>
            <a:off x="5848350" y="3409633"/>
            <a:ext cx="29337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68830533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r>
              <a:rPr lang="en-US" altLang="en-US" sz="4000" b="1" dirty="0">
                <a:solidFill>
                  <a:srgbClr val="FFFF00"/>
                </a:solidFill>
                <a:effectLst>
                  <a:outerShdw blurRad="38100" dist="38100" dir="2700000" algn="tl">
                    <a:srgbClr val="000000">
                      <a:alpha val="43137"/>
                    </a:srgbClr>
                  </a:outerShdw>
                </a:effectLst>
              </a:rPr>
              <a:t>Fungal Infection: </a:t>
            </a:r>
            <a:r>
              <a:rPr lang="en-US" altLang="en-US" sz="4000" b="1" dirty="0" err="1">
                <a:solidFill>
                  <a:srgbClr val="FFFF00"/>
                </a:solidFill>
                <a:effectLst>
                  <a:outerShdw blurRad="38100" dist="38100" dir="2700000" algn="tl">
                    <a:srgbClr val="000000">
                      <a:alpha val="43137"/>
                    </a:srgbClr>
                  </a:outerShdw>
                </a:effectLst>
              </a:rPr>
              <a:t>Aspergillosis</a:t>
            </a:r>
            <a:endParaRPr lang="en-US" altLang="en-US" sz="4000" b="1" dirty="0">
              <a:solidFill>
                <a:srgbClr val="FFFF00"/>
              </a:solidFill>
              <a:effectLst>
                <a:outerShdw blurRad="38100" dist="38100" dir="2700000" algn="tl">
                  <a:srgbClr val="000000">
                    <a:alpha val="43137"/>
                  </a:srgbClr>
                </a:outerShdw>
              </a:effectLst>
            </a:endParaRPr>
          </a:p>
        </p:txBody>
      </p:sp>
      <p:sp>
        <p:nvSpPr>
          <p:cNvPr id="89091" name="Rectangle 3"/>
          <p:cNvSpPr>
            <a:spLocks noGrp="1" noChangeArrowheads="1"/>
          </p:cNvSpPr>
          <p:nvPr>
            <p:ph type="body" idx="1"/>
          </p:nvPr>
        </p:nvSpPr>
        <p:spPr>
          <a:xfrm>
            <a:off x="457200" y="1600200"/>
            <a:ext cx="8686800" cy="4525963"/>
          </a:xfrm>
        </p:spPr>
        <p:txBody>
          <a:bodyPr/>
          <a:lstStyle/>
          <a:p>
            <a:pPr>
              <a:buClr>
                <a:srgbClr val="FF0000"/>
              </a:buClr>
            </a:pPr>
            <a:r>
              <a:rPr lang="en-US" altLang="en-US" b="1" dirty="0">
                <a:solidFill>
                  <a:schemeClr val="bg1"/>
                </a:solidFill>
                <a:effectLst>
                  <a:outerShdw blurRad="38100" dist="38100" dir="2700000" algn="tl">
                    <a:srgbClr val="000000">
                      <a:alpha val="43137"/>
                    </a:srgbClr>
                  </a:outerShdw>
                </a:effectLst>
              </a:rPr>
              <a:t>Three main forms (based on the pathologic and radiologic manifestations of the disease):</a:t>
            </a:r>
          </a:p>
          <a:p>
            <a:pPr lvl="1">
              <a:buClr>
                <a:srgbClr val="FF0000"/>
              </a:buClr>
            </a:pPr>
            <a:r>
              <a:rPr lang="en-US" altLang="en-US" b="1" dirty="0" err="1">
                <a:solidFill>
                  <a:schemeClr val="bg1"/>
                </a:solidFill>
                <a:effectLst>
                  <a:outerShdw blurRad="38100" dist="38100" dir="2700000" algn="tl">
                    <a:srgbClr val="000000">
                      <a:alpha val="43137"/>
                    </a:srgbClr>
                  </a:outerShdw>
                </a:effectLst>
              </a:rPr>
              <a:t>Aspergilloma</a:t>
            </a:r>
            <a:endParaRPr lang="en-US" altLang="en-US" b="1" dirty="0">
              <a:solidFill>
                <a:schemeClr val="bg1"/>
              </a:solidFill>
              <a:effectLst>
                <a:outerShdw blurRad="38100" dist="38100" dir="2700000" algn="tl">
                  <a:srgbClr val="000000">
                    <a:alpha val="43137"/>
                  </a:srgbClr>
                </a:outerShdw>
              </a:effectLst>
            </a:endParaRPr>
          </a:p>
          <a:p>
            <a:pPr lvl="1">
              <a:buClr>
                <a:srgbClr val="FF0000"/>
              </a:buClr>
            </a:pPr>
            <a:r>
              <a:rPr lang="en-US" altLang="en-US" b="1" dirty="0">
                <a:solidFill>
                  <a:schemeClr val="bg1"/>
                </a:solidFill>
                <a:effectLst>
                  <a:outerShdw blurRad="38100" dist="38100" dir="2700000" algn="tl">
                    <a:srgbClr val="000000">
                      <a:alpha val="43137"/>
                    </a:srgbClr>
                  </a:outerShdw>
                </a:effectLst>
              </a:rPr>
              <a:t>Allergic bronchopulmonary </a:t>
            </a:r>
            <a:r>
              <a:rPr lang="en-US" altLang="en-US" b="1" dirty="0" err="1">
                <a:solidFill>
                  <a:schemeClr val="bg1"/>
                </a:solidFill>
                <a:effectLst>
                  <a:outerShdw blurRad="38100" dist="38100" dir="2700000" algn="tl">
                    <a:srgbClr val="000000">
                      <a:alpha val="43137"/>
                    </a:srgbClr>
                  </a:outerShdw>
                </a:effectLst>
              </a:rPr>
              <a:t>aspergillosis</a:t>
            </a:r>
            <a:r>
              <a:rPr lang="en-US" altLang="en-US" b="1" dirty="0">
                <a:solidFill>
                  <a:schemeClr val="bg1"/>
                </a:solidFill>
                <a:effectLst>
                  <a:outerShdw blurRad="38100" dist="38100" dir="2700000" algn="tl">
                    <a:srgbClr val="000000">
                      <a:alpha val="43137"/>
                    </a:srgbClr>
                  </a:outerShdw>
                </a:effectLst>
              </a:rPr>
              <a:t> (ABPA)</a:t>
            </a:r>
          </a:p>
          <a:p>
            <a:pPr lvl="1">
              <a:buClr>
                <a:srgbClr val="FF0000"/>
              </a:buClr>
            </a:pPr>
            <a:r>
              <a:rPr lang="en-US" altLang="en-US" b="1" dirty="0">
                <a:solidFill>
                  <a:schemeClr val="bg1"/>
                </a:solidFill>
                <a:effectLst>
                  <a:outerShdw blurRad="38100" dist="38100" dir="2700000" algn="tl">
                    <a:srgbClr val="000000">
                      <a:alpha val="43137"/>
                    </a:srgbClr>
                  </a:outerShdw>
                </a:effectLst>
              </a:rPr>
              <a:t>Invasive pulmonary </a:t>
            </a:r>
            <a:r>
              <a:rPr lang="en-US" altLang="en-US" b="1" dirty="0" err="1">
                <a:solidFill>
                  <a:schemeClr val="bg1"/>
                </a:solidFill>
                <a:effectLst>
                  <a:outerShdw blurRad="38100" dist="38100" dir="2700000" algn="tl">
                    <a:srgbClr val="000000">
                      <a:alpha val="43137"/>
                    </a:srgbClr>
                  </a:outerShdw>
                </a:effectLst>
              </a:rPr>
              <a:t>aspergillosis</a:t>
            </a:r>
            <a:r>
              <a:rPr lang="en-US" altLang="en-US" dirty="0">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14875908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0" y="274638"/>
            <a:ext cx="5410200" cy="1143000"/>
          </a:xfrm>
        </p:spPr>
        <p:txBody>
          <a:bodyPr/>
          <a:lstStyle/>
          <a:p>
            <a:r>
              <a:rPr lang="en-US" altLang="en-US" sz="4500" b="1" dirty="0" err="1">
                <a:solidFill>
                  <a:srgbClr val="FFFF00"/>
                </a:solidFill>
                <a:effectLst>
                  <a:outerShdw blurRad="38100" dist="38100" dir="2700000" algn="tl">
                    <a:srgbClr val="000000"/>
                  </a:outerShdw>
                </a:effectLst>
              </a:rPr>
              <a:t>Aspergilloma</a:t>
            </a:r>
            <a:endParaRPr lang="en-US" altLang="en-US" sz="4500" b="1" dirty="0">
              <a:solidFill>
                <a:srgbClr val="FFFF00"/>
              </a:solidFill>
              <a:effectLst>
                <a:outerShdw blurRad="38100" dist="38100" dir="2700000" algn="tl">
                  <a:srgbClr val="000000"/>
                </a:outerShdw>
              </a:effectLst>
            </a:endParaRPr>
          </a:p>
        </p:txBody>
      </p:sp>
      <p:sp>
        <p:nvSpPr>
          <p:cNvPr id="90115" name="Rectangle 3"/>
          <p:cNvSpPr>
            <a:spLocks noGrp="1" noChangeArrowheads="1"/>
          </p:cNvSpPr>
          <p:nvPr>
            <p:ph type="body" idx="1"/>
          </p:nvPr>
        </p:nvSpPr>
        <p:spPr>
          <a:xfrm>
            <a:off x="457200" y="1798638"/>
            <a:ext cx="4876800" cy="4525962"/>
          </a:xfrm>
        </p:spPr>
        <p:txBody>
          <a:bodyPr/>
          <a:lstStyle/>
          <a:p>
            <a:pPr>
              <a:lnSpc>
                <a:spcPct val="90000"/>
              </a:lnSpc>
              <a:buClr>
                <a:srgbClr val="FF0000"/>
              </a:buClr>
            </a:pPr>
            <a:r>
              <a:rPr lang="en-US" altLang="en-US" sz="2800" b="1" dirty="0" err="1">
                <a:solidFill>
                  <a:schemeClr val="bg1"/>
                </a:solidFill>
                <a:effectLst>
                  <a:outerShdw blurRad="38100" dist="38100" dir="2700000" algn="tl">
                    <a:srgbClr val="000000">
                      <a:alpha val="43137"/>
                    </a:srgbClr>
                  </a:outerShdw>
                </a:effectLst>
              </a:rPr>
              <a:t>Aspergilloma</a:t>
            </a:r>
            <a:r>
              <a:rPr lang="en-US" altLang="en-US" sz="2800" b="1" dirty="0">
                <a:solidFill>
                  <a:schemeClr val="bg1"/>
                </a:solidFill>
                <a:effectLst>
                  <a:outerShdw blurRad="38100" dist="38100" dir="2700000" algn="tl">
                    <a:srgbClr val="000000">
                      <a:alpha val="43137"/>
                    </a:srgbClr>
                  </a:outerShdw>
                </a:effectLst>
              </a:rPr>
              <a:t> (fungus ball) = a conglomeration of intertwined fungal hyphae admixed with mucus and cellular debris</a:t>
            </a:r>
          </a:p>
          <a:p>
            <a:pPr>
              <a:lnSpc>
                <a:spcPct val="90000"/>
              </a:lnSpc>
              <a:buClr>
                <a:srgbClr val="FF0000"/>
              </a:buClr>
            </a:pPr>
            <a:endParaRPr lang="en-US" altLang="en-US" sz="2800" b="1" dirty="0">
              <a:solidFill>
                <a:schemeClr val="bg1"/>
              </a:solidFill>
              <a:effectLst>
                <a:outerShdw blurRad="38100" dist="38100" dir="2700000" algn="tl">
                  <a:srgbClr val="000000">
                    <a:alpha val="43137"/>
                  </a:srgbClr>
                </a:outerShdw>
              </a:effectLst>
            </a:endParaRPr>
          </a:p>
          <a:p>
            <a:pPr>
              <a:lnSpc>
                <a:spcPct val="90000"/>
              </a:lnSpc>
              <a:buClr>
                <a:srgbClr val="FF0000"/>
              </a:buClr>
            </a:pPr>
            <a:r>
              <a:rPr lang="en-US" altLang="en-US" sz="2800" b="1" dirty="0">
                <a:solidFill>
                  <a:schemeClr val="bg1"/>
                </a:solidFill>
                <a:effectLst>
                  <a:outerShdw blurRad="38100" dist="38100" dir="2700000" algn="tl">
                    <a:srgbClr val="000000">
                      <a:alpha val="43137"/>
                    </a:srgbClr>
                  </a:outerShdw>
                </a:effectLst>
              </a:rPr>
              <a:t>Imaging findings:</a:t>
            </a:r>
          </a:p>
          <a:p>
            <a:pPr lvl="1">
              <a:lnSpc>
                <a:spcPct val="90000"/>
              </a:lnSpc>
              <a:buClr>
                <a:srgbClr val="FF0000"/>
              </a:buClr>
              <a:buFontTx/>
              <a:buChar char="•"/>
            </a:pPr>
            <a:r>
              <a:rPr lang="en-US" altLang="en-US" sz="2400" b="1" dirty="0">
                <a:solidFill>
                  <a:schemeClr val="bg1"/>
                </a:solidFill>
                <a:effectLst>
                  <a:outerShdw blurRad="38100" dist="38100" dir="2700000" algn="tl">
                    <a:srgbClr val="000000">
                      <a:alpha val="43137"/>
                    </a:srgbClr>
                  </a:outerShdw>
                </a:effectLst>
              </a:rPr>
              <a:t>Ovoid or round soft-tissue intra-</a:t>
            </a:r>
            <a:r>
              <a:rPr lang="en-US" altLang="en-US" sz="2400" b="1" dirty="0" err="1">
                <a:solidFill>
                  <a:schemeClr val="bg1"/>
                </a:solidFill>
                <a:effectLst>
                  <a:outerShdw blurRad="38100" dist="38100" dir="2700000" algn="tl">
                    <a:srgbClr val="000000">
                      <a:alpha val="43137"/>
                    </a:srgbClr>
                  </a:outerShdw>
                </a:effectLst>
              </a:rPr>
              <a:t>cavitary</a:t>
            </a:r>
            <a:r>
              <a:rPr lang="en-US" altLang="en-US" sz="2400" b="1" dirty="0">
                <a:solidFill>
                  <a:schemeClr val="bg1"/>
                </a:solidFill>
                <a:effectLst>
                  <a:outerShdw blurRad="38100" dist="38100" dir="2700000" algn="tl">
                    <a:srgbClr val="000000">
                      <a:alpha val="43137"/>
                    </a:srgbClr>
                  </a:outerShdw>
                </a:effectLst>
              </a:rPr>
              <a:t> mass </a:t>
            </a:r>
          </a:p>
          <a:p>
            <a:pPr lvl="1">
              <a:lnSpc>
                <a:spcPct val="90000"/>
              </a:lnSpc>
              <a:buClr>
                <a:srgbClr val="FF0000"/>
              </a:buClr>
              <a:buFontTx/>
              <a:buChar char="•"/>
            </a:pPr>
            <a:r>
              <a:rPr lang="en-US" altLang="en-US" sz="2400" b="1" dirty="0">
                <a:solidFill>
                  <a:srgbClr val="00FF00"/>
                </a:solidFill>
                <a:effectLst>
                  <a:outerShdw blurRad="38100" dist="38100" dir="2700000" algn="tl">
                    <a:srgbClr val="000000">
                      <a:alpha val="43137"/>
                    </a:srgbClr>
                  </a:outerShdw>
                </a:effectLst>
              </a:rPr>
              <a:t>Air-crescent</a:t>
            </a:r>
            <a:r>
              <a:rPr lang="en-US" altLang="en-US" sz="2400" b="1" dirty="0">
                <a:solidFill>
                  <a:schemeClr val="bg1"/>
                </a:solidFill>
                <a:effectLst>
                  <a:outerShdw blurRad="38100" dist="38100" dir="2700000" algn="tl">
                    <a:srgbClr val="000000">
                      <a:alpha val="43137"/>
                    </a:srgbClr>
                  </a:outerShdw>
                </a:effectLst>
              </a:rPr>
              <a:t> sign</a:t>
            </a:r>
          </a:p>
          <a:p>
            <a:pPr>
              <a:lnSpc>
                <a:spcPct val="90000"/>
              </a:lnSpc>
            </a:pPr>
            <a:endParaRPr lang="en-US" altLang="en-US" sz="2800" b="1" dirty="0">
              <a:solidFill>
                <a:schemeClr val="bg1"/>
              </a:solidFill>
            </a:endParaRPr>
          </a:p>
          <a:p>
            <a:pPr>
              <a:lnSpc>
                <a:spcPct val="90000"/>
              </a:lnSpc>
            </a:pPr>
            <a:endParaRPr lang="en-US" altLang="en-US" sz="2800" dirty="0"/>
          </a:p>
        </p:txBody>
      </p:sp>
      <p:sp>
        <p:nvSpPr>
          <p:cNvPr id="90116" name="Rectangle 4"/>
          <p:cNvSpPr>
            <a:spLocks noChangeArrowheads="1"/>
          </p:cNvSpPr>
          <p:nvPr/>
        </p:nvSpPr>
        <p:spPr bwMode="auto">
          <a:xfrm>
            <a:off x="5638800" y="0"/>
            <a:ext cx="35052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pic>
        <p:nvPicPr>
          <p:cNvPr id="90119" name="Picture 7" descr="1"/>
          <p:cNvPicPr>
            <a:picLocks noChangeAspect="1" noChangeArrowheads="1"/>
          </p:cNvPicPr>
          <p:nvPr/>
        </p:nvPicPr>
        <p:blipFill>
          <a:blip r:embed="rId3">
            <a:lum bright="-6000"/>
            <a:extLst>
              <a:ext uri="{28A0092B-C50C-407E-A947-70E740481C1C}">
                <a14:useLocalDpi xmlns:a14="http://schemas.microsoft.com/office/drawing/2010/main" val="0"/>
              </a:ext>
            </a:extLst>
          </a:blip>
          <a:srcRect l="21606" t="37415" r="46265" b="28854"/>
          <a:stretch>
            <a:fillRect/>
          </a:stretch>
        </p:blipFill>
        <p:spPr bwMode="auto">
          <a:xfrm>
            <a:off x="5867400" y="3429000"/>
            <a:ext cx="3048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90120" name="Picture 8" descr="1"/>
          <p:cNvPicPr>
            <a:picLocks noChangeAspect="1" noChangeArrowheads="1"/>
          </p:cNvPicPr>
          <p:nvPr/>
        </p:nvPicPr>
        <p:blipFill>
          <a:blip r:embed="rId4">
            <a:lum contrast="6000"/>
            <a:extLst>
              <a:ext uri="{28A0092B-C50C-407E-A947-70E740481C1C}">
                <a14:useLocalDpi xmlns:a14="http://schemas.microsoft.com/office/drawing/2010/main" val="0"/>
              </a:ext>
            </a:extLst>
          </a:blip>
          <a:srcRect l="13046" t="22688" r="48984" b="40407"/>
          <a:stretch>
            <a:fillRect/>
          </a:stretch>
        </p:blipFill>
        <p:spPr bwMode="auto">
          <a:xfrm>
            <a:off x="5867400" y="304800"/>
            <a:ext cx="3048000" cy="2962275"/>
          </a:xfrm>
          <a:prstGeom prst="rect">
            <a:avLst/>
          </a:prstGeom>
          <a:noFill/>
          <a:extLst>
            <a:ext uri="{909E8E84-426E-40DD-AFC4-6F175D3DCCD1}">
              <a14:hiddenFill xmlns:a14="http://schemas.microsoft.com/office/drawing/2010/main">
                <a:solidFill>
                  <a:srgbClr val="FFFFFF"/>
                </a:solidFill>
              </a14:hiddenFill>
            </a:ext>
          </a:extLst>
        </p:spPr>
      </p:pic>
      <p:sp>
        <p:nvSpPr>
          <p:cNvPr id="90122" name="Line 10"/>
          <p:cNvSpPr>
            <a:spLocks noChangeShapeType="1"/>
          </p:cNvSpPr>
          <p:nvPr/>
        </p:nvSpPr>
        <p:spPr bwMode="auto">
          <a:xfrm flipH="1">
            <a:off x="6934200" y="4724400"/>
            <a:ext cx="76200" cy="3810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90123" name="Line 11"/>
          <p:cNvSpPr>
            <a:spLocks noChangeShapeType="1"/>
          </p:cNvSpPr>
          <p:nvPr/>
        </p:nvSpPr>
        <p:spPr bwMode="auto">
          <a:xfrm flipH="1">
            <a:off x="7162800" y="5105400"/>
            <a:ext cx="381000" cy="1524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90124" name="Line 12"/>
          <p:cNvSpPr>
            <a:spLocks noChangeShapeType="1"/>
          </p:cNvSpPr>
          <p:nvPr/>
        </p:nvSpPr>
        <p:spPr bwMode="auto">
          <a:xfrm flipH="1" flipV="1">
            <a:off x="7162800" y="5562600"/>
            <a:ext cx="381000" cy="1524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967039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0122"/>
                                        </p:tgtEl>
                                        <p:attrNameLst>
                                          <p:attrName>style.visibility</p:attrName>
                                        </p:attrNameLst>
                                      </p:cBhvr>
                                      <p:to>
                                        <p:strVal val="visible"/>
                                      </p:to>
                                    </p:set>
                                    <p:animEffect transition="in" filter="dissolve">
                                      <p:cBhvr>
                                        <p:cTn id="7" dur="500"/>
                                        <p:tgtEl>
                                          <p:spTgt spid="90122"/>
                                        </p:tgtEl>
                                      </p:cBhvr>
                                    </p:animEffect>
                                  </p:childTnLst>
                                </p:cTn>
                              </p:par>
                              <p:par>
                                <p:cTn id="8" presetID="9" presetClass="entr" presetSubtype="0" fill="hold" nodeType="withEffect">
                                  <p:stCondLst>
                                    <p:cond delay="0"/>
                                  </p:stCondLst>
                                  <p:childTnLst>
                                    <p:set>
                                      <p:cBhvr>
                                        <p:cTn id="9" dur="1" fill="hold">
                                          <p:stCondLst>
                                            <p:cond delay="0"/>
                                          </p:stCondLst>
                                        </p:cTn>
                                        <p:tgtEl>
                                          <p:spTgt spid="90123"/>
                                        </p:tgtEl>
                                        <p:attrNameLst>
                                          <p:attrName>style.visibility</p:attrName>
                                        </p:attrNameLst>
                                      </p:cBhvr>
                                      <p:to>
                                        <p:strVal val="visible"/>
                                      </p:to>
                                    </p:set>
                                    <p:animEffect transition="in" filter="dissolve">
                                      <p:cBhvr>
                                        <p:cTn id="10" dur="500"/>
                                        <p:tgtEl>
                                          <p:spTgt spid="90123"/>
                                        </p:tgtEl>
                                      </p:cBhvr>
                                    </p:animEffect>
                                  </p:childTnLst>
                                </p:cTn>
                              </p:par>
                              <p:par>
                                <p:cTn id="11" presetID="9" presetClass="entr" presetSubtype="0" fill="hold" nodeType="withEffect">
                                  <p:stCondLst>
                                    <p:cond delay="0"/>
                                  </p:stCondLst>
                                  <p:childTnLst>
                                    <p:set>
                                      <p:cBhvr>
                                        <p:cTn id="12" dur="1" fill="hold">
                                          <p:stCondLst>
                                            <p:cond delay="0"/>
                                          </p:stCondLst>
                                        </p:cTn>
                                        <p:tgtEl>
                                          <p:spTgt spid="90124"/>
                                        </p:tgtEl>
                                        <p:attrNameLst>
                                          <p:attrName>style.visibility</p:attrName>
                                        </p:attrNameLst>
                                      </p:cBhvr>
                                      <p:to>
                                        <p:strVal val="visible"/>
                                      </p:to>
                                    </p:set>
                                    <p:animEffect transition="in" filter="dissolve">
                                      <p:cBhvr>
                                        <p:cTn id="13" dur="500"/>
                                        <p:tgtEl>
                                          <p:spTgt spid="90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0" y="381000"/>
            <a:ext cx="5410200" cy="1143000"/>
          </a:xfrm>
        </p:spPr>
        <p:txBody>
          <a:bodyPr/>
          <a:lstStyle/>
          <a:p>
            <a:r>
              <a:rPr lang="en-US" altLang="en-US" sz="3700" b="1" dirty="0">
                <a:solidFill>
                  <a:srgbClr val="FFFF00"/>
                </a:solidFill>
                <a:effectLst>
                  <a:outerShdw blurRad="38100" dist="38100" dir="2700000" algn="tl">
                    <a:srgbClr val="000000"/>
                  </a:outerShdw>
                </a:effectLst>
              </a:rPr>
              <a:t>Allergic Bronchopulmonary </a:t>
            </a:r>
            <a:r>
              <a:rPr lang="en-US" altLang="en-US" sz="3700" b="1" dirty="0" err="1" smtClean="0">
                <a:solidFill>
                  <a:srgbClr val="FFFF00"/>
                </a:solidFill>
                <a:effectLst>
                  <a:outerShdw blurRad="38100" dist="38100" dir="2700000" algn="tl">
                    <a:srgbClr val="000000"/>
                  </a:outerShdw>
                </a:effectLst>
              </a:rPr>
              <a:t>Aspergillosis</a:t>
            </a:r>
            <a:r>
              <a:rPr lang="en-US" altLang="en-US" sz="3700" b="1" dirty="0" smtClean="0">
                <a:solidFill>
                  <a:srgbClr val="FFFF00"/>
                </a:solidFill>
                <a:effectLst>
                  <a:outerShdw blurRad="38100" dist="38100" dir="2700000" algn="tl">
                    <a:srgbClr val="000000"/>
                  </a:outerShdw>
                </a:effectLst>
              </a:rPr>
              <a:t> (ABPA)</a:t>
            </a:r>
            <a:r>
              <a:rPr lang="en-US" altLang="en-US" sz="4100" b="1" dirty="0" smtClean="0">
                <a:solidFill>
                  <a:srgbClr val="FFFF00"/>
                </a:solidFill>
                <a:effectLst>
                  <a:outerShdw blurRad="38100" dist="38100" dir="2700000" algn="tl">
                    <a:srgbClr val="000000"/>
                  </a:outerShdw>
                </a:effectLst>
              </a:rPr>
              <a:t> </a:t>
            </a:r>
            <a:endParaRPr lang="en-US" altLang="en-US" sz="4100" b="1" dirty="0">
              <a:solidFill>
                <a:srgbClr val="FFFF00"/>
              </a:solidFill>
              <a:effectLst>
                <a:outerShdw blurRad="38100" dist="38100" dir="2700000" algn="tl">
                  <a:srgbClr val="000000"/>
                </a:outerShdw>
              </a:effectLst>
            </a:endParaRPr>
          </a:p>
        </p:txBody>
      </p:sp>
      <p:sp>
        <p:nvSpPr>
          <p:cNvPr id="92163" name="Rectangle 3"/>
          <p:cNvSpPr>
            <a:spLocks noGrp="1" noChangeArrowheads="1"/>
          </p:cNvSpPr>
          <p:nvPr>
            <p:ph type="body" idx="1"/>
          </p:nvPr>
        </p:nvSpPr>
        <p:spPr>
          <a:xfrm>
            <a:off x="457200" y="1951038"/>
            <a:ext cx="4876800" cy="4525962"/>
          </a:xfrm>
        </p:spPr>
        <p:txBody>
          <a:bodyPr/>
          <a:lstStyle/>
          <a:p>
            <a:pPr>
              <a:lnSpc>
                <a:spcPct val="90000"/>
              </a:lnSpc>
              <a:buClr>
                <a:srgbClr val="FF0000"/>
              </a:buClr>
            </a:pPr>
            <a:r>
              <a:rPr lang="en-US" altLang="en-US" sz="2400" b="1" dirty="0">
                <a:solidFill>
                  <a:schemeClr val="bg1"/>
                </a:solidFill>
                <a:effectLst>
                  <a:outerShdw blurRad="38100" dist="38100" dir="2700000" algn="tl">
                    <a:srgbClr val="000000">
                      <a:alpha val="43137"/>
                    </a:srgbClr>
                  </a:outerShdw>
                </a:effectLst>
              </a:rPr>
              <a:t>Uncommon, most exclusively in </a:t>
            </a:r>
            <a:r>
              <a:rPr lang="en-US" altLang="en-US" sz="2400" b="1" dirty="0" smtClean="0">
                <a:solidFill>
                  <a:schemeClr val="bg1"/>
                </a:solidFill>
                <a:effectLst>
                  <a:outerShdw blurRad="38100" dist="38100" dir="2700000" algn="tl">
                    <a:srgbClr val="000000">
                      <a:alpha val="43137"/>
                    </a:srgbClr>
                  </a:outerShdw>
                </a:effectLst>
              </a:rPr>
              <a:t>asthmatic or CF </a:t>
            </a:r>
            <a:r>
              <a:rPr lang="en-US" altLang="en-US" sz="2400" b="1" dirty="0">
                <a:solidFill>
                  <a:schemeClr val="bg1"/>
                </a:solidFill>
                <a:effectLst>
                  <a:outerShdw blurRad="38100" dist="38100" dir="2700000" algn="tl">
                    <a:srgbClr val="000000">
                      <a:alpha val="43137"/>
                    </a:srgbClr>
                  </a:outerShdw>
                </a:effectLst>
              </a:rPr>
              <a:t>patients </a:t>
            </a:r>
          </a:p>
          <a:p>
            <a:pPr>
              <a:lnSpc>
                <a:spcPct val="90000"/>
              </a:lnSpc>
              <a:buClr>
                <a:srgbClr val="FF0000"/>
              </a:buClr>
            </a:pPr>
            <a:endParaRPr lang="en-US" altLang="en-US" sz="2400" b="1" dirty="0">
              <a:solidFill>
                <a:schemeClr val="bg1"/>
              </a:solidFill>
              <a:effectLst>
                <a:outerShdw blurRad="38100" dist="38100" dir="2700000" algn="tl">
                  <a:srgbClr val="000000">
                    <a:alpha val="43137"/>
                  </a:srgbClr>
                </a:outerShdw>
              </a:effectLst>
            </a:endParaRPr>
          </a:p>
          <a:p>
            <a:pPr>
              <a:lnSpc>
                <a:spcPct val="90000"/>
              </a:lnSpc>
              <a:buClr>
                <a:srgbClr val="FF0000"/>
              </a:buClr>
            </a:pPr>
            <a:r>
              <a:rPr lang="en-US" altLang="en-US" sz="2400" b="1" dirty="0">
                <a:solidFill>
                  <a:schemeClr val="bg1"/>
                </a:solidFill>
                <a:effectLst>
                  <a:outerShdw blurRad="38100" dist="38100" dir="2700000" algn="tl">
                    <a:srgbClr val="000000">
                      <a:alpha val="43137"/>
                    </a:srgbClr>
                  </a:outerShdw>
                </a:effectLst>
              </a:rPr>
              <a:t>Path: segmental and proximal </a:t>
            </a:r>
            <a:r>
              <a:rPr lang="en-US" altLang="en-US" sz="2400" b="1" dirty="0" err="1">
                <a:solidFill>
                  <a:schemeClr val="bg1"/>
                </a:solidFill>
                <a:effectLst>
                  <a:outerShdw blurRad="38100" dist="38100" dir="2700000" algn="tl">
                    <a:srgbClr val="000000">
                      <a:alpha val="43137"/>
                    </a:srgbClr>
                  </a:outerShdw>
                </a:effectLst>
              </a:rPr>
              <a:t>subsegmental</a:t>
            </a:r>
            <a:r>
              <a:rPr lang="en-US" altLang="en-US" sz="2400" b="1" dirty="0">
                <a:solidFill>
                  <a:schemeClr val="bg1"/>
                </a:solidFill>
                <a:effectLst>
                  <a:outerShdw blurRad="38100" dist="38100" dir="2700000" algn="tl">
                    <a:srgbClr val="000000">
                      <a:alpha val="43137"/>
                    </a:srgbClr>
                  </a:outerShdw>
                </a:effectLst>
              </a:rPr>
              <a:t> bronchi are dilated and distended with mucus </a:t>
            </a:r>
          </a:p>
          <a:p>
            <a:pPr>
              <a:lnSpc>
                <a:spcPct val="90000"/>
              </a:lnSpc>
              <a:buClr>
                <a:srgbClr val="FF0000"/>
              </a:buClr>
            </a:pPr>
            <a:endParaRPr lang="en-US" altLang="en-US" sz="2400" b="1" dirty="0">
              <a:solidFill>
                <a:schemeClr val="bg1"/>
              </a:solidFill>
              <a:effectLst>
                <a:outerShdw blurRad="38100" dist="38100" dir="2700000" algn="tl">
                  <a:srgbClr val="000000">
                    <a:alpha val="43137"/>
                  </a:srgbClr>
                </a:outerShdw>
              </a:effectLst>
            </a:endParaRPr>
          </a:p>
          <a:p>
            <a:pPr>
              <a:lnSpc>
                <a:spcPct val="90000"/>
              </a:lnSpc>
              <a:buClr>
                <a:srgbClr val="FF0000"/>
              </a:buClr>
            </a:pPr>
            <a:r>
              <a:rPr lang="en-US" altLang="en-US" sz="2400" b="1" dirty="0">
                <a:solidFill>
                  <a:schemeClr val="bg1"/>
                </a:solidFill>
                <a:effectLst>
                  <a:outerShdw blurRad="38100" dist="38100" dir="2700000" algn="tl">
                    <a:srgbClr val="000000">
                      <a:alpha val="43137"/>
                    </a:srgbClr>
                  </a:outerShdw>
                </a:effectLst>
              </a:rPr>
              <a:t>Imaging findings: </a:t>
            </a:r>
          </a:p>
          <a:p>
            <a:pPr lvl="1">
              <a:lnSpc>
                <a:spcPct val="90000"/>
              </a:lnSpc>
              <a:buClr>
                <a:srgbClr val="FF0000"/>
              </a:buClr>
            </a:pPr>
            <a:r>
              <a:rPr lang="en-US" altLang="en-US" sz="2000" b="1" dirty="0">
                <a:solidFill>
                  <a:schemeClr val="bg1"/>
                </a:solidFill>
                <a:effectLst>
                  <a:outerShdw blurRad="38100" dist="38100" dir="2700000" algn="tl">
                    <a:srgbClr val="000000">
                      <a:alpha val="43137"/>
                    </a:srgbClr>
                  </a:outerShdw>
                </a:effectLst>
              </a:rPr>
              <a:t>Fleeting foci of consolidation </a:t>
            </a:r>
          </a:p>
          <a:p>
            <a:pPr lvl="1">
              <a:lnSpc>
                <a:spcPct val="90000"/>
              </a:lnSpc>
              <a:buClr>
                <a:srgbClr val="FF0000"/>
              </a:buClr>
            </a:pPr>
            <a:r>
              <a:rPr lang="en-US" altLang="en-US" sz="2000" b="1" dirty="0">
                <a:solidFill>
                  <a:schemeClr val="bg1"/>
                </a:solidFill>
                <a:effectLst>
                  <a:outerShdw blurRad="38100" dist="38100" dir="2700000" algn="tl">
                    <a:srgbClr val="000000">
                      <a:alpha val="43137"/>
                    </a:srgbClr>
                  </a:outerShdw>
                </a:effectLst>
              </a:rPr>
              <a:t>Branching Y- and V-shaped (“</a:t>
            </a:r>
            <a:r>
              <a:rPr lang="en-US" altLang="en-US" sz="2000" b="1" dirty="0">
                <a:solidFill>
                  <a:srgbClr val="00FF00"/>
                </a:solidFill>
                <a:effectLst>
                  <a:outerShdw blurRad="38100" dist="38100" dir="2700000" algn="tl">
                    <a:srgbClr val="000000">
                      <a:alpha val="43137"/>
                    </a:srgbClr>
                  </a:outerShdw>
                </a:effectLst>
              </a:rPr>
              <a:t>gloved-finger</a:t>
            </a:r>
            <a:r>
              <a:rPr lang="en-US" altLang="en-US" sz="2000" b="1" dirty="0">
                <a:solidFill>
                  <a:schemeClr val="bg1"/>
                </a:solidFill>
                <a:effectLst>
                  <a:outerShdw blurRad="38100" dist="38100" dir="2700000" algn="tl">
                    <a:srgbClr val="000000">
                      <a:alpha val="43137"/>
                    </a:srgbClr>
                  </a:outerShdw>
                </a:effectLst>
              </a:rPr>
              <a:t>”) opacities</a:t>
            </a:r>
          </a:p>
          <a:p>
            <a:pPr>
              <a:lnSpc>
                <a:spcPct val="90000"/>
              </a:lnSpc>
              <a:buClr>
                <a:srgbClr val="FF0000"/>
              </a:buClr>
            </a:pPr>
            <a:endParaRPr lang="en-US" altLang="en-US" sz="2400" b="1" dirty="0">
              <a:solidFill>
                <a:schemeClr val="bg1"/>
              </a:solidFill>
            </a:endParaRPr>
          </a:p>
          <a:p>
            <a:pPr>
              <a:lnSpc>
                <a:spcPct val="90000"/>
              </a:lnSpc>
              <a:buClr>
                <a:srgbClr val="FF0000"/>
              </a:buClr>
            </a:pPr>
            <a:endParaRPr lang="en-US" altLang="en-US" sz="2400" b="1" dirty="0">
              <a:solidFill>
                <a:schemeClr val="bg1"/>
              </a:solidFill>
            </a:endParaRPr>
          </a:p>
          <a:p>
            <a:pPr>
              <a:lnSpc>
                <a:spcPct val="90000"/>
              </a:lnSpc>
              <a:buClr>
                <a:srgbClr val="FF0000"/>
              </a:buClr>
            </a:pPr>
            <a:endParaRPr lang="en-US" altLang="en-US" sz="2400" b="1" dirty="0">
              <a:solidFill>
                <a:schemeClr val="bg1"/>
              </a:solidFill>
            </a:endParaRPr>
          </a:p>
          <a:p>
            <a:pPr>
              <a:lnSpc>
                <a:spcPct val="90000"/>
              </a:lnSpc>
            </a:pPr>
            <a:endParaRPr lang="en-US" altLang="en-US" sz="2800" b="1" dirty="0">
              <a:solidFill>
                <a:schemeClr val="bg1"/>
              </a:solidFill>
            </a:endParaRPr>
          </a:p>
          <a:p>
            <a:pPr>
              <a:lnSpc>
                <a:spcPct val="90000"/>
              </a:lnSpc>
            </a:pPr>
            <a:endParaRPr lang="en-US" altLang="en-US" sz="2800" dirty="0"/>
          </a:p>
        </p:txBody>
      </p:sp>
      <p:sp>
        <p:nvSpPr>
          <p:cNvPr id="92164" name="Rectangle 4"/>
          <p:cNvSpPr>
            <a:spLocks noChangeArrowheads="1"/>
          </p:cNvSpPr>
          <p:nvPr/>
        </p:nvSpPr>
        <p:spPr bwMode="auto">
          <a:xfrm>
            <a:off x="5638800" y="0"/>
            <a:ext cx="35052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pic>
        <p:nvPicPr>
          <p:cNvPr id="92168" name="Picture 8" descr="1"/>
          <p:cNvPicPr>
            <a:picLocks noChangeAspect="1" noChangeArrowheads="1"/>
          </p:cNvPicPr>
          <p:nvPr/>
        </p:nvPicPr>
        <p:blipFill>
          <a:blip r:embed="rId3">
            <a:extLst>
              <a:ext uri="{28A0092B-C50C-407E-A947-70E740481C1C}">
                <a14:useLocalDpi xmlns:a14="http://schemas.microsoft.com/office/drawing/2010/main" val="0"/>
              </a:ext>
            </a:extLst>
          </a:blip>
          <a:srcRect l="7813" t="35512" r="48438" b="20987"/>
          <a:stretch>
            <a:fillRect/>
          </a:stretch>
        </p:blipFill>
        <p:spPr bwMode="auto">
          <a:xfrm>
            <a:off x="5791200" y="3352800"/>
            <a:ext cx="3200400" cy="3181350"/>
          </a:xfrm>
          <a:prstGeom prst="rect">
            <a:avLst/>
          </a:prstGeom>
          <a:noFill/>
          <a:extLst>
            <a:ext uri="{909E8E84-426E-40DD-AFC4-6F175D3DCCD1}">
              <a14:hiddenFill xmlns:a14="http://schemas.microsoft.com/office/drawing/2010/main">
                <a:solidFill>
                  <a:srgbClr val="FFFFFF"/>
                </a:solidFill>
              </a14:hiddenFill>
            </a:ext>
          </a:extLst>
        </p:spPr>
      </p:pic>
      <p:pic>
        <p:nvPicPr>
          <p:cNvPr id="92172" name="Picture 12" descr="1"/>
          <p:cNvPicPr>
            <a:picLocks noChangeAspect="1" noChangeArrowheads="1"/>
          </p:cNvPicPr>
          <p:nvPr/>
        </p:nvPicPr>
        <p:blipFill>
          <a:blip r:embed="rId4">
            <a:extLst>
              <a:ext uri="{28A0092B-C50C-407E-A947-70E740481C1C}">
                <a14:useLocalDpi xmlns:a14="http://schemas.microsoft.com/office/drawing/2010/main" val="0"/>
              </a:ext>
            </a:extLst>
          </a:blip>
          <a:srcRect l="14583" t="10417" r="16667" b="29167"/>
          <a:stretch>
            <a:fillRect/>
          </a:stretch>
        </p:blipFill>
        <p:spPr bwMode="auto">
          <a:xfrm>
            <a:off x="5791200" y="152400"/>
            <a:ext cx="3200400" cy="2971800"/>
          </a:xfrm>
          <a:prstGeom prst="rect">
            <a:avLst/>
          </a:prstGeom>
          <a:noFill/>
          <a:extLst>
            <a:ext uri="{909E8E84-426E-40DD-AFC4-6F175D3DCCD1}">
              <a14:hiddenFill xmlns:a14="http://schemas.microsoft.com/office/drawing/2010/main">
                <a:solidFill>
                  <a:srgbClr val="FFFFFF"/>
                </a:solidFill>
              </a14:hiddenFill>
            </a:ext>
          </a:extLst>
        </p:spPr>
      </p:pic>
      <p:sp>
        <p:nvSpPr>
          <p:cNvPr id="92174" name="Line 14"/>
          <p:cNvSpPr>
            <a:spLocks noChangeShapeType="1"/>
          </p:cNvSpPr>
          <p:nvPr/>
        </p:nvSpPr>
        <p:spPr bwMode="auto">
          <a:xfrm flipH="1">
            <a:off x="7162800" y="3962400"/>
            <a:ext cx="76200" cy="4572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92175" name="Line 15"/>
          <p:cNvSpPr>
            <a:spLocks noChangeShapeType="1"/>
          </p:cNvSpPr>
          <p:nvPr/>
        </p:nvSpPr>
        <p:spPr bwMode="auto">
          <a:xfrm flipH="1">
            <a:off x="6553200" y="4191000"/>
            <a:ext cx="76200" cy="4572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763860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2174"/>
                                        </p:tgtEl>
                                        <p:attrNameLst>
                                          <p:attrName>style.visibility</p:attrName>
                                        </p:attrNameLst>
                                      </p:cBhvr>
                                      <p:to>
                                        <p:strVal val="visible"/>
                                      </p:to>
                                    </p:set>
                                    <p:animEffect transition="in" filter="dissolve">
                                      <p:cBhvr>
                                        <p:cTn id="7" dur="500"/>
                                        <p:tgtEl>
                                          <p:spTgt spid="92174"/>
                                        </p:tgtEl>
                                      </p:cBhvr>
                                    </p:animEffect>
                                  </p:childTnLst>
                                </p:cTn>
                              </p:par>
                              <p:par>
                                <p:cTn id="8" presetID="9" presetClass="entr" presetSubtype="0" fill="hold" nodeType="withEffect">
                                  <p:stCondLst>
                                    <p:cond delay="0"/>
                                  </p:stCondLst>
                                  <p:childTnLst>
                                    <p:set>
                                      <p:cBhvr>
                                        <p:cTn id="9" dur="1" fill="hold">
                                          <p:stCondLst>
                                            <p:cond delay="0"/>
                                          </p:stCondLst>
                                        </p:cTn>
                                        <p:tgtEl>
                                          <p:spTgt spid="92175"/>
                                        </p:tgtEl>
                                        <p:attrNameLst>
                                          <p:attrName>style.visibility</p:attrName>
                                        </p:attrNameLst>
                                      </p:cBhvr>
                                      <p:to>
                                        <p:strVal val="visible"/>
                                      </p:to>
                                    </p:set>
                                    <p:animEffect transition="in" filter="dissolve">
                                      <p:cBhvr>
                                        <p:cTn id="10" dur="500"/>
                                        <p:tgtEl>
                                          <p:spTgt spid="92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0" y="76200"/>
            <a:ext cx="5410200" cy="1143000"/>
          </a:xfrm>
        </p:spPr>
        <p:txBody>
          <a:bodyPr/>
          <a:lstStyle/>
          <a:p>
            <a:r>
              <a:rPr lang="en-US" altLang="en-US" sz="3300" b="1">
                <a:solidFill>
                  <a:srgbClr val="FFFF00"/>
                </a:solidFill>
                <a:effectLst>
                  <a:outerShdw blurRad="38100" dist="38100" dir="2700000" algn="tl">
                    <a:srgbClr val="000000"/>
                  </a:outerShdw>
                </a:effectLst>
              </a:rPr>
              <a:t>Invasive Pulmonary Aspergillosis</a:t>
            </a:r>
            <a:r>
              <a:rPr lang="en-US" altLang="en-US" sz="4100" b="1">
                <a:solidFill>
                  <a:srgbClr val="FFFF00"/>
                </a:solidFill>
                <a:effectLst>
                  <a:outerShdw blurRad="38100" dist="38100" dir="2700000" algn="tl">
                    <a:srgbClr val="000000"/>
                  </a:outerShdw>
                </a:effectLst>
              </a:rPr>
              <a:t> </a:t>
            </a:r>
          </a:p>
        </p:txBody>
      </p:sp>
      <p:sp>
        <p:nvSpPr>
          <p:cNvPr id="94211" name="Rectangle 3"/>
          <p:cNvSpPr>
            <a:spLocks noGrp="1" noChangeArrowheads="1"/>
          </p:cNvSpPr>
          <p:nvPr>
            <p:ph type="body" idx="1"/>
          </p:nvPr>
        </p:nvSpPr>
        <p:spPr>
          <a:xfrm>
            <a:off x="381000" y="1447800"/>
            <a:ext cx="5105400" cy="5181600"/>
          </a:xfrm>
        </p:spPr>
        <p:txBody>
          <a:bodyPr/>
          <a:lstStyle/>
          <a:p>
            <a:pPr>
              <a:lnSpc>
                <a:spcPct val="80000"/>
              </a:lnSpc>
              <a:buClr>
                <a:srgbClr val="FF0000"/>
              </a:buClr>
            </a:pPr>
            <a:r>
              <a:rPr lang="en-US" altLang="en-US" sz="2000" b="1" dirty="0">
                <a:solidFill>
                  <a:srgbClr val="FFC000"/>
                </a:solidFill>
                <a:effectLst>
                  <a:outerShdw blurRad="38100" dist="38100" dir="2700000" algn="tl">
                    <a:srgbClr val="000000">
                      <a:alpha val="43137"/>
                    </a:srgbClr>
                  </a:outerShdw>
                </a:effectLst>
              </a:rPr>
              <a:t>Key Point!: </a:t>
            </a:r>
            <a:r>
              <a:rPr lang="en-US" altLang="en-US" sz="2000" b="1" dirty="0">
                <a:solidFill>
                  <a:schemeClr val="bg1"/>
                </a:solidFill>
                <a:effectLst>
                  <a:outerShdw blurRad="38100" dist="38100" dir="2700000" algn="tl">
                    <a:srgbClr val="000000">
                      <a:alpha val="43137"/>
                    </a:srgbClr>
                  </a:outerShdw>
                </a:effectLst>
              </a:rPr>
              <a:t>Most common opportunistic pulmonary fungal infection</a:t>
            </a:r>
          </a:p>
          <a:p>
            <a:pPr>
              <a:lnSpc>
                <a:spcPct val="80000"/>
              </a:lnSpc>
              <a:buClr>
                <a:srgbClr val="FF0000"/>
              </a:buClr>
            </a:pPr>
            <a:endParaRPr lang="en-US" altLang="en-US" sz="2000" b="1" dirty="0">
              <a:solidFill>
                <a:schemeClr val="bg1"/>
              </a:solidFill>
              <a:effectLst>
                <a:outerShdw blurRad="38100" dist="38100" dir="2700000" algn="tl">
                  <a:srgbClr val="000000">
                    <a:alpha val="43137"/>
                  </a:srgbClr>
                </a:outerShdw>
              </a:effectLst>
            </a:endParaRPr>
          </a:p>
          <a:p>
            <a:pPr>
              <a:lnSpc>
                <a:spcPct val="80000"/>
              </a:lnSpc>
              <a:buClr>
                <a:srgbClr val="FF0000"/>
              </a:buClr>
            </a:pPr>
            <a:r>
              <a:rPr lang="en-US" altLang="en-US" sz="2000" b="1" dirty="0">
                <a:solidFill>
                  <a:schemeClr val="bg1"/>
                </a:solidFill>
                <a:effectLst>
                  <a:outerShdw blurRad="38100" dist="38100" dir="2700000" algn="tl">
                    <a:srgbClr val="000000">
                      <a:alpha val="43137"/>
                    </a:srgbClr>
                  </a:outerShdw>
                </a:effectLst>
              </a:rPr>
              <a:t>Risk factors: neutropenia, corticosteroid therapy, </a:t>
            </a:r>
            <a:r>
              <a:rPr lang="en-US" altLang="en-US" sz="2000" b="1" dirty="0" smtClean="0">
                <a:solidFill>
                  <a:schemeClr val="bg1"/>
                </a:solidFill>
                <a:effectLst>
                  <a:outerShdw blurRad="38100" dist="38100" dir="2700000" algn="tl">
                    <a:srgbClr val="000000">
                      <a:alpha val="43137"/>
                    </a:srgbClr>
                  </a:outerShdw>
                </a:effectLst>
              </a:rPr>
              <a:t>GVHD &amp; AIDS</a:t>
            </a:r>
            <a:endParaRPr lang="en-US" altLang="en-US" sz="2000" b="1" dirty="0">
              <a:solidFill>
                <a:schemeClr val="bg1"/>
              </a:solidFill>
              <a:effectLst>
                <a:outerShdw blurRad="38100" dist="38100" dir="2700000" algn="tl">
                  <a:srgbClr val="000000">
                    <a:alpha val="43137"/>
                  </a:srgbClr>
                </a:outerShdw>
              </a:effectLst>
            </a:endParaRPr>
          </a:p>
          <a:p>
            <a:pPr>
              <a:lnSpc>
                <a:spcPct val="80000"/>
              </a:lnSpc>
              <a:buClr>
                <a:srgbClr val="FF0000"/>
              </a:buClr>
            </a:pPr>
            <a:endParaRPr lang="en-US" altLang="en-US" sz="2000" b="1" dirty="0">
              <a:solidFill>
                <a:schemeClr val="bg1"/>
              </a:solidFill>
              <a:effectLst>
                <a:outerShdw blurRad="38100" dist="38100" dir="2700000" algn="tl">
                  <a:srgbClr val="000000">
                    <a:alpha val="43137"/>
                  </a:srgbClr>
                </a:outerShdw>
              </a:effectLst>
            </a:endParaRPr>
          </a:p>
          <a:p>
            <a:pPr>
              <a:lnSpc>
                <a:spcPct val="80000"/>
              </a:lnSpc>
              <a:buClr>
                <a:srgbClr val="FF0000"/>
              </a:buClr>
            </a:pPr>
            <a:r>
              <a:rPr lang="en-US" altLang="en-US" sz="2000" b="1" dirty="0">
                <a:solidFill>
                  <a:schemeClr val="bg1"/>
                </a:solidFill>
                <a:effectLst>
                  <a:outerShdw blurRad="38100" dist="38100" dir="2700000" algn="tl">
                    <a:srgbClr val="000000">
                      <a:alpha val="43137"/>
                    </a:srgbClr>
                  </a:outerShdw>
                </a:effectLst>
              </a:rPr>
              <a:t>Aerosolized spores (hyphae) invade the pulmonary arteries </a:t>
            </a:r>
          </a:p>
          <a:p>
            <a:pPr lvl="1">
              <a:lnSpc>
                <a:spcPct val="80000"/>
              </a:lnSpc>
              <a:buClr>
                <a:srgbClr val="FF0000"/>
              </a:buClr>
            </a:pPr>
            <a:r>
              <a:rPr lang="en-US" altLang="en-US" sz="1800" b="1" dirty="0">
                <a:solidFill>
                  <a:schemeClr val="bg1"/>
                </a:solidFill>
                <a:effectLst>
                  <a:outerShdw blurRad="38100" dist="38100" dir="2700000" algn="tl">
                    <a:srgbClr val="000000">
                      <a:alpha val="43137"/>
                    </a:srgbClr>
                  </a:outerShdw>
                </a:effectLst>
              </a:rPr>
              <a:t>Pulmonary arterial thrombosis, hemorrhage, lung necrosis, and systemic dissemination </a:t>
            </a:r>
          </a:p>
          <a:p>
            <a:pPr lvl="1">
              <a:lnSpc>
                <a:spcPct val="80000"/>
              </a:lnSpc>
              <a:buClr>
                <a:srgbClr val="FF0000"/>
              </a:buClr>
            </a:pPr>
            <a:endParaRPr lang="en-US" altLang="en-US" sz="1800" b="1" dirty="0">
              <a:solidFill>
                <a:schemeClr val="bg1"/>
              </a:solidFill>
              <a:effectLst>
                <a:outerShdw blurRad="38100" dist="38100" dir="2700000" algn="tl">
                  <a:srgbClr val="000000">
                    <a:alpha val="43137"/>
                  </a:srgbClr>
                </a:outerShdw>
              </a:effectLst>
            </a:endParaRPr>
          </a:p>
          <a:p>
            <a:pPr>
              <a:lnSpc>
                <a:spcPct val="80000"/>
              </a:lnSpc>
              <a:buClr>
                <a:srgbClr val="FF0000"/>
              </a:buClr>
            </a:pPr>
            <a:r>
              <a:rPr lang="en-US" altLang="en-US" sz="2000" b="1" dirty="0">
                <a:solidFill>
                  <a:schemeClr val="bg1"/>
                </a:solidFill>
                <a:effectLst>
                  <a:outerShdw blurRad="38100" dist="38100" dir="2700000" algn="tl">
                    <a:srgbClr val="000000">
                      <a:alpha val="43137"/>
                    </a:srgbClr>
                  </a:outerShdw>
                </a:effectLst>
              </a:rPr>
              <a:t>Imaging findings: </a:t>
            </a:r>
          </a:p>
          <a:p>
            <a:pPr lvl="1">
              <a:lnSpc>
                <a:spcPct val="80000"/>
              </a:lnSpc>
              <a:buClr>
                <a:srgbClr val="FF0000"/>
              </a:buClr>
            </a:pPr>
            <a:r>
              <a:rPr lang="en-US" altLang="en-US" sz="1800" b="1" dirty="0">
                <a:solidFill>
                  <a:schemeClr val="bg1"/>
                </a:solidFill>
                <a:effectLst>
                  <a:outerShdw blurRad="38100" dist="38100" dir="2700000" algn="tl">
                    <a:srgbClr val="000000">
                      <a:alpha val="43137"/>
                    </a:srgbClr>
                  </a:outerShdw>
                </a:effectLst>
              </a:rPr>
              <a:t>Multiple ill-defined nodules</a:t>
            </a:r>
          </a:p>
          <a:p>
            <a:pPr lvl="1">
              <a:lnSpc>
                <a:spcPct val="80000"/>
              </a:lnSpc>
              <a:buClr>
                <a:srgbClr val="FF0000"/>
              </a:buClr>
            </a:pPr>
            <a:r>
              <a:rPr lang="en-US" altLang="en-US" sz="1800" b="1" dirty="0">
                <a:solidFill>
                  <a:schemeClr val="bg1"/>
                </a:solidFill>
                <a:effectLst>
                  <a:outerShdw blurRad="38100" dist="38100" dir="2700000" algn="tl">
                    <a:srgbClr val="000000">
                      <a:alpha val="43137"/>
                    </a:srgbClr>
                  </a:outerShdw>
                </a:effectLst>
              </a:rPr>
              <a:t>Larger masses or areas of consolidation</a:t>
            </a:r>
          </a:p>
          <a:p>
            <a:pPr lvl="1">
              <a:lnSpc>
                <a:spcPct val="80000"/>
              </a:lnSpc>
              <a:buClr>
                <a:srgbClr val="FF0000"/>
              </a:buClr>
            </a:pPr>
            <a:r>
              <a:rPr lang="en-US" altLang="en-US" sz="1800" b="1" dirty="0">
                <a:solidFill>
                  <a:schemeClr val="bg1"/>
                </a:solidFill>
                <a:effectLst>
                  <a:outerShdw blurRad="38100" dist="38100" dir="2700000" algn="tl">
                    <a:srgbClr val="000000">
                      <a:alpha val="43137"/>
                    </a:srgbClr>
                  </a:outerShdw>
                </a:effectLst>
              </a:rPr>
              <a:t>“</a:t>
            </a:r>
            <a:r>
              <a:rPr lang="en-US" altLang="en-US" sz="1800" b="1" dirty="0">
                <a:solidFill>
                  <a:srgbClr val="00FF00"/>
                </a:solidFill>
                <a:effectLst>
                  <a:outerShdw blurRad="38100" dist="38100" dir="2700000" algn="tl">
                    <a:srgbClr val="000000">
                      <a:alpha val="43137"/>
                    </a:srgbClr>
                  </a:outerShdw>
                </a:effectLst>
              </a:rPr>
              <a:t>CT halo sign</a:t>
            </a:r>
            <a:r>
              <a:rPr lang="en-US" altLang="en-US" sz="1800" b="1" dirty="0">
                <a:solidFill>
                  <a:schemeClr val="bg1"/>
                </a:solidFill>
                <a:effectLst>
                  <a:outerShdw blurRad="38100" dist="38100" dir="2700000" algn="tl">
                    <a:srgbClr val="000000">
                      <a:alpha val="43137"/>
                    </a:srgbClr>
                  </a:outerShdw>
                </a:effectLst>
              </a:rPr>
              <a:t>” </a:t>
            </a:r>
          </a:p>
          <a:p>
            <a:pPr>
              <a:lnSpc>
                <a:spcPct val="80000"/>
              </a:lnSpc>
              <a:buClr>
                <a:srgbClr val="FF0000"/>
              </a:buClr>
            </a:pPr>
            <a:endParaRPr lang="en-US" altLang="en-US" sz="2000" b="1" dirty="0">
              <a:solidFill>
                <a:schemeClr val="bg1"/>
              </a:solidFill>
            </a:endParaRPr>
          </a:p>
          <a:p>
            <a:pPr>
              <a:lnSpc>
                <a:spcPct val="80000"/>
              </a:lnSpc>
              <a:buClr>
                <a:srgbClr val="FF0000"/>
              </a:buClr>
            </a:pPr>
            <a:endParaRPr lang="en-US" altLang="en-US" sz="2000" b="1" dirty="0">
              <a:solidFill>
                <a:schemeClr val="bg1"/>
              </a:solidFill>
            </a:endParaRPr>
          </a:p>
          <a:p>
            <a:pPr>
              <a:lnSpc>
                <a:spcPct val="80000"/>
              </a:lnSpc>
              <a:buClr>
                <a:srgbClr val="FF0000"/>
              </a:buClr>
            </a:pPr>
            <a:endParaRPr lang="en-US" altLang="en-US" sz="2000" b="1" dirty="0">
              <a:solidFill>
                <a:schemeClr val="bg1"/>
              </a:solidFill>
            </a:endParaRPr>
          </a:p>
          <a:p>
            <a:pPr>
              <a:lnSpc>
                <a:spcPct val="80000"/>
              </a:lnSpc>
            </a:pPr>
            <a:endParaRPr lang="en-US" altLang="en-US" sz="2400" b="1" dirty="0">
              <a:solidFill>
                <a:schemeClr val="bg1"/>
              </a:solidFill>
            </a:endParaRPr>
          </a:p>
          <a:p>
            <a:pPr>
              <a:lnSpc>
                <a:spcPct val="80000"/>
              </a:lnSpc>
            </a:pPr>
            <a:endParaRPr lang="en-US" altLang="en-US" sz="2400" dirty="0"/>
          </a:p>
        </p:txBody>
      </p:sp>
      <p:sp>
        <p:nvSpPr>
          <p:cNvPr id="94212" name="Rectangle 4"/>
          <p:cNvSpPr>
            <a:spLocks noChangeArrowheads="1"/>
          </p:cNvSpPr>
          <p:nvPr/>
        </p:nvSpPr>
        <p:spPr bwMode="auto">
          <a:xfrm>
            <a:off x="5638800" y="0"/>
            <a:ext cx="35052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pic>
        <p:nvPicPr>
          <p:cNvPr id="94215" name="Picture 7" descr="1"/>
          <p:cNvPicPr>
            <a:picLocks noChangeAspect="1" noChangeArrowheads="1"/>
          </p:cNvPicPr>
          <p:nvPr/>
        </p:nvPicPr>
        <p:blipFill>
          <a:blip r:embed="rId3">
            <a:extLst>
              <a:ext uri="{28A0092B-C50C-407E-A947-70E740481C1C}">
                <a14:useLocalDpi xmlns:a14="http://schemas.microsoft.com/office/drawing/2010/main" val="0"/>
              </a:ext>
            </a:extLst>
          </a:blip>
          <a:srcRect l="4688" t="35973" r="43289" b="26262"/>
          <a:stretch>
            <a:fillRect/>
          </a:stretch>
        </p:blipFill>
        <p:spPr bwMode="auto">
          <a:xfrm>
            <a:off x="5943600" y="2362200"/>
            <a:ext cx="2971800" cy="215741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4217" name="Picture 9" descr="1"/>
          <p:cNvPicPr>
            <a:picLocks noChangeAspect="1" noChangeArrowheads="1"/>
          </p:cNvPicPr>
          <p:nvPr/>
        </p:nvPicPr>
        <p:blipFill>
          <a:blip r:embed="rId4">
            <a:extLst>
              <a:ext uri="{28A0092B-C50C-407E-A947-70E740481C1C}">
                <a14:useLocalDpi xmlns:a14="http://schemas.microsoft.com/office/drawing/2010/main" val="0"/>
              </a:ext>
            </a:extLst>
          </a:blip>
          <a:srcRect l="17188" t="45799" r="50366" b="31737"/>
          <a:stretch>
            <a:fillRect/>
          </a:stretch>
        </p:blipFill>
        <p:spPr bwMode="auto">
          <a:xfrm>
            <a:off x="5943600" y="4648200"/>
            <a:ext cx="29718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94218" name="Picture 10" descr="1"/>
          <p:cNvPicPr>
            <a:picLocks noChangeAspect="1" noChangeArrowheads="1"/>
          </p:cNvPicPr>
          <p:nvPr/>
        </p:nvPicPr>
        <p:blipFill>
          <a:blip r:embed="rId5">
            <a:extLst>
              <a:ext uri="{28A0092B-C50C-407E-A947-70E740481C1C}">
                <a14:useLocalDpi xmlns:a14="http://schemas.microsoft.com/office/drawing/2010/main" val="0"/>
              </a:ext>
            </a:extLst>
          </a:blip>
          <a:srcRect l="10938" t="29688" r="35938" b="34375"/>
          <a:stretch>
            <a:fillRect/>
          </a:stretch>
        </p:blipFill>
        <p:spPr bwMode="auto">
          <a:xfrm>
            <a:off x="5943600" y="228600"/>
            <a:ext cx="2971800" cy="2009775"/>
          </a:xfrm>
          <a:prstGeom prst="rect">
            <a:avLst/>
          </a:prstGeom>
          <a:noFill/>
          <a:extLst>
            <a:ext uri="{909E8E84-426E-40DD-AFC4-6F175D3DCCD1}">
              <a14:hiddenFill xmlns:a14="http://schemas.microsoft.com/office/drawing/2010/main">
                <a:solidFill>
                  <a:srgbClr val="FFFFFF"/>
                </a:solidFill>
              </a14:hiddenFill>
            </a:ext>
          </a:extLst>
        </p:spPr>
      </p:pic>
      <p:sp>
        <p:nvSpPr>
          <p:cNvPr id="94219" name="Line 11"/>
          <p:cNvSpPr>
            <a:spLocks noChangeShapeType="1"/>
          </p:cNvSpPr>
          <p:nvPr/>
        </p:nvSpPr>
        <p:spPr bwMode="auto">
          <a:xfrm flipH="1">
            <a:off x="6934200" y="2667000"/>
            <a:ext cx="76200" cy="3810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94220" name="Line 12"/>
          <p:cNvSpPr>
            <a:spLocks noChangeShapeType="1"/>
          </p:cNvSpPr>
          <p:nvPr/>
        </p:nvSpPr>
        <p:spPr bwMode="auto">
          <a:xfrm flipH="1" flipV="1">
            <a:off x="7239000" y="3352800"/>
            <a:ext cx="381000" cy="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94221" name="Line 13"/>
          <p:cNvSpPr>
            <a:spLocks noChangeShapeType="1"/>
          </p:cNvSpPr>
          <p:nvPr/>
        </p:nvSpPr>
        <p:spPr bwMode="auto">
          <a:xfrm flipH="1" flipV="1">
            <a:off x="7010400" y="3733800"/>
            <a:ext cx="228600" cy="3048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914012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4219"/>
                                        </p:tgtEl>
                                        <p:attrNameLst>
                                          <p:attrName>style.visibility</p:attrName>
                                        </p:attrNameLst>
                                      </p:cBhvr>
                                      <p:to>
                                        <p:strVal val="visible"/>
                                      </p:to>
                                    </p:set>
                                    <p:animEffect transition="in" filter="dissolve">
                                      <p:cBhvr>
                                        <p:cTn id="7" dur="500"/>
                                        <p:tgtEl>
                                          <p:spTgt spid="94219"/>
                                        </p:tgtEl>
                                      </p:cBhvr>
                                    </p:animEffect>
                                  </p:childTnLst>
                                </p:cTn>
                              </p:par>
                              <p:par>
                                <p:cTn id="8" presetID="9" presetClass="entr" presetSubtype="0" fill="hold" nodeType="withEffect">
                                  <p:stCondLst>
                                    <p:cond delay="0"/>
                                  </p:stCondLst>
                                  <p:childTnLst>
                                    <p:set>
                                      <p:cBhvr>
                                        <p:cTn id="9" dur="1" fill="hold">
                                          <p:stCondLst>
                                            <p:cond delay="0"/>
                                          </p:stCondLst>
                                        </p:cTn>
                                        <p:tgtEl>
                                          <p:spTgt spid="94220"/>
                                        </p:tgtEl>
                                        <p:attrNameLst>
                                          <p:attrName>style.visibility</p:attrName>
                                        </p:attrNameLst>
                                      </p:cBhvr>
                                      <p:to>
                                        <p:strVal val="visible"/>
                                      </p:to>
                                    </p:set>
                                    <p:animEffect transition="in" filter="dissolve">
                                      <p:cBhvr>
                                        <p:cTn id="10" dur="500"/>
                                        <p:tgtEl>
                                          <p:spTgt spid="94220"/>
                                        </p:tgtEl>
                                      </p:cBhvr>
                                    </p:animEffect>
                                  </p:childTnLst>
                                </p:cTn>
                              </p:par>
                              <p:par>
                                <p:cTn id="11" presetID="9" presetClass="entr" presetSubtype="0" fill="hold" nodeType="withEffect">
                                  <p:stCondLst>
                                    <p:cond delay="0"/>
                                  </p:stCondLst>
                                  <p:childTnLst>
                                    <p:set>
                                      <p:cBhvr>
                                        <p:cTn id="12" dur="1" fill="hold">
                                          <p:stCondLst>
                                            <p:cond delay="0"/>
                                          </p:stCondLst>
                                        </p:cTn>
                                        <p:tgtEl>
                                          <p:spTgt spid="94221"/>
                                        </p:tgtEl>
                                        <p:attrNameLst>
                                          <p:attrName>style.visibility</p:attrName>
                                        </p:attrNameLst>
                                      </p:cBhvr>
                                      <p:to>
                                        <p:strVal val="visible"/>
                                      </p:to>
                                    </p:set>
                                    <p:animEffect transition="in" filter="dissolve">
                                      <p:cBhvr>
                                        <p:cTn id="13" dur="500"/>
                                        <p:tgtEl>
                                          <p:spTgt spid="94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6200" y="304800"/>
            <a:ext cx="8001000" cy="1143000"/>
          </a:xfrm>
        </p:spPr>
        <p:txBody>
          <a:bodyPr/>
          <a:lstStyle/>
          <a:p>
            <a:pPr eaLnBrk="1" hangingPunct="1">
              <a:defRPr/>
            </a:pPr>
            <a:r>
              <a:rPr lang="en-US" altLang="en-US" sz="4000" b="1" dirty="0" smtClean="0">
                <a:solidFill>
                  <a:srgbClr val="FFFF00"/>
                </a:solidFill>
                <a:effectLst>
                  <a:outerShdw blurRad="38100" dist="38100" dir="2700000" algn="tl">
                    <a:srgbClr val="000000"/>
                  </a:outerShdw>
                </a:effectLst>
              </a:rPr>
              <a:t>Pediatric Body Imaging: </a:t>
            </a:r>
            <a:br>
              <a:rPr lang="en-US" altLang="en-US" sz="4000" b="1" dirty="0" smtClean="0">
                <a:solidFill>
                  <a:srgbClr val="FFFF00"/>
                </a:solidFill>
                <a:effectLst>
                  <a:outerShdw blurRad="38100" dist="38100" dir="2700000" algn="tl">
                    <a:srgbClr val="000000"/>
                  </a:outerShdw>
                </a:effectLst>
              </a:rPr>
            </a:br>
            <a:r>
              <a:rPr lang="en-US" altLang="en-US" sz="4000" b="1" dirty="0" smtClean="0">
                <a:solidFill>
                  <a:srgbClr val="FFC000"/>
                </a:solidFill>
                <a:effectLst>
                  <a:outerShdw blurRad="38100" dist="38100" dir="2700000" algn="tl">
                    <a:srgbClr val="000000"/>
                  </a:outerShdw>
                </a:effectLst>
              </a:rPr>
              <a:t>Topics 1 - 20</a:t>
            </a:r>
          </a:p>
        </p:txBody>
      </p:sp>
      <p:sp>
        <p:nvSpPr>
          <p:cNvPr id="6147" name="Rectangle 3"/>
          <p:cNvSpPr>
            <a:spLocks noGrp="1" noChangeArrowheads="1"/>
          </p:cNvSpPr>
          <p:nvPr>
            <p:ph type="body" idx="1"/>
          </p:nvPr>
        </p:nvSpPr>
        <p:spPr>
          <a:xfrm>
            <a:off x="381000" y="1828800"/>
            <a:ext cx="8534400" cy="4525963"/>
          </a:xfrm>
        </p:spPr>
        <p:txBody>
          <a:bodyPr/>
          <a:lstStyle/>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alpha val="43137"/>
                    </a:srgbClr>
                  </a:outerShdw>
                </a:effectLst>
              </a:rPr>
              <a:t>Neonatal lung disorders</a:t>
            </a:r>
          </a:p>
          <a:p>
            <a:pPr eaLnBrk="1" hangingPunct="1">
              <a:lnSpc>
                <a:spcPct val="80000"/>
              </a:lnSpc>
              <a:buClr>
                <a:srgbClr val="FF0000"/>
              </a:buClr>
              <a:defRPr/>
            </a:pPr>
            <a:endParaRPr lang="en-US" altLang="en-US" sz="2400" b="1" dirty="0" smtClean="0">
              <a:solidFill>
                <a:schemeClr val="bg1"/>
              </a:solidFill>
              <a:effectLst>
                <a:outerShdw blurRad="38100" dist="38100" dir="2700000" algn="tl">
                  <a:srgbClr val="000000">
                    <a:alpha val="43137"/>
                  </a:srgbClr>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alpha val="43137"/>
                    </a:srgbClr>
                  </a:outerShdw>
                </a:effectLst>
              </a:rPr>
              <a:t>Congenital lung malformations</a:t>
            </a:r>
          </a:p>
          <a:p>
            <a:pPr eaLnBrk="1" hangingPunct="1">
              <a:lnSpc>
                <a:spcPct val="80000"/>
              </a:lnSpc>
              <a:buClr>
                <a:srgbClr val="FF0000"/>
              </a:buClr>
              <a:defRPr/>
            </a:pPr>
            <a:endParaRPr lang="en-US" altLang="en-US" sz="2800" b="1" dirty="0" smtClean="0">
              <a:solidFill>
                <a:schemeClr val="bg1"/>
              </a:solidFill>
              <a:effectLst>
                <a:outerShdw blurRad="38100" dist="38100" dir="2700000" algn="tl">
                  <a:srgbClr val="000000">
                    <a:alpha val="43137"/>
                  </a:srgbClr>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alpha val="43137"/>
                    </a:srgbClr>
                  </a:outerShdw>
                </a:effectLst>
              </a:rPr>
              <a:t>Diffuse (interstitial) lung disorders</a:t>
            </a:r>
          </a:p>
          <a:p>
            <a:pPr eaLnBrk="1" hangingPunct="1">
              <a:lnSpc>
                <a:spcPct val="80000"/>
              </a:lnSpc>
              <a:buClr>
                <a:srgbClr val="FF0000"/>
              </a:buClr>
              <a:defRPr/>
            </a:pPr>
            <a:endParaRPr lang="en-US" altLang="en-US" sz="2800" b="1" dirty="0" smtClean="0">
              <a:solidFill>
                <a:schemeClr val="bg1"/>
              </a:solidFill>
              <a:effectLst>
                <a:outerShdw blurRad="38100" dist="38100" dir="2700000" algn="tl">
                  <a:srgbClr val="000000">
                    <a:alpha val="43137"/>
                  </a:srgbClr>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alpha val="43137"/>
                    </a:srgbClr>
                  </a:outerShdw>
                </a:effectLst>
              </a:rPr>
              <a:t>Infectious lung disorders</a:t>
            </a:r>
          </a:p>
          <a:p>
            <a:pPr eaLnBrk="1" hangingPunct="1">
              <a:lnSpc>
                <a:spcPct val="80000"/>
              </a:lnSpc>
              <a:buClr>
                <a:srgbClr val="FF0000"/>
              </a:buClr>
              <a:defRPr/>
            </a:pPr>
            <a:endParaRPr lang="en-US" altLang="en-US" sz="2800" b="1" dirty="0" smtClean="0">
              <a:solidFill>
                <a:schemeClr val="bg1"/>
              </a:solidFill>
              <a:effectLst>
                <a:outerShdw blurRad="38100" dist="38100" dir="2700000" algn="tl">
                  <a:srgbClr val="000000">
                    <a:alpha val="43137"/>
                  </a:srgbClr>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alpha val="43137"/>
                    </a:srgbClr>
                  </a:outerShdw>
                </a:effectLst>
              </a:rPr>
              <a:t>Pediatric chest wall disorders</a:t>
            </a:r>
          </a:p>
          <a:p>
            <a:pPr eaLnBrk="1" hangingPunct="1">
              <a:lnSpc>
                <a:spcPct val="80000"/>
              </a:lnSpc>
              <a:buClr>
                <a:srgbClr val="FF0000"/>
              </a:buClr>
              <a:defRPr/>
            </a:pPr>
            <a:endParaRPr lang="en-US" altLang="en-US" sz="2800" b="1" dirty="0" smtClean="0">
              <a:solidFill>
                <a:schemeClr val="bg1"/>
              </a:solidFill>
              <a:effectLst>
                <a:outerShdw blurRad="38100" dist="38100" dir="2700000" algn="tl">
                  <a:srgbClr val="000000">
                    <a:alpha val="43137"/>
                  </a:srgbClr>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alpha val="43137"/>
                    </a:srgbClr>
                  </a:outerShdw>
                </a:effectLst>
              </a:rPr>
              <a:t>Pediatric mediastinal disorders</a:t>
            </a:r>
          </a:p>
        </p:txBody>
      </p:sp>
      <p:pic>
        <p:nvPicPr>
          <p:cNvPr id="54278" name="Picture 6" descr="Idea - Free technology ic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1295400"/>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228600" y="4953000"/>
            <a:ext cx="8686800" cy="838200"/>
          </a:xfrm>
          <a:prstGeom prst="rect">
            <a:avLst/>
          </a:prstGeom>
          <a:noFill/>
          <a:ln w="76200" cap="flat" cmpd="sng" algn="ctr">
            <a:solidFill>
              <a:srgbClr val="00FF00"/>
            </a:solidFill>
            <a:prstDash val="solid"/>
            <a:round/>
            <a:headEnd type="none" w="med" len="med"/>
            <a:tailEnd type="none" w="med" len="med"/>
          </a:ln>
          <a:effectLst>
            <a:glow rad="228600">
              <a:schemeClr val="accent1">
                <a:satMod val="175000"/>
                <a:alpha val="40000"/>
              </a:schemeClr>
            </a:glow>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19662373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6200" y="304800"/>
            <a:ext cx="9067800" cy="1143000"/>
          </a:xfrm>
        </p:spPr>
        <p:txBody>
          <a:bodyPr/>
          <a:lstStyle/>
          <a:p>
            <a:pPr eaLnBrk="1" hangingPunct="1">
              <a:defRPr/>
            </a:pPr>
            <a:r>
              <a:rPr lang="en-US" altLang="en-US" sz="4000" b="1" dirty="0" smtClean="0">
                <a:solidFill>
                  <a:srgbClr val="FFFF00"/>
                </a:solidFill>
                <a:effectLst>
                  <a:outerShdw blurRad="38100" dist="38100" dir="2700000" algn="tl">
                    <a:srgbClr val="000000"/>
                  </a:outerShdw>
                </a:effectLst>
              </a:rPr>
              <a:t>Pediatric Body Imaging: </a:t>
            </a:r>
            <a:br>
              <a:rPr lang="en-US" altLang="en-US" sz="4000" b="1" dirty="0" smtClean="0">
                <a:solidFill>
                  <a:srgbClr val="FFFF00"/>
                </a:solidFill>
                <a:effectLst>
                  <a:outerShdw blurRad="38100" dist="38100" dir="2700000" algn="tl">
                    <a:srgbClr val="000000"/>
                  </a:outerShdw>
                </a:effectLst>
              </a:rPr>
            </a:br>
            <a:r>
              <a:rPr lang="en-US" altLang="en-US" sz="4000" b="1" dirty="0" smtClean="0">
                <a:solidFill>
                  <a:srgbClr val="FFC000"/>
                </a:solidFill>
                <a:effectLst>
                  <a:outerShdw blurRad="38100" dist="38100" dir="2700000" algn="tl">
                    <a:srgbClr val="000000"/>
                  </a:outerShdw>
                </a:effectLst>
              </a:rPr>
              <a:t>Topics 1 - 20</a:t>
            </a:r>
          </a:p>
        </p:txBody>
      </p:sp>
      <p:sp>
        <p:nvSpPr>
          <p:cNvPr id="6147" name="Rectangle 3"/>
          <p:cNvSpPr>
            <a:spLocks noGrp="1" noChangeArrowheads="1"/>
          </p:cNvSpPr>
          <p:nvPr>
            <p:ph type="body" idx="1"/>
          </p:nvPr>
        </p:nvSpPr>
        <p:spPr>
          <a:xfrm>
            <a:off x="533400" y="1981200"/>
            <a:ext cx="6400800" cy="4525963"/>
          </a:xfrm>
        </p:spPr>
        <p:txBody>
          <a:bodyPr/>
          <a:lstStyle/>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alpha val="43137"/>
                    </a:srgbClr>
                  </a:outerShdw>
                </a:effectLst>
              </a:rPr>
              <a:t>Pediatric Chest Wall Disorders</a:t>
            </a:r>
          </a:p>
          <a:p>
            <a:pPr eaLnBrk="1" hangingPunct="1">
              <a:lnSpc>
                <a:spcPct val="80000"/>
              </a:lnSpc>
              <a:buClr>
                <a:srgbClr val="FF0000"/>
              </a:buClr>
              <a:defRPr/>
            </a:pPr>
            <a:endParaRPr lang="en-US" altLang="en-US" sz="2800" b="1" dirty="0" smtClean="0">
              <a:solidFill>
                <a:schemeClr val="bg1"/>
              </a:solidFill>
              <a:effectLst>
                <a:outerShdw blurRad="38100" dist="38100" dir="2700000" algn="tl">
                  <a:srgbClr val="000000">
                    <a:alpha val="43137"/>
                  </a:srgbClr>
                </a:outerShdw>
              </a:effectLst>
            </a:endParaRPr>
          </a:p>
          <a:p>
            <a:pPr lvl="1" eaLnBrk="1" hangingPunct="1">
              <a:lnSpc>
                <a:spcPct val="80000"/>
              </a:lnSpc>
              <a:buClr>
                <a:srgbClr val="FF0000"/>
              </a:buClr>
              <a:defRPr/>
            </a:pPr>
            <a:r>
              <a:rPr lang="en-US" altLang="en-US" sz="2400" b="1" dirty="0">
                <a:solidFill>
                  <a:srgbClr val="00FF00"/>
                </a:solidFill>
                <a:effectLst>
                  <a:outerShdw blurRad="38100" dist="38100" dir="2700000" algn="tl">
                    <a:srgbClr val="000000">
                      <a:alpha val="43137"/>
                    </a:srgbClr>
                  </a:outerShdw>
                </a:effectLst>
              </a:rPr>
              <a:t>Topic </a:t>
            </a:r>
            <a:r>
              <a:rPr lang="en-US" altLang="en-US" sz="2400" b="1" dirty="0" smtClean="0">
                <a:solidFill>
                  <a:srgbClr val="00FF00"/>
                </a:solidFill>
                <a:effectLst>
                  <a:outerShdw blurRad="38100" dist="38100" dir="2700000" algn="tl">
                    <a:srgbClr val="000000">
                      <a:alpha val="43137"/>
                    </a:srgbClr>
                  </a:outerShdw>
                </a:effectLst>
              </a:rPr>
              <a:t>15: </a:t>
            </a:r>
            <a:r>
              <a:rPr lang="en-US" altLang="en-US" sz="2400" b="1" dirty="0" smtClean="0">
                <a:solidFill>
                  <a:schemeClr val="bg1"/>
                </a:solidFill>
                <a:effectLst>
                  <a:outerShdw blurRad="38100" dist="38100" dir="2700000" algn="tl">
                    <a:srgbClr val="000000">
                      <a:alpha val="43137"/>
                    </a:srgbClr>
                  </a:outerShdw>
                </a:effectLst>
              </a:rPr>
              <a:t>Mesenchymal hamartoma      		    of the chest wall </a:t>
            </a:r>
            <a:endParaRPr lang="en-US" altLang="en-US" sz="2400" b="1" dirty="0">
              <a:solidFill>
                <a:schemeClr val="bg1"/>
              </a:solidFill>
              <a:effectLst>
                <a:outerShdw blurRad="38100" dist="38100" dir="2700000" algn="tl">
                  <a:srgbClr val="000000">
                    <a:alpha val="43137"/>
                  </a:srgbClr>
                </a:outerShdw>
              </a:effectLst>
            </a:endParaRPr>
          </a:p>
          <a:p>
            <a:pPr lvl="1" eaLnBrk="1" hangingPunct="1">
              <a:lnSpc>
                <a:spcPct val="80000"/>
              </a:lnSpc>
              <a:buClr>
                <a:srgbClr val="FF0000"/>
              </a:buClr>
              <a:defRPr/>
            </a:pPr>
            <a:endParaRPr lang="en-US" altLang="en-US" sz="2400" b="1" dirty="0" smtClean="0">
              <a:solidFill>
                <a:srgbClr val="00FF00"/>
              </a:solidFill>
              <a:effectLst>
                <a:outerShdw blurRad="38100" dist="38100" dir="2700000" algn="tl">
                  <a:srgbClr val="000000">
                    <a:alpha val="43137"/>
                  </a:srgbClr>
                </a:outerShdw>
              </a:effectLst>
            </a:endParaRPr>
          </a:p>
          <a:p>
            <a:pPr lvl="1" eaLnBrk="1" hangingPunct="1">
              <a:lnSpc>
                <a:spcPct val="80000"/>
              </a:lnSpc>
              <a:buClr>
                <a:srgbClr val="FF0000"/>
              </a:buClr>
              <a:defRPr/>
            </a:pPr>
            <a:r>
              <a:rPr lang="en-US" altLang="en-US" sz="2400" b="1" dirty="0" smtClean="0">
                <a:solidFill>
                  <a:srgbClr val="00FF00"/>
                </a:solidFill>
                <a:effectLst>
                  <a:outerShdw blurRad="38100" dist="38100" dir="2700000" algn="tl">
                    <a:srgbClr val="000000">
                      <a:alpha val="43137"/>
                    </a:srgbClr>
                  </a:outerShdw>
                </a:effectLst>
              </a:rPr>
              <a:t>Topic 16: </a:t>
            </a:r>
            <a:r>
              <a:rPr lang="en-US" altLang="en-US" sz="2400" b="1" dirty="0" smtClean="0">
                <a:solidFill>
                  <a:schemeClr val="bg1"/>
                </a:solidFill>
                <a:effectLst>
                  <a:outerShdw blurRad="38100" dist="38100" dir="2700000" algn="tl">
                    <a:srgbClr val="000000">
                      <a:alpha val="43137"/>
                    </a:srgbClr>
                  </a:outerShdw>
                </a:effectLst>
              </a:rPr>
              <a:t>Hemangioma  </a:t>
            </a:r>
            <a:endParaRPr lang="en-US" altLang="en-US" sz="2400" b="1" dirty="0">
              <a:solidFill>
                <a:schemeClr val="bg1"/>
              </a:solidFill>
              <a:effectLst>
                <a:outerShdw blurRad="38100" dist="38100" dir="2700000" algn="tl">
                  <a:srgbClr val="000000">
                    <a:alpha val="43137"/>
                  </a:srgbClr>
                </a:outerShdw>
              </a:effectLst>
            </a:endParaRPr>
          </a:p>
          <a:p>
            <a:pPr lvl="1" eaLnBrk="1" hangingPunct="1">
              <a:lnSpc>
                <a:spcPct val="80000"/>
              </a:lnSpc>
              <a:buClr>
                <a:srgbClr val="FF0000"/>
              </a:buClr>
              <a:defRPr/>
            </a:pPr>
            <a:endParaRPr lang="en-US" altLang="en-US" sz="2400" b="1" dirty="0" smtClean="0">
              <a:solidFill>
                <a:srgbClr val="00FF00"/>
              </a:solidFill>
              <a:effectLst>
                <a:outerShdw blurRad="38100" dist="38100" dir="2700000" algn="tl">
                  <a:srgbClr val="000000">
                    <a:alpha val="43137"/>
                  </a:srgbClr>
                </a:outerShdw>
              </a:effectLst>
            </a:endParaRPr>
          </a:p>
          <a:p>
            <a:pPr lvl="1" eaLnBrk="1" hangingPunct="1">
              <a:lnSpc>
                <a:spcPct val="80000"/>
              </a:lnSpc>
              <a:buClr>
                <a:srgbClr val="FF0000"/>
              </a:buClr>
              <a:defRPr/>
            </a:pPr>
            <a:r>
              <a:rPr lang="en-US" altLang="en-US" sz="2400" b="1" dirty="0" smtClean="0">
                <a:solidFill>
                  <a:srgbClr val="00FF00"/>
                </a:solidFill>
                <a:effectLst>
                  <a:outerShdw blurRad="38100" dist="38100" dir="2700000" algn="tl">
                    <a:srgbClr val="000000">
                      <a:alpha val="43137"/>
                    </a:srgbClr>
                  </a:outerShdw>
                </a:effectLst>
              </a:rPr>
              <a:t>Topic 17: </a:t>
            </a:r>
            <a:r>
              <a:rPr lang="en-US" altLang="en-US" sz="2400" b="1" dirty="0" smtClean="0">
                <a:solidFill>
                  <a:schemeClr val="bg1"/>
                </a:solidFill>
                <a:effectLst>
                  <a:outerShdw blurRad="38100" dist="38100" dir="2700000" algn="tl">
                    <a:srgbClr val="000000">
                      <a:alpha val="43137"/>
                    </a:srgbClr>
                  </a:outerShdw>
                </a:effectLst>
              </a:rPr>
              <a:t>Lymphatic malformation  </a:t>
            </a:r>
            <a:endParaRPr lang="en-US" altLang="en-US" sz="2400" b="1" dirty="0">
              <a:solidFill>
                <a:schemeClr val="bg1"/>
              </a:solidFill>
              <a:effectLst>
                <a:outerShdw blurRad="38100" dist="38100" dir="2700000" algn="tl">
                  <a:srgbClr val="000000">
                    <a:alpha val="43137"/>
                  </a:srgbClr>
                </a:outerShdw>
              </a:effectLst>
            </a:endParaRPr>
          </a:p>
        </p:txBody>
      </p:sp>
      <p:pic>
        <p:nvPicPr>
          <p:cNvPr id="4" name="Picture 4" descr="FlexiPage - ETHERE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3429000"/>
            <a:ext cx="2696908"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999245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381000"/>
            <a:ext cx="5257800" cy="1143000"/>
          </a:xfrm>
        </p:spPr>
        <p:txBody>
          <a:bodyPr/>
          <a:lstStyle/>
          <a:p>
            <a:pPr eaLnBrk="1" hangingPunct="1">
              <a:defRPr/>
            </a:pPr>
            <a:r>
              <a:rPr lang="en-US" altLang="en-US" sz="3600" b="1" dirty="0" smtClean="0">
                <a:solidFill>
                  <a:srgbClr val="FFFF00"/>
                </a:solidFill>
                <a:effectLst>
                  <a:outerShdw blurRad="38100" dist="38100" dir="2700000" algn="tl">
                    <a:srgbClr val="000000"/>
                  </a:outerShdw>
                </a:effectLst>
              </a:rPr>
              <a:t>Chest Wall Disorders</a:t>
            </a:r>
            <a:r>
              <a:rPr lang="en-US" altLang="en-US" b="1" dirty="0" smtClean="0">
                <a:solidFill>
                  <a:srgbClr val="FFFF00"/>
                </a:solidFill>
                <a:effectLst>
                  <a:outerShdw blurRad="38100" dist="38100" dir="2700000" algn="tl">
                    <a:srgbClr val="000000"/>
                  </a:outerShdw>
                </a:effectLst>
              </a:rPr>
              <a:t>:</a:t>
            </a:r>
            <a:r>
              <a:rPr lang="en-US" altLang="en-US" sz="2800" b="1" dirty="0">
                <a:solidFill>
                  <a:srgbClr val="FFFF00"/>
                </a:solidFill>
                <a:effectLst>
                  <a:outerShdw blurRad="38100" dist="38100" dir="2700000" algn="tl">
                    <a:srgbClr val="000000"/>
                  </a:outerShdw>
                </a:effectLst>
              </a:rPr>
              <a:t/>
            </a:r>
            <a:br>
              <a:rPr lang="en-US" altLang="en-US" sz="2800" b="1" dirty="0">
                <a:solidFill>
                  <a:srgbClr val="FFFF00"/>
                </a:solidFill>
                <a:effectLst>
                  <a:outerShdw blurRad="38100" dist="38100" dir="2700000" algn="tl">
                    <a:srgbClr val="000000"/>
                  </a:outerShdw>
                </a:effectLst>
              </a:rPr>
            </a:br>
            <a:r>
              <a:rPr lang="en-US" altLang="en-US" sz="2400" b="1" dirty="0" smtClean="0">
                <a:solidFill>
                  <a:srgbClr val="FFC000"/>
                </a:solidFill>
                <a:effectLst>
                  <a:outerShdw blurRad="38100" dist="38100" dir="2700000" algn="tl">
                    <a:srgbClr val="000000"/>
                  </a:outerShdw>
                </a:effectLst>
              </a:rPr>
              <a:t>Chest Wall Hamartoma </a:t>
            </a:r>
            <a:endParaRPr lang="en-US" altLang="en-US" sz="2000" b="1" dirty="0" smtClean="0">
              <a:solidFill>
                <a:srgbClr val="FFC000"/>
              </a:solidFill>
              <a:effectLst>
                <a:outerShdw blurRad="38100" dist="38100" dir="2700000" algn="tl">
                  <a:srgbClr val="000000"/>
                </a:outerShdw>
              </a:effectLst>
            </a:endParaRPr>
          </a:p>
        </p:txBody>
      </p:sp>
      <p:sp>
        <p:nvSpPr>
          <p:cNvPr id="6147" name="Rectangle 3"/>
          <p:cNvSpPr>
            <a:spLocks noGrp="1" noChangeArrowheads="1"/>
          </p:cNvSpPr>
          <p:nvPr>
            <p:ph type="body" idx="1"/>
          </p:nvPr>
        </p:nvSpPr>
        <p:spPr>
          <a:xfrm>
            <a:off x="228600" y="1752600"/>
            <a:ext cx="5029200" cy="4724400"/>
          </a:xfrm>
        </p:spPr>
        <p:txBody>
          <a:bodyPr/>
          <a:lstStyle/>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AKA, congenital mesenchymal hamartoma</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A mixture of mature proliferating normal skeletal elements</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No propensity for invasion or metastasis</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Present during infancy &amp; early childhood </a:t>
            </a:r>
          </a:p>
          <a:p>
            <a:pPr eaLnBrk="1" hangingPunct="1">
              <a:lnSpc>
                <a:spcPct val="80000"/>
              </a:lnSpc>
              <a:buClr>
                <a:srgbClr val="FF0000"/>
              </a:buClr>
              <a:defRPr/>
            </a:pPr>
            <a:endParaRPr lang="en-US" altLang="en-US" sz="2400" b="1" dirty="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outerShdw>
                </a:effectLst>
              </a:rPr>
              <a:t>Imaging findings</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Arises from the central portion of the ribs</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Erosion / mass effect</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Solid areas – a mixture of bone, cartilage &amp; fibroblasts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Hemorrhagic cystic cavities</a:t>
            </a:r>
          </a:p>
        </p:txBody>
      </p:sp>
      <p:sp>
        <p:nvSpPr>
          <p:cNvPr id="22532" name="Rectangle 4"/>
          <p:cNvSpPr>
            <a:spLocks noChangeArrowheads="1"/>
          </p:cNvSpPr>
          <p:nvPr/>
        </p:nvSpPr>
        <p:spPr bwMode="auto">
          <a:xfrm>
            <a:off x="5257800" y="0"/>
            <a:ext cx="38862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pic>
        <p:nvPicPr>
          <p:cNvPr id="7" name="Picture 14" descr="1"/>
          <p:cNvPicPr>
            <a:picLocks noChangeAspect="1" noChangeArrowheads="1"/>
          </p:cNvPicPr>
          <p:nvPr/>
        </p:nvPicPr>
        <p:blipFill>
          <a:blip r:embed="rId3">
            <a:extLst>
              <a:ext uri="{28A0092B-C50C-407E-A947-70E740481C1C}">
                <a14:useLocalDpi xmlns:a14="http://schemas.microsoft.com/office/drawing/2010/main" val="0"/>
              </a:ext>
            </a:extLst>
          </a:blip>
          <a:srcRect l="26563" t="16406" r="20313" b="36719"/>
          <a:stretch>
            <a:fillRect/>
          </a:stretch>
        </p:blipFill>
        <p:spPr bwMode="auto">
          <a:xfrm>
            <a:off x="5638800" y="298450"/>
            <a:ext cx="3276600" cy="2978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16" descr="1"/>
          <p:cNvPicPr>
            <a:picLocks noChangeAspect="1" noChangeArrowheads="1"/>
          </p:cNvPicPr>
          <p:nvPr/>
        </p:nvPicPr>
        <p:blipFill>
          <a:blip r:embed="rId4">
            <a:extLst>
              <a:ext uri="{28A0092B-C50C-407E-A947-70E740481C1C}">
                <a14:useLocalDpi xmlns:a14="http://schemas.microsoft.com/office/drawing/2010/main" val="0"/>
              </a:ext>
            </a:extLst>
          </a:blip>
          <a:srcRect l="21223" t="18668" r="23888" b="34222"/>
          <a:stretch>
            <a:fillRect/>
          </a:stretch>
        </p:blipFill>
        <p:spPr bwMode="auto">
          <a:xfrm>
            <a:off x="5638800" y="3581400"/>
            <a:ext cx="3276600" cy="3033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050387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457200"/>
            <a:ext cx="9144000" cy="1143000"/>
          </a:xfrm>
        </p:spPr>
        <p:txBody>
          <a:bodyPr/>
          <a:lstStyle/>
          <a:p>
            <a:pPr eaLnBrk="1" hangingPunct="1">
              <a:defRPr/>
            </a:pPr>
            <a:r>
              <a:rPr lang="en-US" altLang="en-US" sz="3600" b="1" dirty="0" smtClean="0">
                <a:solidFill>
                  <a:srgbClr val="FFFF00"/>
                </a:solidFill>
                <a:effectLst>
                  <a:outerShdw blurRad="38100" dist="38100" dir="2700000" algn="tl">
                    <a:srgbClr val="000000"/>
                  </a:outerShdw>
                </a:effectLst>
              </a:rPr>
              <a:t>Chest Wall Vascular Malformations</a:t>
            </a:r>
            <a:r>
              <a:rPr lang="en-US" altLang="en-US" sz="2800" b="1" dirty="0">
                <a:solidFill>
                  <a:srgbClr val="FFFF00"/>
                </a:solidFill>
                <a:effectLst>
                  <a:outerShdw blurRad="38100" dist="38100" dir="2700000" algn="tl">
                    <a:srgbClr val="000000"/>
                  </a:outerShdw>
                </a:effectLst>
              </a:rPr>
              <a:t/>
            </a:r>
            <a:br>
              <a:rPr lang="en-US" altLang="en-US" sz="2800" b="1" dirty="0">
                <a:solidFill>
                  <a:srgbClr val="FFFF00"/>
                </a:solidFill>
                <a:effectLst>
                  <a:outerShdw blurRad="38100" dist="38100" dir="2700000" algn="tl">
                    <a:srgbClr val="000000"/>
                  </a:outerShdw>
                </a:effectLst>
              </a:rPr>
            </a:br>
            <a:endParaRPr lang="en-US" altLang="en-US" sz="2000" b="1" dirty="0" smtClean="0">
              <a:solidFill>
                <a:srgbClr val="FFC000"/>
              </a:solidFill>
              <a:effectLst>
                <a:outerShdw blurRad="38100" dist="38100" dir="2700000" algn="tl">
                  <a:srgbClr val="000000"/>
                </a:outerShdw>
              </a:effectLst>
            </a:endParaRPr>
          </a:p>
        </p:txBody>
      </p:sp>
      <p:sp>
        <p:nvSpPr>
          <p:cNvPr id="3" name="Rectangle 2"/>
          <p:cNvSpPr/>
          <p:nvPr/>
        </p:nvSpPr>
        <p:spPr bwMode="auto">
          <a:xfrm>
            <a:off x="-3771" y="1828800"/>
            <a:ext cx="9144000" cy="3657600"/>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1" name="Film"/>
          <p:cNvSpPr>
            <a:spLocks noEditPoints="1" noChangeArrowheads="1"/>
          </p:cNvSpPr>
          <p:nvPr/>
        </p:nvSpPr>
        <p:spPr bwMode="auto">
          <a:xfrm rot="5400000">
            <a:off x="2781300" y="-800100"/>
            <a:ext cx="3581400" cy="8991600"/>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4960 w 21600"/>
              <a:gd name="T17" fmla="*/ 8129 h 21600"/>
              <a:gd name="T18" fmla="*/ 17079 w 21600"/>
              <a:gd name="T19" fmla="*/ 1342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noFill/>
          <a:ln w="28575">
            <a:solidFill>
              <a:srgbClr val="B6F600"/>
            </a:solidFill>
            <a:miter lim="800000"/>
            <a:headEnd/>
            <a:tailEnd/>
          </a:ln>
          <a:extLst>
            <a:ext uri="{909E8E84-426E-40DD-AFC4-6F175D3DCCD1}">
              <a14:hiddenFill xmlns:a14="http://schemas.microsoft.com/office/drawing/2010/main">
                <a:solidFill>
                  <a:srgbClr val="FFFFCC"/>
                </a:solidFill>
              </a14:hiddenFill>
            </a:ext>
          </a:extLst>
        </p:spPr>
        <p:txBody>
          <a:bodyPr rot="10800000" vert="eaVert"/>
          <a:lstStyle/>
          <a:p>
            <a:endParaRPr lang="en-US" altLang="en-US">
              <a:solidFill>
                <a:srgbClr val="598600"/>
              </a:solidFill>
            </a:endParaRPr>
          </a:p>
        </p:txBody>
      </p:sp>
      <p:pic>
        <p:nvPicPr>
          <p:cNvPr id="13" name="Picture 2" descr="D:\1189582 color\image 1.jpg"/>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t="10225" r="48466" b="18852"/>
          <a:stretch>
            <a:fillRect/>
          </a:stretch>
        </p:blipFill>
        <p:spPr bwMode="auto">
          <a:xfrm>
            <a:off x="381000" y="2514600"/>
            <a:ext cx="2514600" cy="2362200"/>
          </a:xfrm>
          <a:prstGeom prst="rect">
            <a:avLst/>
          </a:prstGeom>
          <a:noFill/>
          <a:ln w="28575">
            <a:solidFill>
              <a:srgbClr val="B6F600"/>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3" descr="01"/>
          <p:cNvPicPr>
            <a:picLocks noChangeAspect="1" noChangeArrowheads="1"/>
          </p:cNvPicPr>
          <p:nvPr/>
        </p:nvPicPr>
        <p:blipFill>
          <a:blip r:embed="rId4">
            <a:extLst>
              <a:ext uri="{28A0092B-C50C-407E-A947-70E740481C1C}">
                <a14:useLocalDpi xmlns:a14="http://schemas.microsoft.com/office/drawing/2010/main" val="0"/>
              </a:ext>
            </a:extLst>
          </a:blip>
          <a:srcRect l="16092" t="32385" r="18726" b="9894"/>
          <a:stretch>
            <a:fillRect/>
          </a:stretch>
        </p:blipFill>
        <p:spPr bwMode="auto">
          <a:xfrm>
            <a:off x="3314700" y="2476500"/>
            <a:ext cx="2667000" cy="2362200"/>
          </a:xfrm>
          <a:prstGeom prst="rect">
            <a:avLst/>
          </a:prstGeom>
          <a:noFill/>
          <a:ln w="28575">
            <a:solidFill>
              <a:srgbClr val="B6F600"/>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4"/>
          <p:cNvPicPr>
            <a:picLocks noChangeAspect="1" noChangeArrowheads="1"/>
          </p:cNvPicPr>
          <p:nvPr/>
        </p:nvPicPr>
        <p:blipFill>
          <a:blip r:embed="rId5">
            <a:extLst>
              <a:ext uri="{28A0092B-C50C-407E-A947-70E740481C1C}">
                <a14:useLocalDpi xmlns:a14="http://schemas.microsoft.com/office/drawing/2010/main" val="0"/>
              </a:ext>
            </a:extLst>
          </a:blip>
          <a:srcRect l="16216" r="7336" b="11165"/>
          <a:stretch>
            <a:fillRect/>
          </a:stretch>
        </p:blipFill>
        <p:spPr bwMode="auto">
          <a:xfrm>
            <a:off x="6248400" y="2514600"/>
            <a:ext cx="2632295" cy="2362200"/>
          </a:xfrm>
          <a:prstGeom prst="rect">
            <a:avLst/>
          </a:prstGeom>
          <a:noFill/>
          <a:ln w="28575">
            <a:solidFill>
              <a:srgbClr val="B6F6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8642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ppt_x</p:attrName>
                                        </p:attrNameLst>
                                      </p:cBhvr>
                                      <p:tavLst>
                                        <p:tav tm="0">
                                          <p:val>
                                            <p:strVal val="#ppt_x-.2"/>
                                          </p:val>
                                        </p:tav>
                                        <p:tav tm="100000">
                                          <p:val>
                                            <p:strVal val="#ppt_x"/>
                                          </p:val>
                                        </p:tav>
                                      </p:tavLst>
                                    </p:anim>
                                    <p:anim calcmode="lin" valueType="num">
                                      <p:cBhvr>
                                        <p:cTn id="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
                                        </p:tgtEl>
                                      </p:cBhvr>
                                    </p:animEffect>
                                  </p:childTnLst>
                                </p:cTn>
                              </p:par>
                            </p:childTnLst>
                          </p:cTn>
                        </p:par>
                        <p:par>
                          <p:cTn id="10" fill="hold">
                            <p:stCondLst>
                              <p:cond delay="1000"/>
                            </p:stCondLst>
                            <p:childTnLst>
                              <p:par>
                                <p:cTn id="11" presetID="29"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ppt_x</p:attrName>
                                        </p:attrNameLst>
                                      </p:cBhvr>
                                      <p:tavLst>
                                        <p:tav tm="0">
                                          <p:val>
                                            <p:strVal val="#ppt_x-.2"/>
                                          </p:val>
                                        </p:tav>
                                        <p:tav tm="100000">
                                          <p:val>
                                            <p:strVal val="#ppt_x"/>
                                          </p:val>
                                        </p:tav>
                                      </p:tavLst>
                                    </p:anim>
                                    <p:anim calcmode="lin" valueType="num">
                                      <p:cBhvr>
                                        <p:cTn id="14"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15" dur="1000"/>
                                        <p:tgtEl>
                                          <p:spTgt spid="13"/>
                                        </p:tgtEl>
                                      </p:cBhvr>
                                    </p:animEffect>
                                  </p:childTnLst>
                                </p:cTn>
                              </p:par>
                            </p:childTnLst>
                          </p:cTn>
                        </p:par>
                        <p:par>
                          <p:cTn id="16" fill="hold">
                            <p:stCondLst>
                              <p:cond delay="2000"/>
                            </p:stCondLst>
                            <p:childTnLst>
                              <p:par>
                                <p:cTn id="17" presetID="29"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1000" fill="hold"/>
                                        <p:tgtEl>
                                          <p:spTgt spid="14"/>
                                        </p:tgtEl>
                                        <p:attrNameLst>
                                          <p:attrName>ppt_x</p:attrName>
                                        </p:attrNameLst>
                                      </p:cBhvr>
                                      <p:tavLst>
                                        <p:tav tm="0">
                                          <p:val>
                                            <p:strVal val="#ppt_x-.2"/>
                                          </p:val>
                                        </p:tav>
                                        <p:tav tm="100000">
                                          <p:val>
                                            <p:strVal val="#ppt_x"/>
                                          </p:val>
                                        </p:tav>
                                      </p:tavLst>
                                    </p:anim>
                                    <p:anim calcmode="lin" valueType="num">
                                      <p:cBhvr>
                                        <p:cTn id="20"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4"/>
                                        </p:tgtEl>
                                      </p:cBhvr>
                                    </p:animEffect>
                                  </p:childTnLst>
                                </p:cTn>
                              </p:par>
                            </p:childTnLst>
                          </p:cTn>
                        </p:par>
                        <p:par>
                          <p:cTn id="22" fill="hold">
                            <p:stCondLst>
                              <p:cond delay="3000"/>
                            </p:stCondLst>
                            <p:childTnLst>
                              <p:par>
                                <p:cTn id="23" presetID="29" presetClass="entr" presetSubtype="0"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1000" fill="hold"/>
                                        <p:tgtEl>
                                          <p:spTgt spid="15"/>
                                        </p:tgtEl>
                                        <p:attrNameLst>
                                          <p:attrName>ppt_x</p:attrName>
                                        </p:attrNameLst>
                                      </p:cBhvr>
                                      <p:tavLst>
                                        <p:tav tm="0">
                                          <p:val>
                                            <p:strVal val="#ppt_x-.2"/>
                                          </p:val>
                                        </p:tav>
                                        <p:tav tm="100000">
                                          <p:val>
                                            <p:strVal val="#ppt_x"/>
                                          </p:val>
                                        </p:tav>
                                      </p:tavLst>
                                    </p:anim>
                                    <p:anim calcmode="lin" valueType="num">
                                      <p:cBhvr>
                                        <p:cTn id="26"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2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228600"/>
            <a:ext cx="9144000" cy="1143000"/>
          </a:xfrm>
        </p:spPr>
        <p:txBody>
          <a:bodyPr/>
          <a:lstStyle/>
          <a:p>
            <a:pPr eaLnBrk="1" hangingPunct="1">
              <a:defRPr/>
            </a:pPr>
            <a:r>
              <a:rPr lang="en-US" altLang="en-US" sz="4000" b="1" dirty="0" smtClean="0">
                <a:solidFill>
                  <a:srgbClr val="FFFF00"/>
                </a:solidFill>
                <a:effectLst>
                  <a:outerShdw blurRad="38100" dist="38100" dir="2700000" algn="tl">
                    <a:srgbClr val="000000"/>
                  </a:outerShdw>
                </a:effectLst>
              </a:rPr>
              <a:t>Diffuse Neonatal Lung Disorders</a:t>
            </a:r>
            <a:r>
              <a:rPr lang="en-US" altLang="en-US" sz="4800" b="1" dirty="0" smtClean="0">
                <a:solidFill>
                  <a:srgbClr val="FFFF00"/>
                </a:solidFill>
                <a:effectLst>
                  <a:outerShdw blurRad="38100" dist="38100" dir="2700000" algn="tl">
                    <a:srgbClr val="000000"/>
                  </a:outerShdw>
                </a:effectLst>
              </a:rPr>
              <a:t>:</a:t>
            </a:r>
            <a:r>
              <a:rPr lang="en-US" altLang="en-US" b="1" dirty="0">
                <a:solidFill>
                  <a:srgbClr val="FFFF00"/>
                </a:solidFill>
                <a:effectLst>
                  <a:outerShdw blurRad="38100" dist="38100" dir="2700000" algn="tl">
                    <a:srgbClr val="000000"/>
                  </a:outerShdw>
                </a:effectLst>
              </a:rPr>
              <a:t/>
            </a:r>
            <a:br>
              <a:rPr lang="en-US" altLang="en-US" b="1" dirty="0">
                <a:solidFill>
                  <a:srgbClr val="FFFF00"/>
                </a:solidFill>
                <a:effectLst>
                  <a:outerShdw blurRad="38100" dist="38100" dir="2700000" algn="tl">
                    <a:srgbClr val="000000"/>
                  </a:outerShdw>
                </a:effectLst>
              </a:rPr>
            </a:br>
            <a:r>
              <a:rPr lang="en-US" altLang="en-US" sz="4000" b="1" dirty="0" smtClean="0">
                <a:solidFill>
                  <a:srgbClr val="FFC000"/>
                </a:solidFill>
                <a:effectLst>
                  <a:outerShdw blurRad="38100" dist="38100" dir="2700000" algn="tl">
                    <a:srgbClr val="000000"/>
                  </a:outerShdw>
                </a:effectLst>
              </a:rPr>
              <a:t>Pattern of Lung Opacification </a:t>
            </a:r>
          </a:p>
        </p:txBody>
      </p:sp>
      <p:sp>
        <p:nvSpPr>
          <p:cNvPr id="7171" name="Rectangle 2"/>
          <p:cNvSpPr>
            <a:spLocks noChangeArrowheads="1"/>
          </p:cNvSpPr>
          <p:nvPr/>
        </p:nvSpPr>
        <p:spPr bwMode="auto">
          <a:xfrm>
            <a:off x="0" y="1752600"/>
            <a:ext cx="9144000" cy="4953000"/>
          </a:xfrm>
          <a:prstGeom prst="rect">
            <a:avLst/>
          </a:prstGeom>
          <a:solidFill>
            <a:schemeClr val="tx1"/>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pic>
        <p:nvPicPr>
          <p:cNvPr id="7172" name="Picture 2" descr="S:\_PM.Private\Radiology Research-Lee\Societies and Meetings\Dubai 2018\Three Lectures - 2018 Dubai\Winkle paper.jpg"/>
          <p:cNvPicPr>
            <a:picLocks noChangeAspect="1" noChangeArrowheads="1"/>
          </p:cNvPicPr>
          <p:nvPr/>
        </p:nvPicPr>
        <p:blipFill>
          <a:blip r:embed="rId3">
            <a:extLst>
              <a:ext uri="{28A0092B-C50C-407E-A947-70E740481C1C}">
                <a14:useLocalDpi xmlns:a14="http://schemas.microsoft.com/office/drawing/2010/main" val="0"/>
              </a:ext>
            </a:extLst>
          </a:blip>
          <a:srcRect r="20044"/>
          <a:stretch>
            <a:fillRect/>
          </a:stretch>
        </p:blipFill>
        <p:spPr bwMode="auto">
          <a:xfrm>
            <a:off x="3552825" y="2303463"/>
            <a:ext cx="2466975" cy="173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3" descr="S:\_PM.Private\Radiology Research-Lee\Societies and Meetings\Dubai 2018\Three Lectures - 2018 Dubai\suga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50" y="2295525"/>
            <a:ext cx="2478088"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4" descr="S:\_PM.Private\Radiology Research-Lee\Societies and Meetings\Dubai 2018\Three Lectures - 2018 Dubai\crumpledPap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2750" y="2209800"/>
            <a:ext cx="1803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16" descr="01"/>
          <p:cNvPicPr>
            <a:picLocks noChangeAspect="1" noChangeArrowheads="1"/>
          </p:cNvPicPr>
          <p:nvPr/>
        </p:nvPicPr>
        <p:blipFill>
          <a:blip r:embed="rId6" cstate="print">
            <a:extLst>
              <a:ext uri="{28A0092B-C50C-407E-A947-70E740481C1C}">
                <a14:useLocalDpi xmlns:a14="http://schemas.microsoft.com/office/drawing/2010/main" val="0"/>
              </a:ext>
            </a:extLst>
          </a:blip>
          <a:srcRect l="19078" t="23813" r="34560" b="46021"/>
          <a:stretch>
            <a:fillRect/>
          </a:stretch>
        </p:blipFill>
        <p:spPr bwMode="auto">
          <a:xfrm>
            <a:off x="466725" y="4419600"/>
            <a:ext cx="2019300" cy="17526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176" name="Picture 16" descr="Braga, Babyboy 2360934 - meconinum aspiration CXR 1"/>
          <p:cNvPicPr>
            <a:picLocks noChangeAspect="1" noChangeArrowheads="1"/>
          </p:cNvPicPr>
          <p:nvPr/>
        </p:nvPicPr>
        <p:blipFill>
          <a:blip r:embed="rId7" cstate="print">
            <a:extLst>
              <a:ext uri="{28A0092B-C50C-407E-A947-70E740481C1C}">
                <a14:useLocalDpi xmlns:a14="http://schemas.microsoft.com/office/drawing/2010/main" val="0"/>
              </a:ext>
            </a:extLst>
          </a:blip>
          <a:srcRect l="16304" t="33374" r="33696" b="1331"/>
          <a:stretch>
            <a:fillRect/>
          </a:stretch>
        </p:blipFill>
        <p:spPr bwMode="auto">
          <a:xfrm>
            <a:off x="3886200" y="4357688"/>
            <a:ext cx="1905000" cy="181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177" name="Picture 2" descr="P:\Boston Children Hospital\AJR Section Editor Work 2017\201 Fetal Imaging Invited Articles - Mark L -\15.t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96100" y="4359275"/>
            <a:ext cx="1638300"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8" name="TextBox 3"/>
          <p:cNvSpPr txBox="1">
            <a:spLocks noChangeArrowheads="1"/>
          </p:cNvSpPr>
          <p:nvPr/>
        </p:nvSpPr>
        <p:spPr bwMode="auto">
          <a:xfrm>
            <a:off x="952500" y="1839913"/>
            <a:ext cx="81899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a:solidFill>
                  <a:srgbClr val="00CC00"/>
                </a:solidFill>
              </a:rPr>
              <a:t>Granular 		        Coarse 	             Architectural Distortion</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533400"/>
            <a:ext cx="9144000" cy="1143000"/>
          </a:xfrm>
        </p:spPr>
        <p:txBody>
          <a:bodyPr/>
          <a:lstStyle/>
          <a:p>
            <a:pPr eaLnBrk="1" hangingPunct="1">
              <a:defRPr/>
            </a:pPr>
            <a:r>
              <a:rPr lang="en-US" altLang="en-US" b="1" dirty="0" smtClean="0">
                <a:solidFill>
                  <a:srgbClr val="FFFF00"/>
                </a:solidFill>
                <a:effectLst>
                  <a:outerShdw blurRad="38100" dist="38100" dir="2700000" algn="tl">
                    <a:srgbClr val="000000"/>
                  </a:outerShdw>
                </a:effectLst>
              </a:rPr>
              <a:t>Classes of Congenital Vascular Anomalies</a:t>
            </a:r>
            <a:r>
              <a:rPr lang="en-US" altLang="en-US" sz="2800" b="1" dirty="0">
                <a:solidFill>
                  <a:srgbClr val="FFFF00"/>
                </a:solidFill>
                <a:effectLst>
                  <a:outerShdw blurRad="38100" dist="38100" dir="2700000" algn="tl">
                    <a:srgbClr val="000000"/>
                  </a:outerShdw>
                </a:effectLst>
              </a:rPr>
              <a:t/>
            </a:r>
            <a:br>
              <a:rPr lang="en-US" altLang="en-US" sz="2800" b="1" dirty="0">
                <a:solidFill>
                  <a:srgbClr val="FFFF00"/>
                </a:solidFill>
                <a:effectLst>
                  <a:outerShdw blurRad="38100" dist="38100" dir="2700000" algn="tl">
                    <a:srgbClr val="000000"/>
                  </a:outerShdw>
                </a:effectLst>
              </a:rPr>
            </a:br>
            <a:endParaRPr lang="en-US" altLang="en-US" sz="2000" b="1" dirty="0" smtClean="0">
              <a:solidFill>
                <a:srgbClr val="FFC000"/>
              </a:solidFill>
              <a:effectLst>
                <a:outerShdw blurRad="38100" dist="38100" dir="2700000" algn="tl">
                  <a:srgbClr val="000000"/>
                </a:outerShdw>
              </a:effectLst>
            </a:endParaRPr>
          </a:p>
        </p:txBody>
      </p:sp>
      <p:sp>
        <p:nvSpPr>
          <p:cNvPr id="8" name="Rectangle 18"/>
          <p:cNvSpPr>
            <a:spLocks noChangeArrowheads="1"/>
          </p:cNvSpPr>
          <p:nvPr/>
        </p:nvSpPr>
        <p:spPr bwMode="auto">
          <a:xfrm>
            <a:off x="457200" y="5791200"/>
            <a:ext cx="8382000" cy="1524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AutoShape 19"/>
          <p:cNvSpPr>
            <a:spLocks noChangeArrowheads="1"/>
          </p:cNvSpPr>
          <p:nvPr/>
        </p:nvSpPr>
        <p:spPr bwMode="auto">
          <a:xfrm>
            <a:off x="4038600" y="5943600"/>
            <a:ext cx="914400" cy="762000"/>
          </a:xfrm>
          <a:prstGeom prst="flowChartExtra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Oval 15"/>
          <p:cNvSpPr>
            <a:spLocks noChangeArrowheads="1"/>
          </p:cNvSpPr>
          <p:nvPr/>
        </p:nvSpPr>
        <p:spPr bwMode="auto">
          <a:xfrm>
            <a:off x="457200" y="2209800"/>
            <a:ext cx="3733800" cy="3505200"/>
          </a:xfrm>
          <a:prstGeom prst="ellipse">
            <a:avLst/>
          </a:prstGeom>
          <a:blipFill>
            <a:blip r:embed="rId3"/>
            <a:tile tx="0" ty="0" sx="100000" sy="100000" flip="none" algn="tl"/>
          </a:blipFill>
          <a:ln w="114300" cmpd="tri">
            <a:solidFill>
              <a:srgbClr val="000000"/>
            </a:solidFill>
            <a:round/>
            <a:headEnd/>
            <a:tailEnd/>
          </a:ln>
          <a:effectLst>
            <a:glow rad="228600">
              <a:schemeClr val="accent1">
                <a:satMod val="175000"/>
                <a:alpha val="40000"/>
              </a:schemeClr>
            </a:glow>
          </a:effectLst>
        </p:spPr>
        <p:txBody>
          <a:bodyPr wrap="none" anchor="ctr"/>
          <a:lstStyle/>
          <a:p>
            <a:pPr algn="ctr"/>
            <a:r>
              <a:rPr lang="en-US" altLang="en-US" sz="4000" b="1" dirty="0"/>
              <a:t>Tumor </a:t>
            </a:r>
          </a:p>
          <a:p>
            <a:pPr algn="ctr"/>
            <a:r>
              <a:rPr lang="en-US" altLang="en-US" sz="2800" b="1" dirty="0">
                <a:solidFill>
                  <a:srgbClr val="FF0000"/>
                </a:solidFill>
              </a:rPr>
              <a:t>Hemangioma</a:t>
            </a:r>
            <a:r>
              <a:rPr lang="en-US" altLang="en-US" dirty="0">
                <a:solidFill>
                  <a:srgbClr val="B6F600"/>
                </a:solidFill>
              </a:rPr>
              <a:t> </a:t>
            </a:r>
          </a:p>
        </p:txBody>
      </p:sp>
      <p:sp>
        <p:nvSpPr>
          <p:cNvPr id="12" name="Oval 16"/>
          <p:cNvSpPr>
            <a:spLocks noChangeArrowheads="1"/>
          </p:cNvSpPr>
          <p:nvPr/>
        </p:nvSpPr>
        <p:spPr bwMode="auto">
          <a:xfrm>
            <a:off x="5181600" y="2286000"/>
            <a:ext cx="3733800" cy="3429000"/>
          </a:xfrm>
          <a:prstGeom prst="ellipse">
            <a:avLst/>
          </a:prstGeom>
          <a:blipFill>
            <a:blip r:embed="rId4"/>
            <a:tile tx="0" ty="0" sx="100000" sy="100000" flip="none" algn="tl"/>
          </a:blipFill>
          <a:ln w="114300" cmpd="tri">
            <a:solidFill>
              <a:schemeClr val="tx1"/>
            </a:solidFill>
            <a:round/>
            <a:headEnd/>
            <a:tailEnd/>
          </a:ln>
          <a:effectLst>
            <a:glow rad="228600">
              <a:schemeClr val="accent1">
                <a:satMod val="175000"/>
                <a:alpha val="40000"/>
              </a:schemeClr>
            </a:glow>
          </a:effectLst>
        </p:spPr>
        <p:txBody>
          <a:bodyPr wrap="none" anchor="ctr"/>
          <a:lstStyle/>
          <a:p>
            <a:pPr algn="ctr"/>
            <a:r>
              <a:rPr lang="en-US" altLang="en-US" sz="3600" b="1" dirty="0"/>
              <a:t>Malformations</a:t>
            </a:r>
            <a:r>
              <a:rPr lang="en-US" altLang="en-US" sz="4400" b="1" dirty="0">
                <a:solidFill>
                  <a:srgbClr val="0000FF"/>
                </a:solidFill>
              </a:rPr>
              <a:t> </a:t>
            </a:r>
          </a:p>
          <a:p>
            <a:pPr algn="ctr"/>
            <a:r>
              <a:rPr lang="en-US" altLang="en-US" sz="2400" b="1" dirty="0">
                <a:solidFill>
                  <a:srgbClr val="0000FF"/>
                </a:solidFill>
              </a:rPr>
              <a:t>Lymphatic </a:t>
            </a:r>
          </a:p>
          <a:p>
            <a:pPr algn="ctr"/>
            <a:r>
              <a:rPr lang="en-US" altLang="en-US" sz="2400" b="1" dirty="0">
                <a:solidFill>
                  <a:srgbClr val="0000FF"/>
                </a:solidFill>
              </a:rPr>
              <a:t>Venous</a:t>
            </a:r>
          </a:p>
          <a:p>
            <a:pPr algn="ctr"/>
            <a:r>
              <a:rPr lang="en-US" altLang="en-US" sz="2100" b="1" dirty="0">
                <a:solidFill>
                  <a:srgbClr val="0000FF"/>
                </a:solidFill>
              </a:rPr>
              <a:t>Arterial/Arteriovenous</a:t>
            </a:r>
          </a:p>
        </p:txBody>
      </p:sp>
    </p:spTree>
    <p:extLst>
      <p:ext uri="{BB962C8B-B14F-4D97-AF65-F5344CB8AC3E}">
        <p14:creationId xmlns:p14="http://schemas.microsoft.com/office/powerpoint/2010/main" val="3547985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Clr clrSpc="rgb" dir="cw">
                                      <p:cBhvr override="childStyle">
                                        <p:cTn id="6" dur="100" fill="hold"/>
                                        <p:tgtEl>
                                          <p:spTgt spid="8"/>
                                        </p:tgtEl>
                                        <p:attrNameLst>
                                          <p:attrName>style.color</p:attrName>
                                        </p:attrNameLst>
                                      </p:cBhvr>
                                      <p:to>
                                        <a:schemeClr val="bg1"/>
                                      </p:to>
                                    </p:animClr>
                                    <p:animClr clrSpc="rgb" dir="cw">
                                      <p:cBhvr>
                                        <p:cTn id="7" dur="100" fill="hold"/>
                                        <p:tgtEl>
                                          <p:spTgt spid="8"/>
                                        </p:tgtEl>
                                        <p:attrNameLst>
                                          <p:attrName>fillcolor</p:attrName>
                                        </p:attrNameLst>
                                      </p:cBhvr>
                                      <p:to>
                                        <a:schemeClr val="bg1"/>
                                      </p:to>
                                    </p:animClr>
                                    <p:set>
                                      <p:cBhvr>
                                        <p:cTn id="8" dur="100" fill="hold"/>
                                        <p:tgtEl>
                                          <p:spTgt spid="8"/>
                                        </p:tgtEl>
                                        <p:attrNameLst>
                                          <p:attrName>fill.type</p:attrName>
                                        </p:attrNameLst>
                                      </p:cBhvr>
                                      <p:to>
                                        <p:strVal val="solid"/>
                                      </p:to>
                                    </p:set>
                                    <p:set>
                                      <p:cBhvr>
                                        <p:cTn id="9" dur="100" fill="hold"/>
                                        <p:tgtEl>
                                          <p:spTgt spid="8"/>
                                        </p:tgtEl>
                                        <p:attrNameLst>
                                          <p:attrName>fill.on</p:attrName>
                                        </p:attrNameLst>
                                      </p:cBhvr>
                                      <p:to>
                                        <p:strVal val="true"/>
                                      </p:to>
                                    </p:set>
                                    <p:animRot by="120000">
                                      <p:cBhvr>
                                        <p:cTn id="10" dur="100" fill="hold">
                                          <p:stCondLst>
                                            <p:cond delay="0"/>
                                          </p:stCondLst>
                                        </p:cTn>
                                        <p:tgtEl>
                                          <p:spTgt spid="8"/>
                                        </p:tgtEl>
                                        <p:attrNameLst>
                                          <p:attrName>r</p:attrName>
                                        </p:attrNameLst>
                                      </p:cBhvr>
                                    </p:animRot>
                                    <p:animRot by="-240000">
                                      <p:cBhvr>
                                        <p:cTn id="11" dur="200" fill="hold">
                                          <p:stCondLst>
                                            <p:cond delay="200"/>
                                          </p:stCondLst>
                                        </p:cTn>
                                        <p:tgtEl>
                                          <p:spTgt spid="8"/>
                                        </p:tgtEl>
                                        <p:attrNameLst>
                                          <p:attrName>r</p:attrName>
                                        </p:attrNameLst>
                                      </p:cBhvr>
                                    </p:animRot>
                                    <p:animRot by="240000">
                                      <p:cBhvr>
                                        <p:cTn id="12" dur="200" fill="hold">
                                          <p:stCondLst>
                                            <p:cond delay="400"/>
                                          </p:stCondLst>
                                        </p:cTn>
                                        <p:tgtEl>
                                          <p:spTgt spid="8"/>
                                        </p:tgtEl>
                                        <p:attrNameLst>
                                          <p:attrName>r</p:attrName>
                                        </p:attrNameLst>
                                      </p:cBhvr>
                                    </p:animRot>
                                    <p:animRot by="-240000">
                                      <p:cBhvr>
                                        <p:cTn id="13" dur="200" fill="hold">
                                          <p:stCondLst>
                                            <p:cond delay="600"/>
                                          </p:stCondLst>
                                        </p:cTn>
                                        <p:tgtEl>
                                          <p:spTgt spid="8"/>
                                        </p:tgtEl>
                                        <p:attrNameLst>
                                          <p:attrName>r</p:attrName>
                                        </p:attrNameLst>
                                      </p:cBhvr>
                                    </p:animRot>
                                    <p:animRot by="120000">
                                      <p:cBhvr>
                                        <p:cTn id="14"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6200" y="304800"/>
            <a:ext cx="9067800" cy="1143000"/>
          </a:xfrm>
        </p:spPr>
        <p:txBody>
          <a:bodyPr/>
          <a:lstStyle/>
          <a:p>
            <a:pPr eaLnBrk="1" hangingPunct="1">
              <a:defRPr/>
            </a:pPr>
            <a:r>
              <a:rPr lang="en-US" altLang="en-US" sz="4000" b="1" dirty="0" smtClean="0">
                <a:solidFill>
                  <a:srgbClr val="FFFF00"/>
                </a:solidFill>
                <a:effectLst>
                  <a:outerShdw blurRad="38100" dist="38100" dir="2700000" algn="tl">
                    <a:srgbClr val="000000"/>
                  </a:outerShdw>
                </a:effectLst>
              </a:rPr>
              <a:t>Imaging Options for Vascular Anomalies</a:t>
            </a:r>
            <a:endParaRPr lang="en-US" altLang="en-US" sz="4000" b="1" dirty="0" smtClean="0">
              <a:solidFill>
                <a:srgbClr val="FFC000"/>
              </a:solidFill>
              <a:effectLst>
                <a:outerShdw blurRad="38100" dist="38100" dir="2700000" algn="tl">
                  <a:srgbClr val="000000"/>
                </a:outerShdw>
              </a:effectLst>
            </a:endParaRPr>
          </a:p>
        </p:txBody>
      </p:sp>
      <p:sp>
        <p:nvSpPr>
          <p:cNvPr id="6147" name="Rectangle 3"/>
          <p:cNvSpPr>
            <a:spLocks noGrp="1" noChangeArrowheads="1"/>
          </p:cNvSpPr>
          <p:nvPr>
            <p:ph type="body" idx="1"/>
          </p:nvPr>
        </p:nvSpPr>
        <p:spPr>
          <a:xfrm>
            <a:off x="685800" y="1646237"/>
            <a:ext cx="8534400" cy="4525963"/>
          </a:xfrm>
        </p:spPr>
        <p:txBody>
          <a:bodyPr/>
          <a:lstStyle/>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alpha val="43137"/>
                    </a:srgbClr>
                  </a:outerShdw>
                </a:effectLst>
              </a:rPr>
              <a:t>Ultrasound</a:t>
            </a:r>
          </a:p>
          <a:p>
            <a:pPr lvl="1"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alpha val="43137"/>
                    </a:srgbClr>
                  </a:outerShdw>
                </a:effectLst>
              </a:rPr>
              <a:t>Assess flow pattern (</a:t>
            </a:r>
            <a:r>
              <a:rPr lang="en-US" altLang="en-US" sz="2400" b="1" dirty="0" smtClean="0">
                <a:solidFill>
                  <a:srgbClr val="00FF00"/>
                </a:solidFill>
                <a:effectLst>
                  <a:outerShdw blurRad="38100" dist="38100" dir="2700000" algn="tl">
                    <a:srgbClr val="000000">
                      <a:alpha val="43137"/>
                    </a:srgbClr>
                  </a:outerShdw>
                </a:effectLst>
              </a:rPr>
              <a:t>High flow </a:t>
            </a:r>
            <a:r>
              <a:rPr lang="en-US" altLang="en-US" sz="2400" b="1" dirty="0" smtClean="0">
                <a:solidFill>
                  <a:schemeClr val="bg1"/>
                </a:solidFill>
                <a:effectLst>
                  <a:outerShdw blurRad="38100" dist="38100" dir="2700000" algn="tl">
                    <a:srgbClr val="000000">
                      <a:alpha val="43137"/>
                    </a:srgbClr>
                  </a:outerShdw>
                </a:effectLst>
              </a:rPr>
              <a:t>vs. </a:t>
            </a:r>
            <a:r>
              <a:rPr lang="en-US" altLang="en-US" sz="2400" b="1" dirty="0" smtClean="0">
                <a:solidFill>
                  <a:srgbClr val="00FF00"/>
                </a:solidFill>
                <a:effectLst>
                  <a:outerShdw blurRad="38100" dist="38100" dir="2700000" algn="tl">
                    <a:srgbClr val="000000">
                      <a:alpha val="43137"/>
                    </a:srgbClr>
                  </a:outerShdw>
                </a:effectLst>
              </a:rPr>
              <a:t>Low flow</a:t>
            </a:r>
            <a:r>
              <a:rPr lang="en-US" altLang="en-US" sz="2400" b="1" dirty="0" smtClean="0">
                <a:solidFill>
                  <a:schemeClr val="bg1"/>
                </a:solidFill>
                <a:effectLst>
                  <a:outerShdw blurRad="38100" dist="38100" dir="2700000" algn="tl">
                    <a:srgbClr val="000000">
                      <a:alpha val="43137"/>
                    </a:srgbClr>
                  </a:outerShdw>
                </a:effectLst>
              </a:rPr>
              <a:t>)</a:t>
            </a:r>
          </a:p>
          <a:p>
            <a:pPr lvl="1" eaLnBrk="1" hangingPunct="1">
              <a:lnSpc>
                <a:spcPct val="80000"/>
              </a:lnSpc>
              <a:buClr>
                <a:srgbClr val="FF0000"/>
              </a:buClr>
              <a:defRPr/>
            </a:pPr>
            <a:endParaRPr lang="en-US" altLang="en-US" sz="2000" b="1" dirty="0" smtClean="0">
              <a:solidFill>
                <a:schemeClr val="bg1"/>
              </a:solidFill>
              <a:effectLst>
                <a:outerShdw blurRad="38100" dist="38100" dir="2700000" algn="tl">
                  <a:srgbClr val="000000">
                    <a:alpha val="43137"/>
                  </a:srgbClr>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alpha val="43137"/>
                    </a:srgbClr>
                  </a:outerShdw>
                </a:effectLst>
              </a:rPr>
              <a:t>MRI</a:t>
            </a:r>
          </a:p>
          <a:p>
            <a:pPr lvl="1" eaLnBrk="1" hangingPunct="1">
              <a:lnSpc>
                <a:spcPct val="80000"/>
              </a:lnSpc>
              <a:buClr>
                <a:srgbClr val="FF0000"/>
              </a:buClr>
              <a:defRPr/>
            </a:pPr>
            <a:r>
              <a:rPr lang="en-US" altLang="en-US" sz="2400" b="1" dirty="0" smtClean="0">
                <a:solidFill>
                  <a:srgbClr val="00FF00"/>
                </a:solidFill>
                <a:effectLst>
                  <a:outerShdw blurRad="38100" dist="38100" dir="2700000" algn="tl">
                    <a:srgbClr val="000000">
                      <a:alpha val="43137"/>
                    </a:srgbClr>
                  </a:outerShdw>
                </a:effectLst>
              </a:rPr>
              <a:t>Critical, often definitive </a:t>
            </a:r>
          </a:p>
          <a:p>
            <a:pPr lvl="1"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alpha val="43137"/>
                    </a:srgbClr>
                  </a:outerShdw>
                </a:effectLst>
              </a:rPr>
              <a:t>T1/T2, contrast (blood), flow voids (high flow)</a:t>
            </a:r>
          </a:p>
          <a:p>
            <a:pPr eaLnBrk="1" hangingPunct="1">
              <a:lnSpc>
                <a:spcPct val="80000"/>
              </a:lnSpc>
              <a:buClr>
                <a:srgbClr val="FF0000"/>
              </a:buClr>
              <a:defRPr/>
            </a:pPr>
            <a:endParaRPr lang="en-US" altLang="en-US" sz="2800" b="1" dirty="0" smtClean="0">
              <a:solidFill>
                <a:schemeClr val="bg1"/>
              </a:solidFill>
              <a:effectLst>
                <a:outerShdw blurRad="38100" dist="38100" dir="2700000" algn="tl">
                  <a:srgbClr val="000000">
                    <a:alpha val="43137"/>
                  </a:srgbClr>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alpha val="43137"/>
                    </a:srgbClr>
                  </a:outerShdw>
                </a:effectLst>
              </a:rPr>
              <a:t>Radiographs </a:t>
            </a:r>
          </a:p>
          <a:p>
            <a:pPr lvl="1"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alpha val="43137"/>
                    </a:srgbClr>
                  </a:outerShdw>
                </a:effectLst>
              </a:rPr>
              <a:t>Quick &amp; cheap </a:t>
            </a:r>
          </a:p>
          <a:p>
            <a:pPr lvl="1"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alpha val="43137"/>
                    </a:srgbClr>
                  </a:outerShdw>
                </a:effectLst>
              </a:rPr>
              <a:t>Limited benefit – bony structures &amp; </a:t>
            </a:r>
            <a:r>
              <a:rPr lang="en-US" altLang="en-US" sz="2400" b="1" dirty="0" smtClean="0">
                <a:solidFill>
                  <a:srgbClr val="00FF00"/>
                </a:solidFill>
                <a:effectLst>
                  <a:outerShdw blurRad="38100" dist="38100" dir="2700000" algn="tl">
                    <a:srgbClr val="000000">
                      <a:alpha val="43137"/>
                    </a:srgbClr>
                  </a:outerShdw>
                </a:effectLst>
              </a:rPr>
              <a:t>Ca+</a:t>
            </a:r>
          </a:p>
          <a:p>
            <a:pPr lvl="1" eaLnBrk="1" hangingPunct="1">
              <a:lnSpc>
                <a:spcPct val="80000"/>
              </a:lnSpc>
              <a:buClr>
                <a:srgbClr val="FF0000"/>
              </a:buClr>
              <a:defRPr/>
            </a:pPr>
            <a:endParaRPr lang="en-US" altLang="en-US" sz="2400" b="1" dirty="0" smtClean="0">
              <a:solidFill>
                <a:schemeClr val="bg1"/>
              </a:solidFill>
              <a:effectLst>
                <a:outerShdw blurRad="38100" dist="38100" dir="2700000" algn="tl">
                  <a:srgbClr val="000000">
                    <a:alpha val="43137"/>
                  </a:srgbClr>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alpha val="43137"/>
                    </a:srgbClr>
                  </a:outerShdw>
                </a:effectLst>
              </a:rPr>
              <a:t>Angiography </a:t>
            </a:r>
          </a:p>
          <a:p>
            <a:pPr lvl="1" eaLnBrk="1" hangingPunct="1">
              <a:lnSpc>
                <a:spcPct val="80000"/>
              </a:lnSpc>
              <a:buClr>
                <a:srgbClr val="FF0000"/>
              </a:buClr>
              <a:defRPr/>
            </a:pPr>
            <a:r>
              <a:rPr lang="en-US" altLang="en-US" sz="2400" b="1" dirty="0" smtClean="0">
                <a:solidFill>
                  <a:schemeClr val="bg1"/>
                </a:solidFill>
                <a:effectLst>
                  <a:outerShdw blurRad="38100" dist="38100" dir="2700000" algn="tl">
                    <a:srgbClr val="000000">
                      <a:alpha val="43137"/>
                    </a:srgbClr>
                  </a:outerShdw>
                </a:effectLst>
              </a:rPr>
              <a:t>Treatment</a:t>
            </a:r>
          </a:p>
        </p:txBody>
      </p:sp>
    </p:spTree>
    <p:extLst>
      <p:ext uri="{BB962C8B-B14F-4D97-AF65-F5344CB8AC3E}">
        <p14:creationId xmlns:p14="http://schemas.microsoft.com/office/powerpoint/2010/main" val="32937835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381000" y="76200"/>
            <a:ext cx="8686800" cy="1143000"/>
          </a:xfrm>
          <a:noFill/>
          <a:ln/>
          <a:extLst>
            <a:ext uri="{909E8E84-426E-40DD-AFC4-6F175D3DCCD1}">
              <a14:hiddenFill xmlns:a14="http://schemas.microsoft.com/office/drawing/2010/main">
                <a:solidFill>
                  <a:srgbClr val="D0FF4B"/>
                </a:solidFill>
              </a14:hiddenFill>
            </a:ext>
            <a:ext uri="{91240B29-F687-4F45-9708-019B960494DF}">
              <a14:hiddenLine xmlns:a14="http://schemas.microsoft.com/office/drawing/2010/main" w="9525">
                <a:solidFill>
                  <a:srgbClr val="D0FF4B"/>
                </a:solidFill>
                <a:miter lim="800000"/>
                <a:headEnd/>
                <a:tailEnd/>
              </a14:hiddenLine>
            </a:ext>
          </a:extLst>
        </p:spPr>
        <p:txBody>
          <a:bodyPr/>
          <a:lstStyle/>
          <a:p>
            <a:r>
              <a:rPr lang="en-US" altLang="en-US" b="1" dirty="0">
                <a:solidFill>
                  <a:srgbClr val="FFFF00"/>
                </a:solidFill>
                <a:effectLst>
                  <a:outerShdw blurRad="38100" dist="38100" dir="2700000" algn="tl">
                    <a:srgbClr val="000000">
                      <a:alpha val="43137"/>
                    </a:srgbClr>
                  </a:outerShdw>
                </a:effectLst>
              </a:rPr>
              <a:t>Imaging Workup Decision Tree</a:t>
            </a:r>
            <a:r>
              <a:rPr lang="en-US" altLang="en-US" sz="4800" b="1" dirty="0">
                <a:solidFill>
                  <a:srgbClr val="FFFF00"/>
                </a:solidFill>
                <a:effectLst>
                  <a:outerShdw blurRad="38100" dist="38100" dir="2700000" algn="tl">
                    <a:srgbClr val="000000">
                      <a:alpha val="43137"/>
                    </a:srgbClr>
                  </a:outerShdw>
                </a:effectLst>
              </a:rPr>
              <a:t>  </a:t>
            </a:r>
          </a:p>
        </p:txBody>
      </p:sp>
      <p:sp>
        <p:nvSpPr>
          <p:cNvPr id="62484" name="Oval 20"/>
          <p:cNvSpPr>
            <a:spLocks noChangeArrowheads="1"/>
          </p:cNvSpPr>
          <p:nvPr/>
        </p:nvSpPr>
        <p:spPr bwMode="auto">
          <a:xfrm>
            <a:off x="381000" y="3048000"/>
            <a:ext cx="2133600" cy="1295400"/>
          </a:xfrm>
          <a:prstGeom prst="ellipse">
            <a:avLst/>
          </a:prstGeom>
          <a:gradFill rotWithShape="1">
            <a:gsLst>
              <a:gs pos="0">
                <a:srgbClr val="FFFF00">
                  <a:gamma/>
                  <a:shade val="46275"/>
                  <a:invGamma/>
                </a:srgbClr>
              </a:gs>
              <a:gs pos="50000">
                <a:srgbClr val="FFFF00"/>
              </a:gs>
              <a:gs pos="100000">
                <a:srgbClr val="FFFF00">
                  <a:gamma/>
                  <a:shade val="46275"/>
                  <a:invGamma/>
                </a:srgbClr>
              </a:gs>
            </a:gsLst>
            <a:lin ang="5400000" scaled="1"/>
          </a:gradFill>
          <a:ln w="76200" cmpd="tri">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b="1"/>
              <a:t>Ultrasound</a:t>
            </a:r>
          </a:p>
        </p:txBody>
      </p:sp>
      <p:sp>
        <p:nvSpPr>
          <p:cNvPr id="62485" name="Rectangle 21"/>
          <p:cNvSpPr>
            <a:spLocks noChangeArrowheads="1"/>
          </p:cNvSpPr>
          <p:nvPr/>
        </p:nvSpPr>
        <p:spPr bwMode="auto">
          <a:xfrm>
            <a:off x="3276600" y="2133600"/>
            <a:ext cx="1295400" cy="838200"/>
          </a:xfrm>
          <a:prstGeom prst="rect">
            <a:avLst/>
          </a:prstGeom>
          <a:gradFill rotWithShape="1">
            <a:gsLst>
              <a:gs pos="0">
                <a:srgbClr val="00CCFF">
                  <a:gamma/>
                  <a:shade val="46275"/>
                  <a:invGamma/>
                </a:srgbClr>
              </a:gs>
              <a:gs pos="50000">
                <a:srgbClr val="00CCFF"/>
              </a:gs>
              <a:gs pos="100000">
                <a:srgbClr val="00CCFF">
                  <a:gamma/>
                  <a:shade val="46275"/>
                  <a:invGamma/>
                </a:srgbClr>
              </a:gs>
            </a:gsLst>
            <a:lin ang="5400000" scaled="1"/>
          </a:gradFill>
          <a:ln w="76200" cmpd="tri">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b="1"/>
              <a:t>MRI </a:t>
            </a:r>
          </a:p>
        </p:txBody>
      </p:sp>
      <p:sp>
        <p:nvSpPr>
          <p:cNvPr id="62486" name="Rectangle 22"/>
          <p:cNvSpPr>
            <a:spLocks noChangeArrowheads="1"/>
          </p:cNvSpPr>
          <p:nvPr/>
        </p:nvSpPr>
        <p:spPr bwMode="auto">
          <a:xfrm>
            <a:off x="3276600" y="4648200"/>
            <a:ext cx="1295400" cy="838200"/>
          </a:xfrm>
          <a:prstGeom prst="rect">
            <a:avLst/>
          </a:prstGeom>
          <a:gradFill rotWithShape="1">
            <a:gsLst>
              <a:gs pos="0">
                <a:srgbClr val="00CCFF">
                  <a:gamma/>
                  <a:shade val="46275"/>
                  <a:invGamma/>
                </a:srgbClr>
              </a:gs>
              <a:gs pos="50000">
                <a:srgbClr val="00CCFF"/>
              </a:gs>
              <a:gs pos="100000">
                <a:srgbClr val="00CCFF">
                  <a:gamma/>
                  <a:shade val="46275"/>
                  <a:invGamma/>
                </a:srgbClr>
              </a:gs>
            </a:gsLst>
            <a:lin ang="5400000" scaled="1"/>
          </a:gradFill>
          <a:ln w="76200" cmpd="tri">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b="1"/>
              <a:t>MRI </a:t>
            </a:r>
          </a:p>
        </p:txBody>
      </p:sp>
      <p:sp>
        <p:nvSpPr>
          <p:cNvPr id="62488" name="AutoShape 24"/>
          <p:cNvSpPr>
            <a:spLocks noChangeArrowheads="1"/>
          </p:cNvSpPr>
          <p:nvPr/>
        </p:nvSpPr>
        <p:spPr bwMode="auto">
          <a:xfrm>
            <a:off x="7010400" y="1447800"/>
            <a:ext cx="1905000" cy="914400"/>
          </a:xfrm>
          <a:prstGeom prst="octagon">
            <a:avLst>
              <a:gd name="adj" fmla="val 29287"/>
            </a:avLst>
          </a:prstGeom>
          <a:gradFill rotWithShape="1">
            <a:gsLst>
              <a:gs pos="0">
                <a:srgbClr val="FF6600">
                  <a:gamma/>
                  <a:shade val="46275"/>
                  <a:invGamma/>
                </a:srgbClr>
              </a:gs>
              <a:gs pos="50000">
                <a:srgbClr val="FF6600"/>
              </a:gs>
              <a:gs pos="100000">
                <a:srgbClr val="FF6600">
                  <a:gamma/>
                  <a:shade val="46275"/>
                  <a:invGamma/>
                </a:srgbClr>
              </a:gs>
            </a:gsLst>
            <a:lin ang="5400000" scaled="1"/>
          </a:gradFill>
          <a:ln w="76200" cmpd="tri">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b="1"/>
              <a:t>Hemangioma</a:t>
            </a:r>
            <a:r>
              <a:rPr lang="en-US" altLang="en-US"/>
              <a:t> </a:t>
            </a:r>
          </a:p>
        </p:txBody>
      </p:sp>
      <p:sp>
        <p:nvSpPr>
          <p:cNvPr id="62489" name="AutoShape 25"/>
          <p:cNvSpPr>
            <a:spLocks noChangeArrowheads="1"/>
          </p:cNvSpPr>
          <p:nvPr/>
        </p:nvSpPr>
        <p:spPr bwMode="auto">
          <a:xfrm>
            <a:off x="7086600" y="2819400"/>
            <a:ext cx="1905000" cy="914400"/>
          </a:xfrm>
          <a:prstGeom prst="octagon">
            <a:avLst>
              <a:gd name="adj" fmla="val 29287"/>
            </a:avLst>
          </a:prstGeom>
          <a:gradFill rotWithShape="1">
            <a:gsLst>
              <a:gs pos="0">
                <a:srgbClr val="FF6600">
                  <a:gamma/>
                  <a:shade val="46275"/>
                  <a:invGamma/>
                </a:srgbClr>
              </a:gs>
              <a:gs pos="50000">
                <a:srgbClr val="FF6600"/>
              </a:gs>
              <a:gs pos="100000">
                <a:srgbClr val="FF6600">
                  <a:gamma/>
                  <a:shade val="46275"/>
                  <a:invGamma/>
                </a:srgbClr>
              </a:gs>
            </a:gsLst>
            <a:lin ang="5400000" scaled="1"/>
          </a:gradFill>
          <a:ln w="76200" cmpd="tri">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b="1"/>
              <a:t>AVM</a:t>
            </a:r>
            <a:r>
              <a:rPr lang="en-US" altLang="en-US" sz="2400"/>
              <a:t> </a:t>
            </a:r>
          </a:p>
        </p:txBody>
      </p:sp>
      <p:sp>
        <p:nvSpPr>
          <p:cNvPr id="62490" name="AutoShape 26"/>
          <p:cNvSpPr>
            <a:spLocks noChangeArrowheads="1"/>
          </p:cNvSpPr>
          <p:nvPr/>
        </p:nvSpPr>
        <p:spPr bwMode="auto">
          <a:xfrm>
            <a:off x="7162800" y="4114800"/>
            <a:ext cx="1905000" cy="914400"/>
          </a:xfrm>
          <a:prstGeom prst="octagon">
            <a:avLst>
              <a:gd name="adj" fmla="val 29287"/>
            </a:avLst>
          </a:prstGeom>
          <a:gradFill rotWithShape="1">
            <a:gsLst>
              <a:gs pos="0">
                <a:srgbClr val="FF6600">
                  <a:gamma/>
                  <a:shade val="46275"/>
                  <a:invGamma/>
                </a:srgbClr>
              </a:gs>
              <a:gs pos="50000">
                <a:srgbClr val="FF6600"/>
              </a:gs>
              <a:gs pos="100000">
                <a:srgbClr val="FF6600">
                  <a:gamma/>
                  <a:shade val="46275"/>
                  <a:invGamma/>
                </a:srgbClr>
              </a:gs>
            </a:gsLst>
            <a:lin ang="5400000" scaled="1"/>
          </a:gradFill>
          <a:ln w="76200" cmpd="tri">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b="1"/>
              <a:t>Venous</a:t>
            </a:r>
            <a:r>
              <a:rPr lang="en-US" altLang="en-US" sz="2400"/>
              <a:t> </a:t>
            </a:r>
          </a:p>
        </p:txBody>
      </p:sp>
      <p:sp>
        <p:nvSpPr>
          <p:cNvPr id="62491" name="AutoShape 27"/>
          <p:cNvSpPr>
            <a:spLocks noChangeArrowheads="1"/>
          </p:cNvSpPr>
          <p:nvPr/>
        </p:nvSpPr>
        <p:spPr bwMode="auto">
          <a:xfrm>
            <a:off x="7162800" y="5410200"/>
            <a:ext cx="1905000" cy="914400"/>
          </a:xfrm>
          <a:prstGeom prst="octagon">
            <a:avLst>
              <a:gd name="adj" fmla="val 29287"/>
            </a:avLst>
          </a:prstGeom>
          <a:gradFill rotWithShape="1">
            <a:gsLst>
              <a:gs pos="0">
                <a:srgbClr val="FF6600">
                  <a:gamma/>
                  <a:shade val="46275"/>
                  <a:invGamma/>
                </a:srgbClr>
              </a:gs>
              <a:gs pos="50000">
                <a:srgbClr val="FF6600"/>
              </a:gs>
              <a:gs pos="100000">
                <a:srgbClr val="FF6600">
                  <a:gamma/>
                  <a:shade val="46275"/>
                  <a:invGamma/>
                </a:srgbClr>
              </a:gs>
            </a:gsLst>
            <a:lin ang="5400000" scaled="1"/>
          </a:gradFill>
          <a:ln w="76200" cmpd="tri">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b="1"/>
              <a:t>Lymphatic</a:t>
            </a:r>
            <a:r>
              <a:rPr lang="en-US" altLang="en-US" sz="2000"/>
              <a:t> </a:t>
            </a:r>
          </a:p>
        </p:txBody>
      </p:sp>
      <p:sp>
        <p:nvSpPr>
          <p:cNvPr id="62492" name="Line 28"/>
          <p:cNvSpPr>
            <a:spLocks noChangeShapeType="1"/>
          </p:cNvSpPr>
          <p:nvPr/>
        </p:nvSpPr>
        <p:spPr bwMode="auto">
          <a:xfrm>
            <a:off x="2514600" y="3657600"/>
            <a:ext cx="304800"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493" name="Line 29"/>
          <p:cNvSpPr>
            <a:spLocks noChangeShapeType="1"/>
          </p:cNvSpPr>
          <p:nvPr/>
        </p:nvSpPr>
        <p:spPr bwMode="auto">
          <a:xfrm>
            <a:off x="2819400" y="2590800"/>
            <a:ext cx="0" cy="243840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494" name="Line 30"/>
          <p:cNvSpPr>
            <a:spLocks noChangeShapeType="1"/>
          </p:cNvSpPr>
          <p:nvPr/>
        </p:nvSpPr>
        <p:spPr bwMode="auto">
          <a:xfrm>
            <a:off x="2819400" y="2590800"/>
            <a:ext cx="304800" cy="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495" name="Line 31"/>
          <p:cNvSpPr>
            <a:spLocks noChangeShapeType="1"/>
          </p:cNvSpPr>
          <p:nvPr/>
        </p:nvSpPr>
        <p:spPr bwMode="auto">
          <a:xfrm>
            <a:off x="2819400" y="5029200"/>
            <a:ext cx="304800" cy="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496" name="Line 32"/>
          <p:cNvSpPr>
            <a:spLocks noChangeShapeType="1"/>
          </p:cNvSpPr>
          <p:nvPr/>
        </p:nvSpPr>
        <p:spPr bwMode="auto">
          <a:xfrm>
            <a:off x="4572000" y="2590800"/>
            <a:ext cx="914400"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497" name="Line 33"/>
          <p:cNvSpPr>
            <a:spLocks noChangeShapeType="1"/>
          </p:cNvSpPr>
          <p:nvPr/>
        </p:nvSpPr>
        <p:spPr bwMode="auto">
          <a:xfrm>
            <a:off x="4572000" y="5105400"/>
            <a:ext cx="914400"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498" name="Line 34"/>
          <p:cNvSpPr>
            <a:spLocks noChangeShapeType="1"/>
          </p:cNvSpPr>
          <p:nvPr/>
        </p:nvSpPr>
        <p:spPr bwMode="auto">
          <a:xfrm>
            <a:off x="5486400" y="1905000"/>
            <a:ext cx="0" cy="137160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499" name="Line 35"/>
          <p:cNvSpPr>
            <a:spLocks noChangeShapeType="1"/>
          </p:cNvSpPr>
          <p:nvPr/>
        </p:nvSpPr>
        <p:spPr bwMode="auto">
          <a:xfrm>
            <a:off x="5486400" y="4495800"/>
            <a:ext cx="0" cy="137160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500" name="Line 36"/>
          <p:cNvSpPr>
            <a:spLocks noChangeShapeType="1"/>
          </p:cNvSpPr>
          <p:nvPr/>
        </p:nvSpPr>
        <p:spPr bwMode="auto">
          <a:xfrm>
            <a:off x="5486400" y="1905000"/>
            <a:ext cx="1447800" cy="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501" name="Line 37"/>
          <p:cNvSpPr>
            <a:spLocks noChangeShapeType="1"/>
          </p:cNvSpPr>
          <p:nvPr/>
        </p:nvSpPr>
        <p:spPr bwMode="auto">
          <a:xfrm>
            <a:off x="5486400" y="3276600"/>
            <a:ext cx="1447800" cy="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502" name="Line 38"/>
          <p:cNvSpPr>
            <a:spLocks noChangeShapeType="1"/>
          </p:cNvSpPr>
          <p:nvPr/>
        </p:nvSpPr>
        <p:spPr bwMode="auto">
          <a:xfrm>
            <a:off x="5486400" y="4495800"/>
            <a:ext cx="1524000" cy="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503" name="Line 39"/>
          <p:cNvSpPr>
            <a:spLocks noChangeShapeType="1"/>
          </p:cNvSpPr>
          <p:nvPr/>
        </p:nvSpPr>
        <p:spPr bwMode="auto">
          <a:xfrm>
            <a:off x="5486400" y="5867400"/>
            <a:ext cx="1524000" cy="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504" name="Text Box 40"/>
          <p:cNvSpPr txBox="1">
            <a:spLocks noChangeArrowheads="1"/>
          </p:cNvSpPr>
          <p:nvPr/>
        </p:nvSpPr>
        <p:spPr bwMode="auto">
          <a:xfrm rot="16200000">
            <a:off x="1907382" y="2359818"/>
            <a:ext cx="1276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chemeClr val="bg1"/>
                </a:solidFill>
              </a:rPr>
              <a:t>High Flow</a:t>
            </a:r>
          </a:p>
        </p:txBody>
      </p:sp>
      <p:sp>
        <p:nvSpPr>
          <p:cNvPr id="62505" name="Text Box 41"/>
          <p:cNvSpPr txBox="1">
            <a:spLocks noChangeArrowheads="1"/>
          </p:cNvSpPr>
          <p:nvPr/>
        </p:nvSpPr>
        <p:spPr bwMode="auto">
          <a:xfrm rot="16200000">
            <a:off x="1934369" y="4899819"/>
            <a:ext cx="1225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chemeClr val="bg1"/>
                </a:solidFill>
              </a:rPr>
              <a:t>Low Flow</a:t>
            </a:r>
          </a:p>
        </p:txBody>
      </p:sp>
      <p:sp>
        <p:nvSpPr>
          <p:cNvPr id="62506" name="Text Box 42"/>
          <p:cNvSpPr txBox="1">
            <a:spLocks noChangeArrowheads="1"/>
          </p:cNvSpPr>
          <p:nvPr/>
        </p:nvSpPr>
        <p:spPr bwMode="auto">
          <a:xfrm>
            <a:off x="5562600" y="2057400"/>
            <a:ext cx="1212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chemeClr val="bg1"/>
                </a:solidFill>
              </a:rPr>
              <a:t>Mass-like</a:t>
            </a:r>
          </a:p>
        </p:txBody>
      </p:sp>
      <p:sp>
        <p:nvSpPr>
          <p:cNvPr id="62507" name="Text Box 43"/>
          <p:cNvSpPr txBox="1">
            <a:spLocks noChangeArrowheads="1"/>
          </p:cNvSpPr>
          <p:nvPr/>
        </p:nvSpPr>
        <p:spPr bwMode="auto">
          <a:xfrm>
            <a:off x="5562600" y="2833688"/>
            <a:ext cx="1136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chemeClr val="bg1"/>
                </a:solidFill>
              </a:rPr>
              <a:t>No mass</a:t>
            </a:r>
          </a:p>
        </p:txBody>
      </p:sp>
      <p:sp>
        <p:nvSpPr>
          <p:cNvPr id="62508" name="Text Box 44"/>
          <p:cNvSpPr txBox="1">
            <a:spLocks noChangeArrowheads="1"/>
          </p:cNvSpPr>
          <p:nvPr/>
        </p:nvSpPr>
        <p:spPr bwMode="auto">
          <a:xfrm>
            <a:off x="5562600" y="4572000"/>
            <a:ext cx="1682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chemeClr val="bg1"/>
                </a:solidFill>
              </a:rPr>
              <a:t>Diffuse con.</a:t>
            </a:r>
          </a:p>
          <a:p>
            <a:r>
              <a:rPr lang="en-US" altLang="en-US" b="1">
                <a:solidFill>
                  <a:schemeClr val="bg1"/>
                </a:solidFill>
              </a:rPr>
              <a:t>Enhancement</a:t>
            </a:r>
          </a:p>
        </p:txBody>
      </p:sp>
      <p:sp>
        <p:nvSpPr>
          <p:cNvPr id="62509" name="Text Box 45"/>
          <p:cNvSpPr txBox="1">
            <a:spLocks noChangeArrowheads="1"/>
          </p:cNvSpPr>
          <p:nvPr/>
        </p:nvSpPr>
        <p:spPr bwMode="auto">
          <a:xfrm>
            <a:off x="5486400" y="5988050"/>
            <a:ext cx="1682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chemeClr val="bg1"/>
                </a:solidFill>
              </a:rPr>
              <a:t>No/rim con.</a:t>
            </a:r>
          </a:p>
          <a:p>
            <a:r>
              <a:rPr lang="en-US" altLang="en-US" b="1">
                <a:solidFill>
                  <a:schemeClr val="bg1"/>
                </a:solidFill>
              </a:rPr>
              <a:t>Enhancement</a:t>
            </a:r>
          </a:p>
        </p:txBody>
      </p:sp>
    </p:spTree>
    <p:extLst>
      <p:ext uri="{BB962C8B-B14F-4D97-AF65-F5344CB8AC3E}">
        <p14:creationId xmlns:p14="http://schemas.microsoft.com/office/powerpoint/2010/main" val="353540482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304800"/>
            <a:ext cx="5257800" cy="1143000"/>
          </a:xfrm>
        </p:spPr>
        <p:txBody>
          <a:bodyPr/>
          <a:lstStyle/>
          <a:p>
            <a:pPr eaLnBrk="1" hangingPunct="1">
              <a:defRPr/>
            </a:pPr>
            <a:r>
              <a:rPr lang="en-US" altLang="en-US" sz="3600" b="1" dirty="0" smtClean="0">
                <a:solidFill>
                  <a:srgbClr val="FFFF00"/>
                </a:solidFill>
                <a:effectLst>
                  <a:outerShdw blurRad="38100" dist="38100" dir="2700000" algn="tl">
                    <a:srgbClr val="000000"/>
                  </a:outerShdw>
                </a:effectLst>
              </a:rPr>
              <a:t>Chest Wall Disorders</a:t>
            </a:r>
            <a:r>
              <a:rPr lang="en-US" altLang="en-US" b="1" dirty="0" smtClean="0">
                <a:solidFill>
                  <a:srgbClr val="FFFF00"/>
                </a:solidFill>
                <a:effectLst>
                  <a:outerShdw blurRad="38100" dist="38100" dir="2700000" algn="tl">
                    <a:srgbClr val="000000"/>
                  </a:outerShdw>
                </a:effectLst>
              </a:rPr>
              <a:t>:</a:t>
            </a:r>
            <a:r>
              <a:rPr lang="en-US" altLang="en-US" sz="2800" b="1" dirty="0">
                <a:solidFill>
                  <a:srgbClr val="FFFF00"/>
                </a:solidFill>
                <a:effectLst>
                  <a:outerShdw blurRad="38100" dist="38100" dir="2700000" algn="tl">
                    <a:srgbClr val="000000"/>
                  </a:outerShdw>
                </a:effectLst>
              </a:rPr>
              <a:t/>
            </a:r>
            <a:br>
              <a:rPr lang="en-US" altLang="en-US" sz="2800" b="1" dirty="0">
                <a:solidFill>
                  <a:srgbClr val="FFFF00"/>
                </a:solidFill>
                <a:effectLst>
                  <a:outerShdw blurRad="38100" dist="38100" dir="2700000" algn="tl">
                    <a:srgbClr val="000000"/>
                  </a:outerShdw>
                </a:effectLst>
              </a:rPr>
            </a:br>
            <a:r>
              <a:rPr lang="en-US" altLang="en-US" sz="2400" b="1" dirty="0" smtClean="0">
                <a:solidFill>
                  <a:srgbClr val="FFC000"/>
                </a:solidFill>
                <a:effectLst>
                  <a:outerShdw blurRad="38100" dist="38100" dir="2700000" algn="tl">
                    <a:srgbClr val="000000"/>
                  </a:outerShdw>
                </a:effectLst>
              </a:rPr>
              <a:t>Hemangioma </a:t>
            </a:r>
            <a:endParaRPr lang="en-US" altLang="en-US" sz="2000" b="1" dirty="0" smtClean="0">
              <a:solidFill>
                <a:srgbClr val="FFC000"/>
              </a:solidFill>
              <a:effectLst>
                <a:outerShdw blurRad="38100" dist="38100" dir="2700000" algn="tl">
                  <a:srgbClr val="000000"/>
                </a:outerShdw>
              </a:effectLst>
            </a:endParaRPr>
          </a:p>
        </p:txBody>
      </p:sp>
      <p:sp>
        <p:nvSpPr>
          <p:cNvPr id="6147" name="Rectangle 3"/>
          <p:cNvSpPr>
            <a:spLocks noGrp="1" noChangeArrowheads="1"/>
          </p:cNvSpPr>
          <p:nvPr>
            <p:ph type="body" idx="1"/>
          </p:nvPr>
        </p:nvSpPr>
        <p:spPr>
          <a:xfrm>
            <a:off x="228600" y="1828800"/>
            <a:ext cx="5029200" cy="4724400"/>
          </a:xfrm>
        </p:spPr>
        <p:txBody>
          <a:bodyPr/>
          <a:lstStyle/>
          <a:p>
            <a:pPr eaLnBrk="1" hangingPunct="1">
              <a:lnSpc>
                <a:spcPct val="80000"/>
              </a:lnSpc>
              <a:buClr>
                <a:srgbClr val="FF0000"/>
              </a:buClr>
              <a:defRPr/>
            </a:pPr>
            <a:r>
              <a:rPr lang="en-US" altLang="en-US" sz="2600" b="1" dirty="0" smtClean="0">
                <a:solidFill>
                  <a:schemeClr val="bg1"/>
                </a:solidFill>
                <a:effectLst>
                  <a:outerShdw blurRad="38100" dist="38100" dir="2700000" algn="tl">
                    <a:srgbClr val="000000"/>
                  </a:outerShdw>
                </a:effectLst>
              </a:rPr>
              <a:t>Benign vascular tumor of abnormally proliferating endothelial cells</a:t>
            </a:r>
          </a:p>
          <a:p>
            <a:pPr eaLnBrk="1" hangingPunct="1">
              <a:lnSpc>
                <a:spcPct val="80000"/>
              </a:lnSpc>
              <a:buClr>
                <a:srgbClr val="FF0000"/>
              </a:buClr>
              <a:defRPr/>
            </a:pPr>
            <a:endParaRPr lang="en-US" altLang="en-US" sz="2400" b="1" dirty="0" smtClean="0">
              <a:solidFill>
                <a:schemeClr val="bg1"/>
              </a:solidFill>
              <a:effectLst>
                <a:outerShdw blurRad="38100" dist="38100" dir="2700000" algn="tl">
                  <a:srgbClr val="000000"/>
                </a:outerShdw>
              </a:effectLst>
            </a:endParaRPr>
          </a:p>
          <a:p>
            <a:pPr lvl="1" eaLnBrk="1" hangingPunct="1">
              <a:lnSpc>
                <a:spcPct val="80000"/>
              </a:lnSpc>
              <a:buClr>
                <a:srgbClr val="FF0000"/>
              </a:buClr>
              <a:defRPr/>
            </a:pPr>
            <a:r>
              <a:rPr lang="en-US" altLang="en-US" sz="2200" b="1" dirty="0" smtClean="0">
                <a:solidFill>
                  <a:schemeClr val="bg1"/>
                </a:solidFill>
                <a:effectLst>
                  <a:outerShdw blurRad="38100" dist="38100" dir="2700000" algn="tl">
                    <a:srgbClr val="000000"/>
                  </a:outerShdw>
                </a:effectLst>
              </a:rPr>
              <a:t>At birth, frequently underdeveloped with only a macule or discoloration</a:t>
            </a:r>
          </a:p>
          <a:p>
            <a:pPr marL="457200" lvl="1" indent="0" eaLnBrk="1" hangingPunct="1">
              <a:lnSpc>
                <a:spcPct val="80000"/>
              </a:lnSpc>
              <a:buClr>
                <a:srgbClr val="FF0000"/>
              </a:buClr>
              <a:buNone/>
              <a:defRPr/>
            </a:pPr>
            <a:r>
              <a:rPr lang="en-US" altLang="en-US" sz="2200" b="1" dirty="0" smtClean="0">
                <a:solidFill>
                  <a:schemeClr val="bg1"/>
                </a:solidFill>
                <a:effectLst>
                  <a:outerShdw blurRad="38100" dist="38100" dir="2700000" algn="tl">
                    <a:srgbClr val="000000"/>
                  </a:outerShdw>
                </a:effectLst>
              </a:rPr>
              <a:t> </a:t>
            </a:r>
          </a:p>
          <a:p>
            <a:pPr lvl="1" eaLnBrk="1" hangingPunct="1">
              <a:lnSpc>
                <a:spcPct val="80000"/>
              </a:lnSpc>
              <a:buClr>
                <a:srgbClr val="FF0000"/>
              </a:buClr>
              <a:defRPr/>
            </a:pPr>
            <a:r>
              <a:rPr lang="en-US" altLang="en-US" sz="2200" b="1" dirty="0" smtClean="0">
                <a:solidFill>
                  <a:schemeClr val="bg1"/>
                </a:solidFill>
                <a:effectLst>
                  <a:outerShdw blurRad="38100" dist="38100" dir="2700000" algn="tl">
                    <a:srgbClr val="000000"/>
                  </a:outerShdw>
                </a:effectLst>
              </a:rPr>
              <a:t>After birth, becomes raised and red in color (</a:t>
            </a:r>
            <a:r>
              <a:rPr lang="en-US" altLang="en-US" sz="2200" b="1" dirty="0" smtClean="0">
                <a:solidFill>
                  <a:srgbClr val="00FF00"/>
                </a:solidFill>
                <a:effectLst>
                  <a:outerShdw blurRad="38100" dist="38100" dir="2700000" algn="tl">
                    <a:srgbClr val="000000"/>
                  </a:outerShdw>
                </a:effectLst>
              </a:rPr>
              <a:t>proliferative phase</a:t>
            </a:r>
            <a:r>
              <a:rPr lang="en-US" altLang="en-US" sz="2200" b="1" dirty="0" smtClean="0">
                <a:solidFill>
                  <a:schemeClr val="bg1"/>
                </a:solidFill>
                <a:effectLst>
                  <a:outerShdw blurRad="38100" dist="38100" dir="2700000" algn="tl">
                    <a:srgbClr val="000000"/>
                  </a:outerShdw>
                </a:effectLst>
              </a:rPr>
              <a:t>)</a:t>
            </a:r>
          </a:p>
          <a:p>
            <a:pPr lvl="1" eaLnBrk="1" hangingPunct="1">
              <a:lnSpc>
                <a:spcPct val="80000"/>
              </a:lnSpc>
              <a:buClr>
                <a:srgbClr val="FF0000"/>
              </a:buClr>
              <a:defRPr/>
            </a:pPr>
            <a:endParaRPr lang="en-US" altLang="en-US" sz="2200" b="1" dirty="0" smtClean="0">
              <a:solidFill>
                <a:schemeClr val="bg1"/>
              </a:solidFill>
              <a:effectLst>
                <a:outerShdw blurRad="38100" dist="38100" dir="2700000" algn="tl">
                  <a:srgbClr val="000000"/>
                </a:outerShdw>
              </a:effectLst>
            </a:endParaRPr>
          </a:p>
          <a:p>
            <a:pPr lvl="1" eaLnBrk="1" hangingPunct="1">
              <a:lnSpc>
                <a:spcPct val="80000"/>
              </a:lnSpc>
              <a:buClr>
                <a:srgbClr val="FF0000"/>
              </a:buClr>
              <a:defRPr/>
            </a:pPr>
            <a:r>
              <a:rPr lang="en-US" altLang="en-US" sz="2200" b="1" dirty="0" smtClean="0">
                <a:solidFill>
                  <a:schemeClr val="bg1"/>
                </a:solidFill>
                <a:effectLst>
                  <a:outerShdw blurRad="38100" dist="38100" dir="2700000" algn="tl">
                    <a:srgbClr val="000000"/>
                  </a:outerShdw>
                </a:effectLst>
              </a:rPr>
              <a:t>Around the 1 year of </a:t>
            </a:r>
            <a:r>
              <a:rPr lang="en-US" altLang="en-US" sz="2200" b="1" dirty="0" smtClean="0">
                <a:solidFill>
                  <a:schemeClr val="bg1"/>
                </a:solidFill>
                <a:effectLst>
                  <a:outerShdw blurRad="38100" dist="38100" dir="2700000" algn="tl">
                    <a:srgbClr val="000000"/>
                  </a:outerShdw>
                </a:effectLst>
              </a:rPr>
              <a:t>life, leaving </a:t>
            </a:r>
            <a:r>
              <a:rPr lang="en-US" altLang="en-US" sz="2200" b="1" dirty="0" smtClean="0">
                <a:solidFill>
                  <a:schemeClr val="bg1"/>
                </a:solidFill>
                <a:effectLst>
                  <a:outerShdw blurRad="38100" dist="38100" dir="2700000" algn="tl">
                    <a:srgbClr val="000000"/>
                  </a:outerShdw>
                </a:effectLst>
              </a:rPr>
              <a:t>a fibro-fatty </a:t>
            </a:r>
            <a:r>
              <a:rPr lang="en-US" altLang="en-US" sz="2200" b="1" dirty="0" smtClean="0">
                <a:solidFill>
                  <a:schemeClr val="bg1"/>
                </a:solidFill>
                <a:effectLst>
                  <a:outerShdw blurRad="38100" dist="38100" dir="2700000" algn="tl">
                    <a:srgbClr val="000000"/>
                  </a:outerShdw>
                </a:effectLst>
              </a:rPr>
              <a:t>scar (</a:t>
            </a:r>
            <a:r>
              <a:rPr lang="en-US" altLang="en-US" sz="2200" b="1" dirty="0" err="1" smtClean="0">
                <a:solidFill>
                  <a:srgbClr val="00FF00"/>
                </a:solidFill>
                <a:effectLst>
                  <a:outerShdw blurRad="38100" dist="38100" dir="2700000" algn="tl">
                    <a:srgbClr val="000000"/>
                  </a:outerShdw>
                </a:effectLst>
              </a:rPr>
              <a:t>involuting</a:t>
            </a:r>
            <a:r>
              <a:rPr lang="en-US" altLang="en-US" sz="2200" b="1" dirty="0" smtClean="0">
                <a:solidFill>
                  <a:srgbClr val="00FF00"/>
                </a:solidFill>
                <a:effectLst>
                  <a:outerShdw blurRad="38100" dist="38100" dir="2700000" algn="tl">
                    <a:srgbClr val="000000"/>
                  </a:outerShdw>
                </a:effectLst>
              </a:rPr>
              <a:t> phase</a:t>
            </a:r>
            <a:r>
              <a:rPr lang="en-US" altLang="en-US" sz="2200" b="1" dirty="0" smtClean="0">
                <a:solidFill>
                  <a:schemeClr val="bg1"/>
                </a:solidFill>
                <a:effectLst>
                  <a:outerShdw blurRad="38100" dist="38100" dir="2700000" algn="tl">
                    <a:srgbClr val="000000"/>
                  </a:outerShdw>
                </a:effectLst>
              </a:rPr>
              <a:t>)</a:t>
            </a:r>
            <a:endParaRPr lang="en-US" altLang="en-US" sz="2200" b="1" dirty="0">
              <a:solidFill>
                <a:schemeClr val="bg1"/>
              </a:solidFill>
              <a:effectLst>
                <a:outerShdw blurRad="38100" dist="38100" dir="2700000" algn="tl">
                  <a:srgbClr val="000000"/>
                </a:outerShdw>
              </a:effectLst>
            </a:endParaRPr>
          </a:p>
        </p:txBody>
      </p:sp>
      <p:sp>
        <p:nvSpPr>
          <p:cNvPr id="22532" name="Rectangle 4"/>
          <p:cNvSpPr>
            <a:spLocks noChangeArrowheads="1"/>
          </p:cNvSpPr>
          <p:nvPr/>
        </p:nvSpPr>
        <p:spPr bwMode="auto">
          <a:xfrm>
            <a:off x="5257800" y="0"/>
            <a:ext cx="38862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pic>
        <p:nvPicPr>
          <p:cNvPr id="8" name="Picture 16"/>
          <p:cNvPicPr>
            <a:picLocks noChangeAspect="1" noChangeArrowheads="1"/>
          </p:cNvPicPr>
          <p:nvPr/>
        </p:nvPicPr>
        <p:blipFill>
          <a:blip r:embed="rId3">
            <a:extLst>
              <a:ext uri="{28A0092B-C50C-407E-A947-70E740481C1C}">
                <a14:useLocalDpi xmlns:a14="http://schemas.microsoft.com/office/drawing/2010/main" val="0"/>
              </a:ext>
            </a:extLst>
          </a:blip>
          <a:srcRect l="2274" t="9946" r="4491" b="6595"/>
          <a:stretch>
            <a:fillRect/>
          </a:stretch>
        </p:blipFill>
        <p:spPr bwMode="auto">
          <a:xfrm>
            <a:off x="5638800" y="228600"/>
            <a:ext cx="3276600" cy="308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7" descr="cavernoushemangioma10x04"/>
          <p:cNvPicPr>
            <a:picLocks noChangeAspect="1" noChangeArrowheads="1"/>
          </p:cNvPicPr>
          <p:nvPr/>
        </p:nvPicPr>
        <p:blipFill>
          <a:blip r:embed="rId4">
            <a:extLst>
              <a:ext uri="{28A0092B-C50C-407E-A947-70E740481C1C}">
                <a14:useLocalDpi xmlns:a14="http://schemas.microsoft.com/office/drawing/2010/main" val="0"/>
              </a:ext>
            </a:extLst>
          </a:blip>
          <a:srcRect l="31731" t="33389" r="28847" b="17195"/>
          <a:stretch>
            <a:fillRect/>
          </a:stretch>
        </p:blipFill>
        <p:spPr bwMode="auto">
          <a:xfrm>
            <a:off x="5635782" y="3521343"/>
            <a:ext cx="32766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674041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304800"/>
            <a:ext cx="5257800" cy="1143000"/>
          </a:xfrm>
        </p:spPr>
        <p:txBody>
          <a:bodyPr/>
          <a:lstStyle/>
          <a:p>
            <a:pPr eaLnBrk="1" hangingPunct="1">
              <a:defRPr/>
            </a:pPr>
            <a:r>
              <a:rPr lang="en-US" altLang="en-US" sz="3600" b="1" dirty="0" smtClean="0">
                <a:solidFill>
                  <a:srgbClr val="FFFF00"/>
                </a:solidFill>
                <a:effectLst>
                  <a:outerShdw blurRad="38100" dist="38100" dir="2700000" algn="tl">
                    <a:srgbClr val="000000"/>
                  </a:outerShdw>
                </a:effectLst>
              </a:rPr>
              <a:t>Chest Wall Disorders</a:t>
            </a:r>
            <a:r>
              <a:rPr lang="en-US" altLang="en-US" b="1" dirty="0" smtClean="0">
                <a:solidFill>
                  <a:srgbClr val="FFFF00"/>
                </a:solidFill>
                <a:effectLst>
                  <a:outerShdw blurRad="38100" dist="38100" dir="2700000" algn="tl">
                    <a:srgbClr val="000000"/>
                  </a:outerShdw>
                </a:effectLst>
              </a:rPr>
              <a:t>:</a:t>
            </a:r>
            <a:r>
              <a:rPr lang="en-US" altLang="en-US" sz="2800" b="1" dirty="0">
                <a:solidFill>
                  <a:srgbClr val="FFFF00"/>
                </a:solidFill>
                <a:effectLst>
                  <a:outerShdw blurRad="38100" dist="38100" dir="2700000" algn="tl">
                    <a:srgbClr val="000000"/>
                  </a:outerShdw>
                </a:effectLst>
              </a:rPr>
              <a:t/>
            </a:r>
            <a:br>
              <a:rPr lang="en-US" altLang="en-US" sz="2800" b="1" dirty="0">
                <a:solidFill>
                  <a:srgbClr val="FFFF00"/>
                </a:solidFill>
                <a:effectLst>
                  <a:outerShdw blurRad="38100" dist="38100" dir="2700000" algn="tl">
                    <a:srgbClr val="000000"/>
                  </a:outerShdw>
                </a:effectLst>
              </a:rPr>
            </a:br>
            <a:r>
              <a:rPr lang="en-US" altLang="en-US" sz="2400" b="1" dirty="0" smtClean="0">
                <a:solidFill>
                  <a:srgbClr val="FFC000"/>
                </a:solidFill>
                <a:effectLst>
                  <a:outerShdw blurRad="38100" dist="38100" dir="2700000" algn="tl">
                    <a:srgbClr val="000000"/>
                  </a:outerShdw>
                </a:effectLst>
              </a:rPr>
              <a:t>Hemangioma </a:t>
            </a:r>
            <a:endParaRPr lang="en-US" altLang="en-US" sz="2000" b="1" dirty="0" smtClean="0">
              <a:solidFill>
                <a:srgbClr val="FFC000"/>
              </a:solidFill>
              <a:effectLst>
                <a:outerShdw blurRad="38100" dist="38100" dir="2700000" algn="tl">
                  <a:srgbClr val="000000"/>
                </a:outerShdw>
              </a:effectLst>
            </a:endParaRPr>
          </a:p>
        </p:txBody>
      </p:sp>
      <p:sp>
        <p:nvSpPr>
          <p:cNvPr id="6147" name="Rectangle 3"/>
          <p:cNvSpPr>
            <a:spLocks noGrp="1" noChangeArrowheads="1"/>
          </p:cNvSpPr>
          <p:nvPr>
            <p:ph type="body" idx="1"/>
          </p:nvPr>
        </p:nvSpPr>
        <p:spPr>
          <a:xfrm>
            <a:off x="228600" y="1752600"/>
            <a:ext cx="5029200" cy="4724400"/>
          </a:xfrm>
        </p:spPr>
        <p:txBody>
          <a:bodyPr/>
          <a:lstStyle/>
          <a:p>
            <a:pPr eaLnBrk="1" hangingPunct="1">
              <a:lnSpc>
                <a:spcPct val="80000"/>
              </a:lnSpc>
              <a:buClr>
                <a:srgbClr val="FF0000"/>
              </a:buClr>
              <a:defRPr/>
            </a:pPr>
            <a:r>
              <a:rPr lang="en-US" altLang="en-US" sz="2600" b="1" dirty="0" smtClean="0">
                <a:solidFill>
                  <a:schemeClr val="bg1"/>
                </a:solidFill>
                <a:effectLst>
                  <a:outerShdw blurRad="38100" dist="38100" dir="2700000" algn="tl">
                    <a:srgbClr val="000000"/>
                  </a:outerShdw>
                </a:effectLst>
              </a:rPr>
              <a:t>Imaging findings</a:t>
            </a:r>
          </a:p>
          <a:p>
            <a:pPr lvl="1" eaLnBrk="1" hangingPunct="1">
              <a:lnSpc>
                <a:spcPct val="80000"/>
              </a:lnSpc>
              <a:buClr>
                <a:srgbClr val="FF0000"/>
              </a:buClr>
              <a:defRPr/>
            </a:pPr>
            <a:r>
              <a:rPr lang="en-US" altLang="en-US" sz="2200" b="1" dirty="0" smtClean="0">
                <a:solidFill>
                  <a:schemeClr val="bg1"/>
                </a:solidFill>
                <a:effectLst>
                  <a:outerShdw blurRad="38100" dist="38100" dir="2700000" algn="tl">
                    <a:srgbClr val="000000"/>
                  </a:outerShdw>
                </a:effectLst>
              </a:rPr>
              <a:t>US</a:t>
            </a:r>
          </a:p>
          <a:p>
            <a:pPr lvl="2"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At birth, well-defined &amp; lobulated hyperechoic mass</a:t>
            </a:r>
          </a:p>
          <a:p>
            <a:pPr lvl="2" eaLnBrk="1" hangingPunct="1">
              <a:lnSpc>
                <a:spcPct val="80000"/>
              </a:lnSpc>
              <a:buClr>
                <a:srgbClr val="FF0000"/>
              </a:buClr>
              <a:defRPr/>
            </a:pPr>
            <a:r>
              <a:rPr lang="en-US" altLang="en-US" sz="2000" b="1" dirty="0" err="1" smtClean="0">
                <a:solidFill>
                  <a:schemeClr val="bg1"/>
                </a:solidFill>
                <a:effectLst>
                  <a:outerShdw blurRad="38100" dist="38100" dir="2700000" algn="tl">
                    <a:srgbClr val="000000"/>
                  </a:outerShdw>
                </a:effectLst>
              </a:rPr>
              <a:t>Involuting</a:t>
            </a:r>
            <a:r>
              <a:rPr lang="en-US" altLang="en-US" sz="2000" b="1" dirty="0" smtClean="0">
                <a:solidFill>
                  <a:schemeClr val="bg1"/>
                </a:solidFill>
                <a:effectLst>
                  <a:outerShdw blurRad="38100" dist="38100" dir="2700000" algn="tl">
                    <a:srgbClr val="000000"/>
                  </a:outerShdw>
                </a:effectLst>
              </a:rPr>
              <a:t> phase – more heterogeneous mass</a:t>
            </a:r>
          </a:p>
          <a:p>
            <a:pPr marL="457200" lvl="1" indent="0" eaLnBrk="1" hangingPunct="1">
              <a:lnSpc>
                <a:spcPct val="80000"/>
              </a:lnSpc>
              <a:buClr>
                <a:srgbClr val="FF0000"/>
              </a:buClr>
              <a:buNone/>
              <a:defRPr/>
            </a:pPr>
            <a:r>
              <a:rPr lang="en-US" altLang="en-US" sz="2200" b="1" dirty="0" smtClean="0">
                <a:solidFill>
                  <a:schemeClr val="bg1"/>
                </a:solidFill>
                <a:effectLst>
                  <a:outerShdw blurRad="38100" dist="38100" dir="2700000" algn="tl">
                    <a:srgbClr val="000000"/>
                  </a:outerShdw>
                </a:effectLst>
              </a:rPr>
              <a:t> </a:t>
            </a:r>
          </a:p>
          <a:p>
            <a:pPr lvl="1" eaLnBrk="1" hangingPunct="1">
              <a:lnSpc>
                <a:spcPct val="80000"/>
              </a:lnSpc>
              <a:buClr>
                <a:srgbClr val="FF0000"/>
              </a:buClr>
              <a:defRPr/>
            </a:pPr>
            <a:r>
              <a:rPr lang="en-US" altLang="en-US" sz="2200" b="1" dirty="0" smtClean="0">
                <a:solidFill>
                  <a:schemeClr val="bg1"/>
                </a:solidFill>
                <a:effectLst>
                  <a:outerShdw blurRad="38100" dist="38100" dir="2700000" algn="tl">
                    <a:srgbClr val="000000"/>
                  </a:outerShdw>
                </a:effectLst>
              </a:rPr>
              <a:t>MRI</a:t>
            </a:r>
          </a:p>
          <a:p>
            <a:pPr lvl="2"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T1 – Isointense / </a:t>
            </a:r>
            <a:r>
              <a:rPr lang="en-US" altLang="en-US" sz="2000" b="1" dirty="0" err="1" smtClean="0">
                <a:solidFill>
                  <a:schemeClr val="bg1"/>
                </a:solidFill>
                <a:effectLst>
                  <a:outerShdw blurRad="38100" dist="38100" dir="2700000" algn="tl">
                    <a:srgbClr val="000000"/>
                  </a:outerShdw>
                </a:effectLst>
              </a:rPr>
              <a:t>hyperintense</a:t>
            </a:r>
            <a:r>
              <a:rPr lang="en-US" altLang="en-US" sz="2000" b="1" dirty="0" smtClean="0">
                <a:solidFill>
                  <a:schemeClr val="bg1"/>
                </a:solidFill>
                <a:effectLst>
                  <a:outerShdw blurRad="38100" dist="38100" dir="2700000" algn="tl">
                    <a:srgbClr val="000000"/>
                  </a:outerShdw>
                </a:effectLst>
              </a:rPr>
              <a:t> </a:t>
            </a:r>
          </a:p>
          <a:p>
            <a:pPr lvl="2"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T2 – Flow voids representing arteries or rapid venous flow</a:t>
            </a:r>
          </a:p>
          <a:p>
            <a:pPr lvl="2"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C+	</a:t>
            </a:r>
          </a:p>
          <a:p>
            <a:pPr lvl="3" eaLnBrk="1" hangingPunct="1">
              <a:lnSpc>
                <a:spcPct val="80000"/>
              </a:lnSpc>
              <a:buClr>
                <a:srgbClr val="FF0000"/>
              </a:buClr>
              <a:defRPr/>
            </a:pPr>
            <a:r>
              <a:rPr lang="en-US" altLang="en-US" sz="1800" b="1" dirty="0" smtClean="0">
                <a:solidFill>
                  <a:schemeClr val="bg1"/>
                </a:solidFill>
                <a:effectLst>
                  <a:outerShdw blurRad="38100" dist="38100" dir="2700000" algn="tl">
                    <a:srgbClr val="000000"/>
                  </a:outerShdw>
                </a:effectLst>
              </a:rPr>
              <a:t>Proliferative phase – Avid enhancement </a:t>
            </a:r>
          </a:p>
          <a:p>
            <a:pPr lvl="3" eaLnBrk="1" hangingPunct="1">
              <a:lnSpc>
                <a:spcPct val="80000"/>
              </a:lnSpc>
              <a:buClr>
                <a:srgbClr val="FF0000"/>
              </a:buClr>
              <a:defRPr/>
            </a:pPr>
            <a:r>
              <a:rPr lang="en-US" altLang="en-US" sz="1800" b="1" dirty="0" err="1" smtClean="0">
                <a:solidFill>
                  <a:schemeClr val="bg1"/>
                </a:solidFill>
                <a:effectLst>
                  <a:outerShdw blurRad="38100" dist="38100" dir="2700000" algn="tl">
                    <a:srgbClr val="000000"/>
                  </a:outerShdw>
                </a:effectLst>
              </a:rPr>
              <a:t>Involuting</a:t>
            </a:r>
            <a:r>
              <a:rPr lang="en-US" altLang="en-US" sz="1800" b="1" dirty="0" smtClean="0">
                <a:solidFill>
                  <a:schemeClr val="bg1"/>
                </a:solidFill>
                <a:effectLst>
                  <a:outerShdw blurRad="38100" dist="38100" dir="2700000" algn="tl">
                    <a:srgbClr val="000000"/>
                  </a:outerShdw>
                </a:effectLst>
              </a:rPr>
              <a:t> phase – Heterogeneous enhancement</a:t>
            </a:r>
            <a:endParaRPr lang="en-US" altLang="en-US" sz="1800" b="1" dirty="0">
              <a:solidFill>
                <a:schemeClr val="bg1"/>
              </a:solidFill>
              <a:effectLst>
                <a:outerShdw blurRad="38100" dist="38100" dir="2700000" algn="tl">
                  <a:srgbClr val="000000"/>
                </a:outerShdw>
              </a:effectLst>
            </a:endParaRPr>
          </a:p>
        </p:txBody>
      </p:sp>
      <p:sp>
        <p:nvSpPr>
          <p:cNvPr id="22532" name="Rectangle 4"/>
          <p:cNvSpPr>
            <a:spLocks noChangeArrowheads="1"/>
          </p:cNvSpPr>
          <p:nvPr/>
        </p:nvSpPr>
        <p:spPr bwMode="auto">
          <a:xfrm>
            <a:off x="5257800" y="0"/>
            <a:ext cx="38862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pic>
        <p:nvPicPr>
          <p:cNvPr id="7" name="Picture 2" descr="D:\1189582 color\image 1.jpg"/>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t="10225" r="32849" b="13084"/>
          <a:stretch>
            <a:fillRect/>
          </a:stretch>
        </p:blipFill>
        <p:spPr bwMode="auto">
          <a:xfrm>
            <a:off x="5638800" y="381000"/>
            <a:ext cx="32766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01"/>
          <p:cNvPicPr>
            <a:picLocks noChangeAspect="1" noChangeArrowheads="1"/>
          </p:cNvPicPr>
          <p:nvPr/>
        </p:nvPicPr>
        <p:blipFill>
          <a:blip r:embed="rId4">
            <a:extLst>
              <a:ext uri="{28A0092B-C50C-407E-A947-70E740481C1C}">
                <a14:useLocalDpi xmlns:a14="http://schemas.microsoft.com/office/drawing/2010/main" val="0"/>
              </a:ext>
            </a:extLst>
          </a:blip>
          <a:srcRect l="14229" t="32385" r="15001" b="9079"/>
          <a:stretch>
            <a:fillRect/>
          </a:stretch>
        </p:blipFill>
        <p:spPr bwMode="auto">
          <a:xfrm>
            <a:off x="5638800" y="3690938"/>
            <a:ext cx="3276600" cy="27098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334718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304800"/>
            <a:ext cx="5257800" cy="1143000"/>
          </a:xfrm>
        </p:spPr>
        <p:txBody>
          <a:bodyPr/>
          <a:lstStyle/>
          <a:p>
            <a:pPr eaLnBrk="1" hangingPunct="1">
              <a:defRPr/>
            </a:pPr>
            <a:r>
              <a:rPr lang="en-US" altLang="en-US" sz="3600" b="1" dirty="0" smtClean="0">
                <a:solidFill>
                  <a:srgbClr val="FFFF00"/>
                </a:solidFill>
                <a:effectLst>
                  <a:outerShdw blurRad="38100" dist="38100" dir="2700000" algn="tl">
                    <a:srgbClr val="000000"/>
                  </a:outerShdw>
                </a:effectLst>
              </a:rPr>
              <a:t>Chest Wall Disorders</a:t>
            </a:r>
            <a:r>
              <a:rPr lang="en-US" altLang="en-US" b="1" dirty="0" smtClean="0">
                <a:solidFill>
                  <a:srgbClr val="FFFF00"/>
                </a:solidFill>
                <a:effectLst>
                  <a:outerShdw blurRad="38100" dist="38100" dir="2700000" algn="tl">
                    <a:srgbClr val="000000"/>
                  </a:outerShdw>
                </a:effectLst>
              </a:rPr>
              <a:t>:</a:t>
            </a:r>
            <a:r>
              <a:rPr lang="en-US" altLang="en-US" sz="2800" b="1" dirty="0">
                <a:solidFill>
                  <a:srgbClr val="FFFF00"/>
                </a:solidFill>
                <a:effectLst>
                  <a:outerShdw blurRad="38100" dist="38100" dir="2700000" algn="tl">
                    <a:srgbClr val="000000"/>
                  </a:outerShdw>
                </a:effectLst>
              </a:rPr>
              <a:t/>
            </a:r>
            <a:br>
              <a:rPr lang="en-US" altLang="en-US" sz="2800" b="1" dirty="0">
                <a:solidFill>
                  <a:srgbClr val="FFFF00"/>
                </a:solidFill>
                <a:effectLst>
                  <a:outerShdw blurRad="38100" dist="38100" dir="2700000" algn="tl">
                    <a:srgbClr val="000000"/>
                  </a:outerShdw>
                </a:effectLst>
              </a:rPr>
            </a:br>
            <a:r>
              <a:rPr lang="en-US" altLang="en-US" sz="2400" b="1" dirty="0" smtClean="0">
                <a:solidFill>
                  <a:srgbClr val="FFC000"/>
                </a:solidFill>
                <a:effectLst>
                  <a:outerShdw blurRad="38100" dist="38100" dir="2700000" algn="tl">
                    <a:srgbClr val="000000"/>
                  </a:outerShdw>
                </a:effectLst>
              </a:rPr>
              <a:t>Lymphatic Malformation </a:t>
            </a:r>
            <a:endParaRPr lang="en-US" altLang="en-US" sz="2000" b="1" dirty="0" smtClean="0">
              <a:solidFill>
                <a:srgbClr val="FFC000"/>
              </a:solidFill>
              <a:effectLst>
                <a:outerShdw blurRad="38100" dist="38100" dir="2700000" algn="tl">
                  <a:srgbClr val="000000"/>
                </a:outerShdw>
              </a:effectLst>
            </a:endParaRPr>
          </a:p>
        </p:txBody>
      </p:sp>
      <p:sp>
        <p:nvSpPr>
          <p:cNvPr id="6147" name="Rectangle 3"/>
          <p:cNvSpPr>
            <a:spLocks noGrp="1" noChangeArrowheads="1"/>
          </p:cNvSpPr>
          <p:nvPr>
            <p:ph type="body" idx="1"/>
          </p:nvPr>
        </p:nvSpPr>
        <p:spPr>
          <a:xfrm>
            <a:off x="228600" y="1752600"/>
            <a:ext cx="5029200" cy="4724400"/>
          </a:xfrm>
        </p:spPr>
        <p:txBody>
          <a:bodyPr/>
          <a:lstStyle/>
          <a:p>
            <a:pPr eaLnBrk="1" hangingPunct="1">
              <a:lnSpc>
                <a:spcPct val="80000"/>
              </a:lnSpc>
              <a:buClr>
                <a:srgbClr val="FF0000"/>
              </a:buClr>
              <a:defRPr/>
            </a:pPr>
            <a:r>
              <a:rPr lang="en-US" altLang="en-US" sz="2600" b="1" dirty="0" smtClean="0">
                <a:solidFill>
                  <a:schemeClr val="bg1"/>
                </a:solidFill>
                <a:effectLst>
                  <a:outerShdw blurRad="38100" dist="38100" dir="2700000" algn="tl">
                    <a:srgbClr val="000000"/>
                  </a:outerShdw>
                </a:effectLst>
              </a:rPr>
              <a:t>Low flow type vascular malformation </a:t>
            </a:r>
          </a:p>
          <a:p>
            <a:pPr eaLnBrk="1" hangingPunct="1">
              <a:lnSpc>
                <a:spcPct val="80000"/>
              </a:lnSpc>
              <a:buClr>
                <a:srgbClr val="FF0000"/>
              </a:buClr>
              <a:defRPr/>
            </a:pPr>
            <a:endParaRPr lang="en-US" altLang="en-US" sz="26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600" b="1" dirty="0" smtClean="0">
                <a:solidFill>
                  <a:schemeClr val="bg1"/>
                </a:solidFill>
                <a:effectLst>
                  <a:outerShdw blurRad="38100" dist="38100" dir="2700000" algn="tl">
                    <a:srgbClr val="000000"/>
                  </a:outerShdw>
                </a:effectLst>
              </a:rPr>
              <a:t>At birth, fully developed</a:t>
            </a:r>
          </a:p>
          <a:p>
            <a:pPr eaLnBrk="1" hangingPunct="1">
              <a:lnSpc>
                <a:spcPct val="80000"/>
              </a:lnSpc>
              <a:buClr>
                <a:srgbClr val="FF0000"/>
              </a:buClr>
              <a:defRPr/>
            </a:pPr>
            <a:endParaRPr lang="en-US" altLang="en-US" sz="26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600" b="1" dirty="0" smtClean="0">
                <a:solidFill>
                  <a:schemeClr val="bg1"/>
                </a:solidFill>
                <a:effectLst>
                  <a:outerShdw blurRad="38100" dist="38100" dir="2700000" algn="tl">
                    <a:srgbClr val="000000"/>
                  </a:outerShdw>
                </a:effectLst>
              </a:rPr>
              <a:t>Growth commensurate to the patient’s growth </a:t>
            </a:r>
          </a:p>
          <a:p>
            <a:pPr eaLnBrk="1" hangingPunct="1">
              <a:lnSpc>
                <a:spcPct val="80000"/>
              </a:lnSpc>
              <a:buClr>
                <a:srgbClr val="FF0000"/>
              </a:buClr>
              <a:defRPr/>
            </a:pPr>
            <a:endParaRPr lang="en-US" altLang="en-US" sz="26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600" b="1" dirty="0" smtClean="0">
                <a:solidFill>
                  <a:schemeClr val="bg1"/>
                </a:solidFill>
                <a:effectLst>
                  <a:outerShdw blurRad="38100" dist="38100" dir="2700000" algn="tl">
                    <a:srgbClr val="000000"/>
                  </a:outerShdw>
                </a:effectLst>
              </a:rPr>
              <a:t>Soft &amp; pliable mass</a:t>
            </a:r>
          </a:p>
          <a:p>
            <a:pPr eaLnBrk="1" hangingPunct="1">
              <a:lnSpc>
                <a:spcPct val="80000"/>
              </a:lnSpc>
              <a:buClr>
                <a:srgbClr val="FF0000"/>
              </a:buClr>
              <a:defRPr/>
            </a:pPr>
            <a:endParaRPr lang="en-US" altLang="en-US" sz="2600"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600" b="1" dirty="0" smtClean="0">
                <a:solidFill>
                  <a:schemeClr val="bg1"/>
                </a:solidFill>
                <a:effectLst>
                  <a:outerShdw blurRad="38100" dist="38100" dir="2700000" algn="tl">
                    <a:srgbClr val="000000"/>
                  </a:outerShdw>
                </a:effectLst>
              </a:rPr>
              <a:t>Can occur anywhere in the body</a:t>
            </a:r>
            <a:endParaRPr lang="en-US" altLang="en-US" sz="1800" b="1" dirty="0">
              <a:solidFill>
                <a:schemeClr val="bg1"/>
              </a:solidFill>
              <a:effectLst>
                <a:outerShdw blurRad="38100" dist="38100" dir="2700000" algn="tl">
                  <a:srgbClr val="000000"/>
                </a:outerShdw>
              </a:effectLst>
            </a:endParaRPr>
          </a:p>
        </p:txBody>
      </p:sp>
      <p:sp>
        <p:nvSpPr>
          <p:cNvPr id="22532" name="Rectangle 4"/>
          <p:cNvSpPr>
            <a:spLocks noChangeArrowheads="1"/>
          </p:cNvSpPr>
          <p:nvPr/>
        </p:nvSpPr>
        <p:spPr bwMode="auto">
          <a:xfrm>
            <a:off x="5257800" y="0"/>
            <a:ext cx="38862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pic>
        <p:nvPicPr>
          <p:cNvPr id="8" name="Picture 4" descr="C:\Documents and Settings\Ricardo\My Documents\Papers and publication\Hemangiomas\hemangioma\fuentes jose\fuentes j 3-24-04 5.jpg"/>
          <p:cNvPicPr>
            <a:picLocks noChangeAspect="1" noChangeArrowheads="1"/>
          </p:cNvPicPr>
          <p:nvPr/>
        </p:nvPicPr>
        <p:blipFill>
          <a:blip r:embed="rId3">
            <a:extLst>
              <a:ext uri="{28A0092B-C50C-407E-A947-70E740481C1C}">
                <a14:useLocalDpi xmlns:a14="http://schemas.microsoft.com/office/drawing/2010/main" val="0"/>
              </a:ext>
            </a:extLst>
          </a:blip>
          <a:srcRect l="9766" r="7224"/>
          <a:stretch>
            <a:fillRect/>
          </a:stretch>
        </p:blipFill>
        <p:spPr bwMode="auto">
          <a:xfrm>
            <a:off x="5638800" y="228600"/>
            <a:ext cx="3276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l="6349" r="25397" b="3177"/>
          <a:stretch>
            <a:fillRect/>
          </a:stretch>
        </p:blipFill>
        <p:spPr bwMode="auto">
          <a:xfrm>
            <a:off x="5638800" y="3581400"/>
            <a:ext cx="3276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898213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304800"/>
            <a:ext cx="5257800" cy="1143000"/>
          </a:xfrm>
        </p:spPr>
        <p:txBody>
          <a:bodyPr/>
          <a:lstStyle/>
          <a:p>
            <a:pPr eaLnBrk="1" hangingPunct="1">
              <a:defRPr/>
            </a:pPr>
            <a:r>
              <a:rPr lang="en-US" altLang="en-US" sz="3600" b="1" dirty="0" smtClean="0">
                <a:solidFill>
                  <a:srgbClr val="FFFF00"/>
                </a:solidFill>
                <a:effectLst>
                  <a:outerShdw blurRad="38100" dist="38100" dir="2700000" algn="tl">
                    <a:srgbClr val="000000"/>
                  </a:outerShdw>
                </a:effectLst>
              </a:rPr>
              <a:t>Chest Wall Disorders</a:t>
            </a:r>
            <a:r>
              <a:rPr lang="en-US" altLang="en-US" b="1" dirty="0" smtClean="0">
                <a:solidFill>
                  <a:srgbClr val="FFFF00"/>
                </a:solidFill>
                <a:effectLst>
                  <a:outerShdw blurRad="38100" dist="38100" dir="2700000" algn="tl">
                    <a:srgbClr val="000000"/>
                  </a:outerShdw>
                </a:effectLst>
              </a:rPr>
              <a:t>:</a:t>
            </a:r>
            <a:r>
              <a:rPr lang="en-US" altLang="en-US" sz="2800" b="1" dirty="0">
                <a:solidFill>
                  <a:srgbClr val="FFFF00"/>
                </a:solidFill>
                <a:effectLst>
                  <a:outerShdw blurRad="38100" dist="38100" dir="2700000" algn="tl">
                    <a:srgbClr val="000000"/>
                  </a:outerShdw>
                </a:effectLst>
              </a:rPr>
              <a:t/>
            </a:r>
            <a:br>
              <a:rPr lang="en-US" altLang="en-US" sz="2800" b="1" dirty="0">
                <a:solidFill>
                  <a:srgbClr val="FFFF00"/>
                </a:solidFill>
                <a:effectLst>
                  <a:outerShdw blurRad="38100" dist="38100" dir="2700000" algn="tl">
                    <a:srgbClr val="000000"/>
                  </a:outerShdw>
                </a:effectLst>
              </a:rPr>
            </a:br>
            <a:r>
              <a:rPr lang="en-US" altLang="en-US" sz="2400" b="1" dirty="0" smtClean="0">
                <a:solidFill>
                  <a:srgbClr val="FFC000"/>
                </a:solidFill>
                <a:effectLst>
                  <a:outerShdw blurRad="38100" dist="38100" dir="2700000" algn="tl">
                    <a:srgbClr val="000000"/>
                  </a:outerShdw>
                </a:effectLst>
              </a:rPr>
              <a:t>Lymphatic Malformation </a:t>
            </a:r>
            <a:endParaRPr lang="en-US" altLang="en-US" sz="2000" b="1" dirty="0" smtClean="0">
              <a:solidFill>
                <a:srgbClr val="FFC000"/>
              </a:solidFill>
              <a:effectLst>
                <a:outerShdw blurRad="38100" dist="38100" dir="2700000" algn="tl">
                  <a:srgbClr val="000000"/>
                </a:outerShdw>
              </a:effectLst>
            </a:endParaRPr>
          </a:p>
        </p:txBody>
      </p:sp>
      <p:sp>
        <p:nvSpPr>
          <p:cNvPr id="6147" name="Rectangle 3"/>
          <p:cNvSpPr>
            <a:spLocks noGrp="1" noChangeArrowheads="1"/>
          </p:cNvSpPr>
          <p:nvPr>
            <p:ph type="body" idx="1"/>
          </p:nvPr>
        </p:nvSpPr>
        <p:spPr>
          <a:xfrm>
            <a:off x="228600" y="1752600"/>
            <a:ext cx="5029200" cy="4724400"/>
          </a:xfrm>
        </p:spPr>
        <p:txBody>
          <a:bodyPr/>
          <a:lstStyle/>
          <a:p>
            <a:pPr eaLnBrk="1" hangingPunct="1">
              <a:lnSpc>
                <a:spcPct val="80000"/>
              </a:lnSpc>
              <a:buClr>
                <a:srgbClr val="FF0000"/>
              </a:buClr>
              <a:defRPr/>
            </a:pPr>
            <a:r>
              <a:rPr lang="en-US" altLang="en-US" b="1" dirty="0" smtClean="0">
                <a:solidFill>
                  <a:schemeClr val="bg1"/>
                </a:solidFill>
                <a:effectLst>
                  <a:outerShdw blurRad="38100" dist="38100" dir="2700000" algn="tl">
                    <a:srgbClr val="000000"/>
                  </a:outerShdw>
                </a:effectLst>
              </a:rPr>
              <a:t>Imaging findings </a:t>
            </a:r>
          </a:p>
          <a:p>
            <a:pPr lvl="1" eaLnBrk="1" hangingPunct="1">
              <a:lnSpc>
                <a:spcPct val="80000"/>
              </a:lnSpc>
              <a:buClr>
                <a:srgbClr val="FF0000"/>
              </a:buClr>
              <a:defRPr/>
            </a:pPr>
            <a:r>
              <a:rPr lang="en-US" altLang="en-US" sz="2600" b="1" dirty="0" smtClean="0">
                <a:solidFill>
                  <a:schemeClr val="bg1"/>
                </a:solidFill>
                <a:effectLst>
                  <a:outerShdw blurRad="38100" dist="38100" dir="2700000" algn="tl">
                    <a:srgbClr val="000000"/>
                  </a:outerShdw>
                </a:effectLst>
              </a:rPr>
              <a:t>US</a:t>
            </a:r>
          </a:p>
          <a:p>
            <a:pPr lvl="2" eaLnBrk="1" hangingPunct="1">
              <a:lnSpc>
                <a:spcPct val="80000"/>
              </a:lnSpc>
              <a:buClr>
                <a:srgbClr val="FF0000"/>
              </a:buClr>
              <a:defRPr/>
            </a:pPr>
            <a:r>
              <a:rPr lang="en-US" altLang="en-US" sz="2200" b="1" dirty="0" err="1" smtClean="0">
                <a:solidFill>
                  <a:srgbClr val="00FF00"/>
                </a:solidFill>
                <a:effectLst>
                  <a:outerShdw blurRad="38100" dist="38100" dir="2700000" algn="tl">
                    <a:srgbClr val="000000"/>
                  </a:outerShdw>
                </a:effectLst>
              </a:rPr>
              <a:t>Multicystic</a:t>
            </a:r>
            <a:r>
              <a:rPr lang="en-US" altLang="en-US" sz="2200" b="1" dirty="0" smtClean="0">
                <a:solidFill>
                  <a:srgbClr val="00FF00"/>
                </a:solidFill>
                <a:effectLst>
                  <a:outerShdw blurRad="38100" dist="38100" dir="2700000" algn="tl">
                    <a:srgbClr val="000000"/>
                  </a:outerShdw>
                </a:effectLst>
              </a:rPr>
              <a:t> lesion </a:t>
            </a:r>
          </a:p>
          <a:p>
            <a:pPr lvl="2" eaLnBrk="1" hangingPunct="1">
              <a:lnSpc>
                <a:spcPct val="80000"/>
              </a:lnSpc>
              <a:buClr>
                <a:srgbClr val="FF0000"/>
              </a:buClr>
              <a:defRPr/>
            </a:pPr>
            <a:r>
              <a:rPr lang="en-US" altLang="en-US" sz="2200" b="1" dirty="0" smtClean="0">
                <a:solidFill>
                  <a:schemeClr val="bg1"/>
                </a:solidFill>
                <a:effectLst>
                  <a:outerShdw blurRad="38100" dist="38100" dir="2700000" algn="tl">
                    <a:srgbClr val="000000"/>
                  </a:outerShdw>
                </a:effectLst>
              </a:rPr>
              <a:t>Two main types</a:t>
            </a:r>
          </a:p>
          <a:p>
            <a:pPr lvl="3" eaLnBrk="1" hangingPunct="1">
              <a:lnSpc>
                <a:spcPct val="80000"/>
              </a:lnSpc>
              <a:buClr>
                <a:srgbClr val="FF0000"/>
              </a:buClr>
              <a:defRPr/>
            </a:pPr>
            <a:r>
              <a:rPr lang="en-US" altLang="en-US" sz="1800" b="1" dirty="0" smtClean="0">
                <a:solidFill>
                  <a:schemeClr val="bg1"/>
                </a:solidFill>
                <a:effectLst>
                  <a:outerShdw blurRad="38100" dist="38100" dir="2700000" algn="tl">
                    <a:srgbClr val="000000"/>
                  </a:outerShdw>
                </a:effectLst>
              </a:rPr>
              <a:t>Macro &amp; microcytic types</a:t>
            </a:r>
          </a:p>
          <a:p>
            <a:pPr lvl="2" eaLnBrk="1" hangingPunct="1">
              <a:lnSpc>
                <a:spcPct val="80000"/>
              </a:lnSpc>
              <a:buClr>
                <a:srgbClr val="FF0000"/>
              </a:buClr>
              <a:defRPr/>
            </a:pPr>
            <a:r>
              <a:rPr lang="en-US" altLang="en-US" sz="2200" b="1" dirty="0" smtClean="0">
                <a:solidFill>
                  <a:srgbClr val="00FF00"/>
                </a:solidFill>
                <a:effectLst>
                  <a:outerShdw blurRad="38100" dist="38100" dir="2700000" algn="tl">
                    <a:srgbClr val="000000"/>
                  </a:outerShdw>
                </a:effectLst>
              </a:rPr>
              <a:t>No internal blood flow</a:t>
            </a:r>
          </a:p>
          <a:p>
            <a:pPr lvl="2" eaLnBrk="1" hangingPunct="1">
              <a:lnSpc>
                <a:spcPct val="80000"/>
              </a:lnSpc>
              <a:buClr>
                <a:srgbClr val="FF0000"/>
              </a:buClr>
              <a:defRPr/>
            </a:pPr>
            <a:r>
              <a:rPr lang="en-US" altLang="en-US" sz="2200" b="1" dirty="0" smtClean="0">
                <a:solidFill>
                  <a:schemeClr val="bg1"/>
                </a:solidFill>
                <a:effectLst>
                  <a:outerShdw blurRad="38100" dist="38100" dir="2700000" algn="tl">
                    <a:srgbClr val="000000"/>
                  </a:outerShdw>
                </a:effectLst>
              </a:rPr>
              <a:t>+ bleeding &amp; infection </a:t>
            </a:r>
          </a:p>
          <a:p>
            <a:pPr lvl="3" eaLnBrk="1" hangingPunct="1">
              <a:lnSpc>
                <a:spcPct val="80000"/>
              </a:lnSpc>
              <a:buClr>
                <a:srgbClr val="FF0000"/>
              </a:buClr>
              <a:defRPr/>
            </a:pPr>
            <a:r>
              <a:rPr lang="en-US" altLang="en-US" sz="1400" b="1" dirty="0" smtClean="0">
                <a:solidFill>
                  <a:schemeClr val="bg1"/>
                </a:solidFill>
                <a:effectLst>
                  <a:outerShdw blurRad="38100" dist="38100" dir="2700000" algn="tl">
                    <a:srgbClr val="000000"/>
                  </a:outerShdw>
                </a:effectLst>
              </a:rPr>
              <a:t>Echogenic material </a:t>
            </a:r>
          </a:p>
          <a:p>
            <a:pPr lvl="3" eaLnBrk="1" hangingPunct="1">
              <a:lnSpc>
                <a:spcPct val="80000"/>
              </a:lnSpc>
              <a:buClr>
                <a:srgbClr val="FF0000"/>
              </a:buClr>
              <a:defRPr/>
            </a:pPr>
            <a:r>
              <a:rPr lang="en-US" altLang="en-US" sz="1400" b="1" dirty="0" smtClean="0">
                <a:solidFill>
                  <a:schemeClr val="bg1"/>
                </a:solidFill>
                <a:effectLst>
                  <a:outerShdw blurRad="38100" dist="38100" dir="2700000" algn="tl">
                    <a:srgbClr val="000000"/>
                  </a:outerShdw>
                </a:effectLst>
              </a:rPr>
              <a:t>Low level echoes </a:t>
            </a:r>
          </a:p>
          <a:p>
            <a:pPr lvl="3" eaLnBrk="1" hangingPunct="1">
              <a:lnSpc>
                <a:spcPct val="80000"/>
              </a:lnSpc>
              <a:buClr>
                <a:srgbClr val="FF0000"/>
              </a:buClr>
              <a:defRPr/>
            </a:pPr>
            <a:r>
              <a:rPr lang="en-US" altLang="en-US" sz="1400" b="1" dirty="0" smtClean="0">
                <a:solidFill>
                  <a:schemeClr val="bg1"/>
                </a:solidFill>
                <a:effectLst>
                  <a:outerShdw blurRad="38100" dist="38100" dir="2700000" algn="tl">
                    <a:srgbClr val="000000"/>
                  </a:outerShdw>
                </a:effectLst>
              </a:rPr>
              <a:t>Fluid-fluid levels</a:t>
            </a:r>
          </a:p>
          <a:p>
            <a:pPr lvl="1" eaLnBrk="1" hangingPunct="1">
              <a:lnSpc>
                <a:spcPct val="80000"/>
              </a:lnSpc>
              <a:buClr>
                <a:srgbClr val="FF0000"/>
              </a:buClr>
              <a:defRPr/>
            </a:pPr>
            <a:r>
              <a:rPr lang="en-US" altLang="en-US" sz="2600" b="1" dirty="0" smtClean="0">
                <a:solidFill>
                  <a:schemeClr val="bg1"/>
                </a:solidFill>
                <a:effectLst>
                  <a:outerShdw blurRad="38100" dist="38100" dir="2700000" algn="tl">
                    <a:srgbClr val="000000"/>
                  </a:outerShdw>
                </a:effectLst>
              </a:rPr>
              <a:t>MRI</a:t>
            </a:r>
          </a:p>
          <a:p>
            <a:pPr lvl="2" eaLnBrk="1" hangingPunct="1">
              <a:lnSpc>
                <a:spcPct val="80000"/>
              </a:lnSpc>
              <a:buClr>
                <a:srgbClr val="FF0000"/>
              </a:buClr>
              <a:defRPr/>
            </a:pPr>
            <a:r>
              <a:rPr lang="en-US" altLang="en-US" sz="2200" b="1" dirty="0" smtClean="0">
                <a:solidFill>
                  <a:schemeClr val="bg1"/>
                </a:solidFill>
                <a:effectLst>
                  <a:outerShdw blurRad="38100" dist="38100" dir="2700000" algn="tl">
                    <a:srgbClr val="000000"/>
                  </a:outerShdw>
                </a:effectLst>
              </a:rPr>
              <a:t>T1 – </a:t>
            </a:r>
            <a:r>
              <a:rPr lang="en-US" altLang="en-US" sz="2200" b="1" dirty="0" err="1" smtClean="0">
                <a:solidFill>
                  <a:schemeClr val="bg1"/>
                </a:solidFill>
                <a:effectLst>
                  <a:outerShdw blurRad="38100" dist="38100" dir="2700000" algn="tl">
                    <a:srgbClr val="000000"/>
                  </a:outerShdw>
                </a:effectLst>
              </a:rPr>
              <a:t>Hypointense</a:t>
            </a:r>
            <a:r>
              <a:rPr lang="en-US" altLang="en-US" sz="2200" b="1" dirty="0" smtClean="0">
                <a:solidFill>
                  <a:schemeClr val="bg1"/>
                </a:solidFill>
                <a:effectLst>
                  <a:outerShdw blurRad="38100" dist="38100" dir="2700000" algn="tl">
                    <a:srgbClr val="000000"/>
                  </a:outerShdw>
                </a:effectLst>
              </a:rPr>
              <a:t> </a:t>
            </a:r>
          </a:p>
          <a:p>
            <a:pPr lvl="2" eaLnBrk="1" hangingPunct="1">
              <a:lnSpc>
                <a:spcPct val="80000"/>
              </a:lnSpc>
              <a:buClr>
                <a:srgbClr val="FF0000"/>
              </a:buClr>
              <a:defRPr/>
            </a:pPr>
            <a:r>
              <a:rPr lang="en-US" altLang="en-US" sz="2200" b="1" dirty="0" smtClean="0">
                <a:solidFill>
                  <a:schemeClr val="bg1"/>
                </a:solidFill>
                <a:effectLst>
                  <a:outerShdw blurRad="38100" dist="38100" dir="2700000" algn="tl">
                    <a:srgbClr val="000000"/>
                  </a:outerShdw>
                </a:effectLst>
              </a:rPr>
              <a:t>T2 – </a:t>
            </a:r>
            <a:r>
              <a:rPr lang="en-US" altLang="en-US" sz="2200" b="1" dirty="0" err="1" smtClean="0">
                <a:solidFill>
                  <a:schemeClr val="bg1"/>
                </a:solidFill>
                <a:effectLst>
                  <a:outerShdw blurRad="38100" dist="38100" dir="2700000" algn="tl">
                    <a:srgbClr val="000000"/>
                  </a:outerShdw>
                </a:effectLst>
              </a:rPr>
              <a:t>Hyperintense</a:t>
            </a:r>
            <a:r>
              <a:rPr lang="en-US" altLang="en-US" sz="2200" b="1" dirty="0" smtClean="0">
                <a:solidFill>
                  <a:schemeClr val="bg1"/>
                </a:solidFill>
                <a:effectLst>
                  <a:outerShdw blurRad="38100" dist="38100" dir="2700000" algn="tl">
                    <a:srgbClr val="000000"/>
                  </a:outerShdw>
                </a:effectLst>
              </a:rPr>
              <a:t> </a:t>
            </a:r>
          </a:p>
          <a:p>
            <a:pPr lvl="2" eaLnBrk="1" hangingPunct="1">
              <a:lnSpc>
                <a:spcPct val="80000"/>
              </a:lnSpc>
              <a:buClr>
                <a:srgbClr val="FF0000"/>
              </a:buClr>
              <a:defRPr/>
            </a:pPr>
            <a:r>
              <a:rPr lang="en-US" altLang="en-US" sz="2200" b="1" dirty="0" smtClean="0">
                <a:solidFill>
                  <a:schemeClr val="bg1"/>
                </a:solidFill>
                <a:effectLst>
                  <a:outerShdw blurRad="38100" dist="38100" dir="2700000" algn="tl">
                    <a:srgbClr val="000000"/>
                  </a:outerShdw>
                </a:effectLst>
              </a:rPr>
              <a:t>C+  </a:t>
            </a:r>
            <a:r>
              <a:rPr lang="en-US" altLang="en-US" sz="2200" b="1" dirty="0" smtClean="0">
                <a:solidFill>
                  <a:srgbClr val="00FF00"/>
                </a:solidFill>
                <a:effectLst>
                  <a:outerShdw blurRad="38100" dist="38100" dir="2700000" algn="tl">
                    <a:srgbClr val="000000"/>
                  </a:outerShdw>
                </a:effectLst>
              </a:rPr>
              <a:t>Minimal peripheral &amp; septal enhancement </a:t>
            </a:r>
          </a:p>
          <a:p>
            <a:pPr marL="0" indent="0" eaLnBrk="1" hangingPunct="1">
              <a:lnSpc>
                <a:spcPct val="80000"/>
              </a:lnSpc>
              <a:buClr>
                <a:srgbClr val="FF0000"/>
              </a:buClr>
              <a:buNone/>
              <a:defRPr/>
            </a:pPr>
            <a:endParaRPr lang="en-US" altLang="en-US" sz="1800" b="1" dirty="0">
              <a:solidFill>
                <a:schemeClr val="bg1"/>
              </a:solidFill>
              <a:effectLst>
                <a:outerShdw blurRad="38100" dist="38100" dir="2700000" algn="tl">
                  <a:srgbClr val="000000"/>
                </a:outerShdw>
              </a:effectLst>
            </a:endParaRPr>
          </a:p>
        </p:txBody>
      </p:sp>
      <p:sp>
        <p:nvSpPr>
          <p:cNvPr id="22532" name="Rectangle 4"/>
          <p:cNvSpPr>
            <a:spLocks noChangeArrowheads="1"/>
          </p:cNvSpPr>
          <p:nvPr/>
        </p:nvSpPr>
        <p:spPr bwMode="auto">
          <a:xfrm>
            <a:off x="5257800" y="0"/>
            <a:ext cx="38862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l="6349" r="25397" b="3177"/>
          <a:stretch>
            <a:fillRect/>
          </a:stretch>
        </p:blipFill>
        <p:spPr bwMode="auto">
          <a:xfrm>
            <a:off x="5638800" y="228600"/>
            <a:ext cx="3276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3581400"/>
            <a:ext cx="3276600"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C:\Documents and Settings\Ricardo\My Documents\Papers and publication\Hemangiomas\hemangioma\fuentes jose\fuentes j 3-24-04 5.jpg"/>
          <p:cNvPicPr>
            <a:picLocks noChangeAspect="1" noChangeArrowheads="1"/>
          </p:cNvPicPr>
          <p:nvPr/>
        </p:nvPicPr>
        <p:blipFill>
          <a:blip r:embed="rId5">
            <a:extLst>
              <a:ext uri="{28A0092B-C50C-407E-A947-70E740481C1C}">
                <a14:useLocalDpi xmlns:a14="http://schemas.microsoft.com/office/drawing/2010/main" val="0"/>
              </a:ext>
            </a:extLst>
          </a:blip>
          <a:srcRect l="9766" r="7224"/>
          <a:stretch>
            <a:fillRect/>
          </a:stretch>
        </p:blipFill>
        <p:spPr bwMode="auto">
          <a:xfrm>
            <a:off x="5638800" y="354123"/>
            <a:ext cx="3276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669611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76200"/>
            <a:ext cx="9144000" cy="1143000"/>
          </a:xfrm>
        </p:spPr>
        <p:txBody>
          <a:bodyPr/>
          <a:lstStyle/>
          <a:p>
            <a:pPr eaLnBrk="1" hangingPunct="1">
              <a:defRPr/>
            </a:pPr>
            <a:r>
              <a:rPr lang="en-US" altLang="en-US" b="1" dirty="0" smtClean="0">
                <a:solidFill>
                  <a:srgbClr val="FFFF00"/>
                </a:solidFill>
                <a:effectLst>
                  <a:outerShdw blurRad="38100" dist="38100" dir="2700000" algn="tl">
                    <a:srgbClr val="000000"/>
                  </a:outerShdw>
                </a:effectLst>
              </a:rPr>
              <a:t>Lymphatic Malformation</a:t>
            </a:r>
            <a:r>
              <a:rPr lang="en-US" altLang="en-US" sz="2800" b="1" dirty="0">
                <a:solidFill>
                  <a:srgbClr val="FFFF00"/>
                </a:solidFill>
                <a:effectLst>
                  <a:outerShdw blurRad="38100" dist="38100" dir="2700000" algn="tl">
                    <a:srgbClr val="000000"/>
                  </a:outerShdw>
                </a:effectLst>
              </a:rPr>
              <a:t/>
            </a:r>
            <a:br>
              <a:rPr lang="en-US" altLang="en-US" sz="2800" b="1" dirty="0">
                <a:solidFill>
                  <a:srgbClr val="FFFF00"/>
                </a:solidFill>
                <a:effectLst>
                  <a:outerShdw blurRad="38100" dist="38100" dir="2700000" algn="tl">
                    <a:srgbClr val="000000"/>
                  </a:outerShdw>
                </a:effectLst>
              </a:rPr>
            </a:br>
            <a:endParaRPr lang="en-US" altLang="en-US" sz="2000" b="1" dirty="0" smtClean="0">
              <a:solidFill>
                <a:srgbClr val="FFC000"/>
              </a:solidFill>
              <a:effectLst>
                <a:outerShdw blurRad="38100" dist="38100" dir="2700000" algn="tl">
                  <a:srgbClr val="000000"/>
                </a:outerShdw>
              </a:effectLst>
            </a:endParaRPr>
          </a:p>
        </p:txBody>
      </p:sp>
      <p:pic>
        <p:nvPicPr>
          <p:cNvPr id="8" name="Picture 12" descr="1"/>
          <p:cNvPicPr>
            <a:picLocks noChangeAspect="1" noChangeArrowheads="1"/>
          </p:cNvPicPr>
          <p:nvPr/>
        </p:nvPicPr>
        <p:blipFill>
          <a:blip r:embed="rId3">
            <a:extLst>
              <a:ext uri="{28A0092B-C50C-407E-A947-70E740481C1C}">
                <a14:useLocalDpi xmlns:a14="http://schemas.microsoft.com/office/drawing/2010/main" val="0"/>
              </a:ext>
            </a:extLst>
          </a:blip>
          <a:srcRect l="22501" t="11667" r="32500" b="11667"/>
          <a:stretch>
            <a:fillRect/>
          </a:stretch>
        </p:blipFill>
        <p:spPr bwMode="auto">
          <a:xfrm>
            <a:off x="304800" y="1219200"/>
            <a:ext cx="4054475" cy="5181600"/>
          </a:xfrm>
          <a:prstGeom prst="rect">
            <a:avLst/>
          </a:prstGeom>
          <a:noFill/>
          <a:ln w="76200" cmpd="tri">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15" descr="1"/>
          <p:cNvPicPr>
            <a:picLocks noChangeAspect="1" noChangeArrowheads="1"/>
          </p:cNvPicPr>
          <p:nvPr/>
        </p:nvPicPr>
        <p:blipFill>
          <a:blip r:embed="rId4">
            <a:extLst>
              <a:ext uri="{28A0092B-C50C-407E-A947-70E740481C1C}">
                <a14:useLocalDpi xmlns:a14="http://schemas.microsoft.com/office/drawing/2010/main" val="0"/>
              </a:ext>
            </a:extLst>
          </a:blip>
          <a:srcRect l="15625" r="1563"/>
          <a:stretch>
            <a:fillRect/>
          </a:stretch>
        </p:blipFill>
        <p:spPr bwMode="auto">
          <a:xfrm>
            <a:off x="4648200" y="1219200"/>
            <a:ext cx="4291013" cy="5181600"/>
          </a:xfrm>
          <a:prstGeom prst="rect">
            <a:avLst/>
          </a:prstGeom>
          <a:noFill/>
          <a:ln w="76200" cmpd="tri">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910204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228600" y="304800"/>
            <a:ext cx="7239000" cy="1143000"/>
          </a:xfrm>
          <a:noFill/>
          <a:ln/>
          <a:extLst>
            <a:ext uri="{909E8E84-426E-40DD-AFC4-6F175D3DCCD1}">
              <a14:hiddenFill xmlns:a14="http://schemas.microsoft.com/office/drawing/2010/main">
                <a:solidFill>
                  <a:srgbClr val="769414"/>
                </a:solidFill>
              </a14:hiddenFill>
            </a:ext>
            <a:ext uri="{91240B29-F687-4F45-9708-019B960494DF}">
              <a14:hiddenLine xmlns:a14="http://schemas.microsoft.com/office/drawing/2010/main" w="9525">
                <a:solidFill>
                  <a:srgbClr val="769414"/>
                </a:solidFill>
                <a:miter lim="800000"/>
                <a:headEnd/>
                <a:tailEnd/>
              </a14:hiddenLine>
            </a:ext>
          </a:extLst>
        </p:spPr>
        <p:txBody>
          <a:bodyPr/>
          <a:lstStyle/>
          <a:p>
            <a:r>
              <a:rPr lang="en-US" altLang="en-US" sz="4800" b="1" dirty="0">
                <a:solidFill>
                  <a:srgbClr val="FFFF00"/>
                </a:solidFill>
                <a:effectLst>
                  <a:outerShdw blurRad="38100" dist="38100" dir="2700000" algn="tl">
                    <a:srgbClr val="000000">
                      <a:alpha val="43137"/>
                    </a:srgbClr>
                  </a:outerShdw>
                </a:effectLst>
              </a:rPr>
              <a:t>Key Point: </a:t>
            </a:r>
            <a:r>
              <a:rPr lang="en-US" altLang="en-US" b="1" dirty="0">
                <a:solidFill>
                  <a:srgbClr val="FFC000"/>
                </a:solidFill>
                <a:effectLst>
                  <a:outerShdw blurRad="38100" dist="38100" dir="2700000" algn="tl">
                    <a:srgbClr val="000000">
                      <a:alpha val="43137"/>
                    </a:srgbClr>
                  </a:outerShdw>
                </a:effectLst>
              </a:rPr>
              <a:t>MRI </a:t>
            </a:r>
            <a:r>
              <a:rPr lang="en-US" altLang="en-US" b="1" dirty="0" smtClean="0">
                <a:solidFill>
                  <a:srgbClr val="FFC000"/>
                </a:solidFill>
                <a:effectLst>
                  <a:outerShdw blurRad="38100" dist="38100" dir="2700000" algn="tl">
                    <a:srgbClr val="000000">
                      <a:alpha val="43137"/>
                    </a:srgbClr>
                  </a:outerShdw>
                </a:effectLst>
              </a:rPr>
              <a:t>Findings</a:t>
            </a:r>
            <a:endParaRPr lang="en-US" altLang="en-US" sz="4800" b="1" dirty="0">
              <a:solidFill>
                <a:srgbClr val="FFC000"/>
              </a:solidFill>
              <a:effectLst>
                <a:outerShdw blurRad="38100" dist="38100" dir="2700000" algn="tl">
                  <a:srgbClr val="000000">
                    <a:alpha val="43137"/>
                  </a:srgbClr>
                </a:outerShdw>
              </a:effectLst>
            </a:endParaRPr>
          </a:p>
        </p:txBody>
      </p:sp>
      <p:sp>
        <p:nvSpPr>
          <p:cNvPr id="63498" name="Rectangle 10"/>
          <p:cNvSpPr>
            <a:spLocks noChangeArrowheads="1"/>
          </p:cNvSpPr>
          <p:nvPr/>
        </p:nvSpPr>
        <p:spPr bwMode="auto">
          <a:xfrm>
            <a:off x="609600" y="2209800"/>
            <a:ext cx="8382000" cy="3886200"/>
          </a:xfrm>
          <a:prstGeom prst="rect">
            <a:avLst/>
          </a:prstGeom>
          <a:noFill/>
          <a:ln w="571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499" name="Line 11"/>
          <p:cNvSpPr>
            <a:spLocks noChangeShapeType="1"/>
          </p:cNvSpPr>
          <p:nvPr/>
        </p:nvSpPr>
        <p:spPr bwMode="auto">
          <a:xfrm>
            <a:off x="609600" y="4114800"/>
            <a:ext cx="8382000" cy="0"/>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00" name="Line 12"/>
          <p:cNvSpPr>
            <a:spLocks noChangeShapeType="1"/>
          </p:cNvSpPr>
          <p:nvPr/>
        </p:nvSpPr>
        <p:spPr bwMode="auto">
          <a:xfrm>
            <a:off x="609600" y="3200400"/>
            <a:ext cx="8382000" cy="0"/>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01" name="Line 13"/>
          <p:cNvSpPr>
            <a:spLocks noChangeShapeType="1"/>
          </p:cNvSpPr>
          <p:nvPr/>
        </p:nvSpPr>
        <p:spPr bwMode="auto">
          <a:xfrm>
            <a:off x="609600" y="5105400"/>
            <a:ext cx="8305800" cy="0"/>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02" name="Line 14"/>
          <p:cNvSpPr>
            <a:spLocks noChangeShapeType="1"/>
          </p:cNvSpPr>
          <p:nvPr/>
        </p:nvSpPr>
        <p:spPr bwMode="auto">
          <a:xfrm>
            <a:off x="2057400" y="2209800"/>
            <a:ext cx="0" cy="3886200"/>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03" name="Line 15"/>
          <p:cNvSpPr>
            <a:spLocks noChangeShapeType="1"/>
          </p:cNvSpPr>
          <p:nvPr/>
        </p:nvSpPr>
        <p:spPr bwMode="auto">
          <a:xfrm>
            <a:off x="3657600" y="2209800"/>
            <a:ext cx="0" cy="3886200"/>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04" name="Line 16"/>
          <p:cNvSpPr>
            <a:spLocks noChangeShapeType="1"/>
          </p:cNvSpPr>
          <p:nvPr/>
        </p:nvSpPr>
        <p:spPr bwMode="auto">
          <a:xfrm>
            <a:off x="7086600" y="2209800"/>
            <a:ext cx="0" cy="3886200"/>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05" name="Line 17"/>
          <p:cNvSpPr>
            <a:spLocks noChangeShapeType="1"/>
          </p:cNvSpPr>
          <p:nvPr/>
        </p:nvSpPr>
        <p:spPr bwMode="auto">
          <a:xfrm>
            <a:off x="5334000" y="2209800"/>
            <a:ext cx="0" cy="3886200"/>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06" name="Text Box 18"/>
          <p:cNvSpPr txBox="1">
            <a:spLocks noChangeArrowheads="1"/>
          </p:cNvSpPr>
          <p:nvPr/>
        </p:nvSpPr>
        <p:spPr bwMode="auto">
          <a:xfrm>
            <a:off x="2057400" y="2474913"/>
            <a:ext cx="1619250" cy="366712"/>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FFFF00"/>
                </a:solidFill>
              </a:rPr>
              <a:t>Hemangioma</a:t>
            </a:r>
          </a:p>
        </p:txBody>
      </p:sp>
      <p:sp>
        <p:nvSpPr>
          <p:cNvPr id="63508" name="Rectangle 20"/>
          <p:cNvSpPr>
            <a:spLocks noChangeArrowheads="1"/>
          </p:cNvSpPr>
          <p:nvPr/>
        </p:nvSpPr>
        <p:spPr bwMode="auto">
          <a:xfrm>
            <a:off x="4038600" y="2376488"/>
            <a:ext cx="9747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1" dirty="0">
                <a:solidFill>
                  <a:srgbClr val="FFFF00"/>
                </a:solidFill>
              </a:rPr>
              <a:t>AVM</a:t>
            </a:r>
          </a:p>
        </p:txBody>
      </p:sp>
      <p:sp>
        <p:nvSpPr>
          <p:cNvPr id="63509" name="Text Box 21"/>
          <p:cNvSpPr txBox="1">
            <a:spLocks noChangeArrowheads="1"/>
          </p:cNvSpPr>
          <p:nvPr/>
        </p:nvSpPr>
        <p:spPr bwMode="auto">
          <a:xfrm>
            <a:off x="5486400" y="2427288"/>
            <a:ext cx="1454150" cy="396875"/>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a:solidFill>
                  <a:srgbClr val="FFFF00"/>
                </a:solidFill>
              </a:rPr>
              <a:t>Lymphatic</a:t>
            </a:r>
          </a:p>
        </p:txBody>
      </p:sp>
      <p:sp>
        <p:nvSpPr>
          <p:cNvPr id="63510" name="Text Box 22"/>
          <p:cNvSpPr txBox="1">
            <a:spLocks noChangeArrowheads="1"/>
          </p:cNvSpPr>
          <p:nvPr/>
        </p:nvSpPr>
        <p:spPr bwMode="auto">
          <a:xfrm>
            <a:off x="7315200" y="2438400"/>
            <a:ext cx="1103313" cy="396875"/>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a:solidFill>
                  <a:srgbClr val="FFFF00"/>
                </a:solidFill>
              </a:rPr>
              <a:t>Venous</a:t>
            </a:r>
          </a:p>
        </p:txBody>
      </p:sp>
      <p:sp>
        <p:nvSpPr>
          <p:cNvPr id="63511" name="Text Box 23"/>
          <p:cNvSpPr txBox="1">
            <a:spLocks noChangeArrowheads="1"/>
          </p:cNvSpPr>
          <p:nvPr/>
        </p:nvSpPr>
        <p:spPr bwMode="auto">
          <a:xfrm>
            <a:off x="990600" y="3319463"/>
            <a:ext cx="717550" cy="641350"/>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b="1">
                <a:solidFill>
                  <a:srgbClr val="FF6600"/>
                </a:solidFill>
              </a:rPr>
              <a:t>T1</a:t>
            </a:r>
          </a:p>
        </p:txBody>
      </p:sp>
      <p:sp>
        <p:nvSpPr>
          <p:cNvPr id="63512" name="Text Box 24"/>
          <p:cNvSpPr txBox="1">
            <a:spLocks noChangeArrowheads="1"/>
          </p:cNvSpPr>
          <p:nvPr/>
        </p:nvSpPr>
        <p:spPr bwMode="auto">
          <a:xfrm>
            <a:off x="990600" y="4267200"/>
            <a:ext cx="717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b="1">
                <a:solidFill>
                  <a:srgbClr val="FF6600"/>
                </a:solidFill>
              </a:rPr>
              <a:t>T2</a:t>
            </a:r>
          </a:p>
        </p:txBody>
      </p:sp>
      <p:sp>
        <p:nvSpPr>
          <p:cNvPr id="63513" name="Text Box 25"/>
          <p:cNvSpPr txBox="1">
            <a:spLocks noChangeArrowheads="1"/>
          </p:cNvSpPr>
          <p:nvPr/>
        </p:nvSpPr>
        <p:spPr bwMode="auto">
          <a:xfrm>
            <a:off x="609600" y="5241925"/>
            <a:ext cx="1371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000" b="1">
                <a:solidFill>
                  <a:srgbClr val="FF6600"/>
                </a:solidFill>
              </a:rPr>
              <a:t>Post</a:t>
            </a:r>
          </a:p>
          <a:p>
            <a:pPr algn="ctr"/>
            <a:r>
              <a:rPr lang="en-US" altLang="en-US" sz="2000" b="1">
                <a:solidFill>
                  <a:srgbClr val="FF6600"/>
                </a:solidFill>
              </a:rPr>
              <a:t>Contrast</a:t>
            </a:r>
          </a:p>
        </p:txBody>
      </p:sp>
      <p:sp>
        <p:nvSpPr>
          <p:cNvPr id="63514" name="Text Box 26"/>
          <p:cNvSpPr txBox="1">
            <a:spLocks noChangeArrowheads="1"/>
          </p:cNvSpPr>
          <p:nvPr/>
        </p:nvSpPr>
        <p:spPr bwMode="auto">
          <a:xfrm>
            <a:off x="2133600" y="3417888"/>
            <a:ext cx="14398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a:solidFill>
                  <a:schemeClr val="bg1"/>
                </a:solidFill>
              </a:rPr>
              <a:t>Isointense</a:t>
            </a:r>
          </a:p>
        </p:txBody>
      </p:sp>
      <p:sp>
        <p:nvSpPr>
          <p:cNvPr id="63515" name="Text Box 27"/>
          <p:cNvSpPr txBox="1">
            <a:spLocks noChangeArrowheads="1"/>
          </p:cNvSpPr>
          <p:nvPr/>
        </p:nvSpPr>
        <p:spPr bwMode="auto">
          <a:xfrm>
            <a:off x="3810000" y="3429000"/>
            <a:ext cx="14398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a:solidFill>
                  <a:schemeClr val="bg1"/>
                </a:solidFill>
              </a:rPr>
              <a:t>Isointense</a:t>
            </a:r>
          </a:p>
        </p:txBody>
      </p:sp>
      <p:sp>
        <p:nvSpPr>
          <p:cNvPr id="63516" name="Text Box 28"/>
          <p:cNvSpPr txBox="1">
            <a:spLocks noChangeArrowheads="1"/>
          </p:cNvSpPr>
          <p:nvPr/>
        </p:nvSpPr>
        <p:spPr bwMode="auto">
          <a:xfrm>
            <a:off x="5486400" y="3438525"/>
            <a:ext cx="1555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chemeClr val="bg1"/>
                </a:solidFill>
              </a:rPr>
              <a:t>Hypointense</a:t>
            </a:r>
          </a:p>
        </p:txBody>
      </p:sp>
      <p:sp>
        <p:nvSpPr>
          <p:cNvPr id="63517" name="Text Box 29"/>
          <p:cNvSpPr txBox="1">
            <a:spLocks noChangeArrowheads="1"/>
          </p:cNvSpPr>
          <p:nvPr/>
        </p:nvSpPr>
        <p:spPr bwMode="auto">
          <a:xfrm>
            <a:off x="7086600" y="3429000"/>
            <a:ext cx="1949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chemeClr val="bg1"/>
                </a:solidFill>
              </a:rPr>
              <a:t>Hypo/isointense</a:t>
            </a:r>
          </a:p>
        </p:txBody>
      </p:sp>
      <p:sp>
        <p:nvSpPr>
          <p:cNvPr id="63518" name="Text Box 30"/>
          <p:cNvSpPr txBox="1">
            <a:spLocks noChangeArrowheads="1"/>
          </p:cNvSpPr>
          <p:nvPr/>
        </p:nvSpPr>
        <p:spPr bwMode="auto">
          <a:xfrm>
            <a:off x="2057400" y="435292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chemeClr val="bg1"/>
                </a:solidFill>
              </a:rPr>
              <a:t>Hyperintense</a:t>
            </a:r>
          </a:p>
        </p:txBody>
      </p:sp>
      <p:sp>
        <p:nvSpPr>
          <p:cNvPr id="63519" name="Text Box 31"/>
          <p:cNvSpPr txBox="1">
            <a:spLocks noChangeArrowheads="1"/>
          </p:cNvSpPr>
          <p:nvPr/>
        </p:nvSpPr>
        <p:spPr bwMode="auto">
          <a:xfrm>
            <a:off x="3657600" y="4343400"/>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chemeClr val="bg1"/>
                </a:solidFill>
              </a:rPr>
              <a:t>Hyperintense</a:t>
            </a:r>
          </a:p>
        </p:txBody>
      </p:sp>
      <p:sp>
        <p:nvSpPr>
          <p:cNvPr id="63520" name="Text Box 32"/>
          <p:cNvSpPr txBox="1">
            <a:spLocks noChangeArrowheads="1"/>
          </p:cNvSpPr>
          <p:nvPr/>
        </p:nvSpPr>
        <p:spPr bwMode="auto">
          <a:xfrm>
            <a:off x="5378450" y="4343400"/>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chemeClr val="bg1"/>
                </a:solidFill>
              </a:rPr>
              <a:t>Hyperintense</a:t>
            </a:r>
          </a:p>
        </p:txBody>
      </p:sp>
      <p:sp>
        <p:nvSpPr>
          <p:cNvPr id="63521" name="Text Box 33"/>
          <p:cNvSpPr txBox="1">
            <a:spLocks noChangeArrowheads="1"/>
          </p:cNvSpPr>
          <p:nvPr/>
        </p:nvSpPr>
        <p:spPr bwMode="auto">
          <a:xfrm>
            <a:off x="7162800" y="4343400"/>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chemeClr val="bg1"/>
                </a:solidFill>
              </a:rPr>
              <a:t>Hyperintense</a:t>
            </a:r>
          </a:p>
        </p:txBody>
      </p:sp>
      <p:sp>
        <p:nvSpPr>
          <p:cNvPr id="63522" name="Text Box 34"/>
          <p:cNvSpPr txBox="1">
            <a:spLocks noChangeArrowheads="1"/>
          </p:cNvSpPr>
          <p:nvPr/>
        </p:nvSpPr>
        <p:spPr bwMode="auto">
          <a:xfrm>
            <a:off x="2286000" y="5322888"/>
            <a:ext cx="1143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a:solidFill>
                  <a:schemeClr val="bg1"/>
                </a:solidFill>
              </a:rPr>
              <a:t>Intense </a:t>
            </a:r>
          </a:p>
        </p:txBody>
      </p:sp>
      <p:sp>
        <p:nvSpPr>
          <p:cNvPr id="63523" name="Rectangle 35"/>
          <p:cNvSpPr>
            <a:spLocks noChangeArrowheads="1"/>
          </p:cNvSpPr>
          <p:nvPr/>
        </p:nvSpPr>
        <p:spPr bwMode="auto">
          <a:xfrm>
            <a:off x="3962400" y="5318125"/>
            <a:ext cx="1073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a:solidFill>
                  <a:schemeClr val="bg1"/>
                </a:solidFill>
              </a:rPr>
              <a:t>Intense</a:t>
            </a:r>
          </a:p>
        </p:txBody>
      </p:sp>
      <p:sp>
        <p:nvSpPr>
          <p:cNvPr id="63524" name="Rectangle 36"/>
          <p:cNvSpPr>
            <a:spLocks noChangeArrowheads="1"/>
          </p:cNvSpPr>
          <p:nvPr/>
        </p:nvSpPr>
        <p:spPr bwMode="auto">
          <a:xfrm>
            <a:off x="5638800" y="5318125"/>
            <a:ext cx="12128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a:solidFill>
                  <a:schemeClr val="bg1"/>
                </a:solidFill>
              </a:rPr>
              <a:t>No / Rim</a:t>
            </a:r>
          </a:p>
        </p:txBody>
      </p:sp>
      <p:sp>
        <p:nvSpPr>
          <p:cNvPr id="63525" name="Rectangle 37"/>
          <p:cNvSpPr>
            <a:spLocks noChangeArrowheads="1"/>
          </p:cNvSpPr>
          <p:nvPr/>
        </p:nvSpPr>
        <p:spPr bwMode="auto">
          <a:xfrm>
            <a:off x="7566025" y="5308600"/>
            <a:ext cx="10445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a:solidFill>
                  <a:schemeClr val="bg1"/>
                </a:solidFill>
              </a:rPr>
              <a:t>Diffuse</a:t>
            </a:r>
          </a:p>
        </p:txBody>
      </p:sp>
      <p:sp>
        <p:nvSpPr>
          <p:cNvPr id="63526" name="Rectangle 38"/>
          <p:cNvSpPr>
            <a:spLocks noChangeArrowheads="1"/>
          </p:cNvSpPr>
          <p:nvPr/>
        </p:nvSpPr>
        <p:spPr bwMode="auto">
          <a:xfrm>
            <a:off x="609600" y="4114800"/>
            <a:ext cx="8382000" cy="990600"/>
          </a:xfrm>
          <a:prstGeom prst="rect">
            <a:avLst/>
          </a:prstGeom>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lin ang="16200000" scaled="1"/>
            <a:tileRect/>
          </a:gradFill>
          <a:ln w="9525">
            <a:solidFill>
              <a:schemeClr val="tx1"/>
            </a:solidFill>
            <a:miter lim="800000"/>
            <a:headEnd/>
            <a:tailEnd/>
          </a:ln>
          <a:effectLst/>
        </p:spPr>
        <p:txBody>
          <a:bodyPr wrap="none" anchor="ctr"/>
          <a:lstStyle/>
          <a:p>
            <a:endParaRPr lang="en-US"/>
          </a:p>
        </p:txBody>
      </p:sp>
      <p:pic>
        <p:nvPicPr>
          <p:cNvPr id="36" name="Picture 6" descr="Idea - Free technology icon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12746" y="221371"/>
            <a:ext cx="1623304" cy="1623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30673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3526"/>
                                        </p:tgtEl>
                                        <p:attrNameLst>
                                          <p:attrName>style.visibility</p:attrName>
                                        </p:attrNameLst>
                                      </p:cBhvr>
                                      <p:to>
                                        <p:strVal val="visible"/>
                                      </p:to>
                                    </p:set>
                                    <p:animEffect transition="in" filter="fade">
                                      <p:cBhvr>
                                        <p:cTn id="7" dur="2000"/>
                                        <p:tgtEl>
                                          <p:spTgt spid="635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6200" y="304800"/>
            <a:ext cx="8001000" cy="1143000"/>
          </a:xfrm>
        </p:spPr>
        <p:txBody>
          <a:bodyPr/>
          <a:lstStyle/>
          <a:p>
            <a:pPr eaLnBrk="1" hangingPunct="1">
              <a:defRPr/>
            </a:pPr>
            <a:r>
              <a:rPr lang="en-US" altLang="en-US" sz="4000" b="1" dirty="0" smtClean="0">
                <a:solidFill>
                  <a:srgbClr val="FFFF00"/>
                </a:solidFill>
                <a:effectLst>
                  <a:outerShdw blurRad="38100" dist="38100" dir="2700000" algn="tl">
                    <a:srgbClr val="000000"/>
                  </a:outerShdw>
                </a:effectLst>
              </a:rPr>
              <a:t>Pediatric Body Imaging: </a:t>
            </a:r>
            <a:br>
              <a:rPr lang="en-US" altLang="en-US" sz="4000" b="1" dirty="0" smtClean="0">
                <a:solidFill>
                  <a:srgbClr val="FFFF00"/>
                </a:solidFill>
                <a:effectLst>
                  <a:outerShdw blurRad="38100" dist="38100" dir="2700000" algn="tl">
                    <a:srgbClr val="000000"/>
                  </a:outerShdw>
                </a:effectLst>
              </a:rPr>
            </a:br>
            <a:r>
              <a:rPr lang="en-US" altLang="en-US" sz="4000" b="1" dirty="0" smtClean="0">
                <a:solidFill>
                  <a:srgbClr val="FFC000"/>
                </a:solidFill>
                <a:effectLst>
                  <a:outerShdw blurRad="38100" dist="38100" dir="2700000" algn="tl">
                    <a:srgbClr val="000000"/>
                  </a:outerShdw>
                </a:effectLst>
              </a:rPr>
              <a:t>Topics 1 - 20</a:t>
            </a:r>
          </a:p>
        </p:txBody>
      </p:sp>
      <p:sp>
        <p:nvSpPr>
          <p:cNvPr id="6147" name="Rectangle 3"/>
          <p:cNvSpPr>
            <a:spLocks noGrp="1" noChangeArrowheads="1"/>
          </p:cNvSpPr>
          <p:nvPr>
            <p:ph type="body" idx="1"/>
          </p:nvPr>
        </p:nvSpPr>
        <p:spPr>
          <a:xfrm>
            <a:off x="381000" y="1828800"/>
            <a:ext cx="8534400" cy="4525963"/>
          </a:xfrm>
        </p:spPr>
        <p:txBody>
          <a:bodyPr/>
          <a:lstStyle/>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alpha val="43137"/>
                    </a:srgbClr>
                  </a:outerShdw>
                </a:effectLst>
              </a:rPr>
              <a:t>Neonatal lung disorders</a:t>
            </a:r>
          </a:p>
          <a:p>
            <a:pPr eaLnBrk="1" hangingPunct="1">
              <a:lnSpc>
                <a:spcPct val="80000"/>
              </a:lnSpc>
              <a:buClr>
                <a:srgbClr val="FF0000"/>
              </a:buClr>
              <a:defRPr/>
            </a:pPr>
            <a:endParaRPr lang="en-US" altLang="en-US" sz="2400" b="1" dirty="0" smtClean="0">
              <a:solidFill>
                <a:schemeClr val="bg1"/>
              </a:solidFill>
              <a:effectLst>
                <a:outerShdw blurRad="38100" dist="38100" dir="2700000" algn="tl">
                  <a:srgbClr val="000000">
                    <a:alpha val="43137"/>
                  </a:srgbClr>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alpha val="43137"/>
                    </a:srgbClr>
                  </a:outerShdw>
                </a:effectLst>
              </a:rPr>
              <a:t>Congenital lung malformations</a:t>
            </a:r>
          </a:p>
          <a:p>
            <a:pPr eaLnBrk="1" hangingPunct="1">
              <a:lnSpc>
                <a:spcPct val="80000"/>
              </a:lnSpc>
              <a:buClr>
                <a:srgbClr val="FF0000"/>
              </a:buClr>
              <a:defRPr/>
            </a:pPr>
            <a:endParaRPr lang="en-US" altLang="en-US" sz="2800" b="1" dirty="0" smtClean="0">
              <a:solidFill>
                <a:schemeClr val="bg1"/>
              </a:solidFill>
              <a:effectLst>
                <a:outerShdw blurRad="38100" dist="38100" dir="2700000" algn="tl">
                  <a:srgbClr val="000000">
                    <a:alpha val="43137"/>
                  </a:srgbClr>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alpha val="43137"/>
                    </a:srgbClr>
                  </a:outerShdw>
                </a:effectLst>
              </a:rPr>
              <a:t>Diffuse (interstitial) lung disorders</a:t>
            </a:r>
          </a:p>
          <a:p>
            <a:pPr eaLnBrk="1" hangingPunct="1">
              <a:lnSpc>
                <a:spcPct val="80000"/>
              </a:lnSpc>
              <a:buClr>
                <a:srgbClr val="FF0000"/>
              </a:buClr>
              <a:defRPr/>
            </a:pPr>
            <a:endParaRPr lang="en-US" altLang="en-US" sz="2800" b="1" dirty="0" smtClean="0">
              <a:solidFill>
                <a:schemeClr val="bg1"/>
              </a:solidFill>
              <a:effectLst>
                <a:outerShdw blurRad="38100" dist="38100" dir="2700000" algn="tl">
                  <a:srgbClr val="000000">
                    <a:alpha val="43137"/>
                  </a:srgbClr>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alpha val="43137"/>
                    </a:srgbClr>
                  </a:outerShdw>
                </a:effectLst>
              </a:rPr>
              <a:t>Infectious lung disorders</a:t>
            </a:r>
          </a:p>
          <a:p>
            <a:pPr eaLnBrk="1" hangingPunct="1">
              <a:lnSpc>
                <a:spcPct val="80000"/>
              </a:lnSpc>
              <a:buClr>
                <a:srgbClr val="FF0000"/>
              </a:buClr>
              <a:defRPr/>
            </a:pPr>
            <a:endParaRPr lang="en-US" altLang="en-US" sz="2800" b="1" dirty="0" smtClean="0">
              <a:solidFill>
                <a:schemeClr val="bg1"/>
              </a:solidFill>
              <a:effectLst>
                <a:outerShdw blurRad="38100" dist="38100" dir="2700000" algn="tl">
                  <a:srgbClr val="000000">
                    <a:alpha val="43137"/>
                  </a:srgbClr>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alpha val="43137"/>
                    </a:srgbClr>
                  </a:outerShdw>
                </a:effectLst>
              </a:rPr>
              <a:t>Pediatric chest wall disorders</a:t>
            </a:r>
          </a:p>
          <a:p>
            <a:pPr eaLnBrk="1" hangingPunct="1">
              <a:lnSpc>
                <a:spcPct val="80000"/>
              </a:lnSpc>
              <a:buClr>
                <a:srgbClr val="FF0000"/>
              </a:buClr>
              <a:defRPr/>
            </a:pPr>
            <a:endParaRPr lang="en-US" altLang="en-US" sz="2800" b="1" dirty="0" smtClean="0">
              <a:solidFill>
                <a:schemeClr val="bg1"/>
              </a:solidFill>
              <a:effectLst>
                <a:outerShdw blurRad="38100" dist="38100" dir="2700000" algn="tl">
                  <a:srgbClr val="000000">
                    <a:alpha val="43137"/>
                  </a:srgbClr>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alpha val="43137"/>
                    </a:srgbClr>
                  </a:outerShdw>
                </a:effectLst>
              </a:rPr>
              <a:t>Pediatric mediastinal disorders</a:t>
            </a:r>
          </a:p>
        </p:txBody>
      </p:sp>
      <p:pic>
        <p:nvPicPr>
          <p:cNvPr id="54278" name="Picture 6" descr="Idea - Free technology ic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1295400"/>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304800" y="5867400"/>
            <a:ext cx="6019800" cy="762000"/>
          </a:xfrm>
          <a:prstGeom prst="rect">
            <a:avLst/>
          </a:prstGeom>
          <a:noFill/>
          <a:ln w="76200" cap="flat" cmpd="sng" algn="ctr">
            <a:solidFill>
              <a:srgbClr val="00FF00"/>
            </a:solidFill>
            <a:prstDash val="solid"/>
            <a:round/>
            <a:headEnd type="none" w="med" len="med"/>
            <a:tailEnd type="none" w="med" len="med"/>
          </a:ln>
          <a:effectLst>
            <a:glow rad="228600">
              <a:schemeClr val="accent1">
                <a:satMod val="175000"/>
                <a:alpha val="40000"/>
              </a:schemeClr>
            </a:glow>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6361371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52400" y="381000"/>
            <a:ext cx="4953000" cy="1143000"/>
          </a:xfrm>
        </p:spPr>
        <p:txBody>
          <a:bodyPr/>
          <a:lstStyle/>
          <a:p>
            <a:pPr eaLnBrk="1" hangingPunct="1">
              <a:defRPr/>
            </a:pPr>
            <a:r>
              <a:rPr lang="en-US" altLang="en-US" sz="3600" b="1" dirty="0" smtClean="0">
                <a:solidFill>
                  <a:srgbClr val="FFFF00"/>
                </a:solidFill>
                <a:effectLst>
                  <a:outerShdw blurRad="38100" dist="38100" dir="2700000" algn="tl">
                    <a:srgbClr val="000000"/>
                  </a:outerShdw>
                </a:effectLst>
              </a:rPr>
              <a:t>Neonatal Lung Disorders</a:t>
            </a:r>
            <a:r>
              <a:rPr lang="en-US" altLang="en-US" b="1" dirty="0" smtClean="0">
                <a:solidFill>
                  <a:srgbClr val="FFFF00"/>
                </a:solidFill>
                <a:effectLst>
                  <a:outerShdw blurRad="38100" dist="38100" dir="2700000" algn="tl">
                    <a:srgbClr val="000000"/>
                  </a:outerShdw>
                </a:effectLst>
              </a:rPr>
              <a:t>:</a:t>
            </a:r>
            <a:r>
              <a:rPr lang="en-US" altLang="en-US" sz="2800" b="1" dirty="0">
                <a:solidFill>
                  <a:srgbClr val="FFFF00"/>
                </a:solidFill>
                <a:effectLst>
                  <a:outerShdw blurRad="38100" dist="38100" dir="2700000" algn="tl">
                    <a:srgbClr val="000000"/>
                  </a:outerShdw>
                </a:effectLst>
              </a:rPr>
              <a:t/>
            </a:r>
            <a:br>
              <a:rPr lang="en-US" altLang="en-US" sz="2800" b="1" dirty="0">
                <a:solidFill>
                  <a:srgbClr val="FFFF00"/>
                </a:solidFill>
                <a:effectLst>
                  <a:outerShdw blurRad="38100" dist="38100" dir="2700000" algn="tl">
                    <a:srgbClr val="000000"/>
                  </a:outerShdw>
                </a:effectLst>
              </a:rPr>
            </a:br>
            <a:r>
              <a:rPr lang="en-US" altLang="en-US" sz="3200" b="1" dirty="0" smtClean="0">
                <a:solidFill>
                  <a:srgbClr val="FFC000"/>
                </a:solidFill>
                <a:effectLst>
                  <a:outerShdw blurRad="38100" dist="38100" dir="2700000" algn="tl">
                    <a:srgbClr val="000000"/>
                  </a:outerShdw>
                </a:effectLst>
              </a:rPr>
              <a:t>Preterm: SDD </a:t>
            </a:r>
            <a:endParaRPr lang="en-US" altLang="en-US" sz="1800" b="1" dirty="0" smtClean="0">
              <a:solidFill>
                <a:srgbClr val="FFC000"/>
              </a:solidFill>
              <a:effectLst>
                <a:outerShdw blurRad="38100" dist="38100" dir="2700000" algn="tl">
                  <a:srgbClr val="000000"/>
                </a:outerShdw>
              </a:effectLst>
            </a:endParaRPr>
          </a:p>
        </p:txBody>
      </p:sp>
      <p:sp>
        <p:nvSpPr>
          <p:cNvPr id="6147" name="Rectangle 3"/>
          <p:cNvSpPr>
            <a:spLocks noGrp="1" noChangeArrowheads="1"/>
          </p:cNvSpPr>
          <p:nvPr>
            <p:ph type="body" idx="1"/>
          </p:nvPr>
        </p:nvSpPr>
        <p:spPr>
          <a:xfrm>
            <a:off x="228600" y="2209800"/>
            <a:ext cx="4800600" cy="4525963"/>
          </a:xfrm>
        </p:spPr>
        <p:txBody>
          <a:bodyPr/>
          <a:lstStyle/>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outerShdw>
                </a:effectLst>
              </a:rPr>
              <a:t>Surfactant Deficiency Disorder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AKA, respiratory distress syndrome, hyaline membrane disease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Inability of premature type II pneumocytes to produce surfactant</a:t>
            </a:r>
          </a:p>
          <a:p>
            <a:pPr lvl="1" eaLnBrk="1" hangingPunct="1">
              <a:lnSpc>
                <a:spcPct val="80000"/>
              </a:lnSpc>
              <a:buClr>
                <a:srgbClr val="FF0000"/>
              </a:buClr>
              <a:defRPr/>
            </a:pPr>
            <a:endParaRPr lang="en-US" altLang="en-US"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outerShdw>
                </a:effectLst>
              </a:rPr>
              <a:t>Helpful Clues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Preterm infants</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Granular opacity</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Decreased lung</a:t>
            </a:r>
          </a:p>
        </p:txBody>
      </p:sp>
      <p:sp>
        <p:nvSpPr>
          <p:cNvPr id="8196" name="Rectangle 4"/>
          <p:cNvSpPr>
            <a:spLocks noChangeArrowheads="1"/>
          </p:cNvSpPr>
          <p:nvPr/>
        </p:nvSpPr>
        <p:spPr bwMode="auto">
          <a:xfrm>
            <a:off x="5257800" y="0"/>
            <a:ext cx="38862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1600">
              <a:latin typeface="Times New Roman" panose="02020603050405020304" pitchFamily="18" charset="0"/>
            </a:endParaRPr>
          </a:p>
        </p:txBody>
      </p:sp>
      <p:pic>
        <p:nvPicPr>
          <p:cNvPr id="8197" name="Picture 16" descr="01"/>
          <p:cNvPicPr>
            <a:picLocks noChangeAspect="1" noChangeArrowheads="1"/>
          </p:cNvPicPr>
          <p:nvPr/>
        </p:nvPicPr>
        <p:blipFill>
          <a:blip r:embed="rId3">
            <a:extLst>
              <a:ext uri="{28A0092B-C50C-407E-A947-70E740481C1C}">
                <a14:useLocalDpi xmlns:a14="http://schemas.microsoft.com/office/drawing/2010/main" val="0"/>
              </a:ext>
            </a:extLst>
          </a:blip>
          <a:srcRect l="19078" t="23813" r="34560" b="46021"/>
          <a:stretch>
            <a:fillRect/>
          </a:stretch>
        </p:blipFill>
        <p:spPr bwMode="auto">
          <a:xfrm>
            <a:off x="5486400" y="157163"/>
            <a:ext cx="3505200" cy="304323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198" name="Picture 17" descr="Type 2 Pneumocyte - Path"/>
          <p:cNvPicPr>
            <a:picLocks noChangeAspect="1" noChangeArrowheads="1"/>
          </p:cNvPicPr>
          <p:nvPr/>
        </p:nvPicPr>
        <p:blipFill>
          <a:blip r:embed="rId4">
            <a:extLst>
              <a:ext uri="{28A0092B-C50C-407E-A947-70E740481C1C}">
                <a14:useLocalDpi xmlns:a14="http://schemas.microsoft.com/office/drawing/2010/main" val="0"/>
              </a:ext>
            </a:extLst>
          </a:blip>
          <a:srcRect t="7655" r="18367" b="3030"/>
          <a:stretch>
            <a:fillRect/>
          </a:stretch>
        </p:blipFill>
        <p:spPr bwMode="auto">
          <a:xfrm>
            <a:off x="5486400" y="3486150"/>
            <a:ext cx="3505200" cy="3067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199" name="Text Box 18"/>
          <p:cNvSpPr txBox="1">
            <a:spLocks noChangeArrowheads="1"/>
          </p:cNvSpPr>
          <p:nvPr/>
        </p:nvSpPr>
        <p:spPr bwMode="auto">
          <a:xfrm>
            <a:off x="5486400" y="6248400"/>
            <a:ext cx="3505200" cy="346075"/>
          </a:xfrm>
          <a:prstGeom prst="rect">
            <a:avLst/>
          </a:prstGeom>
          <a:solidFill>
            <a:schemeClr val="tx1"/>
          </a:solidFill>
          <a:ln w="9525">
            <a:solidFill>
              <a:schemeClr val="bg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600" b="1">
                <a:solidFill>
                  <a:schemeClr val="bg1"/>
                </a:solidFill>
              </a:rPr>
              <a:t>http://fn.bmj.com/content/92/4</a:t>
            </a:r>
          </a:p>
        </p:txBody>
      </p:sp>
      <p:pic>
        <p:nvPicPr>
          <p:cNvPr id="8200" name="Picture 3" descr="S:\_PM.Private\Radiology Research-Lee\Societies and Meetings\Dubai 2018\Three Lectures - 2018 Dubai\suga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5467350"/>
            <a:ext cx="12192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6200" y="304800"/>
            <a:ext cx="9067800" cy="1143000"/>
          </a:xfrm>
        </p:spPr>
        <p:txBody>
          <a:bodyPr/>
          <a:lstStyle/>
          <a:p>
            <a:pPr eaLnBrk="1" hangingPunct="1">
              <a:defRPr/>
            </a:pPr>
            <a:r>
              <a:rPr lang="en-US" altLang="en-US" sz="4000" b="1" dirty="0" smtClean="0">
                <a:solidFill>
                  <a:srgbClr val="FFFF00"/>
                </a:solidFill>
                <a:effectLst>
                  <a:outerShdw blurRad="38100" dist="38100" dir="2700000" algn="tl">
                    <a:srgbClr val="000000"/>
                  </a:outerShdw>
                </a:effectLst>
              </a:rPr>
              <a:t>Pediatric Body Imaging: </a:t>
            </a:r>
            <a:br>
              <a:rPr lang="en-US" altLang="en-US" sz="4000" b="1" dirty="0" smtClean="0">
                <a:solidFill>
                  <a:srgbClr val="FFFF00"/>
                </a:solidFill>
                <a:effectLst>
                  <a:outerShdw blurRad="38100" dist="38100" dir="2700000" algn="tl">
                    <a:srgbClr val="000000"/>
                  </a:outerShdw>
                </a:effectLst>
              </a:rPr>
            </a:br>
            <a:r>
              <a:rPr lang="en-US" altLang="en-US" sz="4000" b="1" dirty="0" smtClean="0">
                <a:solidFill>
                  <a:srgbClr val="FFC000"/>
                </a:solidFill>
                <a:effectLst>
                  <a:outerShdw blurRad="38100" dist="38100" dir="2700000" algn="tl">
                    <a:srgbClr val="000000"/>
                  </a:outerShdw>
                </a:effectLst>
              </a:rPr>
              <a:t>Topics 1 - 20</a:t>
            </a:r>
          </a:p>
        </p:txBody>
      </p:sp>
      <p:sp>
        <p:nvSpPr>
          <p:cNvPr id="6147" name="Rectangle 3"/>
          <p:cNvSpPr>
            <a:spLocks noGrp="1" noChangeArrowheads="1"/>
          </p:cNvSpPr>
          <p:nvPr>
            <p:ph type="body" idx="1"/>
          </p:nvPr>
        </p:nvSpPr>
        <p:spPr>
          <a:xfrm>
            <a:off x="533400" y="1981200"/>
            <a:ext cx="7924800" cy="4525963"/>
          </a:xfrm>
        </p:spPr>
        <p:txBody>
          <a:bodyPr/>
          <a:lstStyle/>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alpha val="43137"/>
                    </a:srgbClr>
                  </a:outerShdw>
                </a:effectLst>
              </a:rPr>
              <a:t>Pediatric Mediastinal Disorders</a:t>
            </a:r>
          </a:p>
          <a:p>
            <a:pPr eaLnBrk="1" hangingPunct="1">
              <a:lnSpc>
                <a:spcPct val="80000"/>
              </a:lnSpc>
              <a:buClr>
                <a:srgbClr val="FF0000"/>
              </a:buClr>
              <a:defRPr/>
            </a:pPr>
            <a:endParaRPr lang="en-US" altLang="en-US" sz="2800" b="1" dirty="0" smtClean="0">
              <a:solidFill>
                <a:schemeClr val="bg1"/>
              </a:solidFill>
              <a:effectLst>
                <a:outerShdw blurRad="38100" dist="38100" dir="2700000" algn="tl">
                  <a:srgbClr val="000000">
                    <a:alpha val="43137"/>
                  </a:srgbClr>
                </a:outerShdw>
              </a:effectLst>
            </a:endParaRPr>
          </a:p>
          <a:p>
            <a:pPr lvl="1" eaLnBrk="1" hangingPunct="1">
              <a:lnSpc>
                <a:spcPct val="80000"/>
              </a:lnSpc>
              <a:buClr>
                <a:srgbClr val="FF0000"/>
              </a:buClr>
              <a:defRPr/>
            </a:pPr>
            <a:r>
              <a:rPr lang="en-US" altLang="en-US" sz="2400" b="1" dirty="0">
                <a:solidFill>
                  <a:srgbClr val="00FF00"/>
                </a:solidFill>
                <a:effectLst>
                  <a:outerShdw blurRad="38100" dist="38100" dir="2700000" algn="tl">
                    <a:srgbClr val="000000">
                      <a:alpha val="43137"/>
                    </a:srgbClr>
                  </a:outerShdw>
                </a:effectLst>
              </a:rPr>
              <a:t>Topic </a:t>
            </a:r>
            <a:r>
              <a:rPr lang="en-US" altLang="en-US" sz="2400" b="1" dirty="0" smtClean="0">
                <a:solidFill>
                  <a:srgbClr val="00FF00"/>
                </a:solidFill>
                <a:effectLst>
                  <a:outerShdw blurRad="38100" dist="38100" dir="2700000" algn="tl">
                    <a:srgbClr val="000000">
                      <a:alpha val="43137"/>
                    </a:srgbClr>
                  </a:outerShdw>
                </a:effectLst>
              </a:rPr>
              <a:t>18: </a:t>
            </a:r>
            <a:r>
              <a:rPr lang="en-US" altLang="en-US" sz="2400" b="1" dirty="0" smtClean="0">
                <a:solidFill>
                  <a:schemeClr val="bg1"/>
                </a:solidFill>
                <a:effectLst>
                  <a:outerShdw blurRad="38100" dist="38100" dir="2700000" algn="tl">
                    <a:srgbClr val="000000">
                      <a:alpha val="43137"/>
                    </a:srgbClr>
                  </a:outerShdw>
                </a:effectLst>
              </a:rPr>
              <a:t>Anterior mediastinal masses </a:t>
            </a:r>
            <a:endParaRPr lang="en-US" altLang="en-US" sz="2400" b="1" dirty="0">
              <a:solidFill>
                <a:schemeClr val="bg1"/>
              </a:solidFill>
              <a:effectLst>
                <a:outerShdw blurRad="38100" dist="38100" dir="2700000" algn="tl">
                  <a:srgbClr val="000000">
                    <a:alpha val="43137"/>
                  </a:srgbClr>
                </a:outerShdw>
              </a:effectLst>
            </a:endParaRPr>
          </a:p>
          <a:p>
            <a:pPr lvl="1" eaLnBrk="1" hangingPunct="1">
              <a:lnSpc>
                <a:spcPct val="80000"/>
              </a:lnSpc>
              <a:buClr>
                <a:srgbClr val="FF0000"/>
              </a:buClr>
              <a:defRPr/>
            </a:pPr>
            <a:endParaRPr lang="en-US" altLang="en-US" sz="2400" b="1" dirty="0" smtClean="0">
              <a:solidFill>
                <a:srgbClr val="00FF00"/>
              </a:solidFill>
              <a:effectLst>
                <a:outerShdw blurRad="38100" dist="38100" dir="2700000" algn="tl">
                  <a:srgbClr val="000000">
                    <a:alpha val="43137"/>
                  </a:srgbClr>
                </a:outerShdw>
              </a:effectLst>
            </a:endParaRPr>
          </a:p>
          <a:p>
            <a:pPr lvl="1" eaLnBrk="1" hangingPunct="1">
              <a:lnSpc>
                <a:spcPct val="80000"/>
              </a:lnSpc>
              <a:buClr>
                <a:srgbClr val="FF0000"/>
              </a:buClr>
              <a:defRPr/>
            </a:pPr>
            <a:r>
              <a:rPr lang="en-US" altLang="en-US" sz="2400" b="1" dirty="0" smtClean="0">
                <a:solidFill>
                  <a:srgbClr val="00FF00"/>
                </a:solidFill>
                <a:effectLst>
                  <a:outerShdw blurRad="38100" dist="38100" dir="2700000" algn="tl">
                    <a:srgbClr val="000000">
                      <a:alpha val="43137"/>
                    </a:srgbClr>
                  </a:outerShdw>
                </a:effectLst>
              </a:rPr>
              <a:t>Topic 19: </a:t>
            </a:r>
            <a:r>
              <a:rPr lang="en-US" altLang="en-US" sz="2400" b="1" dirty="0" smtClean="0">
                <a:solidFill>
                  <a:schemeClr val="bg1"/>
                </a:solidFill>
                <a:effectLst>
                  <a:outerShdw blurRad="38100" dist="38100" dir="2700000" algn="tl">
                    <a:srgbClr val="000000">
                      <a:alpha val="43137"/>
                    </a:srgbClr>
                  </a:outerShdw>
                </a:effectLst>
              </a:rPr>
              <a:t>Middle mediastinal masses </a:t>
            </a:r>
            <a:endParaRPr lang="en-US" altLang="en-US" sz="2400" b="1" dirty="0">
              <a:solidFill>
                <a:schemeClr val="bg1"/>
              </a:solidFill>
              <a:effectLst>
                <a:outerShdw blurRad="38100" dist="38100" dir="2700000" algn="tl">
                  <a:srgbClr val="000000">
                    <a:alpha val="43137"/>
                  </a:srgbClr>
                </a:outerShdw>
              </a:effectLst>
            </a:endParaRPr>
          </a:p>
          <a:p>
            <a:pPr lvl="1" eaLnBrk="1" hangingPunct="1">
              <a:lnSpc>
                <a:spcPct val="80000"/>
              </a:lnSpc>
              <a:buClr>
                <a:srgbClr val="FF0000"/>
              </a:buClr>
              <a:defRPr/>
            </a:pPr>
            <a:endParaRPr lang="en-US" altLang="en-US" sz="2400" b="1" dirty="0" smtClean="0">
              <a:solidFill>
                <a:srgbClr val="00FF00"/>
              </a:solidFill>
              <a:effectLst>
                <a:outerShdw blurRad="38100" dist="38100" dir="2700000" algn="tl">
                  <a:srgbClr val="000000">
                    <a:alpha val="43137"/>
                  </a:srgbClr>
                </a:outerShdw>
              </a:effectLst>
            </a:endParaRPr>
          </a:p>
          <a:p>
            <a:pPr lvl="1" eaLnBrk="1" hangingPunct="1">
              <a:lnSpc>
                <a:spcPct val="80000"/>
              </a:lnSpc>
              <a:buClr>
                <a:srgbClr val="FF0000"/>
              </a:buClr>
              <a:defRPr/>
            </a:pPr>
            <a:r>
              <a:rPr lang="en-US" altLang="en-US" sz="2400" b="1" dirty="0" smtClean="0">
                <a:solidFill>
                  <a:srgbClr val="00FF00"/>
                </a:solidFill>
                <a:effectLst>
                  <a:outerShdw blurRad="38100" dist="38100" dir="2700000" algn="tl">
                    <a:srgbClr val="000000">
                      <a:alpha val="43137"/>
                    </a:srgbClr>
                  </a:outerShdw>
                </a:effectLst>
              </a:rPr>
              <a:t>Topic 20: </a:t>
            </a:r>
            <a:r>
              <a:rPr lang="en-US" altLang="en-US" sz="2400" b="1" dirty="0" smtClean="0">
                <a:solidFill>
                  <a:schemeClr val="bg1"/>
                </a:solidFill>
                <a:effectLst>
                  <a:outerShdw blurRad="38100" dist="38100" dir="2700000" algn="tl">
                    <a:srgbClr val="000000">
                      <a:alpha val="43137"/>
                    </a:srgbClr>
                  </a:outerShdw>
                </a:effectLst>
              </a:rPr>
              <a:t>Posterior mediastinal masses </a:t>
            </a:r>
            <a:endParaRPr lang="en-US" altLang="en-US" sz="2400" b="1" dirty="0">
              <a:solidFill>
                <a:schemeClr val="bg1"/>
              </a:solidFill>
              <a:effectLst>
                <a:outerShdw blurRad="38100" dist="38100" dir="2700000" algn="tl">
                  <a:srgbClr val="000000">
                    <a:alpha val="43137"/>
                  </a:srgbClr>
                </a:outerShdw>
              </a:effectLst>
            </a:endParaRPr>
          </a:p>
        </p:txBody>
      </p:sp>
      <p:pic>
        <p:nvPicPr>
          <p:cNvPr id="104470" name="Picture 22" descr="Detective clipart magnifying class, Detective magnifying class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3954" y="3962400"/>
            <a:ext cx="2200046"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694240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76200" y="304800"/>
            <a:ext cx="7543800" cy="1143000"/>
          </a:xfrm>
        </p:spPr>
        <p:txBody>
          <a:bodyPr/>
          <a:lstStyle/>
          <a:p>
            <a:pPr eaLnBrk="1" hangingPunct="1">
              <a:defRPr/>
            </a:pPr>
            <a:r>
              <a:rPr lang="en-US" sz="4800" b="1" dirty="0" smtClean="0">
                <a:solidFill>
                  <a:srgbClr val="FFFF00"/>
                </a:solidFill>
                <a:effectLst>
                  <a:outerShdw blurRad="38100" dist="38100" dir="2700000" algn="tl">
                    <a:srgbClr val="000000"/>
                  </a:outerShdw>
                </a:effectLst>
                <a:ea typeface="+mj-ea"/>
                <a:cs typeface="+mj-cs"/>
              </a:rPr>
              <a:t>Imaging Algorithm</a:t>
            </a:r>
            <a:r>
              <a:rPr lang="en-US" sz="4800" b="1" dirty="0" smtClean="0">
                <a:solidFill>
                  <a:srgbClr val="FFFF00"/>
                </a:solidFill>
                <a:ea typeface="+mj-ea"/>
                <a:cs typeface="+mj-cs"/>
              </a:rPr>
              <a:t> </a:t>
            </a:r>
            <a:br>
              <a:rPr lang="en-US" sz="4800" b="1" dirty="0" smtClean="0">
                <a:solidFill>
                  <a:srgbClr val="FFFF00"/>
                </a:solidFill>
                <a:ea typeface="+mj-ea"/>
                <a:cs typeface="+mj-cs"/>
              </a:rPr>
            </a:br>
            <a:endParaRPr lang="en-US" sz="4800" b="1" dirty="0" smtClean="0">
              <a:solidFill>
                <a:srgbClr val="FFFF00"/>
              </a:solidFill>
              <a:ea typeface="+mj-ea"/>
              <a:cs typeface="+mj-cs"/>
            </a:endParaRPr>
          </a:p>
        </p:txBody>
      </p:sp>
      <p:sp>
        <p:nvSpPr>
          <p:cNvPr id="4099" name="Rectangle 3" descr="Bouquet"/>
          <p:cNvSpPr>
            <a:spLocks noChangeArrowheads="1"/>
          </p:cNvSpPr>
          <p:nvPr/>
        </p:nvSpPr>
        <p:spPr bwMode="auto">
          <a:xfrm>
            <a:off x="609600" y="1295400"/>
            <a:ext cx="8001000" cy="5410200"/>
          </a:xfrm>
          <a:prstGeom prst="rect">
            <a:avLst/>
          </a:prstGeom>
          <a:blipFill dpi="0" rotWithShape="1">
            <a:blip r:embed="rId3"/>
            <a:srcRect/>
            <a:tile tx="0" ty="0" sx="100000" sy="100000" flip="none" algn="tl"/>
          </a:blipFill>
          <a:ln w="571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4102" name="Line 6"/>
          <p:cNvSpPr>
            <a:spLocks noChangeShapeType="1"/>
          </p:cNvSpPr>
          <p:nvPr/>
        </p:nvSpPr>
        <p:spPr bwMode="auto">
          <a:xfrm>
            <a:off x="3962400" y="2057400"/>
            <a:ext cx="0" cy="6858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04" name="Line 8"/>
          <p:cNvSpPr>
            <a:spLocks noChangeShapeType="1"/>
          </p:cNvSpPr>
          <p:nvPr/>
        </p:nvSpPr>
        <p:spPr bwMode="auto">
          <a:xfrm>
            <a:off x="4038600" y="3581400"/>
            <a:ext cx="0" cy="6096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06" name="Line 10"/>
          <p:cNvSpPr>
            <a:spLocks noChangeShapeType="1"/>
          </p:cNvSpPr>
          <p:nvPr/>
        </p:nvSpPr>
        <p:spPr bwMode="auto">
          <a:xfrm flipH="1">
            <a:off x="2590800" y="5029200"/>
            <a:ext cx="1524000" cy="6858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07" name="Line 11"/>
          <p:cNvSpPr>
            <a:spLocks noChangeShapeType="1"/>
          </p:cNvSpPr>
          <p:nvPr/>
        </p:nvSpPr>
        <p:spPr bwMode="auto">
          <a:xfrm>
            <a:off x="4114800" y="5029200"/>
            <a:ext cx="1600200" cy="6858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08" name="Oval 12" descr="White marble"/>
          <p:cNvSpPr>
            <a:spLocks noChangeArrowheads="1"/>
          </p:cNvSpPr>
          <p:nvPr/>
        </p:nvSpPr>
        <p:spPr bwMode="auto">
          <a:xfrm>
            <a:off x="990600" y="5486400"/>
            <a:ext cx="1524000" cy="685800"/>
          </a:xfrm>
          <a:prstGeom prst="ellipse">
            <a:avLst/>
          </a:prstGeom>
          <a:blipFill dpi="0" rotWithShape="1">
            <a:blip r:embed="rId4"/>
            <a:srcRect/>
            <a:tile tx="0" ty="0" sx="100000" sy="100000" flip="none" algn="tl"/>
          </a:blipFill>
          <a:ln w="571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mn-cs"/>
              </a:rPr>
              <a:t>MDCT</a:t>
            </a:r>
          </a:p>
        </p:txBody>
      </p:sp>
      <p:sp>
        <p:nvSpPr>
          <p:cNvPr id="4109" name="Oval 13" descr="White marble"/>
          <p:cNvSpPr>
            <a:spLocks noChangeArrowheads="1"/>
          </p:cNvSpPr>
          <p:nvPr/>
        </p:nvSpPr>
        <p:spPr bwMode="auto">
          <a:xfrm>
            <a:off x="5791200" y="5486400"/>
            <a:ext cx="1524000" cy="685800"/>
          </a:xfrm>
          <a:prstGeom prst="ellipse">
            <a:avLst/>
          </a:prstGeom>
          <a:blipFill dpi="0" rotWithShape="1">
            <a:blip r:embed="rId4"/>
            <a:srcRect/>
            <a:tile tx="0" ty="0" sx="100000" sy="100000" flip="none" algn="tl"/>
          </a:blipFill>
          <a:ln w="571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mn-cs"/>
              </a:rPr>
              <a:t>MRI</a:t>
            </a:r>
          </a:p>
        </p:txBody>
      </p:sp>
      <p:sp>
        <p:nvSpPr>
          <p:cNvPr id="16" name="Line 11"/>
          <p:cNvSpPr>
            <a:spLocks noChangeShapeType="1"/>
          </p:cNvSpPr>
          <p:nvPr/>
        </p:nvSpPr>
        <p:spPr bwMode="auto">
          <a:xfrm flipV="1">
            <a:off x="5410200" y="3200400"/>
            <a:ext cx="12954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7" name="Oval 13" descr="White marble"/>
          <p:cNvSpPr>
            <a:spLocks noChangeArrowheads="1"/>
          </p:cNvSpPr>
          <p:nvPr/>
        </p:nvSpPr>
        <p:spPr bwMode="auto">
          <a:xfrm>
            <a:off x="6781800" y="2895600"/>
            <a:ext cx="1524000" cy="685800"/>
          </a:xfrm>
          <a:prstGeom prst="ellipse">
            <a:avLst/>
          </a:prstGeom>
          <a:blipFill dpi="0" rotWithShape="1">
            <a:blip r:embed="rId4"/>
            <a:srcRect/>
            <a:tile tx="0" ty="0" sx="100000" sy="100000" flip="none" algn="tl"/>
          </a:blipFill>
          <a:ln w="571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mn-cs"/>
              </a:rPr>
              <a:t>US</a:t>
            </a: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24167" r="17941" b="2509"/>
          <a:stretch/>
        </p:blipFill>
        <p:spPr>
          <a:xfrm>
            <a:off x="7413927" y="152399"/>
            <a:ext cx="1586909" cy="1828801"/>
          </a:xfrm>
          <a:prstGeom prst="rect">
            <a:avLst/>
          </a:prstGeom>
          <a:ln w="57150">
            <a:solidFill>
              <a:schemeClr val="accent2">
                <a:lumMod val="75000"/>
              </a:schemeClr>
            </a:solidFill>
          </a:ln>
          <a:effectLst>
            <a:glow rad="228600">
              <a:schemeClr val="accent6">
                <a:satMod val="175000"/>
                <a:alpha val="40000"/>
              </a:schemeClr>
            </a:glow>
          </a:effectLst>
        </p:spPr>
      </p:pic>
      <p:pic>
        <p:nvPicPr>
          <p:cNvPr id="4111" name="Picture 16" descr="1"/>
          <p:cNvPicPr>
            <a:picLocks noChangeAspect="1" noChangeArrowheads="1"/>
          </p:cNvPicPr>
          <p:nvPr/>
        </p:nvPicPr>
        <p:blipFill>
          <a:blip r:embed="rId6" cstate="print">
            <a:lum bright="-12000" contrast="12000"/>
            <a:extLst>
              <a:ext uri="{28A0092B-C50C-407E-A947-70E740481C1C}">
                <a14:useLocalDpi xmlns:a14="http://schemas.microsoft.com/office/drawing/2010/main" val="0"/>
              </a:ext>
            </a:extLst>
          </a:blip>
          <a:srcRect l="20958" t="22675" r="36508" b="37209"/>
          <a:stretch>
            <a:fillRect/>
          </a:stretch>
        </p:blipFill>
        <p:spPr bwMode="auto">
          <a:xfrm>
            <a:off x="8321675" y="304800"/>
            <a:ext cx="517525" cy="685800"/>
          </a:xfrm>
          <a:prstGeom prst="rect">
            <a:avLst/>
          </a:prstGeom>
          <a:noFill/>
          <a:ln w="28575">
            <a:solidFill>
              <a:schemeClr val="tx1"/>
            </a:solidFill>
            <a:miter lim="800000"/>
            <a:headEnd/>
            <a:tailEnd/>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1" name="Text Box 5" descr="Papyrus"/>
          <p:cNvSpPr txBox="1">
            <a:spLocks noChangeArrowheads="1"/>
          </p:cNvSpPr>
          <p:nvPr/>
        </p:nvSpPr>
        <p:spPr bwMode="auto">
          <a:xfrm>
            <a:off x="2193925" y="1530350"/>
            <a:ext cx="3597275" cy="679450"/>
          </a:xfrm>
          <a:prstGeom prst="rect">
            <a:avLst/>
          </a:prstGeom>
          <a:blipFill dpi="0" rotWithShape="1">
            <a:blip r:embed="rId7"/>
            <a:srcRect/>
            <a:tile tx="0" ty="0" sx="100000" sy="100000" flip="none" algn="tl"/>
          </a:blip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Arial" charset="0"/>
                <a:ea typeface="ＭＳ Ｐゴシック" charset="0"/>
                <a:cs typeface="+mn-cs"/>
              </a:rPr>
              <a:t>Children with Suspected Non-vascular </a:t>
            </a:r>
            <a:r>
              <a:rPr kumimoji="0" lang="en-US" sz="1800" b="1" i="0" u="none" strike="noStrike" kern="1200" cap="none" spc="0" normalizeH="0" baseline="0" noProof="0" dirty="0" err="1" smtClean="0">
                <a:ln>
                  <a:noFill/>
                </a:ln>
                <a:solidFill>
                  <a:srgbClr val="000000"/>
                </a:solidFill>
                <a:effectLst/>
                <a:uLnTx/>
                <a:uFillTx/>
                <a:latin typeface="Arial" charset="0"/>
                <a:ea typeface="ＭＳ Ｐゴシック" charset="0"/>
                <a:cs typeface="+mn-cs"/>
              </a:rPr>
              <a:t>Mediastinal</a:t>
            </a:r>
            <a:r>
              <a:rPr kumimoji="0" lang="en-US" sz="1800" b="1" i="0" u="none" strike="noStrike" kern="1200" cap="none" spc="0" normalizeH="0" baseline="0" noProof="0" dirty="0" smtClean="0">
                <a:ln>
                  <a:noFill/>
                </a:ln>
                <a:solidFill>
                  <a:srgbClr val="000000"/>
                </a:solidFill>
                <a:effectLst/>
                <a:uLnTx/>
                <a:uFillTx/>
                <a:latin typeface="Arial" charset="0"/>
                <a:ea typeface="ＭＳ Ｐゴシック" charset="0"/>
                <a:cs typeface="+mn-cs"/>
              </a:rPr>
              <a:t> Masses</a:t>
            </a:r>
          </a:p>
        </p:txBody>
      </p:sp>
      <p:sp>
        <p:nvSpPr>
          <p:cNvPr id="3" name="TextBox 2"/>
          <p:cNvSpPr txBox="1">
            <a:spLocks noChangeArrowheads="1"/>
          </p:cNvSpPr>
          <p:nvPr/>
        </p:nvSpPr>
        <p:spPr bwMode="auto">
          <a:xfrm>
            <a:off x="6540500" y="3668713"/>
            <a:ext cx="2070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Normal Thymus?</a:t>
            </a:r>
          </a:p>
        </p:txBody>
      </p:sp>
      <p:sp>
        <p:nvSpPr>
          <p:cNvPr id="4112" name="TextBox 22"/>
          <p:cNvSpPr txBox="1">
            <a:spLocks noChangeArrowheads="1"/>
          </p:cNvSpPr>
          <p:nvPr/>
        </p:nvSpPr>
        <p:spPr bwMode="auto">
          <a:xfrm>
            <a:off x="609600" y="6248400"/>
            <a:ext cx="347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Anterior / Middle Mediastinum</a:t>
            </a:r>
          </a:p>
        </p:txBody>
      </p:sp>
      <p:sp>
        <p:nvSpPr>
          <p:cNvPr id="4113" name="TextBox 23"/>
          <p:cNvSpPr txBox="1">
            <a:spLocks noChangeArrowheads="1"/>
          </p:cNvSpPr>
          <p:nvPr/>
        </p:nvSpPr>
        <p:spPr bwMode="auto">
          <a:xfrm>
            <a:off x="5253038" y="6248400"/>
            <a:ext cx="26717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Posterior Mediastinum</a:t>
            </a:r>
          </a:p>
        </p:txBody>
      </p:sp>
      <p:pic>
        <p:nvPicPr>
          <p:cNvPr id="4114" name="Picture 21" descr="http://www.impactscan.org/images/Siemens_Somatom_Sensation_Spirit_CT_scanner.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22375" y="4267200"/>
            <a:ext cx="987425" cy="10668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115" name="Picture 23" descr="http://images.wisegeek.com/mri-scanner.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19800" y="4267200"/>
            <a:ext cx="987425" cy="10668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 name="Rectangle 9" descr="Pink tissue paper"/>
          <p:cNvSpPr>
            <a:spLocks noChangeArrowheads="1"/>
          </p:cNvSpPr>
          <p:nvPr/>
        </p:nvSpPr>
        <p:spPr bwMode="auto">
          <a:xfrm>
            <a:off x="2514600" y="4343400"/>
            <a:ext cx="3200400" cy="685800"/>
          </a:xfrm>
          <a:prstGeom prst="rect">
            <a:avLst/>
          </a:prstGeom>
          <a:blipFill dpi="0" rotWithShape="1">
            <a:blip r:embed="rId10"/>
            <a:srcRect/>
            <a:tile tx="0" ty="0" sx="100000" sy="100000" flip="none" algn="tl"/>
          </a:blip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mn-cs"/>
              </a:rPr>
              <a:t>Cross Sectional Imaging</a:t>
            </a:r>
          </a:p>
        </p:txBody>
      </p:sp>
      <p:sp>
        <p:nvSpPr>
          <p:cNvPr id="23" name="Oval 7" descr="Parchment"/>
          <p:cNvSpPr>
            <a:spLocks noChangeArrowheads="1"/>
          </p:cNvSpPr>
          <p:nvPr/>
        </p:nvSpPr>
        <p:spPr bwMode="auto">
          <a:xfrm>
            <a:off x="2438400" y="2819400"/>
            <a:ext cx="3048000" cy="762000"/>
          </a:xfrm>
          <a:prstGeom prst="ellipse">
            <a:avLst/>
          </a:prstGeom>
          <a:blipFill dpi="0" rotWithShape="1">
            <a:blip r:embed="rId11"/>
            <a:srcRect/>
            <a:tile tx="0" ty="0" sx="100000" sy="100000" flip="none" algn="tl"/>
          </a:blipFill>
          <a:ln w="381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mn-cs"/>
              </a:rPr>
              <a:t>Chest Radiographs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mn-cs"/>
              </a:rPr>
              <a:t> </a:t>
            </a:r>
          </a:p>
        </p:txBody>
      </p:sp>
    </p:spTree>
    <p:extLst>
      <p:ext uri="{BB962C8B-B14F-4D97-AF65-F5344CB8AC3E}">
        <p14:creationId xmlns:p14="http://schemas.microsoft.com/office/powerpoint/2010/main" val="145066232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2"/>
          <p:cNvSpPr>
            <a:spLocks noGrp="1" noChangeArrowheads="1"/>
          </p:cNvSpPr>
          <p:nvPr>
            <p:ph type="title"/>
          </p:nvPr>
        </p:nvSpPr>
        <p:spPr>
          <a:xfrm>
            <a:off x="-76200" y="247650"/>
            <a:ext cx="8153400" cy="742950"/>
          </a:xfrm>
        </p:spPr>
        <p:txBody>
          <a:bodyPr/>
          <a:lstStyle/>
          <a:p>
            <a:pPr eaLnBrk="1" hangingPunct="1">
              <a:defRPr/>
            </a:pPr>
            <a:r>
              <a:rPr lang="en-US" b="1" smtClean="0">
                <a:solidFill>
                  <a:srgbClr val="FFFF00"/>
                </a:solidFill>
                <a:effectLst>
                  <a:outerShdw blurRad="38100" dist="38100" dir="2700000" algn="tl">
                    <a:srgbClr val="000000"/>
                  </a:outerShdw>
                </a:effectLst>
                <a:ea typeface="ＭＳ Ｐゴシック" charset="-128"/>
              </a:rPr>
              <a:t>Let</a:t>
            </a:r>
            <a:r>
              <a:rPr lang="en-US" altLang="en-US" b="1" smtClean="0">
                <a:solidFill>
                  <a:srgbClr val="FFFF00"/>
                </a:solidFill>
                <a:effectLst>
                  <a:outerShdw blurRad="38100" dist="38100" dir="2700000" algn="tl">
                    <a:srgbClr val="000000"/>
                  </a:outerShdw>
                </a:effectLst>
                <a:ea typeface="ＭＳ Ｐゴシック" charset="-128"/>
              </a:rPr>
              <a:t>’</a:t>
            </a:r>
            <a:r>
              <a:rPr lang="en-US" b="1" smtClean="0">
                <a:solidFill>
                  <a:srgbClr val="FFFF00"/>
                </a:solidFill>
                <a:effectLst>
                  <a:outerShdw blurRad="38100" dist="38100" dir="2700000" algn="tl">
                    <a:srgbClr val="000000"/>
                  </a:outerShdw>
                </a:effectLst>
                <a:ea typeface="ＭＳ Ｐゴシック" charset="-128"/>
              </a:rPr>
              <a:t>s Start: CXR Locations</a:t>
            </a:r>
            <a:endParaRPr lang="en-US" sz="4000" b="1" smtClean="0">
              <a:solidFill>
                <a:srgbClr val="FFFF00"/>
              </a:solidFill>
              <a:effectLst>
                <a:outerShdw blurRad="38100" dist="38100" dir="2700000" algn="tl">
                  <a:srgbClr val="000000"/>
                </a:outerShdw>
              </a:effectLst>
              <a:ea typeface="ＭＳ Ｐゴシック" charset="-128"/>
            </a:endParaRPr>
          </a:p>
        </p:txBody>
      </p:sp>
      <p:sp>
        <p:nvSpPr>
          <p:cNvPr id="17411" name="Text Box 12"/>
          <p:cNvSpPr txBox="1">
            <a:spLocks noChangeArrowheads="1"/>
          </p:cNvSpPr>
          <p:nvPr/>
        </p:nvSpPr>
        <p:spPr bwMode="auto">
          <a:xfrm>
            <a:off x="4438650" y="3236913"/>
            <a:ext cx="247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smtClean="0">
                <a:ln>
                  <a:noFill/>
                </a:ln>
                <a:solidFill>
                  <a:srgbClr val="00FF00"/>
                </a:solidFill>
                <a:effectLst/>
                <a:uLnTx/>
                <a:uFillTx/>
                <a:latin typeface="Arial" charset="0"/>
                <a:ea typeface="ＭＳ Ｐゴシック" charset="0"/>
                <a:cs typeface="+mn-cs"/>
              </a:rPr>
              <a:t> </a:t>
            </a:r>
          </a:p>
        </p:txBody>
      </p:sp>
      <p:pic>
        <p:nvPicPr>
          <p:cNvPr id="18436" name="Picture 22" descr="location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152400"/>
            <a:ext cx="9477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23" descr="1"/>
          <p:cNvPicPr>
            <a:picLocks noChangeAspect="1" noChangeArrowheads="1"/>
          </p:cNvPicPr>
          <p:nvPr/>
        </p:nvPicPr>
        <p:blipFill>
          <a:blip r:embed="rId3">
            <a:extLst>
              <a:ext uri="{28A0092B-C50C-407E-A947-70E740481C1C}">
                <a14:useLocalDpi xmlns:a14="http://schemas.microsoft.com/office/drawing/2010/main" val="0"/>
              </a:ext>
            </a:extLst>
          </a:blip>
          <a:srcRect l="14844" t="9375" r="27344" b="14063"/>
          <a:stretch>
            <a:fillRect/>
          </a:stretch>
        </p:blipFill>
        <p:spPr bwMode="auto">
          <a:xfrm>
            <a:off x="228600" y="1524000"/>
            <a:ext cx="3525838"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Freeform 28"/>
          <p:cNvSpPr>
            <a:spLocks/>
          </p:cNvSpPr>
          <p:nvPr/>
        </p:nvSpPr>
        <p:spPr bwMode="auto">
          <a:xfrm>
            <a:off x="685800" y="1752600"/>
            <a:ext cx="1155700" cy="3352800"/>
          </a:xfrm>
          <a:custGeom>
            <a:avLst/>
            <a:gdLst>
              <a:gd name="T0" fmla="*/ 2147483647 w 728"/>
              <a:gd name="T1" fmla="*/ 0 h 2112"/>
              <a:gd name="T2" fmla="*/ 2147483647 w 728"/>
              <a:gd name="T3" fmla="*/ 2147483647 h 2112"/>
              <a:gd name="T4" fmla="*/ 2147483647 w 728"/>
              <a:gd name="T5" fmla="*/ 2147483647 h 2112"/>
              <a:gd name="T6" fmla="*/ 0 w 728"/>
              <a:gd name="T7" fmla="*/ 2147483647 h 21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8" h="2112">
                <a:moveTo>
                  <a:pt x="576" y="0"/>
                </a:moveTo>
                <a:cubicBezTo>
                  <a:pt x="652" y="256"/>
                  <a:pt x="728" y="512"/>
                  <a:pt x="672" y="720"/>
                </a:cubicBezTo>
                <a:cubicBezTo>
                  <a:pt x="616" y="928"/>
                  <a:pt x="352" y="1016"/>
                  <a:pt x="240" y="1248"/>
                </a:cubicBezTo>
                <a:cubicBezTo>
                  <a:pt x="128" y="1480"/>
                  <a:pt x="64" y="1796"/>
                  <a:pt x="0" y="2112"/>
                </a:cubicBezTo>
              </a:path>
            </a:pathLst>
          </a:custGeom>
          <a:noFill/>
          <a:ln w="57150" cap="flat" cmpd="sng">
            <a:solidFill>
              <a:srgbClr val="FF00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439" name="Freeform 31"/>
          <p:cNvSpPr>
            <a:spLocks/>
          </p:cNvSpPr>
          <p:nvPr/>
        </p:nvSpPr>
        <p:spPr bwMode="auto">
          <a:xfrm>
            <a:off x="1600200" y="1587500"/>
            <a:ext cx="1371600" cy="165100"/>
          </a:xfrm>
          <a:custGeom>
            <a:avLst/>
            <a:gdLst>
              <a:gd name="T0" fmla="*/ 0 w 864"/>
              <a:gd name="T1" fmla="*/ 2147483647 h 104"/>
              <a:gd name="T2" fmla="*/ 2147483647 w 864"/>
              <a:gd name="T3" fmla="*/ 2147483647 h 104"/>
              <a:gd name="T4" fmla="*/ 2147483647 w 864"/>
              <a:gd name="T5" fmla="*/ 2147483647 h 104"/>
              <a:gd name="T6" fmla="*/ 0 60000 65536"/>
              <a:gd name="T7" fmla="*/ 0 60000 65536"/>
              <a:gd name="T8" fmla="*/ 0 60000 65536"/>
            </a:gdLst>
            <a:ahLst/>
            <a:cxnLst>
              <a:cxn ang="T6">
                <a:pos x="T0" y="T1"/>
              </a:cxn>
              <a:cxn ang="T7">
                <a:pos x="T2" y="T3"/>
              </a:cxn>
              <a:cxn ang="T8">
                <a:pos x="T4" y="T5"/>
              </a:cxn>
            </a:cxnLst>
            <a:rect l="0" t="0" r="r" b="b"/>
            <a:pathLst>
              <a:path w="864" h="104">
                <a:moveTo>
                  <a:pt x="0" y="104"/>
                </a:moveTo>
                <a:cubicBezTo>
                  <a:pt x="216" y="60"/>
                  <a:pt x="432" y="16"/>
                  <a:pt x="576" y="8"/>
                </a:cubicBezTo>
                <a:cubicBezTo>
                  <a:pt x="720" y="0"/>
                  <a:pt x="792" y="28"/>
                  <a:pt x="864" y="56"/>
                </a:cubicBezTo>
              </a:path>
            </a:pathLst>
          </a:custGeom>
          <a:noFill/>
          <a:ln w="571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440" name="Freeform 32"/>
          <p:cNvSpPr>
            <a:spLocks/>
          </p:cNvSpPr>
          <p:nvPr/>
        </p:nvSpPr>
        <p:spPr bwMode="auto">
          <a:xfrm>
            <a:off x="2743200" y="1676400"/>
            <a:ext cx="723900" cy="4508500"/>
          </a:xfrm>
          <a:custGeom>
            <a:avLst/>
            <a:gdLst>
              <a:gd name="T0" fmla="*/ 2147483647 w 456"/>
              <a:gd name="T1" fmla="*/ 0 h 2840"/>
              <a:gd name="T2" fmla="*/ 2147483647 w 456"/>
              <a:gd name="T3" fmla="*/ 2147483647 h 2840"/>
              <a:gd name="T4" fmla="*/ 2147483647 w 456"/>
              <a:gd name="T5" fmla="*/ 2147483647 h 2840"/>
              <a:gd name="T6" fmla="*/ 2147483647 w 456"/>
              <a:gd name="T7" fmla="*/ 2147483647 h 2840"/>
              <a:gd name="T8" fmla="*/ 0 w 456"/>
              <a:gd name="T9" fmla="*/ 2147483647 h 28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6" h="2840">
                <a:moveTo>
                  <a:pt x="144" y="0"/>
                </a:moveTo>
                <a:cubicBezTo>
                  <a:pt x="192" y="60"/>
                  <a:pt x="240" y="120"/>
                  <a:pt x="288" y="384"/>
                </a:cubicBezTo>
                <a:cubicBezTo>
                  <a:pt x="336" y="648"/>
                  <a:pt x="456" y="1208"/>
                  <a:pt x="432" y="1584"/>
                </a:cubicBezTo>
                <a:cubicBezTo>
                  <a:pt x="408" y="1960"/>
                  <a:pt x="216" y="2440"/>
                  <a:pt x="144" y="2640"/>
                </a:cubicBezTo>
                <a:cubicBezTo>
                  <a:pt x="72" y="2840"/>
                  <a:pt x="36" y="2812"/>
                  <a:pt x="0" y="2784"/>
                </a:cubicBezTo>
              </a:path>
            </a:pathLst>
          </a:custGeom>
          <a:noFill/>
          <a:ln w="57150" cap="flat" cmpd="sng">
            <a:solidFill>
              <a:srgbClr val="FF00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441" name="Freeform 33"/>
          <p:cNvSpPr>
            <a:spLocks/>
          </p:cNvSpPr>
          <p:nvPr/>
        </p:nvSpPr>
        <p:spPr bwMode="auto">
          <a:xfrm>
            <a:off x="2286000" y="1752600"/>
            <a:ext cx="533400" cy="3657600"/>
          </a:xfrm>
          <a:custGeom>
            <a:avLst/>
            <a:gdLst>
              <a:gd name="T0" fmla="*/ 0 w 336"/>
              <a:gd name="T1" fmla="*/ 0 h 2352"/>
              <a:gd name="T2" fmla="*/ 2147483647 w 336"/>
              <a:gd name="T3" fmla="*/ 2147483647 h 2352"/>
              <a:gd name="T4" fmla="*/ 2147483647 w 336"/>
              <a:gd name="T5" fmla="*/ 2147483647 h 2352"/>
              <a:gd name="T6" fmla="*/ 2147483647 w 336"/>
              <a:gd name="T7" fmla="*/ 2147483647 h 2352"/>
              <a:gd name="T8" fmla="*/ 2147483647 w 336"/>
              <a:gd name="T9" fmla="*/ 2147483647 h 23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6" h="2352">
                <a:moveTo>
                  <a:pt x="0" y="0"/>
                </a:moveTo>
                <a:cubicBezTo>
                  <a:pt x="120" y="260"/>
                  <a:pt x="240" y="520"/>
                  <a:pt x="288" y="768"/>
                </a:cubicBezTo>
                <a:cubicBezTo>
                  <a:pt x="336" y="1016"/>
                  <a:pt x="312" y="1280"/>
                  <a:pt x="288" y="1488"/>
                </a:cubicBezTo>
                <a:cubicBezTo>
                  <a:pt x="264" y="1696"/>
                  <a:pt x="184" y="1872"/>
                  <a:pt x="144" y="2016"/>
                </a:cubicBezTo>
                <a:cubicBezTo>
                  <a:pt x="104" y="2160"/>
                  <a:pt x="76" y="2256"/>
                  <a:pt x="48" y="2352"/>
                </a:cubicBezTo>
              </a:path>
            </a:pathLst>
          </a:custGeom>
          <a:noFill/>
          <a:ln w="57150" cap="flat" cmpd="sng">
            <a:solidFill>
              <a:srgbClr val="FF00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442" name="Freeform 34"/>
          <p:cNvSpPr>
            <a:spLocks/>
          </p:cNvSpPr>
          <p:nvPr/>
        </p:nvSpPr>
        <p:spPr bwMode="auto">
          <a:xfrm>
            <a:off x="762000" y="4876800"/>
            <a:ext cx="2057400" cy="1295400"/>
          </a:xfrm>
          <a:custGeom>
            <a:avLst/>
            <a:gdLst>
              <a:gd name="T0" fmla="*/ 0 w 1296"/>
              <a:gd name="T1" fmla="*/ 2147483647 h 800"/>
              <a:gd name="T2" fmla="*/ 2147483647 w 1296"/>
              <a:gd name="T3" fmla="*/ 2147483647 h 800"/>
              <a:gd name="T4" fmla="*/ 2147483647 w 1296"/>
              <a:gd name="T5" fmla="*/ 2147483647 h 800"/>
              <a:gd name="T6" fmla="*/ 2147483647 w 1296"/>
              <a:gd name="T7" fmla="*/ 2147483647 h 8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6" h="800">
                <a:moveTo>
                  <a:pt x="0" y="128"/>
                </a:moveTo>
                <a:cubicBezTo>
                  <a:pt x="80" y="80"/>
                  <a:pt x="160" y="32"/>
                  <a:pt x="288" y="32"/>
                </a:cubicBezTo>
                <a:cubicBezTo>
                  <a:pt x="416" y="32"/>
                  <a:pt x="600" y="0"/>
                  <a:pt x="768" y="128"/>
                </a:cubicBezTo>
                <a:cubicBezTo>
                  <a:pt x="936" y="256"/>
                  <a:pt x="1116" y="528"/>
                  <a:pt x="1296" y="800"/>
                </a:cubicBezTo>
              </a:path>
            </a:pathLst>
          </a:custGeom>
          <a:noFill/>
          <a:ln w="571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03491" name="Text Box 35"/>
          <p:cNvSpPr txBox="1">
            <a:spLocks noChangeArrowheads="1"/>
          </p:cNvSpPr>
          <p:nvPr/>
        </p:nvSpPr>
        <p:spPr bwMode="auto">
          <a:xfrm>
            <a:off x="685800" y="2590800"/>
            <a:ext cx="1073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smtClean="0">
                <a:ln>
                  <a:noFill/>
                </a:ln>
                <a:solidFill>
                  <a:srgbClr val="00FF00"/>
                </a:solidFill>
                <a:effectLst/>
                <a:uLnTx/>
                <a:uFillTx/>
                <a:latin typeface="Arial" charset="0"/>
                <a:ea typeface="ＭＳ Ｐゴシック" charset="0"/>
                <a:cs typeface="+mn-cs"/>
              </a:rPr>
              <a:t>Anterior</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charset="0"/>
              <a:ea typeface="ＭＳ Ｐゴシック" charset="0"/>
              <a:cs typeface="+mn-cs"/>
            </a:endParaRPr>
          </a:p>
        </p:txBody>
      </p:sp>
      <p:sp>
        <p:nvSpPr>
          <p:cNvPr id="403492" name="Text Box 36"/>
          <p:cNvSpPr txBox="1">
            <a:spLocks noChangeArrowheads="1"/>
          </p:cNvSpPr>
          <p:nvPr/>
        </p:nvSpPr>
        <p:spPr bwMode="auto">
          <a:xfrm>
            <a:off x="1530350" y="3519488"/>
            <a:ext cx="908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smtClean="0">
                <a:ln>
                  <a:noFill/>
                </a:ln>
                <a:solidFill>
                  <a:srgbClr val="00FF00"/>
                </a:solidFill>
                <a:effectLst/>
                <a:uLnTx/>
                <a:uFillTx/>
                <a:latin typeface="Arial" charset="0"/>
                <a:ea typeface="ＭＳ Ｐゴシック" charset="0"/>
                <a:cs typeface="+mn-cs"/>
              </a:rPr>
              <a:t>Middle</a:t>
            </a:r>
          </a:p>
        </p:txBody>
      </p:sp>
      <p:sp>
        <p:nvSpPr>
          <p:cNvPr id="403493" name="Text Box 37"/>
          <p:cNvSpPr txBox="1">
            <a:spLocks noChangeArrowheads="1"/>
          </p:cNvSpPr>
          <p:nvPr/>
        </p:nvSpPr>
        <p:spPr bwMode="auto">
          <a:xfrm>
            <a:off x="2698750" y="4357688"/>
            <a:ext cx="1187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smtClean="0">
                <a:ln>
                  <a:noFill/>
                </a:ln>
                <a:solidFill>
                  <a:srgbClr val="00FF00"/>
                </a:solidFill>
                <a:effectLst/>
                <a:uLnTx/>
                <a:uFillTx/>
                <a:latin typeface="Arial" charset="0"/>
                <a:ea typeface="ＭＳ Ｐゴシック" charset="0"/>
                <a:cs typeface="+mn-cs"/>
              </a:rPr>
              <a:t>Posterior</a:t>
            </a:r>
          </a:p>
        </p:txBody>
      </p:sp>
      <p:pic>
        <p:nvPicPr>
          <p:cNvPr id="18446" name="Picture 39" descr="1"/>
          <p:cNvPicPr>
            <a:picLocks noChangeAspect="1" noChangeArrowheads="1"/>
          </p:cNvPicPr>
          <p:nvPr/>
        </p:nvPicPr>
        <p:blipFill>
          <a:blip r:embed="rId4" cstate="print">
            <a:extLst>
              <a:ext uri="{28A0092B-C50C-407E-A947-70E740481C1C}">
                <a14:useLocalDpi xmlns:a14="http://schemas.microsoft.com/office/drawing/2010/main" val="0"/>
              </a:ext>
            </a:extLst>
          </a:blip>
          <a:srcRect l="33522" t="11993" r="8424" b="24745"/>
          <a:stretch>
            <a:fillRect/>
          </a:stretch>
        </p:blipFill>
        <p:spPr bwMode="auto">
          <a:xfrm>
            <a:off x="3886200" y="1295400"/>
            <a:ext cx="1752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7" name="Picture 40" descr="1"/>
          <p:cNvPicPr>
            <a:picLocks noChangeAspect="1" noChangeArrowheads="1"/>
          </p:cNvPicPr>
          <p:nvPr/>
        </p:nvPicPr>
        <p:blipFill>
          <a:blip r:embed="rId5">
            <a:lum bright="-18000"/>
            <a:extLst>
              <a:ext uri="{28A0092B-C50C-407E-A947-70E740481C1C}">
                <a14:useLocalDpi xmlns:a14="http://schemas.microsoft.com/office/drawing/2010/main" val="0"/>
              </a:ext>
            </a:extLst>
          </a:blip>
          <a:srcRect l="28125" t="17540" r="22098" b="20476"/>
          <a:stretch>
            <a:fillRect/>
          </a:stretch>
        </p:blipFill>
        <p:spPr bwMode="auto">
          <a:xfrm>
            <a:off x="5783263" y="2362200"/>
            <a:ext cx="1760537"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8" name="Picture 41" descr="1"/>
          <p:cNvPicPr>
            <a:picLocks noChangeAspect="1" noChangeArrowheads="1"/>
          </p:cNvPicPr>
          <p:nvPr/>
        </p:nvPicPr>
        <p:blipFill>
          <a:blip r:embed="rId6" cstate="print">
            <a:extLst>
              <a:ext uri="{28A0092B-C50C-407E-A947-70E740481C1C}">
                <a14:useLocalDpi xmlns:a14="http://schemas.microsoft.com/office/drawing/2010/main" val="0"/>
              </a:ext>
            </a:extLst>
          </a:blip>
          <a:srcRect l="33374" t="16992" r="16982" b="29199"/>
          <a:stretch>
            <a:fillRect/>
          </a:stretch>
        </p:blipFill>
        <p:spPr bwMode="auto">
          <a:xfrm>
            <a:off x="7315200" y="4648200"/>
            <a:ext cx="1676400" cy="22098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03499" name="Line 43"/>
          <p:cNvSpPr>
            <a:spLocks noChangeShapeType="1"/>
          </p:cNvSpPr>
          <p:nvPr/>
        </p:nvSpPr>
        <p:spPr bwMode="auto">
          <a:xfrm>
            <a:off x="3962400" y="2286000"/>
            <a:ext cx="3048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03501" name="Line 45"/>
          <p:cNvSpPr>
            <a:spLocks noChangeShapeType="1"/>
          </p:cNvSpPr>
          <p:nvPr/>
        </p:nvSpPr>
        <p:spPr bwMode="auto">
          <a:xfrm flipH="1" flipV="1">
            <a:off x="4495800" y="2590800"/>
            <a:ext cx="76200" cy="3048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03502" name="Line 46"/>
          <p:cNvSpPr>
            <a:spLocks noChangeShapeType="1"/>
          </p:cNvSpPr>
          <p:nvPr/>
        </p:nvSpPr>
        <p:spPr bwMode="auto">
          <a:xfrm>
            <a:off x="4343400" y="1600200"/>
            <a:ext cx="76200" cy="3048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03503" name="Line 47"/>
          <p:cNvSpPr>
            <a:spLocks noChangeShapeType="1"/>
          </p:cNvSpPr>
          <p:nvPr/>
        </p:nvSpPr>
        <p:spPr bwMode="auto">
          <a:xfrm flipH="1">
            <a:off x="4724400" y="2133600"/>
            <a:ext cx="304800" cy="762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03504" name="Line 48"/>
          <p:cNvSpPr>
            <a:spLocks noChangeShapeType="1"/>
          </p:cNvSpPr>
          <p:nvPr/>
        </p:nvSpPr>
        <p:spPr bwMode="auto">
          <a:xfrm>
            <a:off x="6629400" y="2743200"/>
            <a:ext cx="76200" cy="3048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03506" name="Line 50"/>
          <p:cNvSpPr>
            <a:spLocks noChangeShapeType="1"/>
          </p:cNvSpPr>
          <p:nvPr/>
        </p:nvSpPr>
        <p:spPr bwMode="auto">
          <a:xfrm flipH="1">
            <a:off x="7010400" y="3200400"/>
            <a:ext cx="304800" cy="762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03507" name="Line 51"/>
          <p:cNvSpPr>
            <a:spLocks noChangeShapeType="1"/>
          </p:cNvSpPr>
          <p:nvPr/>
        </p:nvSpPr>
        <p:spPr bwMode="auto">
          <a:xfrm>
            <a:off x="6248400" y="3352800"/>
            <a:ext cx="3048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03508" name="Line 52"/>
          <p:cNvSpPr>
            <a:spLocks noChangeShapeType="1"/>
          </p:cNvSpPr>
          <p:nvPr/>
        </p:nvSpPr>
        <p:spPr bwMode="auto">
          <a:xfrm flipH="1" flipV="1">
            <a:off x="6858000" y="3581400"/>
            <a:ext cx="76200" cy="3048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03509" name="Line 53"/>
          <p:cNvSpPr>
            <a:spLocks noChangeShapeType="1"/>
          </p:cNvSpPr>
          <p:nvPr/>
        </p:nvSpPr>
        <p:spPr bwMode="auto">
          <a:xfrm>
            <a:off x="8229600" y="5257800"/>
            <a:ext cx="76200" cy="3048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03510" name="Line 54"/>
          <p:cNvSpPr>
            <a:spLocks noChangeShapeType="1"/>
          </p:cNvSpPr>
          <p:nvPr/>
        </p:nvSpPr>
        <p:spPr bwMode="auto">
          <a:xfrm>
            <a:off x="7620000" y="5867400"/>
            <a:ext cx="3048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03511" name="Line 55"/>
          <p:cNvSpPr>
            <a:spLocks noChangeShapeType="1"/>
          </p:cNvSpPr>
          <p:nvPr/>
        </p:nvSpPr>
        <p:spPr bwMode="auto">
          <a:xfrm flipH="1">
            <a:off x="8686800" y="5867400"/>
            <a:ext cx="304800" cy="762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03512" name="Line 56"/>
          <p:cNvSpPr>
            <a:spLocks noChangeShapeType="1"/>
          </p:cNvSpPr>
          <p:nvPr/>
        </p:nvSpPr>
        <p:spPr bwMode="auto">
          <a:xfrm flipH="1" flipV="1">
            <a:off x="8382000" y="6248400"/>
            <a:ext cx="76200" cy="3048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03513" name="Text Box 57"/>
          <p:cNvSpPr txBox="1">
            <a:spLocks noChangeArrowheads="1"/>
          </p:cNvSpPr>
          <p:nvPr/>
        </p:nvSpPr>
        <p:spPr bwMode="auto">
          <a:xfrm>
            <a:off x="3886200" y="3367088"/>
            <a:ext cx="1752600" cy="29051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300" b="1" i="0" u="none" strike="noStrike" kern="1200" cap="none" spc="0" normalizeH="0" baseline="0" noProof="0" smtClean="0">
                <a:ln>
                  <a:noFill/>
                </a:ln>
                <a:solidFill>
                  <a:srgbClr val="00FF00"/>
                </a:solidFill>
                <a:effectLst/>
                <a:uLnTx/>
                <a:uFillTx/>
                <a:latin typeface="Arial" charset="0"/>
                <a:ea typeface="ＭＳ Ｐゴシック" charset="0"/>
                <a:cs typeface="+mn-cs"/>
              </a:rPr>
              <a:t>Anterior Med. Mass</a:t>
            </a:r>
          </a:p>
        </p:txBody>
      </p:sp>
      <p:sp>
        <p:nvSpPr>
          <p:cNvPr id="403514" name="Text Box 58"/>
          <p:cNvSpPr txBox="1">
            <a:spLocks noChangeArrowheads="1"/>
          </p:cNvSpPr>
          <p:nvPr/>
        </p:nvSpPr>
        <p:spPr bwMode="auto">
          <a:xfrm>
            <a:off x="5791200" y="4267200"/>
            <a:ext cx="1765300" cy="3048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smtClean="0">
                <a:ln>
                  <a:noFill/>
                </a:ln>
                <a:solidFill>
                  <a:srgbClr val="00FF00"/>
                </a:solidFill>
                <a:effectLst/>
                <a:uLnTx/>
                <a:uFillTx/>
                <a:latin typeface="Arial" charset="0"/>
                <a:ea typeface="ＭＳ Ｐゴシック" charset="0"/>
                <a:cs typeface="+mn-cs"/>
              </a:rPr>
              <a:t>Middle Med. Mass</a:t>
            </a:r>
          </a:p>
        </p:txBody>
      </p:sp>
      <p:sp>
        <p:nvSpPr>
          <p:cNvPr id="403516" name="Text Box 60"/>
          <p:cNvSpPr txBox="1">
            <a:spLocks noChangeArrowheads="1"/>
          </p:cNvSpPr>
          <p:nvPr/>
        </p:nvSpPr>
        <p:spPr bwMode="auto">
          <a:xfrm>
            <a:off x="7315200" y="6583363"/>
            <a:ext cx="1676400" cy="27463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smtClean="0">
                <a:ln>
                  <a:noFill/>
                </a:ln>
                <a:solidFill>
                  <a:srgbClr val="00FF00"/>
                </a:solidFill>
                <a:effectLst/>
                <a:uLnTx/>
                <a:uFillTx/>
                <a:latin typeface="Arial" charset="0"/>
                <a:ea typeface="ＭＳ Ｐゴシック" charset="0"/>
                <a:cs typeface="+mn-cs"/>
              </a:rPr>
              <a:t>Posterior Med. Mass</a:t>
            </a:r>
            <a:endPar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endParaRPr>
          </a:p>
        </p:txBody>
      </p:sp>
      <p:sp>
        <p:nvSpPr>
          <p:cNvPr id="403517" name="Text Box 61"/>
          <p:cNvSpPr txBox="1">
            <a:spLocks noChangeArrowheads="1"/>
          </p:cNvSpPr>
          <p:nvPr/>
        </p:nvSpPr>
        <p:spPr bwMode="auto">
          <a:xfrm>
            <a:off x="4243388" y="1995488"/>
            <a:ext cx="48101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smtClean="0">
                <a:ln>
                  <a:noFill/>
                </a:ln>
                <a:solidFill>
                  <a:srgbClr val="000000"/>
                </a:solidFill>
                <a:effectLst/>
                <a:uLnTx/>
                <a:uFillTx/>
                <a:latin typeface="Arial" charset="0"/>
                <a:ea typeface="ＭＳ Ｐゴシック" charset="0"/>
                <a:cs typeface="+mn-cs"/>
              </a:rPr>
              <a:t>M</a:t>
            </a:r>
          </a:p>
        </p:txBody>
      </p:sp>
      <p:sp>
        <p:nvSpPr>
          <p:cNvPr id="403518" name="Text Box 62"/>
          <p:cNvSpPr txBox="1">
            <a:spLocks noChangeArrowheads="1"/>
          </p:cNvSpPr>
          <p:nvPr/>
        </p:nvSpPr>
        <p:spPr bwMode="auto">
          <a:xfrm>
            <a:off x="6537325" y="3048000"/>
            <a:ext cx="5492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smtClean="0">
                <a:ln>
                  <a:noFill/>
                </a:ln>
                <a:solidFill>
                  <a:srgbClr val="000000"/>
                </a:solidFill>
                <a:effectLst/>
                <a:uLnTx/>
                <a:uFillTx/>
                <a:latin typeface="Arial" charset="0"/>
                <a:ea typeface="ＭＳ Ｐゴシック" charset="0"/>
                <a:cs typeface="+mn-cs"/>
              </a:rPr>
              <a:t>M</a:t>
            </a:r>
          </a:p>
        </p:txBody>
      </p:sp>
      <p:sp>
        <p:nvSpPr>
          <p:cNvPr id="403519" name="Rectangle 63"/>
          <p:cNvSpPr>
            <a:spLocks noChangeArrowheads="1"/>
          </p:cNvSpPr>
          <p:nvPr/>
        </p:nvSpPr>
        <p:spPr bwMode="auto">
          <a:xfrm>
            <a:off x="8077200" y="5715000"/>
            <a:ext cx="4810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mn-cs"/>
              </a:rPr>
              <a:t>M</a:t>
            </a:r>
          </a:p>
        </p:txBody>
      </p:sp>
    </p:spTree>
    <p:extLst>
      <p:ext uri="{BB962C8B-B14F-4D97-AF65-F5344CB8AC3E}">
        <p14:creationId xmlns:p14="http://schemas.microsoft.com/office/powerpoint/2010/main" val="52553902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03491">
                                            <p:txEl>
                                              <p:pRg st="0" end="0"/>
                                            </p:txEl>
                                          </p:spTgt>
                                        </p:tgtEl>
                                        <p:attrNameLst>
                                          <p:attrName>style.visibility</p:attrName>
                                        </p:attrNameLst>
                                      </p:cBhvr>
                                      <p:to>
                                        <p:strVal val="visible"/>
                                      </p:to>
                                    </p:set>
                                    <p:animEffect transition="in" filter="dissolve">
                                      <p:cBhvr>
                                        <p:cTn id="7" dur="500"/>
                                        <p:tgtEl>
                                          <p:spTgt spid="403491">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403502"/>
                                        </p:tgtEl>
                                        <p:attrNameLst>
                                          <p:attrName>style.visibility</p:attrName>
                                        </p:attrNameLst>
                                      </p:cBhvr>
                                      <p:to>
                                        <p:strVal val="visible"/>
                                      </p:to>
                                    </p:set>
                                    <p:animEffect transition="in" filter="blinds(horizontal)">
                                      <p:cBhvr>
                                        <p:cTn id="10" dur="500"/>
                                        <p:tgtEl>
                                          <p:spTgt spid="403502"/>
                                        </p:tgtEl>
                                      </p:cBhvr>
                                    </p:animEffect>
                                  </p:childTnLst>
                                </p:cTn>
                              </p:par>
                              <p:par>
                                <p:cTn id="11" presetID="9" presetClass="entr" presetSubtype="0" fill="hold" nodeType="withEffect">
                                  <p:stCondLst>
                                    <p:cond delay="0"/>
                                  </p:stCondLst>
                                  <p:childTnLst>
                                    <p:set>
                                      <p:cBhvr>
                                        <p:cTn id="12" dur="1" fill="hold">
                                          <p:stCondLst>
                                            <p:cond delay="0"/>
                                          </p:stCondLst>
                                        </p:cTn>
                                        <p:tgtEl>
                                          <p:spTgt spid="403499"/>
                                        </p:tgtEl>
                                        <p:attrNameLst>
                                          <p:attrName>style.visibility</p:attrName>
                                        </p:attrNameLst>
                                      </p:cBhvr>
                                      <p:to>
                                        <p:strVal val="visible"/>
                                      </p:to>
                                    </p:set>
                                    <p:animEffect transition="in" filter="dissolve">
                                      <p:cBhvr>
                                        <p:cTn id="13" dur="500"/>
                                        <p:tgtEl>
                                          <p:spTgt spid="403499"/>
                                        </p:tgtEl>
                                      </p:cBhvr>
                                    </p:animEffect>
                                  </p:childTnLst>
                                </p:cTn>
                              </p:par>
                              <p:par>
                                <p:cTn id="14" presetID="9" presetClass="entr" presetSubtype="0" fill="hold" nodeType="withEffect">
                                  <p:stCondLst>
                                    <p:cond delay="0"/>
                                  </p:stCondLst>
                                  <p:childTnLst>
                                    <p:set>
                                      <p:cBhvr>
                                        <p:cTn id="15" dur="1" fill="hold">
                                          <p:stCondLst>
                                            <p:cond delay="0"/>
                                          </p:stCondLst>
                                        </p:cTn>
                                        <p:tgtEl>
                                          <p:spTgt spid="403501"/>
                                        </p:tgtEl>
                                        <p:attrNameLst>
                                          <p:attrName>style.visibility</p:attrName>
                                        </p:attrNameLst>
                                      </p:cBhvr>
                                      <p:to>
                                        <p:strVal val="visible"/>
                                      </p:to>
                                    </p:set>
                                    <p:animEffect transition="in" filter="dissolve">
                                      <p:cBhvr>
                                        <p:cTn id="16" dur="500"/>
                                        <p:tgtEl>
                                          <p:spTgt spid="403501"/>
                                        </p:tgtEl>
                                      </p:cBhvr>
                                    </p:animEffect>
                                  </p:childTnLst>
                                </p:cTn>
                              </p:par>
                              <p:par>
                                <p:cTn id="17" presetID="9" presetClass="entr" presetSubtype="0" fill="hold" nodeType="withEffect">
                                  <p:stCondLst>
                                    <p:cond delay="0"/>
                                  </p:stCondLst>
                                  <p:childTnLst>
                                    <p:set>
                                      <p:cBhvr>
                                        <p:cTn id="18" dur="1" fill="hold">
                                          <p:stCondLst>
                                            <p:cond delay="0"/>
                                          </p:stCondLst>
                                        </p:cTn>
                                        <p:tgtEl>
                                          <p:spTgt spid="403503"/>
                                        </p:tgtEl>
                                        <p:attrNameLst>
                                          <p:attrName>style.visibility</p:attrName>
                                        </p:attrNameLst>
                                      </p:cBhvr>
                                      <p:to>
                                        <p:strVal val="visible"/>
                                      </p:to>
                                    </p:set>
                                    <p:animEffect transition="in" filter="dissolve">
                                      <p:cBhvr>
                                        <p:cTn id="19" dur="500"/>
                                        <p:tgtEl>
                                          <p:spTgt spid="403503"/>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403517"/>
                                        </p:tgtEl>
                                        <p:attrNameLst>
                                          <p:attrName>style.visibility</p:attrName>
                                        </p:attrNameLst>
                                      </p:cBhvr>
                                      <p:to>
                                        <p:strVal val="visible"/>
                                      </p:to>
                                    </p:set>
                                  </p:childTnLst>
                                </p:cTn>
                              </p:par>
                              <p:par>
                                <p:cTn id="22" presetID="9" presetClass="entr" presetSubtype="0" fill="hold" nodeType="withEffect">
                                  <p:stCondLst>
                                    <p:cond delay="0"/>
                                  </p:stCondLst>
                                  <p:childTnLst>
                                    <p:set>
                                      <p:cBhvr>
                                        <p:cTn id="23" dur="1" fill="hold">
                                          <p:stCondLst>
                                            <p:cond delay="0"/>
                                          </p:stCondLst>
                                        </p:cTn>
                                        <p:tgtEl>
                                          <p:spTgt spid="403513">
                                            <p:txEl>
                                              <p:pRg st="0" end="0"/>
                                            </p:txEl>
                                          </p:spTgt>
                                        </p:tgtEl>
                                        <p:attrNameLst>
                                          <p:attrName>style.visibility</p:attrName>
                                        </p:attrNameLst>
                                      </p:cBhvr>
                                      <p:to>
                                        <p:strVal val="visible"/>
                                      </p:to>
                                    </p:set>
                                    <p:animEffect transition="in" filter="dissolve">
                                      <p:cBhvr>
                                        <p:cTn id="24" dur="500"/>
                                        <p:tgtEl>
                                          <p:spTgt spid="403513">
                                            <p:txEl>
                                              <p:pRg st="0" end="0"/>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nodeType="clickEffect">
                                  <p:stCondLst>
                                    <p:cond delay="0"/>
                                  </p:stCondLst>
                                  <p:childTnLst>
                                    <p:set>
                                      <p:cBhvr>
                                        <p:cTn id="28" dur="1" fill="hold">
                                          <p:stCondLst>
                                            <p:cond delay="0"/>
                                          </p:stCondLst>
                                        </p:cTn>
                                        <p:tgtEl>
                                          <p:spTgt spid="403492">
                                            <p:txEl>
                                              <p:pRg st="0" end="0"/>
                                            </p:txEl>
                                          </p:spTgt>
                                        </p:tgtEl>
                                        <p:attrNameLst>
                                          <p:attrName>style.visibility</p:attrName>
                                        </p:attrNameLst>
                                      </p:cBhvr>
                                      <p:to>
                                        <p:strVal val="visible"/>
                                      </p:to>
                                    </p:set>
                                    <p:animEffect transition="in" filter="dissolve">
                                      <p:cBhvr>
                                        <p:cTn id="29" dur="500"/>
                                        <p:tgtEl>
                                          <p:spTgt spid="403492">
                                            <p:txEl>
                                              <p:pRg st="0" end="0"/>
                                            </p:txEl>
                                          </p:spTgt>
                                        </p:tgtEl>
                                      </p:cBhvr>
                                    </p:animEffect>
                                  </p:childTnLst>
                                </p:cTn>
                              </p:par>
                              <p:par>
                                <p:cTn id="30" presetID="9" presetClass="entr" presetSubtype="0" fill="hold" nodeType="withEffect">
                                  <p:stCondLst>
                                    <p:cond delay="0"/>
                                  </p:stCondLst>
                                  <p:childTnLst>
                                    <p:set>
                                      <p:cBhvr>
                                        <p:cTn id="31" dur="1" fill="hold">
                                          <p:stCondLst>
                                            <p:cond delay="0"/>
                                          </p:stCondLst>
                                        </p:cTn>
                                        <p:tgtEl>
                                          <p:spTgt spid="403504"/>
                                        </p:tgtEl>
                                        <p:attrNameLst>
                                          <p:attrName>style.visibility</p:attrName>
                                        </p:attrNameLst>
                                      </p:cBhvr>
                                      <p:to>
                                        <p:strVal val="visible"/>
                                      </p:to>
                                    </p:set>
                                    <p:animEffect transition="in" filter="dissolve">
                                      <p:cBhvr>
                                        <p:cTn id="32" dur="500"/>
                                        <p:tgtEl>
                                          <p:spTgt spid="403504"/>
                                        </p:tgtEl>
                                      </p:cBhvr>
                                    </p:animEffect>
                                  </p:childTnLst>
                                </p:cTn>
                              </p:par>
                              <p:par>
                                <p:cTn id="33" presetID="9" presetClass="entr" presetSubtype="0" fill="hold" nodeType="withEffect">
                                  <p:stCondLst>
                                    <p:cond delay="0"/>
                                  </p:stCondLst>
                                  <p:childTnLst>
                                    <p:set>
                                      <p:cBhvr>
                                        <p:cTn id="34" dur="1" fill="hold">
                                          <p:stCondLst>
                                            <p:cond delay="0"/>
                                          </p:stCondLst>
                                        </p:cTn>
                                        <p:tgtEl>
                                          <p:spTgt spid="403507"/>
                                        </p:tgtEl>
                                        <p:attrNameLst>
                                          <p:attrName>style.visibility</p:attrName>
                                        </p:attrNameLst>
                                      </p:cBhvr>
                                      <p:to>
                                        <p:strVal val="visible"/>
                                      </p:to>
                                    </p:set>
                                    <p:animEffect transition="in" filter="dissolve">
                                      <p:cBhvr>
                                        <p:cTn id="35" dur="500"/>
                                        <p:tgtEl>
                                          <p:spTgt spid="403507"/>
                                        </p:tgtEl>
                                      </p:cBhvr>
                                    </p:animEffect>
                                  </p:childTnLst>
                                </p:cTn>
                              </p:par>
                              <p:par>
                                <p:cTn id="36" presetID="9" presetClass="entr" presetSubtype="0" fill="hold" nodeType="withEffect">
                                  <p:stCondLst>
                                    <p:cond delay="0"/>
                                  </p:stCondLst>
                                  <p:childTnLst>
                                    <p:set>
                                      <p:cBhvr>
                                        <p:cTn id="37" dur="1" fill="hold">
                                          <p:stCondLst>
                                            <p:cond delay="0"/>
                                          </p:stCondLst>
                                        </p:cTn>
                                        <p:tgtEl>
                                          <p:spTgt spid="403508"/>
                                        </p:tgtEl>
                                        <p:attrNameLst>
                                          <p:attrName>style.visibility</p:attrName>
                                        </p:attrNameLst>
                                      </p:cBhvr>
                                      <p:to>
                                        <p:strVal val="visible"/>
                                      </p:to>
                                    </p:set>
                                    <p:animEffect transition="in" filter="dissolve">
                                      <p:cBhvr>
                                        <p:cTn id="38" dur="500"/>
                                        <p:tgtEl>
                                          <p:spTgt spid="403508"/>
                                        </p:tgtEl>
                                      </p:cBhvr>
                                    </p:animEffect>
                                  </p:childTnLst>
                                </p:cTn>
                              </p:par>
                              <p:par>
                                <p:cTn id="39" presetID="9" presetClass="entr" presetSubtype="0" fill="hold" nodeType="withEffect">
                                  <p:stCondLst>
                                    <p:cond delay="0"/>
                                  </p:stCondLst>
                                  <p:childTnLst>
                                    <p:set>
                                      <p:cBhvr>
                                        <p:cTn id="40" dur="1" fill="hold">
                                          <p:stCondLst>
                                            <p:cond delay="0"/>
                                          </p:stCondLst>
                                        </p:cTn>
                                        <p:tgtEl>
                                          <p:spTgt spid="403506"/>
                                        </p:tgtEl>
                                        <p:attrNameLst>
                                          <p:attrName>style.visibility</p:attrName>
                                        </p:attrNameLst>
                                      </p:cBhvr>
                                      <p:to>
                                        <p:strVal val="visible"/>
                                      </p:to>
                                    </p:set>
                                    <p:animEffect transition="in" filter="dissolve">
                                      <p:cBhvr>
                                        <p:cTn id="41" dur="500"/>
                                        <p:tgtEl>
                                          <p:spTgt spid="403506"/>
                                        </p:tgtEl>
                                      </p:cBhvr>
                                    </p:animEffect>
                                  </p:childTnLst>
                                </p:cTn>
                              </p:par>
                              <p:par>
                                <p:cTn id="42" presetID="1" presetClass="entr" presetSubtype="0" fill="hold" grpId="0" nodeType="withEffect">
                                  <p:stCondLst>
                                    <p:cond delay="0"/>
                                  </p:stCondLst>
                                  <p:childTnLst>
                                    <p:set>
                                      <p:cBhvr>
                                        <p:cTn id="43" dur="1" fill="hold">
                                          <p:stCondLst>
                                            <p:cond delay="0"/>
                                          </p:stCondLst>
                                        </p:cTn>
                                        <p:tgtEl>
                                          <p:spTgt spid="403518"/>
                                        </p:tgtEl>
                                        <p:attrNameLst>
                                          <p:attrName>style.visibility</p:attrName>
                                        </p:attrNameLst>
                                      </p:cBhvr>
                                      <p:to>
                                        <p:strVal val="visible"/>
                                      </p:to>
                                    </p:set>
                                  </p:childTnLst>
                                </p:cTn>
                              </p:par>
                              <p:par>
                                <p:cTn id="44" presetID="9" presetClass="entr" presetSubtype="0" fill="hold" nodeType="withEffect">
                                  <p:stCondLst>
                                    <p:cond delay="0"/>
                                  </p:stCondLst>
                                  <p:childTnLst>
                                    <p:set>
                                      <p:cBhvr>
                                        <p:cTn id="45" dur="1" fill="hold">
                                          <p:stCondLst>
                                            <p:cond delay="0"/>
                                          </p:stCondLst>
                                        </p:cTn>
                                        <p:tgtEl>
                                          <p:spTgt spid="403514">
                                            <p:txEl>
                                              <p:pRg st="0" end="0"/>
                                            </p:txEl>
                                          </p:spTgt>
                                        </p:tgtEl>
                                        <p:attrNameLst>
                                          <p:attrName>style.visibility</p:attrName>
                                        </p:attrNameLst>
                                      </p:cBhvr>
                                      <p:to>
                                        <p:strVal val="visible"/>
                                      </p:to>
                                    </p:set>
                                    <p:animEffect transition="in" filter="dissolve">
                                      <p:cBhvr>
                                        <p:cTn id="46" dur="500"/>
                                        <p:tgtEl>
                                          <p:spTgt spid="403514">
                                            <p:txEl>
                                              <p:pRg st="0" end="0"/>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ntr" presetSubtype="0" fill="hold" nodeType="clickEffect">
                                  <p:stCondLst>
                                    <p:cond delay="0"/>
                                  </p:stCondLst>
                                  <p:childTnLst>
                                    <p:set>
                                      <p:cBhvr>
                                        <p:cTn id="50" dur="1" fill="hold">
                                          <p:stCondLst>
                                            <p:cond delay="0"/>
                                          </p:stCondLst>
                                        </p:cTn>
                                        <p:tgtEl>
                                          <p:spTgt spid="403493">
                                            <p:txEl>
                                              <p:pRg st="0" end="0"/>
                                            </p:txEl>
                                          </p:spTgt>
                                        </p:tgtEl>
                                        <p:attrNameLst>
                                          <p:attrName>style.visibility</p:attrName>
                                        </p:attrNameLst>
                                      </p:cBhvr>
                                      <p:to>
                                        <p:strVal val="visible"/>
                                      </p:to>
                                    </p:set>
                                    <p:animEffect transition="in" filter="dissolve">
                                      <p:cBhvr>
                                        <p:cTn id="51" dur="500"/>
                                        <p:tgtEl>
                                          <p:spTgt spid="403493">
                                            <p:txEl>
                                              <p:pRg st="0" end="0"/>
                                            </p:txEl>
                                          </p:spTgt>
                                        </p:tgtEl>
                                      </p:cBhvr>
                                    </p:animEffect>
                                  </p:childTnLst>
                                </p:cTn>
                              </p:par>
                              <p:par>
                                <p:cTn id="52" presetID="9" presetClass="entr" presetSubtype="0" fill="hold" nodeType="withEffect">
                                  <p:stCondLst>
                                    <p:cond delay="0"/>
                                  </p:stCondLst>
                                  <p:childTnLst>
                                    <p:set>
                                      <p:cBhvr>
                                        <p:cTn id="53" dur="1" fill="hold">
                                          <p:stCondLst>
                                            <p:cond delay="0"/>
                                          </p:stCondLst>
                                        </p:cTn>
                                        <p:tgtEl>
                                          <p:spTgt spid="403509"/>
                                        </p:tgtEl>
                                        <p:attrNameLst>
                                          <p:attrName>style.visibility</p:attrName>
                                        </p:attrNameLst>
                                      </p:cBhvr>
                                      <p:to>
                                        <p:strVal val="visible"/>
                                      </p:to>
                                    </p:set>
                                    <p:animEffect transition="in" filter="dissolve">
                                      <p:cBhvr>
                                        <p:cTn id="54" dur="500"/>
                                        <p:tgtEl>
                                          <p:spTgt spid="403509"/>
                                        </p:tgtEl>
                                      </p:cBhvr>
                                    </p:animEffect>
                                  </p:childTnLst>
                                </p:cTn>
                              </p:par>
                              <p:par>
                                <p:cTn id="55" presetID="9" presetClass="entr" presetSubtype="0" fill="hold" nodeType="withEffect">
                                  <p:stCondLst>
                                    <p:cond delay="0"/>
                                  </p:stCondLst>
                                  <p:childTnLst>
                                    <p:set>
                                      <p:cBhvr>
                                        <p:cTn id="56" dur="1" fill="hold">
                                          <p:stCondLst>
                                            <p:cond delay="0"/>
                                          </p:stCondLst>
                                        </p:cTn>
                                        <p:tgtEl>
                                          <p:spTgt spid="403510"/>
                                        </p:tgtEl>
                                        <p:attrNameLst>
                                          <p:attrName>style.visibility</p:attrName>
                                        </p:attrNameLst>
                                      </p:cBhvr>
                                      <p:to>
                                        <p:strVal val="visible"/>
                                      </p:to>
                                    </p:set>
                                    <p:animEffect transition="in" filter="dissolve">
                                      <p:cBhvr>
                                        <p:cTn id="57" dur="500"/>
                                        <p:tgtEl>
                                          <p:spTgt spid="403510"/>
                                        </p:tgtEl>
                                      </p:cBhvr>
                                    </p:animEffect>
                                  </p:childTnLst>
                                </p:cTn>
                              </p:par>
                              <p:par>
                                <p:cTn id="58" presetID="9" presetClass="entr" presetSubtype="0" fill="hold" nodeType="withEffect">
                                  <p:stCondLst>
                                    <p:cond delay="0"/>
                                  </p:stCondLst>
                                  <p:childTnLst>
                                    <p:set>
                                      <p:cBhvr>
                                        <p:cTn id="59" dur="1" fill="hold">
                                          <p:stCondLst>
                                            <p:cond delay="0"/>
                                          </p:stCondLst>
                                        </p:cTn>
                                        <p:tgtEl>
                                          <p:spTgt spid="403512"/>
                                        </p:tgtEl>
                                        <p:attrNameLst>
                                          <p:attrName>style.visibility</p:attrName>
                                        </p:attrNameLst>
                                      </p:cBhvr>
                                      <p:to>
                                        <p:strVal val="visible"/>
                                      </p:to>
                                    </p:set>
                                    <p:animEffect transition="in" filter="dissolve">
                                      <p:cBhvr>
                                        <p:cTn id="60" dur="500"/>
                                        <p:tgtEl>
                                          <p:spTgt spid="403512"/>
                                        </p:tgtEl>
                                      </p:cBhvr>
                                    </p:animEffect>
                                  </p:childTnLst>
                                </p:cTn>
                              </p:par>
                              <p:par>
                                <p:cTn id="61" presetID="9" presetClass="entr" presetSubtype="0" fill="hold" nodeType="withEffect">
                                  <p:stCondLst>
                                    <p:cond delay="0"/>
                                  </p:stCondLst>
                                  <p:childTnLst>
                                    <p:set>
                                      <p:cBhvr>
                                        <p:cTn id="62" dur="1" fill="hold">
                                          <p:stCondLst>
                                            <p:cond delay="0"/>
                                          </p:stCondLst>
                                        </p:cTn>
                                        <p:tgtEl>
                                          <p:spTgt spid="403511"/>
                                        </p:tgtEl>
                                        <p:attrNameLst>
                                          <p:attrName>style.visibility</p:attrName>
                                        </p:attrNameLst>
                                      </p:cBhvr>
                                      <p:to>
                                        <p:strVal val="visible"/>
                                      </p:to>
                                    </p:set>
                                    <p:animEffect transition="in" filter="dissolve">
                                      <p:cBhvr>
                                        <p:cTn id="63" dur="500"/>
                                        <p:tgtEl>
                                          <p:spTgt spid="403511"/>
                                        </p:tgtEl>
                                      </p:cBhvr>
                                    </p:animEffect>
                                  </p:childTnLst>
                                </p:cTn>
                              </p:par>
                              <p:par>
                                <p:cTn id="64" presetID="1" presetClass="entr" presetSubtype="0" fill="hold" grpId="0" nodeType="withEffect">
                                  <p:stCondLst>
                                    <p:cond delay="0"/>
                                  </p:stCondLst>
                                  <p:childTnLst>
                                    <p:set>
                                      <p:cBhvr>
                                        <p:cTn id="65" dur="1" fill="hold">
                                          <p:stCondLst>
                                            <p:cond delay="0"/>
                                          </p:stCondLst>
                                        </p:cTn>
                                        <p:tgtEl>
                                          <p:spTgt spid="403519"/>
                                        </p:tgtEl>
                                        <p:attrNameLst>
                                          <p:attrName>style.visibility</p:attrName>
                                        </p:attrNameLst>
                                      </p:cBhvr>
                                      <p:to>
                                        <p:strVal val="visible"/>
                                      </p:to>
                                    </p:set>
                                  </p:childTnLst>
                                </p:cTn>
                              </p:par>
                              <p:par>
                                <p:cTn id="66" presetID="9" presetClass="entr" presetSubtype="0" fill="hold" nodeType="withEffect">
                                  <p:stCondLst>
                                    <p:cond delay="0"/>
                                  </p:stCondLst>
                                  <p:childTnLst>
                                    <p:set>
                                      <p:cBhvr>
                                        <p:cTn id="67" dur="1" fill="hold">
                                          <p:stCondLst>
                                            <p:cond delay="0"/>
                                          </p:stCondLst>
                                        </p:cTn>
                                        <p:tgtEl>
                                          <p:spTgt spid="403516">
                                            <p:txEl>
                                              <p:pRg st="0" end="0"/>
                                            </p:txEl>
                                          </p:spTgt>
                                        </p:tgtEl>
                                        <p:attrNameLst>
                                          <p:attrName>style.visibility</p:attrName>
                                        </p:attrNameLst>
                                      </p:cBhvr>
                                      <p:to>
                                        <p:strVal val="visible"/>
                                      </p:to>
                                    </p:set>
                                    <p:animEffect transition="in" filter="dissolve">
                                      <p:cBhvr>
                                        <p:cTn id="68" dur="500"/>
                                        <p:tgtEl>
                                          <p:spTgt spid="4035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517" grpId="0"/>
      <p:bldP spid="403518" grpId="0"/>
      <p:bldP spid="403519"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2"/>
          <p:cNvSpPr>
            <a:spLocks noGrp="1" noChangeArrowheads="1"/>
          </p:cNvSpPr>
          <p:nvPr>
            <p:ph type="title"/>
          </p:nvPr>
        </p:nvSpPr>
        <p:spPr>
          <a:xfrm>
            <a:off x="76200" y="304800"/>
            <a:ext cx="8153400" cy="742950"/>
          </a:xfrm>
        </p:spPr>
        <p:txBody>
          <a:bodyPr/>
          <a:lstStyle/>
          <a:p>
            <a:pPr eaLnBrk="1" hangingPunct="1">
              <a:defRPr/>
            </a:pPr>
            <a:r>
              <a:rPr lang="en-US" b="1" smtClean="0">
                <a:solidFill>
                  <a:srgbClr val="FFFF00"/>
                </a:solidFill>
                <a:effectLst>
                  <a:outerShdw blurRad="38100" dist="38100" dir="2700000" algn="tl">
                    <a:srgbClr val="000000"/>
                  </a:outerShdw>
                </a:effectLst>
                <a:ea typeface="ＭＳ Ｐゴシック" charset="-128"/>
              </a:rPr>
              <a:t>Let</a:t>
            </a:r>
            <a:r>
              <a:rPr lang="ja-JP" altLang="en-US" b="1" smtClean="0">
                <a:solidFill>
                  <a:srgbClr val="FFFF00"/>
                </a:solidFill>
                <a:effectLst>
                  <a:outerShdw blurRad="38100" dist="38100" dir="2700000" algn="tl">
                    <a:srgbClr val="000000"/>
                  </a:outerShdw>
                </a:effectLst>
                <a:ea typeface="ＭＳ Ｐゴシック" charset="-128"/>
              </a:rPr>
              <a:t>’</a:t>
            </a:r>
            <a:r>
              <a:rPr lang="en-US" altLang="ja-JP" b="1" smtClean="0">
                <a:solidFill>
                  <a:srgbClr val="FFFF00"/>
                </a:solidFill>
                <a:effectLst>
                  <a:outerShdw blurRad="38100" dist="38100" dir="2700000" algn="tl">
                    <a:srgbClr val="000000"/>
                  </a:outerShdw>
                </a:effectLst>
                <a:ea typeface="ＭＳ Ｐゴシック" charset="-128"/>
              </a:rPr>
              <a:t>s Start: CT Locations</a:t>
            </a:r>
            <a:endParaRPr lang="en-US" sz="4000" b="1" smtClean="0">
              <a:solidFill>
                <a:srgbClr val="FFFF00"/>
              </a:solidFill>
              <a:effectLst>
                <a:outerShdw blurRad="38100" dist="38100" dir="2700000" algn="tl">
                  <a:srgbClr val="000000"/>
                </a:outerShdw>
              </a:effectLst>
              <a:ea typeface="ＭＳ Ｐゴシック" charset="-128"/>
            </a:endParaRPr>
          </a:p>
        </p:txBody>
      </p:sp>
      <p:sp>
        <p:nvSpPr>
          <p:cNvPr id="18435" name="Rectangle 3"/>
          <p:cNvSpPr>
            <a:spLocks noChangeArrowheads="1"/>
          </p:cNvSpPr>
          <p:nvPr/>
        </p:nvSpPr>
        <p:spPr bwMode="auto">
          <a:xfrm>
            <a:off x="0" y="1371600"/>
            <a:ext cx="9144000" cy="4495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pic>
        <p:nvPicPr>
          <p:cNvPr id="19460" name="Picture 4" descr="1"/>
          <p:cNvPicPr>
            <a:picLocks noChangeAspect="1" noChangeArrowheads="1"/>
          </p:cNvPicPr>
          <p:nvPr/>
        </p:nvPicPr>
        <p:blipFill>
          <a:blip r:embed="rId2">
            <a:extLst>
              <a:ext uri="{28A0092B-C50C-407E-A947-70E740481C1C}">
                <a14:useLocalDpi xmlns:a14="http://schemas.microsoft.com/office/drawing/2010/main" val="0"/>
              </a:ext>
            </a:extLst>
          </a:blip>
          <a:srcRect l="4688" t="20313" r="3125" b="21875"/>
          <a:stretch>
            <a:fillRect/>
          </a:stretch>
        </p:blipFill>
        <p:spPr bwMode="auto">
          <a:xfrm>
            <a:off x="76200" y="2209800"/>
            <a:ext cx="44958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5" descr="1"/>
          <p:cNvPicPr>
            <a:picLocks noChangeAspect="1" noChangeArrowheads="1"/>
          </p:cNvPicPr>
          <p:nvPr/>
        </p:nvPicPr>
        <p:blipFill>
          <a:blip r:embed="rId3">
            <a:extLst>
              <a:ext uri="{28A0092B-C50C-407E-A947-70E740481C1C}">
                <a14:useLocalDpi xmlns:a14="http://schemas.microsoft.com/office/drawing/2010/main" val="0"/>
              </a:ext>
            </a:extLst>
          </a:blip>
          <a:srcRect l="15625" t="6250" r="20313" b="4688"/>
          <a:stretch>
            <a:fillRect/>
          </a:stretch>
        </p:blipFill>
        <p:spPr bwMode="auto">
          <a:xfrm>
            <a:off x="5791200" y="1524000"/>
            <a:ext cx="31242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Freeform 6"/>
          <p:cNvSpPr>
            <a:spLocks/>
          </p:cNvSpPr>
          <p:nvPr/>
        </p:nvSpPr>
        <p:spPr bwMode="auto">
          <a:xfrm>
            <a:off x="1009650" y="2397125"/>
            <a:ext cx="2805113" cy="282575"/>
          </a:xfrm>
          <a:custGeom>
            <a:avLst/>
            <a:gdLst>
              <a:gd name="T0" fmla="*/ 0 w 1767"/>
              <a:gd name="T1" fmla="*/ 2147483647 h 178"/>
              <a:gd name="T2" fmla="*/ 2147483647 w 1767"/>
              <a:gd name="T3" fmla="*/ 0 h 178"/>
              <a:gd name="T4" fmla="*/ 2147483647 w 1767"/>
              <a:gd name="T5" fmla="*/ 2147483647 h 178"/>
              <a:gd name="T6" fmla="*/ 2147483647 w 1767"/>
              <a:gd name="T7" fmla="*/ 2147483647 h 178"/>
              <a:gd name="T8" fmla="*/ 2147483647 w 1767"/>
              <a:gd name="T9" fmla="*/ 2147483647 h 1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7" h="178">
                <a:moveTo>
                  <a:pt x="0" y="86"/>
                </a:moveTo>
                <a:lnTo>
                  <a:pt x="417" y="0"/>
                </a:lnTo>
                <a:lnTo>
                  <a:pt x="867" y="19"/>
                </a:lnTo>
                <a:lnTo>
                  <a:pt x="1297" y="13"/>
                </a:lnTo>
                <a:lnTo>
                  <a:pt x="1767" y="178"/>
                </a:lnTo>
              </a:path>
            </a:pathLst>
          </a:custGeom>
          <a:noFill/>
          <a:ln w="5715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439" name="Line 7"/>
          <p:cNvSpPr>
            <a:spLocks noChangeShapeType="1"/>
          </p:cNvSpPr>
          <p:nvPr/>
        </p:nvSpPr>
        <p:spPr bwMode="auto">
          <a:xfrm>
            <a:off x="685800" y="3276600"/>
            <a:ext cx="320040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8440" name="Line 8"/>
          <p:cNvSpPr>
            <a:spLocks noChangeShapeType="1"/>
          </p:cNvSpPr>
          <p:nvPr/>
        </p:nvSpPr>
        <p:spPr bwMode="auto">
          <a:xfrm>
            <a:off x="685800" y="3962400"/>
            <a:ext cx="327660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9465" name="Freeform 9"/>
          <p:cNvSpPr>
            <a:spLocks/>
          </p:cNvSpPr>
          <p:nvPr/>
        </p:nvSpPr>
        <p:spPr bwMode="auto">
          <a:xfrm>
            <a:off x="6019800" y="2209800"/>
            <a:ext cx="838200" cy="1295400"/>
          </a:xfrm>
          <a:custGeom>
            <a:avLst/>
            <a:gdLst>
              <a:gd name="T0" fmla="*/ 2147483647 w 384"/>
              <a:gd name="T1" fmla="*/ 0 h 816"/>
              <a:gd name="T2" fmla="*/ 2147483647 w 384"/>
              <a:gd name="T3" fmla="*/ 2147483647 h 816"/>
              <a:gd name="T4" fmla="*/ 2147483647 w 384"/>
              <a:gd name="T5" fmla="*/ 2147483647 h 816"/>
              <a:gd name="T6" fmla="*/ 2147483647 w 384"/>
              <a:gd name="T7" fmla="*/ 2147483647 h 816"/>
              <a:gd name="T8" fmla="*/ 0 w 384"/>
              <a:gd name="T9" fmla="*/ 2147483647 h 8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816">
                <a:moveTo>
                  <a:pt x="336" y="0"/>
                </a:moveTo>
                <a:cubicBezTo>
                  <a:pt x="360" y="68"/>
                  <a:pt x="384" y="136"/>
                  <a:pt x="384" y="192"/>
                </a:cubicBezTo>
                <a:cubicBezTo>
                  <a:pt x="384" y="248"/>
                  <a:pt x="360" y="256"/>
                  <a:pt x="336" y="336"/>
                </a:cubicBezTo>
                <a:cubicBezTo>
                  <a:pt x="312" y="416"/>
                  <a:pt x="296" y="592"/>
                  <a:pt x="240" y="672"/>
                </a:cubicBezTo>
                <a:cubicBezTo>
                  <a:pt x="184" y="752"/>
                  <a:pt x="40" y="792"/>
                  <a:pt x="0" y="816"/>
                </a:cubicBezTo>
              </a:path>
            </a:pathLst>
          </a:custGeom>
          <a:noFill/>
          <a:ln w="63500" cap="flat">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466" name="Freeform 10"/>
          <p:cNvSpPr>
            <a:spLocks/>
          </p:cNvSpPr>
          <p:nvPr/>
        </p:nvSpPr>
        <p:spPr bwMode="auto">
          <a:xfrm>
            <a:off x="7620000" y="2133600"/>
            <a:ext cx="244475" cy="2546350"/>
          </a:xfrm>
          <a:custGeom>
            <a:avLst/>
            <a:gdLst>
              <a:gd name="T0" fmla="*/ 0 w 154"/>
              <a:gd name="T1" fmla="*/ 0 h 1604"/>
              <a:gd name="T2" fmla="*/ 2147483647 w 154"/>
              <a:gd name="T3" fmla="*/ 2147483647 h 1604"/>
              <a:gd name="T4" fmla="*/ 2147483647 w 154"/>
              <a:gd name="T5" fmla="*/ 2147483647 h 1604"/>
              <a:gd name="T6" fmla="*/ 2147483647 w 154"/>
              <a:gd name="T7" fmla="*/ 2147483647 h 1604"/>
              <a:gd name="T8" fmla="*/ 2147483647 w 154"/>
              <a:gd name="T9" fmla="*/ 2147483647 h 1604"/>
              <a:gd name="T10" fmla="*/ 2147483647 w 154"/>
              <a:gd name="T11" fmla="*/ 2147483647 h 1604"/>
              <a:gd name="T12" fmla="*/ 2147483647 w 154"/>
              <a:gd name="T13" fmla="*/ 2147483647 h 1604"/>
              <a:gd name="T14" fmla="*/ 2147483647 w 154"/>
              <a:gd name="T15" fmla="*/ 2147483647 h 1604"/>
              <a:gd name="T16" fmla="*/ 2147483647 w 154"/>
              <a:gd name="T17" fmla="*/ 2147483647 h 1604"/>
              <a:gd name="T18" fmla="*/ 2147483647 w 154"/>
              <a:gd name="T19" fmla="*/ 2147483647 h 1604"/>
              <a:gd name="T20" fmla="*/ 2147483647 w 154"/>
              <a:gd name="T21" fmla="*/ 2147483647 h 1604"/>
              <a:gd name="T22" fmla="*/ 2147483647 w 154"/>
              <a:gd name="T23" fmla="*/ 2147483647 h 16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4" h="1604">
                <a:moveTo>
                  <a:pt x="0" y="0"/>
                </a:moveTo>
                <a:cubicBezTo>
                  <a:pt x="8" y="22"/>
                  <a:pt x="25" y="81"/>
                  <a:pt x="40" y="133"/>
                </a:cubicBezTo>
                <a:cubicBezTo>
                  <a:pt x="55" y="185"/>
                  <a:pt x="80" y="252"/>
                  <a:pt x="93" y="311"/>
                </a:cubicBezTo>
                <a:cubicBezTo>
                  <a:pt x="106" y="370"/>
                  <a:pt x="114" y="430"/>
                  <a:pt x="119" y="490"/>
                </a:cubicBezTo>
                <a:cubicBezTo>
                  <a:pt x="124" y="550"/>
                  <a:pt x="123" y="633"/>
                  <a:pt x="126" y="669"/>
                </a:cubicBezTo>
                <a:cubicBezTo>
                  <a:pt x="129" y="705"/>
                  <a:pt x="137" y="700"/>
                  <a:pt x="139" y="709"/>
                </a:cubicBezTo>
                <a:cubicBezTo>
                  <a:pt x="141" y="718"/>
                  <a:pt x="137" y="695"/>
                  <a:pt x="139" y="722"/>
                </a:cubicBezTo>
                <a:cubicBezTo>
                  <a:pt x="141" y="749"/>
                  <a:pt x="154" y="803"/>
                  <a:pt x="153" y="874"/>
                </a:cubicBezTo>
                <a:cubicBezTo>
                  <a:pt x="152" y="945"/>
                  <a:pt x="135" y="1096"/>
                  <a:pt x="133" y="1146"/>
                </a:cubicBezTo>
                <a:cubicBezTo>
                  <a:pt x="131" y="1196"/>
                  <a:pt x="142" y="1119"/>
                  <a:pt x="139" y="1172"/>
                </a:cubicBezTo>
                <a:cubicBezTo>
                  <a:pt x="136" y="1225"/>
                  <a:pt x="119" y="1391"/>
                  <a:pt x="113" y="1463"/>
                </a:cubicBezTo>
                <a:cubicBezTo>
                  <a:pt x="107" y="1535"/>
                  <a:pt x="106" y="1575"/>
                  <a:pt x="104" y="1604"/>
                </a:cubicBezTo>
              </a:path>
            </a:pathLst>
          </a:custGeom>
          <a:noFill/>
          <a:ln w="63500" cap="flat">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16779" name="Text Box 11"/>
          <p:cNvSpPr txBox="1">
            <a:spLocks noChangeArrowheads="1"/>
          </p:cNvSpPr>
          <p:nvPr/>
        </p:nvSpPr>
        <p:spPr bwMode="auto">
          <a:xfrm>
            <a:off x="4565650" y="2667000"/>
            <a:ext cx="1073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smtClean="0">
                <a:ln>
                  <a:noFill/>
                </a:ln>
                <a:solidFill>
                  <a:srgbClr val="00FF00"/>
                </a:solidFill>
                <a:effectLst/>
                <a:uLnTx/>
                <a:uFillTx/>
                <a:latin typeface="Arial" charset="0"/>
                <a:ea typeface="ＭＳ Ｐゴシック" charset="0"/>
                <a:cs typeface="+mn-cs"/>
              </a:rPr>
              <a:t>Anterior</a:t>
            </a:r>
          </a:p>
        </p:txBody>
      </p:sp>
      <p:sp>
        <p:nvSpPr>
          <p:cNvPr id="416780" name="Text Box 12"/>
          <p:cNvSpPr txBox="1">
            <a:spLocks noChangeArrowheads="1"/>
          </p:cNvSpPr>
          <p:nvPr/>
        </p:nvSpPr>
        <p:spPr bwMode="auto">
          <a:xfrm>
            <a:off x="4667250" y="3236913"/>
            <a:ext cx="971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smtClean="0">
                <a:ln>
                  <a:noFill/>
                </a:ln>
                <a:solidFill>
                  <a:srgbClr val="00FF00"/>
                </a:solidFill>
                <a:effectLst/>
                <a:uLnTx/>
                <a:uFillTx/>
                <a:latin typeface="Arial" charset="0"/>
                <a:ea typeface="ＭＳ Ｐゴシック" charset="0"/>
                <a:cs typeface="+mn-cs"/>
              </a:rPr>
              <a:t>Middle </a:t>
            </a:r>
          </a:p>
        </p:txBody>
      </p:sp>
      <p:sp>
        <p:nvSpPr>
          <p:cNvPr id="416781" name="Text Box 13"/>
          <p:cNvSpPr txBox="1">
            <a:spLocks noChangeArrowheads="1"/>
          </p:cNvSpPr>
          <p:nvPr/>
        </p:nvSpPr>
        <p:spPr bwMode="auto">
          <a:xfrm>
            <a:off x="4648200" y="3962400"/>
            <a:ext cx="1187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smtClean="0">
                <a:ln>
                  <a:noFill/>
                </a:ln>
                <a:solidFill>
                  <a:srgbClr val="00FF00"/>
                </a:solidFill>
                <a:effectLst/>
                <a:uLnTx/>
                <a:uFillTx/>
                <a:latin typeface="Arial" charset="0"/>
                <a:ea typeface="ＭＳ Ｐゴシック" charset="0"/>
                <a:cs typeface="+mn-cs"/>
              </a:rPr>
              <a:t>Posterior</a:t>
            </a:r>
          </a:p>
        </p:txBody>
      </p:sp>
      <p:sp>
        <p:nvSpPr>
          <p:cNvPr id="19470" name="Freeform 14"/>
          <p:cNvSpPr>
            <a:spLocks/>
          </p:cNvSpPr>
          <p:nvPr/>
        </p:nvSpPr>
        <p:spPr bwMode="auto">
          <a:xfrm>
            <a:off x="882650" y="4508500"/>
            <a:ext cx="2932113" cy="188913"/>
          </a:xfrm>
          <a:custGeom>
            <a:avLst/>
            <a:gdLst>
              <a:gd name="T0" fmla="*/ 0 w 1847"/>
              <a:gd name="T1" fmla="*/ 0 h 119"/>
              <a:gd name="T2" fmla="*/ 2147483647 w 1847"/>
              <a:gd name="T3" fmla="*/ 2147483647 h 119"/>
              <a:gd name="T4" fmla="*/ 2147483647 w 1847"/>
              <a:gd name="T5" fmla="*/ 2147483647 h 119"/>
              <a:gd name="T6" fmla="*/ 0 60000 65536"/>
              <a:gd name="T7" fmla="*/ 0 60000 65536"/>
              <a:gd name="T8" fmla="*/ 0 60000 65536"/>
            </a:gdLst>
            <a:ahLst/>
            <a:cxnLst>
              <a:cxn ang="T6">
                <a:pos x="T0" y="T1"/>
              </a:cxn>
              <a:cxn ang="T7">
                <a:pos x="T2" y="T3"/>
              </a:cxn>
              <a:cxn ang="T8">
                <a:pos x="T4" y="T5"/>
              </a:cxn>
            </a:cxnLst>
            <a:rect l="0" t="0" r="r" b="b"/>
            <a:pathLst>
              <a:path w="1847" h="119">
                <a:moveTo>
                  <a:pt x="0" y="0"/>
                </a:moveTo>
                <a:lnTo>
                  <a:pt x="934" y="119"/>
                </a:lnTo>
                <a:lnTo>
                  <a:pt x="1847" y="27"/>
                </a:lnTo>
              </a:path>
            </a:pathLst>
          </a:custGeom>
          <a:noFill/>
          <a:ln w="6350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16783" name="Line 15"/>
          <p:cNvSpPr>
            <a:spLocks noChangeShapeType="1"/>
          </p:cNvSpPr>
          <p:nvPr/>
        </p:nvSpPr>
        <p:spPr bwMode="auto">
          <a:xfrm>
            <a:off x="1219200" y="2590800"/>
            <a:ext cx="0" cy="609600"/>
          </a:xfrm>
          <a:prstGeom prst="line">
            <a:avLst/>
          </a:prstGeom>
          <a:noFill/>
          <a:ln w="57150">
            <a:solidFill>
              <a:srgbClr val="00FF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6784" name="Line 16"/>
          <p:cNvSpPr>
            <a:spLocks noChangeShapeType="1"/>
          </p:cNvSpPr>
          <p:nvPr/>
        </p:nvSpPr>
        <p:spPr bwMode="auto">
          <a:xfrm>
            <a:off x="1752600" y="3352800"/>
            <a:ext cx="0" cy="533400"/>
          </a:xfrm>
          <a:prstGeom prst="line">
            <a:avLst/>
          </a:prstGeom>
          <a:noFill/>
          <a:ln w="57150">
            <a:solidFill>
              <a:srgbClr val="00FF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6785" name="Line 17"/>
          <p:cNvSpPr>
            <a:spLocks noChangeShapeType="1"/>
          </p:cNvSpPr>
          <p:nvPr/>
        </p:nvSpPr>
        <p:spPr bwMode="auto">
          <a:xfrm>
            <a:off x="2362200" y="3962400"/>
            <a:ext cx="0" cy="685800"/>
          </a:xfrm>
          <a:prstGeom prst="line">
            <a:avLst/>
          </a:prstGeom>
          <a:noFill/>
          <a:ln w="57150">
            <a:solidFill>
              <a:srgbClr val="00FF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6786" name="AutoShape 18"/>
          <p:cNvSpPr>
            <a:spLocks noChangeArrowheads="1"/>
          </p:cNvSpPr>
          <p:nvPr/>
        </p:nvSpPr>
        <p:spPr bwMode="auto">
          <a:xfrm>
            <a:off x="6248400" y="2438400"/>
            <a:ext cx="533400" cy="228600"/>
          </a:xfrm>
          <a:prstGeom prst="leftRightArrow">
            <a:avLst>
              <a:gd name="adj1" fmla="val 50000"/>
              <a:gd name="adj2" fmla="val 46667"/>
            </a:avLst>
          </a:prstGeom>
          <a:solidFill>
            <a:srgbClr val="00FF00"/>
          </a:solidFill>
          <a:ln w="9525">
            <a:solidFill>
              <a:srgbClr val="00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FF00"/>
              </a:solidFill>
              <a:effectLst/>
              <a:uLnTx/>
              <a:uFillTx/>
              <a:latin typeface="Arial" charset="0"/>
              <a:ea typeface="ＭＳ Ｐゴシック" charset="0"/>
              <a:cs typeface="+mn-cs"/>
            </a:endParaRPr>
          </a:p>
        </p:txBody>
      </p:sp>
      <p:sp>
        <p:nvSpPr>
          <p:cNvPr id="416787" name="AutoShape 19"/>
          <p:cNvSpPr>
            <a:spLocks noChangeArrowheads="1"/>
          </p:cNvSpPr>
          <p:nvPr/>
        </p:nvSpPr>
        <p:spPr bwMode="auto">
          <a:xfrm>
            <a:off x="6705600" y="2971800"/>
            <a:ext cx="1066800" cy="228600"/>
          </a:xfrm>
          <a:prstGeom prst="leftRightArrow">
            <a:avLst>
              <a:gd name="adj1" fmla="val 50000"/>
              <a:gd name="adj2" fmla="val 93333"/>
            </a:avLst>
          </a:prstGeom>
          <a:solidFill>
            <a:srgbClr val="00FF00"/>
          </a:solidFill>
          <a:ln w="9525">
            <a:solidFill>
              <a:srgbClr val="00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FF00"/>
              </a:solidFill>
              <a:effectLst/>
              <a:uLnTx/>
              <a:uFillTx/>
              <a:latin typeface="Arial" charset="0"/>
              <a:ea typeface="ＭＳ Ｐゴシック" charset="0"/>
              <a:cs typeface="+mn-cs"/>
            </a:endParaRPr>
          </a:p>
        </p:txBody>
      </p:sp>
      <p:sp>
        <p:nvSpPr>
          <p:cNvPr id="416788" name="AutoShape 20"/>
          <p:cNvSpPr>
            <a:spLocks noChangeArrowheads="1"/>
          </p:cNvSpPr>
          <p:nvPr/>
        </p:nvSpPr>
        <p:spPr bwMode="auto">
          <a:xfrm>
            <a:off x="7924800" y="3200400"/>
            <a:ext cx="533400" cy="228600"/>
          </a:xfrm>
          <a:prstGeom prst="leftRightArrow">
            <a:avLst>
              <a:gd name="adj1" fmla="val 50000"/>
              <a:gd name="adj2" fmla="val 46667"/>
            </a:avLst>
          </a:prstGeom>
          <a:solidFill>
            <a:srgbClr val="00FF00"/>
          </a:solidFill>
          <a:ln w="9525">
            <a:solidFill>
              <a:srgbClr val="00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FF00"/>
              </a:solidFill>
              <a:effectLst/>
              <a:uLnTx/>
              <a:uFillTx/>
              <a:latin typeface="Arial" charset="0"/>
              <a:ea typeface="ＭＳ Ｐゴシック" charset="0"/>
              <a:cs typeface="+mn-cs"/>
            </a:endParaRPr>
          </a:p>
        </p:txBody>
      </p:sp>
      <p:pic>
        <p:nvPicPr>
          <p:cNvPr id="19477" name="Picture 21" descr="location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152400"/>
            <a:ext cx="9477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4" name="Line 22"/>
          <p:cNvSpPr>
            <a:spLocks noChangeShapeType="1"/>
          </p:cNvSpPr>
          <p:nvPr/>
        </p:nvSpPr>
        <p:spPr bwMode="auto">
          <a:xfrm>
            <a:off x="8534400" y="2133600"/>
            <a:ext cx="0" cy="2743200"/>
          </a:xfrm>
          <a:prstGeom prst="line">
            <a:avLst/>
          </a:prstGeom>
          <a:noFill/>
          <a:ln w="635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92030683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16783"/>
                                        </p:tgtEl>
                                        <p:attrNameLst>
                                          <p:attrName>style.visibility</p:attrName>
                                        </p:attrNameLst>
                                      </p:cBhvr>
                                      <p:to>
                                        <p:strVal val="visible"/>
                                      </p:to>
                                    </p:set>
                                    <p:animEffect transition="in" filter="dissolve">
                                      <p:cBhvr>
                                        <p:cTn id="7" dur="500"/>
                                        <p:tgtEl>
                                          <p:spTgt spid="416783"/>
                                        </p:tgtEl>
                                      </p:cBhvr>
                                    </p:animEffect>
                                  </p:childTnLst>
                                </p:cTn>
                              </p:par>
                              <p:par>
                                <p:cTn id="8" presetID="9" presetClass="entr" presetSubtype="0" fill="hold" nodeType="withEffect">
                                  <p:stCondLst>
                                    <p:cond delay="0"/>
                                  </p:stCondLst>
                                  <p:childTnLst>
                                    <p:set>
                                      <p:cBhvr>
                                        <p:cTn id="9" dur="1" fill="hold">
                                          <p:stCondLst>
                                            <p:cond delay="0"/>
                                          </p:stCondLst>
                                        </p:cTn>
                                        <p:tgtEl>
                                          <p:spTgt spid="416779">
                                            <p:txEl>
                                              <p:pRg st="0" end="0"/>
                                            </p:txEl>
                                          </p:spTgt>
                                        </p:tgtEl>
                                        <p:attrNameLst>
                                          <p:attrName>style.visibility</p:attrName>
                                        </p:attrNameLst>
                                      </p:cBhvr>
                                      <p:to>
                                        <p:strVal val="visible"/>
                                      </p:to>
                                    </p:set>
                                    <p:animEffect transition="in" filter="dissolve">
                                      <p:cBhvr>
                                        <p:cTn id="10" dur="500"/>
                                        <p:tgtEl>
                                          <p:spTgt spid="416779">
                                            <p:txEl>
                                              <p:pRg st="0" end="0"/>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16786"/>
                                        </p:tgtEl>
                                        <p:attrNameLst>
                                          <p:attrName>style.visibility</p:attrName>
                                        </p:attrNameLst>
                                      </p:cBhvr>
                                      <p:to>
                                        <p:strVal val="visible"/>
                                      </p:to>
                                    </p:set>
                                    <p:animEffect transition="in" filter="dissolve">
                                      <p:cBhvr>
                                        <p:cTn id="13" dur="500"/>
                                        <p:tgtEl>
                                          <p:spTgt spid="41678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416784"/>
                                        </p:tgtEl>
                                        <p:attrNameLst>
                                          <p:attrName>style.visibility</p:attrName>
                                        </p:attrNameLst>
                                      </p:cBhvr>
                                      <p:to>
                                        <p:strVal val="visible"/>
                                      </p:to>
                                    </p:set>
                                    <p:animEffect transition="in" filter="dissolve">
                                      <p:cBhvr>
                                        <p:cTn id="18" dur="500"/>
                                        <p:tgtEl>
                                          <p:spTgt spid="416784"/>
                                        </p:tgtEl>
                                      </p:cBhvr>
                                    </p:animEffect>
                                  </p:childTnLst>
                                </p:cTn>
                              </p:par>
                              <p:par>
                                <p:cTn id="19" presetID="9" presetClass="entr" presetSubtype="0" fill="hold" nodeType="withEffect">
                                  <p:stCondLst>
                                    <p:cond delay="0"/>
                                  </p:stCondLst>
                                  <p:childTnLst>
                                    <p:set>
                                      <p:cBhvr>
                                        <p:cTn id="20" dur="1" fill="hold">
                                          <p:stCondLst>
                                            <p:cond delay="0"/>
                                          </p:stCondLst>
                                        </p:cTn>
                                        <p:tgtEl>
                                          <p:spTgt spid="416780">
                                            <p:txEl>
                                              <p:pRg st="0" end="0"/>
                                            </p:txEl>
                                          </p:spTgt>
                                        </p:tgtEl>
                                        <p:attrNameLst>
                                          <p:attrName>style.visibility</p:attrName>
                                        </p:attrNameLst>
                                      </p:cBhvr>
                                      <p:to>
                                        <p:strVal val="visible"/>
                                      </p:to>
                                    </p:set>
                                    <p:animEffect transition="in" filter="dissolve">
                                      <p:cBhvr>
                                        <p:cTn id="21" dur="500"/>
                                        <p:tgtEl>
                                          <p:spTgt spid="416780">
                                            <p:txEl>
                                              <p:pRg st="0" end="0"/>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416787"/>
                                        </p:tgtEl>
                                        <p:attrNameLst>
                                          <p:attrName>style.visibility</p:attrName>
                                        </p:attrNameLst>
                                      </p:cBhvr>
                                      <p:to>
                                        <p:strVal val="visible"/>
                                      </p:to>
                                    </p:set>
                                    <p:animEffect transition="in" filter="dissolve">
                                      <p:cBhvr>
                                        <p:cTn id="24" dur="500"/>
                                        <p:tgtEl>
                                          <p:spTgt spid="41678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nodeType="clickEffect">
                                  <p:stCondLst>
                                    <p:cond delay="0"/>
                                  </p:stCondLst>
                                  <p:childTnLst>
                                    <p:set>
                                      <p:cBhvr>
                                        <p:cTn id="28" dur="1" fill="hold">
                                          <p:stCondLst>
                                            <p:cond delay="0"/>
                                          </p:stCondLst>
                                        </p:cTn>
                                        <p:tgtEl>
                                          <p:spTgt spid="416785"/>
                                        </p:tgtEl>
                                        <p:attrNameLst>
                                          <p:attrName>style.visibility</p:attrName>
                                        </p:attrNameLst>
                                      </p:cBhvr>
                                      <p:to>
                                        <p:strVal val="visible"/>
                                      </p:to>
                                    </p:set>
                                    <p:animEffect transition="in" filter="dissolve">
                                      <p:cBhvr>
                                        <p:cTn id="29" dur="500"/>
                                        <p:tgtEl>
                                          <p:spTgt spid="416785"/>
                                        </p:tgtEl>
                                      </p:cBhvr>
                                    </p:animEffect>
                                  </p:childTnLst>
                                </p:cTn>
                              </p:par>
                              <p:par>
                                <p:cTn id="30" presetID="9" presetClass="entr" presetSubtype="0" fill="hold" nodeType="withEffect">
                                  <p:stCondLst>
                                    <p:cond delay="0"/>
                                  </p:stCondLst>
                                  <p:childTnLst>
                                    <p:set>
                                      <p:cBhvr>
                                        <p:cTn id="31" dur="1" fill="hold">
                                          <p:stCondLst>
                                            <p:cond delay="0"/>
                                          </p:stCondLst>
                                        </p:cTn>
                                        <p:tgtEl>
                                          <p:spTgt spid="416781">
                                            <p:txEl>
                                              <p:pRg st="0" end="0"/>
                                            </p:txEl>
                                          </p:spTgt>
                                        </p:tgtEl>
                                        <p:attrNameLst>
                                          <p:attrName>style.visibility</p:attrName>
                                        </p:attrNameLst>
                                      </p:cBhvr>
                                      <p:to>
                                        <p:strVal val="visible"/>
                                      </p:to>
                                    </p:set>
                                    <p:animEffect transition="in" filter="dissolve">
                                      <p:cBhvr>
                                        <p:cTn id="32" dur="500"/>
                                        <p:tgtEl>
                                          <p:spTgt spid="416781">
                                            <p:txEl>
                                              <p:pRg st="0" end="0"/>
                                            </p:txEl>
                                          </p:spTgt>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416788"/>
                                        </p:tgtEl>
                                        <p:attrNameLst>
                                          <p:attrName>style.visibility</p:attrName>
                                        </p:attrNameLst>
                                      </p:cBhvr>
                                      <p:to>
                                        <p:strVal val="visible"/>
                                      </p:to>
                                    </p:set>
                                    <p:animEffect transition="in" filter="dissolve">
                                      <p:cBhvr>
                                        <p:cTn id="35" dur="500"/>
                                        <p:tgtEl>
                                          <p:spTgt spid="416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6786" grpId="0" animBg="1"/>
      <p:bldP spid="416787" grpId="0" animBg="1"/>
      <p:bldP spid="416788"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3" name="Rectangle 3"/>
          <p:cNvSpPr>
            <a:spLocks noGrp="1" noChangeArrowheads="1"/>
          </p:cNvSpPr>
          <p:nvPr>
            <p:ph type="body" idx="1"/>
          </p:nvPr>
        </p:nvSpPr>
        <p:spPr>
          <a:xfrm>
            <a:off x="609600" y="4419600"/>
            <a:ext cx="8229600" cy="1981200"/>
          </a:xfrm>
          <a:extLst>
            <a:ext uri="{91240B29-F687-4F45-9708-019B960494DF}">
              <a14:hiddenLine xmlns:a14="http://schemas.microsoft.com/office/drawing/2010/main" w="9525">
                <a:solidFill>
                  <a:srgbClr val="00FF00"/>
                </a:solidFill>
                <a:miter lim="800000"/>
                <a:headEnd/>
                <a:tailEnd/>
              </a14:hiddenLine>
            </a:ext>
          </a:extLst>
        </p:spPr>
        <p:txBody>
          <a:bodyPr/>
          <a:lstStyle/>
          <a:p>
            <a:pPr eaLnBrk="1" hangingPunct="1">
              <a:buClr>
                <a:srgbClr val="FF0000"/>
              </a:buClr>
              <a:defRPr/>
            </a:pPr>
            <a:r>
              <a:rPr lang="en-US" sz="2800" b="1" u="sng" dirty="0">
                <a:solidFill>
                  <a:srgbClr val="FF0000"/>
                </a:solidFill>
                <a:effectLst>
                  <a:outerShdw blurRad="38100" dist="38100" dir="2700000" algn="tl">
                    <a:srgbClr val="000000"/>
                  </a:outerShdw>
                </a:effectLst>
                <a:cs typeface="+mn-cs"/>
              </a:rPr>
              <a:t>Key Points!</a:t>
            </a:r>
          </a:p>
          <a:p>
            <a:pPr lvl="1" eaLnBrk="1" hangingPunct="1">
              <a:buClr>
                <a:srgbClr val="FF0000"/>
              </a:buClr>
              <a:defRPr/>
            </a:pPr>
            <a:r>
              <a:rPr lang="en-US" sz="2000" b="1" u="sng" dirty="0">
                <a:solidFill>
                  <a:srgbClr val="00FF00"/>
                </a:solidFill>
                <a:effectLst>
                  <a:outerShdw blurRad="38100" dist="38100" dir="2700000" algn="tl">
                    <a:srgbClr val="000000"/>
                  </a:outerShdw>
                </a:effectLst>
              </a:rPr>
              <a:t>Most common origin</a:t>
            </a:r>
            <a:r>
              <a:rPr lang="en-US" sz="2000" b="1" dirty="0">
                <a:solidFill>
                  <a:schemeClr val="bg1"/>
                </a:solidFill>
                <a:effectLst>
                  <a:outerShdw blurRad="38100" dist="38100" dir="2700000" algn="tl">
                    <a:srgbClr val="000000"/>
                  </a:outerShdw>
                </a:effectLst>
              </a:rPr>
              <a:t> for mediastinal masses (46%) </a:t>
            </a:r>
          </a:p>
          <a:p>
            <a:pPr lvl="1" eaLnBrk="1" hangingPunct="1">
              <a:buClr>
                <a:srgbClr val="FF0000"/>
              </a:buClr>
              <a:defRPr/>
            </a:pPr>
            <a:r>
              <a:rPr lang="en-US" sz="2000" b="1" dirty="0">
                <a:solidFill>
                  <a:schemeClr val="bg1"/>
                </a:solidFill>
                <a:effectLst>
                  <a:outerShdw blurRad="38100" dist="38100" dir="2700000" algn="tl">
                    <a:srgbClr val="000000"/>
                  </a:outerShdw>
                </a:effectLst>
              </a:rPr>
              <a:t>Important to understand imaging appearance of normal thymus</a:t>
            </a:r>
          </a:p>
          <a:p>
            <a:pPr lvl="1" eaLnBrk="1" hangingPunct="1">
              <a:buClr>
                <a:srgbClr val="FF0000"/>
              </a:buClr>
              <a:defRPr/>
            </a:pPr>
            <a:r>
              <a:rPr lang="en-US" sz="2000" b="1" dirty="0">
                <a:solidFill>
                  <a:schemeClr val="bg1"/>
                </a:solidFill>
                <a:effectLst>
                  <a:outerShdw blurRad="38100" dist="38100" dir="2700000" algn="tl">
                    <a:srgbClr val="000000"/>
                  </a:outerShdw>
                </a:effectLst>
              </a:rPr>
              <a:t>The majority of masses are of </a:t>
            </a:r>
            <a:r>
              <a:rPr lang="en-US" sz="2000" b="1" u="sng" dirty="0" err="1">
                <a:solidFill>
                  <a:srgbClr val="00FF00"/>
                </a:solidFill>
                <a:effectLst>
                  <a:outerShdw blurRad="38100" dist="38100" dir="2700000" algn="tl">
                    <a:srgbClr val="000000"/>
                  </a:outerShdw>
                </a:effectLst>
              </a:rPr>
              <a:t>thymic</a:t>
            </a:r>
            <a:r>
              <a:rPr lang="en-US" sz="2000" b="1" u="sng" dirty="0">
                <a:solidFill>
                  <a:srgbClr val="00FF00"/>
                </a:solidFill>
                <a:effectLst>
                  <a:outerShdw blurRad="38100" dist="38100" dir="2700000" algn="tl">
                    <a:srgbClr val="000000"/>
                  </a:outerShdw>
                </a:effectLst>
              </a:rPr>
              <a:t> origin</a:t>
            </a:r>
          </a:p>
          <a:p>
            <a:pPr lvl="2" eaLnBrk="1" hangingPunct="1">
              <a:buClr>
                <a:srgbClr val="FF0000"/>
              </a:buClr>
              <a:buFontTx/>
              <a:buNone/>
              <a:defRPr/>
            </a:pPr>
            <a:endParaRPr lang="en-US" sz="1800" b="1" dirty="0">
              <a:solidFill>
                <a:schemeClr val="bg1"/>
              </a:solidFill>
            </a:endParaRPr>
          </a:p>
          <a:p>
            <a:pPr lvl="1" eaLnBrk="1" hangingPunct="1">
              <a:buClr>
                <a:srgbClr val="FF0000"/>
              </a:buClr>
              <a:defRPr/>
            </a:pPr>
            <a:endParaRPr lang="en-US" sz="2000" b="1" dirty="0">
              <a:solidFill>
                <a:schemeClr val="bg1"/>
              </a:solidFill>
            </a:endParaRPr>
          </a:p>
          <a:p>
            <a:pPr lvl="1" eaLnBrk="1" hangingPunct="1">
              <a:defRPr/>
            </a:pPr>
            <a:endParaRPr lang="en-US" dirty="0">
              <a:solidFill>
                <a:schemeClr val="bg1"/>
              </a:solidFill>
            </a:endParaRPr>
          </a:p>
        </p:txBody>
      </p:sp>
      <p:pic>
        <p:nvPicPr>
          <p:cNvPr id="20483" name="Picture 4" descr="1"/>
          <p:cNvPicPr>
            <a:picLocks noChangeAspect="1" noChangeArrowheads="1"/>
          </p:cNvPicPr>
          <p:nvPr/>
        </p:nvPicPr>
        <p:blipFill>
          <a:blip r:embed="rId2">
            <a:extLst>
              <a:ext uri="{28A0092B-C50C-407E-A947-70E740481C1C}">
                <a14:useLocalDpi xmlns:a14="http://schemas.microsoft.com/office/drawing/2010/main" val="0"/>
              </a:ext>
            </a:extLst>
          </a:blip>
          <a:srcRect l="4688" t="20313" r="3125" b="21875"/>
          <a:stretch>
            <a:fillRect/>
          </a:stretch>
        </p:blipFill>
        <p:spPr bwMode="auto">
          <a:xfrm>
            <a:off x="2362200" y="228600"/>
            <a:ext cx="44958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Freeform 5"/>
          <p:cNvSpPr>
            <a:spLocks/>
          </p:cNvSpPr>
          <p:nvPr/>
        </p:nvSpPr>
        <p:spPr bwMode="auto">
          <a:xfrm>
            <a:off x="3048000" y="457200"/>
            <a:ext cx="3027363" cy="331788"/>
          </a:xfrm>
          <a:custGeom>
            <a:avLst/>
            <a:gdLst>
              <a:gd name="T0" fmla="*/ 0 w 1907"/>
              <a:gd name="T1" fmla="*/ 2147483647 h 209"/>
              <a:gd name="T2" fmla="*/ 2147483647 w 1907"/>
              <a:gd name="T3" fmla="*/ 2147483647 h 209"/>
              <a:gd name="T4" fmla="*/ 2147483647 w 1907"/>
              <a:gd name="T5" fmla="*/ 0 h 209"/>
              <a:gd name="T6" fmla="*/ 2147483647 w 1907"/>
              <a:gd name="T7" fmla="*/ 2147483647 h 209"/>
              <a:gd name="T8" fmla="*/ 2147483647 w 1907"/>
              <a:gd name="T9" fmla="*/ 2147483647 h 2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07" h="209">
                <a:moveTo>
                  <a:pt x="0" y="145"/>
                </a:moveTo>
                <a:lnTo>
                  <a:pt x="490" y="13"/>
                </a:lnTo>
                <a:lnTo>
                  <a:pt x="1006" y="0"/>
                </a:lnTo>
                <a:lnTo>
                  <a:pt x="1483" y="6"/>
                </a:lnTo>
                <a:lnTo>
                  <a:pt x="1907" y="209"/>
                </a:lnTo>
              </a:path>
            </a:pathLst>
          </a:custGeom>
          <a:noFill/>
          <a:ln w="5715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461" name="Line 6"/>
          <p:cNvSpPr>
            <a:spLocks noChangeShapeType="1"/>
          </p:cNvSpPr>
          <p:nvPr/>
        </p:nvSpPr>
        <p:spPr bwMode="auto">
          <a:xfrm>
            <a:off x="2971800" y="1371600"/>
            <a:ext cx="3200400" cy="0"/>
          </a:xfrm>
          <a:prstGeom prst="line">
            <a:avLst/>
          </a:prstGeom>
          <a:noFill/>
          <a:ln w="635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9462" name="Line 7"/>
          <p:cNvSpPr>
            <a:spLocks noChangeShapeType="1"/>
          </p:cNvSpPr>
          <p:nvPr/>
        </p:nvSpPr>
        <p:spPr bwMode="auto">
          <a:xfrm>
            <a:off x="3352800" y="685800"/>
            <a:ext cx="0" cy="609600"/>
          </a:xfrm>
          <a:prstGeom prst="line">
            <a:avLst/>
          </a:prstGeom>
          <a:noFill/>
          <a:ln w="57150">
            <a:solidFill>
              <a:srgbClr val="00FF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9463" name="Line 8"/>
          <p:cNvSpPr>
            <a:spLocks noChangeShapeType="1"/>
          </p:cNvSpPr>
          <p:nvPr/>
        </p:nvSpPr>
        <p:spPr bwMode="auto">
          <a:xfrm>
            <a:off x="4648200" y="685800"/>
            <a:ext cx="0" cy="609600"/>
          </a:xfrm>
          <a:prstGeom prst="line">
            <a:avLst/>
          </a:prstGeom>
          <a:noFill/>
          <a:ln w="57150">
            <a:solidFill>
              <a:srgbClr val="00FF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9464" name="Line 9"/>
          <p:cNvSpPr>
            <a:spLocks noChangeShapeType="1"/>
          </p:cNvSpPr>
          <p:nvPr/>
        </p:nvSpPr>
        <p:spPr bwMode="auto">
          <a:xfrm>
            <a:off x="5715000" y="685800"/>
            <a:ext cx="0" cy="609600"/>
          </a:xfrm>
          <a:prstGeom prst="line">
            <a:avLst/>
          </a:prstGeom>
          <a:noFill/>
          <a:ln w="57150">
            <a:solidFill>
              <a:srgbClr val="00FF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9850" name="Rectangle 10"/>
          <p:cNvSpPr>
            <a:spLocks noChangeArrowheads="1"/>
          </p:cNvSpPr>
          <p:nvPr/>
        </p:nvSpPr>
        <p:spPr bwMode="auto">
          <a:xfrm>
            <a:off x="685800" y="32004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128"/>
                <a:cs typeface="+mn-cs"/>
              </a:rPr>
              <a:t>Anterior </a:t>
            </a:r>
            <a:r>
              <a:rPr kumimoji="0" lang="en-US" sz="4800" b="1"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128"/>
                <a:cs typeface="+mn-cs"/>
              </a:rPr>
              <a:t>Mediastinum</a:t>
            </a:r>
            <a:endParaRPr lang="en-US" sz="4800" b="1" dirty="0">
              <a:solidFill>
                <a:srgbClr val="FFFF00"/>
              </a:solidFill>
              <a:effectLst>
                <a:outerShdw blurRad="38100" dist="38100" dir="2700000" algn="tl">
                  <a:srgbClr val="000000"/>
                </a:outerShdw>
              </a:effectLst>
              <a:ea typeface="ＭＳ Ｐゴシック"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smtClean="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128"/>
                <a:cs typeface="+mn-cs"/>
              </a:rPr>
              <a:t>Prevascular</a:t>
            </a:r>
            <a:r>
              <a:rPr kumimoji="0" lang="en-US" sz="2800" b="1" i="0" u="none" strike="noStrike" kern="1200" cap="none" spc="0" normalizeH="0" noProof="0" dirty="0" smtClean="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128"/>
                <a:cs typeface="+mn-cs"/>
              </a:rPr>
              <a:t> Compartment</a:t>
            </a:r>
            <a:endParaRPr kumimoji="0" lang="en-US" sz="2800" b="1"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128"/>
              <a:cs typeface="+mn-cs"/>
            </a:endParaRPr>
          </a:p>
        </p:txBody>
      </p:sp>
    </p:spTree>
    <p:extLst>
      <p:ext uri="{BB962C8B-B14F-4D97-AF65-F5344CB8AC3E}">
        <p14:creationId xmlns:p14="http://schemas.microsoft.com/office/powerpoint/2010/main" val="279663204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2"/>
          <p:cNvSpPr>
            <a:spLocks noGrp="1" noChangeArrowheads="1"/>
          </p:cNvSpPr>
          <p:nvPr>
            <p:ph type="title"/>
          </p:nvPr>
        </p:nvSpPr>
        <p:spPr>
          <a:xfrm>
            <a:off x="457200" y="152400"/>
            <a:ext cx="8229600" cy="1143000"/>
          </a:xfrm>
        </p:spPr>
        <p:txBody>
          <a:bodyPr/>
          <a:lstStyle/>
          <a:p>
            <a:pPr eaLnBrk="1" hangingPunct="1">
              <a:defRPr/>
            </a:pPr>
            <a:r>
              <a:rPr lang="en-US" b="1" smtClean="0">
                <a:solidFill>
                  <a:srgbClr val="FFFF00"/>
                </a:solidFill>
                <a:effectLst>
                  <a:outerShdw blurRad="38100" dist="38100" dir="2700000" algn="tl">
                    <a:srgbClr val="000000"/>
                  </a:outerShdw>
                </a:effectLst>
                <a:ea typeface="ＭＳ Ｐゴシック" charset="-128"/>
              </a:rPr>
              <a:t>Anterior Mediastinal Masses</a:t>
            </a:r>
          </a:p>
        </p:txBody>
      </p:sp>
      <p:sp>
        <p:nvSpPr>
          <p:cNvPr id="478211" name="Rectangle 3"/>
          <p:cNvSpPr>
            <a:spLocks noGrp="1" noChangeArrowheads="1"/>
          </p:cNvSpPr>
          <p:nvPr>
            <p:ph type="body" idx="1"/>
          </p:nvPr>
        </p:nvSpPr>
        <p:spPr>
          <a:xfrm>
            <a:off x="1371600" y="1371600"/>
            <a:ext cx="8229600" cy="5334000"/>
          </a:xfrm>
        </p:spPr>
        <p:txBody>
          <a:bodyPr/>
          <a:lstStyle/>
          <a:p>
            <a:pPr eaLnBrk="1" hangingPunct="1">
              <a:lnSpc>
                <a:spcPct val="80000"/>
              </a:lnSpc>
              <a:buClr>
                <a:srgbClr val="FF0000"/>
              </a:buClr>
              <a:defRPr/>
            </a:pPr>
            <a:r>
              <a:rPr lang="en-US" sz="2400" b="1" dirty="0" smtClean="0">
                <a:solidFill>
                  <a:srgbClr val="00FF00"/>
                </a:solidFill>
                <a:effectLst>
                  <a:outerShdw blurRad="38100" dist="38100" dir="2700000" algn="tl">
                    <a:srgbClr val="000000"/>
                  </a:outerShdw>
                </a:effectLst>
                <a:ea typeface="ＭＳ Ｐゴシック" charset="-128"/>
              </a:rPr>
              <a:t>Thymus</a:t>
            </a:r>
          </a:p>
          <a:p>
            <a:pPr lvl="1" eaLnBrk="1" hangingPunct="1">
              <a:lnSpc>
                <a:spcPct val="80000"/>
              </a:lnSpc>
              <a:buClr>
                <a:srgbClr val="FF0000"/>
              </a:buClr>
              <a:defRPr/>
            </a:pPr>
            <a:r>
              <a:rPr lang="en-US" sz="2000" b="1" dirty="0" smtClean="0">
                <a:solidFill>
                  <a:schemeClr val="bg1"/>
                </a:solidFill>
                <a:effectLst>
                  <a:outerShdw blurRad="38100" dist="38100" dir="2700000" algn="tl">
                    <a:srgbClr val="000000"/>
                  </a:outerShdw>
                </a:effectLst>
                <a:ea typeface="ＭＳ Ｐゴシック" charset="-128"/>
              </a:rPr>
              <a:t>Prominent normal thymus / Ectopic thymus</a:t>
            </a:r>
          </a:p>
          <a:p>
            <a:pPr lvl="1" eaLnBrk="1" hangingPunct="1">
              <a:lnSpc>
                <a:spcPct val="80000"/>
              </a:lnSpc>
              <a:buClr>
                <a:srgbClr val="FF0000"/>
              </a:buClr>
              <a:defRPr/>
            </a:pPr>
            <a:r>
              <a:rPr lang="en-US" sz="2000" b="1" dirty="0" smtClean="0">
                <a:solidFill>
                  <a:schemeClr val="bg1"/>
                </a:solidFill>
                <a:effectLst>
                  <a:outerShdw blurRad="38100" dist="38100" dir="2700000" algn="tl">
                    <a:srgbClr val="000000"/>
                  </a:outerShdw>
                </a:effectLst>
                <a:ea typeface="ＭＳ Ｐゴシック" charset="-128"/>
              </a:rPr>
              <a:t>Focal </a:t>
            </a:r>
            <a:r>
              <a:rPr lang="en-US" sz="2000" b="1" dirty="0" err="1" smtClean="0">
                <a:solidFill>
                  <a:schemeClr val="bg1"/>
                </a:solidFill>
                <a:effectLst>
                  <a:outerShdw blurRad="38100" dist="38100" dir="2700000" algn="tl">
                    <a:srgbClr val="000000"/>
                  </a:outerShdw>
                </a:effectLst>
                <a:ea typeface="ＭＳ Ｐゴシック" charset="-128"/>
              </a:rPr>
              <a:t>thymic</a:t>
            </a:r>
            <a:r>
              <a:rPr lang="en-US" sz="2000" b="1" dirty="0" smtClean="0">
                <a:solidFill>
                  <a:schemeClr val="bg1"/>
                </a:solidFill>
                <a:effectLst>
                  <a:outerShdw blurRad="38100" dist="38100" dir="2700000" algn="tl">
                    <a:srgbClr val="000000"/>
                  </a:outerShdw>
                </a:effectLst>
                <a:ea typeface="ＭＳ Ｐゴシック" charset="-128"/>
              </a:rPr>
              <a:t> masses</a:t>
            </a:r>
          </a:p>
          <a:p>
            <a:pPr lvl="2" eaLnBrk="1" hangingPunct="1">
              <a:lnSpc>
                <a:spcPct val="80000"/>
              </a:lnSpc>
              <a:buClr>
                <a:srgbClr val="FF0000"/>
              </a:buClr>
              <a:defRPr/>
            </a:pPr>
            <a:r>
              <a:rPr lang="en-US" sz="1800" b="1" dirty="0" err="1" smtClean="0">
                <a:solidFill>
                  <a:schemeClr val="bg1"/>
                </a:solidFill>
                <a:effectLst>
                  <a:outerShdw blurRad="38100" dist="38100" dir="2700000" algn="tl">
                    <a:srgbClr val="000000"/>
                  </a:outerShdw>
                </a:effectLst>
                <a:ea typeface="ＭＳ Ｐゴシック" charset="-128"/>
              </a:rPr>
              <a:t>Thymic</a:t>
            </a:r>
            <a:r>
              <a:rPr lang="en-US" sz="1800" b="1" dirty="0" smtClean="0">
                <a:solidFill>
                  <a:schemeClr val="bg1"/>
                </a:solidFill>
                <a:effectLst>
                  <a:outerShdw blurRad="38100" dist="38100" dir="2700000" algn="tl">
                    <a:srgbClr val="000000"/>
                  </a:outerShdw>
                </a:effectLst>
                <a:ea typeface="ＭＳ Ｐゴシック" charset="-128"/>
              </a:rPr>
              <a:t> cyst</a:t>
            </a:r>
          </a:p>
          <a:p>
            <a:pPr lvl="2" eaLnBrk="1" hangingPunct="1">
              <a:lnSpc>
                <a:spcPct val="80000"/>
              </a:lnSpc>
              <a:buClr>
                <a:srgbClr val="FF0000"/>
              </a:buClr>
              <a:defRPr/>
            </a:pPr>
            <a:r>
              <a:rPr lang="en-US" sz="1800" b="1" dirty="0" err="1" smtClean="0">
                <a:solidFill>
                  <a:schemeClr val="bg1"/>
                </a:solidFill>
                <a:effectLst>
                  <a:outerShdw blurRad="38100" dist="38100" dir="2700000" algn="tl">
                    <a:srgbClr val="000000"/>
                  </a:outerShdw>
                </a:effectLst>
                <a:ea typeface="ＭＳ Ｐゴシック" charset="-128"/>
              </a:rPr>
              <a:t>Thymoma</a:t>
            </a:r>
            <a:endParaRPr lang="en-US" sz="1800" b="1" dirty="0" smtClean="0">
              <a:solidFill>
                <a:schemeClr val="bg1"/>
              </a:solidFill>
              <a:effectLst>
                <a:outerShdw blurRad="38100" dist="38100" dir="2700000" algn="tl">
                  <a:srgbClr val="000000"/>
                </a:outerShdw>
              </a:effectLst>
              <a:ea typeface="ＭＳ Ｐゴシック" charset="-128"/>
            </a:endParaRPr>
          </a:p>
          <a:p>
            <a:pPr lvl="2" eaLnBrk="1" hangingPunct="1">
              <a:lnSpc>
                <a:spcPct val="80000"/>
              </a:lnSpc>
              <a:buClr>
                <a:srgbClr val="FF0000"/>
              </a:buClr>
              <a:defRPr/>
            </a:pPr>
            <a:endParaRPr lang="en-US" sz="1800" b="1" dirty="0" smtClean="0">
              <a:solidFill>
                <a:schemeClr val="bg1"/>
              </a:solidFill>
              <a:effectLst>
                <a:outerShdw blurRad="38100" dist="38100" dir="2700000" algn="tl">
                  <a:srgbClr val="000000"/>
                </a:outerShdw>
              </a:effectLst>
              <a:ea typeface="ＭＳ Ｐゴシック" charset="-128"/>
            </a:endParaRPr>
          </a:p>
          <a:p>
            <a:pPr eaLnBrk="1" hangingPunct="1">
              <a:lnSpc>
                <a:spcPct val="80000"/>
              </a:lnSpc>
              <a:buClr>
                <a:srgbClr val="FF0000"/>
              </a:buClr>
              <a:defRPr/>
            </a:pPr>
            <a:r>
              <a:rPr lang="en-US" sz="2400" b="1" dirty="0" smtClean="0">
                <a:solidFill>
                  <a:srgbClr val="00FF00"/>
                </a:solidFill>
                <a:effectLst>
                  <a:outerShdw blurRad="38100" dist="38100" dir="2700000" algn="tl">
                    <a:srgbClr val="000000"/>
                  </a:outerShdw>
                </a:effectLst>
                <a:ea typeface="ＭＳ Ｐゴシック" charset="-128"/>
              </a:rPr>
              <a:t>Lymphoma</a:t>
            </a:r>
          </a:p>
          <a:p>
            <a:pPr lvl="1" eaLnBrk="1" hangingPunct="1">
              <a:lnSpc>
                <a:spcPct val="80000"/>
              </a:lnSpc>
              <a:buClr>
                <a:srgbClr val="FF0000"/>
              </a:buClr>
              <a:defRPr/>
            </a:pPr>
            <a:r>
              <a:rPr lang="en-US" sz="2000" b="1" dirty="0" smtClean="0">
                <a:solidFill>
                  <a:schemeClr val="bg1"/>
                </a:solidFill>
                <a:effectLst>
                  <a:outerShdw blurRad="38100" dist="38100" dir="2700000" algn="tl">
                    <a:srgbClr val="000000"/>
                  </a:outerShdw>
                </a:effectLst>
                <a:ea typeface="ＭＳ Ｐゴシック" charset="-128"/>
              </a:rPr>
              <a:t>Hodgkin</a:t>
            </a:r>
            <a:r>
              <a:rPr lang="ja-JP" altLang="en-US" sz="2000" b="1" dirty="0" smtClean="0">
                <a:solidFill>
                  <a:schemeClr val="bg1"/>
                </a:solidFill>
                <a:effectLst>
                  <a:outerShdw blurRad="38100" dist="38100" dir="2700000" algn="tl">
                    <a:srgbClr val="000000"/>
                  </a:outerShdw>
                </a:effectLst>
                <a:ea typeface="ＭＳ Ｐゴシック" charset="-128"/>
              </a:rPr>
              <a:t>’</a:t>
            </a:r>
            <a:r>
              <a:rPr lang="en-US" altLang="ja-JP" sz="2000" b="1" dirty="0" smtClean="0">
                <a:solidFill>
                  <a:schemeClr val="bg1"/>
                </a:solidFill>
                <a:effectLst>
                  <a:outerShdw blurRad="38100" dist="38100" dir="2700000" algn="tl">
                    <a:srgbClr val="000000"/>
                  </a:outerShdw>
                </a:effectLst>
                <a:ea typeface="ＭＳ Ｐゴシック" charset="-128"/>
              </a:rPr>
              <a:t>s lymphoma</a:t>
            </a:r>
          </a:p>
          <a:p>
            <a:pPr lvl="1" eaLnBrk="1" hangingPunct="1">
              <a:lnSpc>
                <a:spcPct val="80000"/>
              </a:lnSpc>
              <a:buClr>
                <a:srgbClr val="FF0000"/>
              </a:buClr>
              <a:defRPr/>
            </a:pPr>
            <a:r>
              <a:rPr lang="en-US" sz="2000" b="1" dirty="0" smtClean="0">
                <a:solidFill>
                  <a:schemeClr val="bg1"/>
                </a:solidFill>
                <a:effectLst>
                  <a:outerShdw blurRad="38100" dist="38100" dir="2700000" algn="tl">
                    <a:srgbClr val="000000"/>
                  </a:outerShdw>
                </a:effectLst>
                <a:ea typeface="ＭＳ Ｐゴシック" charset="-128"/>
              </a:rPr>
              <a:t>Non-Hodgkin</a:t>
            </a:r>
            <a:r>
              <a:rPr lang="ja-JP" altLang="en-US" sz="2000" b="1" dirty="0" smtClean="0">
                <a:solidFill>
                  <a:schemeClr val="bg1"/>
                </a:solidFill>
                <a:effectLst>
                  <a:outerShdw blurRad="38100" dist="38100" dir="2700000" algn="tl">
                    <a:srgbClr val="000000"/>
                  </a:outerShdw>
                </a:effectLst>
                <a:ea typeface="ＭＳ Ｐゴシック" charset="-128"/>
              </a:rPr>
              <a:t>’</a:t>
            </a:r>
            <a:r>
              <a:rPr lang="en-US" altLang="ja-JP" sz="2000" b="1" dirty="0" smtClean="0">
                <a:solidFill>
                  <a:schemeClr val="bg1"/>
                </a:solidFill>
                <a:effectLst>
                  <a:outerShdw blurRad="38100" dist="38100" dir="2700000" algn="tl">
                    <a:srgbClr val="000000"/>
                  </a:outerShdw>
                </a:effectLst>
                <a:ea typeface="ＭＳ Ｐゴシック" charset="-128"/>
              </a:rPr>
              <a:t>s lymphoma</a:t>
            </a:r>
          </a:p>
          <a:p>
            <a:pPr lvl="1" eaLnBrk="1" hangingPunct="1">
              <a:lnSpc>
                <a:spcPct val="80000"/>
              </a:lnSpc>
              <a:buClr>
                <a:srgbClr val="FF0000"/>
              </a:buClr>
              <a:defRPr/>
            </a:pPr>
            <a:endParaRPr lang="en-US" sz="2000" b="1" dirty="0" smtClean="0">
              <a:solidFill>
                <a:schemeClr val="bg1"/>
              </a:solidFill>
              <a:effectLst>
                <a:outerShdw blurRad="38100" dist="38100" dir="2700000" algn="tl">
                  <a:srgbClr val="000000"/>
                </a:outerShdw>
              </a:effectLst>
              <a:ea typeface="ＭＳ Ｐゴシック" charset="-128"/>
            </a:endParaRPr>
          </a:p>
          <a:p>
            <a:pPr eaLnBrk="1" hangingPunct="1">
              <a:lnSpc>
                <a:spcPct val="80000"/>
              </a:lnSpc>
              <a:buClr>
                <a:srgbClr val="FF0000"/>
              </a:buClr>
              <a:defRPr/>
            </a:pPr>
            <a:r>
              <a:rPr lang="en-US" sz="2400" b="1" dirty="0" smtClean="0">
                <a:solidFill>
                  <a:srgbClr val="00FF00"/>
                </a:solidFill>
                <a:effectLst>
                  <a:outerShdw blurRad="38100" dist="38100" dir="2700000" algn="tl">
                    <a:srgbClr val="000000"/>
                  </a:outerShdw>
                </a:effectLst>
                <a:ea typeface="ＭＳ Ｐゴシック" charset="-128"/>
              </a:rPr>
              <a:t>Fat-containing masses</a:t>
            </a:r>
          </a:p>
          <a:p>
            <a:pPr lvl="1" eaLnBrk="1" hangingPunct="1">
              <a:lnSpc>
                <a:spcPct val="80000"/>
              </a:lnSpc>
              <a:buClr>
                <a:srgbClr val="FF0000"/>
              </a:buClr>
              <a:defRPr/>
            </a:pPr>
            <a:r>
              <a:rPr lang="en-US" sz="2000" b="1" dirty="0" smtClean="0">
                <a:solidFill>
                  <a:schemeClr val="bg1"/>
                </a:solidFill>
                <a:effectLst>
                  <a:outerShdw blurRad="38100" dist="38100" dir="2700000" algn="tl">
                    <a:srgbClr val="000000"/>
                  </a:outerShdw>
                </a:effectLst>
                <a:ea typeface="ＭＳ Ｐゴシック" charset="-128"/>
              </a:rPr>
              <a:t>Germ cell tumor (</a:t>
            </a:r>
            <a:r>
              <a:rPr lang="en-US" sz="2000" b="1" dirty="0" err="1" smtClean="0">
                <a:solidFill>
                  <a:schemeClr val="bg1"/>
                </a:solidFill>
                <a:effectLst>
                  <a:outerShdw blurRad="38100" dist="38100" dir="2700000" algn="tl">
                    <a:srgbClr val="000000"/>
                  </a:outerShdw>
                </a:effectLst>
                <a:ea typeface="ＭＳ Ｐゴシック" charset="-128"/>
              </a:rPr>
              <a:t>teratoma</a:t>
            </a:r>
            <a:r>
              <a:rPr lang="en-US" sz="2000" b="1" dirty="0" smtClean="0">
                <a:solidFill>
                  <a:schemeClr val="bg1"/>
                </a:solidFill>
                <a:effectLst>
                  <a:outerShdw blurRad="38100" dist="38100" dir="2700000" algn="tl">
                    <a:srgbClr val="000000"/>
                  </a:outerShdw>
                </a:effectLst>
                <a:ea typeface="ＭＳ Ｐゴシック" charset="-128"/>
              </a:rPr>
              <a:t>)</a:t>
            </a:r>
          </a:p>
          <a:p>
            <a:pPr lvl="1" eaLnBrk="1" hangingPunct="1">
              <a:lnSpc>
                <a:spcPct val="80000"/>
              </a:lnSpc>
              <a:buClr>
                <a:srgbClr val="FF0000"/>
              </a:buClr>
              <a:defRPr/>
            </a:pPr>
            <a:r>
              <a:rPr lang="en-US" sz="2000" b="1" dirty="0" smtClean="0">
                <a:solidFill>
                  <a:schemeClr val="bg1"/>
                </a:solidFill>
                <a:effectLst>
                  <a:outerShdw blurRad="38100" dist="38100" dir="2700000" algn="tl">
                    <a:srgbClr val="000000"/>
                  </a:outerShdw>
                </a:effectLst>
                <a:ea typeface="ＭＳ Ｐゴシック" charset="-128"/>
              </a:rPr>
              <a:t>Lipoma</a:t>
            </a:r>
          </a:p>
          <a:p>
            <a:pPr lvl="1" eaLnBrk="1" hangingPunct="1">
              <a:lnSpc>
                <a:spcPct val="80000"/>
              </a:lnSpc>
              <a:buClr>
                <a:srgbClr val="FF0000"/>
              </a:buClr>
              <a:defRPr/>
            </a:pPr>
            <a:endParaRPr lang="en-US" sz="2000" b="1" dirty="0" smtClean="0">
              <a:solidFill>
                <a:schemeClr val="bg1"/>
              </a:solidFill>
              <a:effectLst>
                <a:outerShdw blurRad="38100" dist="38100" dir="2700000" algn="tl">
                  <a:srgbClr val="000000"/>
                </a:outerShdw>
              </a:effectLst>
              <a:ea typeface="ＭＳ Ｐゴシック" charset="-128"/>
            </a:endParaRPr>
          </a:p>
        </p:txBody>
      </p:sp>
    </p:spTree>
    <p:extLst>
      <p:ext uri="{BB962C8B-B14F-4D97-AF65-F5344CB8AC3E}">
        <p14:creationId xmlns:p14="http://schemas.microsoft.com/office/powerpoint/2010/main" val="352334746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2"/>
          <p:cNvSpPr>
            <a:spLocks noGrp="1" noChangeArrowheads="1"/>
          </p:cNvSpPr>
          <p:nvPr>
            <p:ph type="title"/>
          </p:nvPr>
        </p:nvSpPr>
        <p:spPr>
          <a:xfrm>
            <a:off x="457200" y="152400"/>
            <a:ext cx="8229600" cy="1143000"/>
          </a:xfrm>
        </p:spPr>
        <p:txBody>
          <a:bodyPr/>
          <a:lstStyle/>
          <a:p>
            <a:pPr eaLnBrk="1" hangingPunct="1">
              <a:defRPr/>
            </a:pPr>
            <a:r>
              <a:rPr lang="en-US" b="1" smtClean="0">
                <a:solidFill>
                  <a:srgbClr val="FFFF00"/>
                </a:solidFill>
                <a:effectLst>
                  <a:outerShdw blurRad="38100" dist="38100" dir="2700000" algn="tl">
                    <a:srgbClr val="000000"/>
                  </a:outerShdw>
                </a:effectLst>
                <a:ea typeface="ＭＳ Ｐゴシック" charset="-128"/>
              </a:rPr>
              <a:t>Anterior Mediastinal Masses</a:t>
            </a:r>
          </a:p>
        </p:txBody>
      </p:sp>
      <p:sp>
        <p:nvSpPr>
          <p:cNvPr id="478211" name="Rectangle 3"/>
          <p:cNvSpPr>
            <a:spLocks noGrp="1" noChangeArrowheads="1"/>
          </p:cNvSpPr>
          <p:nvPr>
            <p:ph type="body" idx="1"/>
          </p:nvPr>
        </p:nvSpPr>
        <p:spPr>
          <a:xfrm>
            <a:off x="1371600" y="1371600"/>
            <a:ext cx="8229600" cy="5334000"/>
          </a:xfrm>
        </p:spPr>
        <p:txBody>
          <a:bodyPr/>
          <a:lstStyle/>
          <a:p>
            <a:pPr eaLnBrk="1" hangingPunct="1">
              <a:lnSpc>
                <a:spcPct val="80000"/>
              </a:lnSpc>
              <a:buClr>
                <a:srgbClr val="FF0000"/>
              </a:buClr>
              <a:defRPr/>
            </a:pPr>
            <a:r>
              <a:rPr lang="en-US" sz="2400" b="1" dirty="0" smtClean="0">
                <a:solidFill>
                  <a:srgbClr val="00FF00"/>
                </a:solidFill>
                <a:effectLst>
                  <a:outerShdw blurRad="38100" dist="38100" dir="2700000" algn="tl">
                    <a:srgbClr val="000000"/>
                  </a:outerShdw>
                </a:effectLst>
                <a:ea typeface="ＭＳ Ｐゴシック" charset="-128"/>
              </a:rPr>
              <a:t>Thymus</a:t>
            </a:r>
          </a:p>
          <a:p>
            <a:pPr lvl="1" eaLnBrk="1" hangingPunct="1">
              <a:lnSpc>
                <a:spcPct val="80000"/>
              </a:lnSpc>
              <a:buClr>
                <a:srgbClr val="FF0000"/>
              </a:buClr>
              <a:defRPr/>
            </a:pPr>
            <a:r>
              <a:rPr lang="en-US" sz="2000" b="1" dirty="0" smtClean="0">
                <a:solidFill>
                  <a:schemeClr val="bg1"/>
                </a:solidFill>
                <a:effectLst>
                  <a:outerShdw blurRad="38100" dist="38100" dir="2700000" algn="tl">
                    <a:srgbClr val="000000"/>
                  </a:outerShdw>
                </a:effectLst>
                <a:ea typeface="ＭＳ Ｐゴシック" charset="-128"/>
              </a:rPr>
              <a:t>Prominent normal thymus / Ectopic thymus</a:t>
            </a:r>
          </a:p>
          <a:p>
            <a:pPr lvl="1" eaLnBrk="1" hangingPunct="1">
              <a:lnSpc>
                <a:spcPct val="80000"/>
              </a:lnSpc>
              <a:buClr>
                <a:srgbClr val="FF0000"/>
              </a:buClr>
              <a:defRPr/>
            </a:pPr>
            <a:r>
              <a:rPr lang="en-US" sz="2000" b="1" dirty="0" smtClean="0">
                <a:solidFill>
                  <a:srgbClr val="0000FF"/>
                </a:solidFill>
                <a:effectLst>
                  <a:outerShdw blurRad="38100" dist="38100" dir="2700000" algn="tl">
                    <a:srgbClr val="000000"/>
                  </a:outerShdw>
                </a:effectLst>
                <a:ea typeface="ＭＳ Ｐゴシック" charset="-128"/>
              </a:rPr>
              <a:t>Focal </a:t>
            </a:r>
            <a:r>
              <a:rPr lang="en-US" sz="2000" b="1" dirty="0" err="1" smtClean="0">
                <a:solidFill>
                  <a:srgbClr val="0000FF"/>
                </a:solidFill>
                <a:effectLst>
                  <a:outerShdw blurRad="38100" dist="38100" dir="2700000" algn="tl">
                    <a:srgbClr val="000000"/>
                  </a:outerShdw>
                </a:effectLst>
                <a:ea typeface="ＭＳ Ｐゴシック" charset="-128"/>
              </a:rPr>
              <a:t>thymic</a:t>
            </a:r>
            <a:r>
              <a:rPr lang="en-US" sz="2000" b="1" dirty="0" smtClean="0">
                <a:solidFill>
                  <a:srgbClr val="0000FF"/>
                </a:solidFill>
                <a:effectLst>
                  <a:outerShdw blurRad="38100" dist="38100" dir="2700000" algn="tl">
                    <a:srgbClr val="000000"/>
                  </a:outerShdw>
                </a:effectLst>
                <a:ea typeface="ＭＳ Ｐゴシック" charset="-128"/>
              </a:rPr>
              <a:t> masses</a:t>
            </a:r>
          </a:p>
          <a:p>
            <a:pPr lvl="2" eaLnBrk="1" hangingPunct="1">
              <a:lnSpc>
                <a:spcPct val="80000"/>
              </a:lnSpc>
              <a:buClr>
                <a:srgbClr val="FF0000"/>
              </a:buClr>
              <a:defRPr/>
            </a:pPr>
            <a:r>
              <a:rPr lang="en-US" sz="1800" b="1" dirty="0" err="1" smtClean="0">
                <a:solidFill>
                  <a:srgbClr val="0000FF"/>
                </a:solidFill>
                <a:effectLst>
                  <a:outerShdw blurRad="38100" dist="38100" dir="2700000" algn="tl">
                    <a:srgbClr val="000000"/>
                  </a:outerShdw>
                </a:effectLst>
                <a:ea typeface="ＭＳ Ｐゴシック" charset="-128"/>
              </a:rPr>
              <a:t>Thymic</a:t>
            </a:r>
            <a:r>
              <a:rPr lang="en-US" sz="1800" b="1" dirty="0" smtClean="0">
                <a:solidFill>
                  <a:srgbClr val="0000FF"/>
                </a:solidFill>
                <a:effectLst>
                  <a:outerShdw blurRad="38100" dist="38100" dir="2700000" algn="tl">
                    <a:srgbClr val="000000"/>
                  </a:outerShdw>
                </a:effectLst>
                <a:ea typeface="ＭＳ Ｐゴシック" charset="-128"/>
              </a:rPr>
              <a:t> cyst</a:t>
            </a:r>
          </a:p>
          <a:p>
            <a:pPr lvl="2" eaLnBrk="1" hangingPunct="1">
              <a:lnSpc>
                <a:spcPct val="80000"/>
              </a:lnSpc>
              <a:buClr>
                <a:srgbClr val="FF0000"/>
              </a:buClr>
              <a:defRPr/>
            </a:pPr>
            <a:r>
              <a:rPr lang="en-US" sz="1800" b="1" dirty="0" err="1" smtClean="0">
                <a:solidFill>
                  <a:schemeClr val="bg1"/>
                </a:solidFill>
                <a:effectLst>
                  <a:outerShdw blurRad="38100" dist="38100" dir="2700000" algn="tl">
                    <a:srgbClr val="000000"/>
                  </a:outerShdw>
                </a:effectLst>
                <a:ea typeface="ＭＳ Ｐゴシック" charset="-128"/>
              </a:rPr>
              <a:t>Thymoma</a:t>
            </a:r>
            <a:endParaRPr lang="en-US" sz="1800" b="1" dirty="0" smtClean="0">
              <a:solidFill>
                <a:schemeClr val="bg1"/>
              </a:solidFill>
              <a:effectLst>
                <a:outerShdw blurRad="38100" dist="38100" dir="2700000" algn="tl">
                  <a:srgbClr val="000000"/>
                </a:outerShdw>
              </a:effectLst>
              <a:ea typeface="ＭＳ Ｐゴシック" charset="-128"/>
            </a:endParaRPr>
          </a:p>
          <a:p>
            <a:pPr lvl="2" eaLnBrk="1" hangingPunct="1">
              <a:lnSpc>
                <a:spcPct val="80000"/>
              </a:lnSpc>
              <a:buClr>
                <a:srgbClr val="FF0000"/>
              </a:buClr>
              <a:defRPr/>
            </a:pPr>
            <a:endParaRPr lang="en-US" sz="1800" b="1" dirty="0" smtClean="0">
              <a:solidFill>
                <a:schemeClr val="bg1"/>
              </a:solidFill>
              <a:effectLst>
                <a:outerShdw blurRad="38100" dist="38100" dir="2700000" algn="tl">
                  <a:srgbClr val="000000"/>
                </a:outerShdw>
              </a:effectLst>
              <a:ea typeface="ＭＳ Ｐゴシック" charset="-128"/>
            </a:endParaRPr>
          </a:p>
          <a:p>
            <a:pPr eaLnBrk="1" hangingPunct="1">
              <a:lnSpc>
                <a:spcPct val="80000"/>
              </a:lnSpc>
              <a:buClr>
                <a:srgbClr val="FF0000"/>
              </a:buClr>
              <a:defRPr/>
            </a:pPr>
            <a:r>
              <a:rPr lang="en-US" sz="2400" b="1" dirty="0" smtClean="0">
                <a:solidFill>
                  <a:srgbClr val="00FF00"/>
                </a:solidFill>
                <a:effectLst>
                  <a:outerShdw blurRad="38100" dist="38100" dir="2700000" algn="tl">
                    <a:srgbClr val="000000"/>
                  </a:outerShdw>
                </a:effectLst>
                <a:ea typeface="ＭＳ Ｐゴシック" charset="-128"/>
              </a:rPr>
              <a:t>Lymphoma</a:t>
            </a:r>
          </a:p>
          <a:p>
            <a:pPr lvl="1" eaLnBrk="1" hangingPunct="1">
              <a:lnSpc>
                <a:spcPct val="80000"/>
              </a:lnSpc>
              <a:buClr>
                <a:srgbClr val="FF0000"/>
              </a:buClr>
              <a:defRPr/>
            </a:pPr>
            <a:r>
              <a:rPr lang="en-US" sz="2000" b="1" dirty="0" smtClean="0">
                <a:solidFill>
                  <a:schemeClr val="bg1"/>
                </a:solidFill>
                <a:effectLst>
                  <a:outerShdw blurRad="38100" dist="38100" dir="2700000" algn="tl">
                    <a:srgbClr val="000000"/>
                  </a:outerShdw>
                </a:effectLst>
                <a:ea typeface="ＭＳ Ｐゴシック" charset="-128"/>
              </a:rPr>
              <a:t>Hodgkin</a:t>
            </a:r>
            <a:r>
              <a:rPr lang="ja-JP" altLang="en-US" sz="2000" b="1" dirty="0" smtClean="0">
                <a:solidFill>
                  <a:schemeClr val="bg1"/>
                </a:solidFill>
                <a:effectLst>
                  <a:outerShdw blurRad="38100" dist="38100" dir="2700000" algn="tl">
                    <a:srgbClr val="000000"/>
                  </a:outerShdw>
                </a:effectLst>
                <a:ea typeface="ＭＳ Ｐゴシック" charset="-128"/>
              </a:rPr>
              <a:t>’</a:t>
            </a:r>
            <a:r>
              <a:rPr lang="en-US" altLang="ja-JP" sz="2000" b="1" dirty="0" smtClean="0">
                <a:solidFill>
                  <a:schemeClr val="bg1"/>
                </a:solidFill>
                <a:effectLst>
                  <a:outerShdw blurRad="38100" dist="38100" dir="2700000" algn="tl">
                    <a:srgbClr val="000000"/>
                  </a:outerShdw>
                </a:effectLst>
                <a:ea typeface="ＭＳ Ｐゴシック" charset="-128"/>
              </a:rPr>
              <a:t>s lymphoma</a:t>
            </a:r>
          </a:p>
          <a:p>
            <a:pPr lvl="1" eaLnBrk="1" hangingPunct="1">
              <a:lnSpc>
                <a:spcPct val="80000"/>
              </a:lnSpc>
              <a:buClr>
                <a:srgbClr val="FF0000"/>
              </a:buClr>
              <a:defRPr/>
            </a:pPr>
            <a:r>
              <a:rPr lang="en-US" sz="2000" b="1" dirty="0" smtClean="0">
                <a:solidFill>
                  <a:schemeClr val="bg1"/>
                </a:solidFill>
                <a:effectLst>
                  <a:outerShdw blurRad="38100" dist="38100" dir="2700000" algn="tl">
                    <a:srgbClr val="000000"/>
                  </a:outerShdw>
                </a:effectLst>
                <a:ea typeface="ＭＳ Ｐゴシック" charset="-128"/>
              </a:rPr>
              <a:t>Non-Hodgkin</a:t>
            </a:r>
            <a:r>
              <a:rPr lang="ja-JP" altLang="en-US" sz="2000" b="1" dirty="0" smtClean="0">
                <a:solidFill>
                  <a:schemeClr val="bg1"/>
                </a:solidFill>
                <a:effectLst>
                  <a:outerShdw blurRad="38100" dist="38100" dir="2700000" algn="tl">
                    <a:srgbClr val="000000"/>
                  </a:outerShdw>
                </a:effectLst>
                <a:ea typeface="ＭＳ Ｐゴシック" charset="-128"/>
              </a:rPr>
              <a:t>’</a:t>
            </a:r>
            <a:r>
              <a:rPr lang="en-US" altLang="ja-JP" sz="2000" b="1" dirty="0" smtClean="0">
                <a:solidFill>
                  <a:schemeClr val="bg1"/>
                </a:solidFill>
                <a:effectLst>
                  <a:outerShdw blurRad="38100" dist="38100" dir="2700000" algn="tl">
                    <a:srgbClr val="000000"/>
                  </a:outerShdw>
                </a:effectLst>
                <a:ea typeface="ＭＳ Ｐゴシック" charset="-128"/>
              </a:rPr>
              <a:t>s lymphoma</a:t>
            </a:r>
          </a:p>
          <a:p>
            <a:pPr lvl="1" eaLnBrk="1" hangingPunct="1">
              <a:lnSpc>
                <a:spcPct val="80000"/>
              </a:lnSpc>
              <a:buClr>
                <a:srgbClr val="FF0000"/>
              </a:buClr>
              <a:defRPr/>
            </a:pPr>
            <a:endParaRPr lang="en-US" sz="2000" b="1" dirty="0" smtClean="0">
              <a:solidFill>
                <a:schemeClr val="bg1"/>
              </a:solidFill>
              <a:effectLst>
                <a:outerShdw blurRad="38100" dist="38100" dir="2700000" algn="tl">
                  <a:srgbClr val="000000"/>
                </a:outerShdw>
              </a:effectLst>
              <a:ea typeface="ＭＳ Ｐゴシック" charset="-128"/>
            </a:endParaRPr>
          </a:p>
          <a:p>
            <a:pPr eaLnBrk="1" hangingPunct="1">
              <a:lnSpc>
                <a:spcPct val="80000"/>
              </a:lnSpc>
              <a:buClr>
                <a:srgbClr val="FF0000"/>
              </a:buClr>
              <a:defRPr/>
            </a:pPr>
            <a:r>
              <a:rPr lang="en-US" sz="2400" b="1" dirty="0" smtClean="0">
                <a:solidFill>
                  <a:srgbClr val="00FF00"/>
                </a:solidFill>
                <a:effectLst>
                  <a:outerShdw blurRad="38100" dist="38100" dir="2700000" algn="tl">
                    <a:srgbClr val="000000"/>
                  </a:outerShdw>
                </a:effectLst>
                <a:ea typeface="ＭＳ Ｐゴシック" charset="-128"/>
              </a:rPr>
              <a:t>Fat-containing masses</a:t>
            </a:r>
          </a:p>
          <a:p>
            <a:pPr lvl="1" eaLnBrk="1" hangingPunct="1">
              <a:lnSpc>
                <a:spcPct val="80000"/>
              </a:lnSpc>
              <a:buClr>
                <a:srgbClr val="FF0000"/>
              </a:buClr>
              <a:defRPr/>
            </a:pPr>
            <a:r>
              <a:rPr lang="en-US" sz="2000" b="1" dirty="0" smtClean="0">
                <a:solidFill>
                  <a:schemeClr val="bg1"/>
                </a:solidFill>
                <a:effectLst>
                  <a:outerShdw blurRad="38100" dist="38100" dir="2700000" algn="tl">
                    <a:srgbClr val="000000"/>
                  </a:outerShdw>
                </a:effectLst>
                <a:ea typeface="ＭＳ Ｐゴシック" charset="-128"/>
              </a:rPr>
              <a:t>Germ cell tumor (</a:t>
            </a:r>
            <a:r>
              <a:rPr lang="en-US" sz="2000" b="1" dirty="0" err="1" smtClean="0">
                <a:solidFill>
                  <a:schemeClr val="bg1"/>
                </a:solidFill>
                <a:effectLst>
                  <a:outerShdw blurRad="38100" dist="38100" dir="2700000" algn="tl">
                    <a:srgbClr val="000000"/>
                  </a:outerShdw>
                </a:effectLst>
                <a:ea typeface="ＭＳ Ｐゴシック" charset="-128"/>
              </a:rPr>
              <a:t>teratoma</a:t>
            </a:r>
            <a:r>
              <a:rPr lang="en-US" sz="2000" b="1" dirty="0" smtClean="0">
                <a:solidFill>
                  <a:schemeClr val="bg1"/>
                </a:solidFill>
                <a:effectLst>
                  <a:outerShdw blurRad="38100" dist="38100" dir="2700000" algn="tl">
                    <a:srgbClr val="000000"/>
                  </a:outerShdw>
                </a:effectLst>
                <a:ea typeface="ＭＳ Ｐゴシック" charset="-128"/>
              </a:rPr>
              <a:t>)</a:t>
            </a:r>
          </a:p>
          <a:p>
            <a:pPr lvl="1" eaLnBrk="1" hangingPunct="1">
              <a:lnSpc>
                <a:spcPct val="80000"/>
              </a:lnSpc>
              <a:buClr>
                <a:srgbClr val="FF0000"/>
              </a:buClr>
              <a:defRPr/>
            </a:pPr>
            <a:r>
              <a:rPr lang="en-US" sz="2000" b="1" dirty="0" smtClean="0">
                <a:solidFill>
                  <a:schemeClr val="bg1"/>
                </a:solidFill>
                <a:effectLst>
                  <a:outerShdw blurRad="38100" dist="38100" dir="2700000" algn="tl">
                    <a:srgbClr val="000000"/>
                  </a:outerShdw>
                </a:effectLst>
                <a:ea typeface="ＭＳ Ｐゴシック" charset="-128"/>
              </a:rPr>
              <a:t>Lipoma</a:t>
            </a:r>
          </a:p>
          <a:p>
            <a:pPr lvl="1" eaLnBrk="1" hangingPunct="1">
              <a:lnSpc>
                <a:spcPct val="80000"/>
              </a:lnSpc>
              <a:buClr>
                <a:srgbClr val="FF0000"/>
              </a:buClr>
              <a:defRPr/>
            </a:pPr>
            <a:endParaRPr lang="en-US" sz="2000" b="1" dirty="0" smtClean="0">
              <a:solidFill>
                <a:schemeClr val="bg1"/>
              </a:solidFill>
              <a:effectLst>
                <a:outerShdw blurRad="38100" dist="38100" dir="2700000" algn="tl">
                  <a:srgbClr val="000000"/>
                </a:outerShdw>
              </a:effectLst>
              <a:ea typeface="ＭＳ Ｐゴシック" charset="-128"/>
            </a:endParaRPr>
          </a:p>
        </p:txBody>
      </p:sp>
    </p:spTree>
    <p:extLst>
      <p:ext uri="{BB962C8B-B14F-4D97-AF65-F5344CB8AC3E}">
        <p14:creationId xmlns:p14="http://schemas.microsoft.com/office/powerpoint/2010/main" val="372152396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304800" y="304800"/>
            <a:ext cx="8686800" cy="1143000"/>
          </a:xfrm>
        </p:spPr>
        <p:txBody>
          <a:bodyPr/>
          <a:lstStyle/>
          <a:p>
            <a:pPr>
              <a:defRPr/>
            </a:pPr>
            <a:r>
              <a:rPr lang="en-US" b="1" dirty="0">
                <a:solidFill>
                  <a:srgbClr val="FFFF00"/>
                </a:solidFill>
                <a:effectLst>
                  <a:outerShdw blurRad="38100" dist="38100" dir="2700000" algn="tl">
                    <a:srgbClr val="000000"/>
                  </a:outerShdw>
                </a:effectLst>
              </a:rPr>
              <a:t>Mediastinum: Normal Anatomy</a:t>
            </a:r>
            <a:endParaRPr lang="en-US" dirty="0"/>
          </a:p>
        </p:txBody>
      </p:sp>
      <p:sp>
        <p:nvSpPr>
          <p:cNvPr id="17414" name="Rectangle 6"/>
          <p:cNvSpPr>
            <a:spLocks noChangeArrowheads="1"/>
          </p:cNvSpPr>
          <p:nvPr/>
        </p:nvSpPr>
        <p:spPr bwMode="auto">
          <a:xfrm>
            <a:off x="533400" y="2133600"/>
            <a:ext cx="8001000" cy="2438400"/>
          </a:xfrm>
          <a:prstGeom prst="rect">
            <a:avLst/>
          </a:prstGeom>
          <a:blipFill dpi="0" rotWithShape="1">
            <a:blip r:embed="rId3"/>
            <a:srcRect/>
            <a:tile tx="0" ty="0" sx="100000" sy="100000" flip="none" algn="tl"/>
          </a:blipFill>
          <a:ln w="9525">
            <a:solidFill>
              <a:schemeClr val="bg1"/>
            </a:solidFill>
            <a:miter lim="800000"/>
            <a:headEnd/>
            <a:tailEnd/>
          </a:ln>
          <a:effectLst>
            <a:glow rad="228600">
              <a:schemeClr val="accent3">
                <a:satMod val="175000"/>
                <a:alpha val="40000"/>
              </a:schemeClr>
            </a:glow>
            <a:outerShdw dist="35921" dir="2700000" algn="ctr" rotWithShape="0">
              <a:schemeClr val="bg2"/>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128"/>
                <a:cs typeface="+mn-cs"/>
              </a:rPr>
              <a:t>“To recognize the abnormal,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128"/>
                <a:cs typeface="+mn-cs"/>
              </a:rPr>
              <a:t>one must first know the normal”</a:t>
            </a:r>
          </a:p>
        </p:txBody>
      </p:sp>
      <p:sp>
        <p:nvSpPr>
          <p:cNvPr id="22534" name="Text Box 8"/>
          <p:cNvSpPr txBox="1">
            <a:spLocks noChangeArrowheads="1"/>
          </p:cNvSpPr>
          <p:nvPr/>
        </p:nvSpPr>
        <p:spPr bwMode="auto">
          <a:xfrm>
            <a:off x="6689725" y="5681663"/>
            <a:ext cx="2152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rgbClr val="00FF00"/>
                </a:solidFill>
                <a:effectLst/>
                <a:uLnTx/>
                <a:uFillTx/>
                <a:latin typeface="Arial" panose="020B0604020202020204" pitchFamily="34" charset="0"/>
                <a:ea typeface="ＭＳ Ｐゴシック" panose="020B0600070205080204" pitchFamily="34" charset="-128"/>
                <a:cs typeface="+mn-cs"/>
              </a:rPr>
              <a:t>J. Caffey</a:t>
            </a:r>
            <a:r>
              <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 </a:t>
            </a:r>
          </a:p>
        </p:txBody>
      </p:sp>
    </p:spTree>
    <p:extLst>
      <p:ext uri="{BB962C8B-B14F-4D97-AF65-F5344CB8AC3E}">
        <p14:creationId xmlns:p14="http://schemas.microsoft.com/office/powerpoint/2010/main" val="223853923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p:cNvSpPr>
            <a:spLocks noGrp="1" noChangeArrowheads="1"/>
          </p:cNvSpPr>
          <p:nvPr>
            <p:ph type="title"/>
          </p:nvPr>
        </p:nvSpPr>
        <p:spPr/>
        <p:txBody>
          <a:bodyPr/>
          <a:lstStyle/>
          <a:p>
            <a:pPr>
              <a:defRPr/>
            </a:pPr>
            <a:r>
              <a:rPr lang="en-US" b="1" dirty="0">
                <a:solidFill>
                  <a:srgbClr val="FFFF00"/>
                </a:solidFill>
                <a:effectLst>
                  <a:outerShdw blurRad="38100" dist="38100" dir="2700000" algn="tl">
                    <a:srgbClr val="000000"/>
                  </a:outerShdw>
                </a:effectLst>
              </a:rPr>
              <a:t>Normal </a:t>
            </a:r>
            <a:r>
              <a:rPr lang="en-US" b="1" dirty="0" smtClean="0">
                <a:solidFill>
                  <a:srgbClr val="FFFF00"/>
                </a:solidFill>
                <a:effectLst>
                  <a:outerShdw blurRad="38100" dist="38100" dir="2700000" algn="tl">
                    <a:srgbClr val="000000"/>
                  </a:outerShdw>
                </a:effectLst>
              </a:rPr>
              <a:t>Thymus</a:t>
            </a:r>
            <a:endParaRPr lang="en-US" b="1" dirty="0">
              <a:solidFill>
                <a:srgbClr val="FFFF00"/>
              </a:solidFill>
              <a:effectLst>
                <a:outerShdw blurRad="38100" dist="38100" dir="2700000" algn="tl">
                  <a:srgbClr val="000000"/>
                </a:outerShdw>
              </a:effectLst>
            </a:endParaRPr>
          </a:p>
        </p:txBody>
      </p:sp>
      <p:sp>
        <p:nvSpPr>
          <p:cNvPr id="23555" name="Rectangle 4"/>
          <p:cNvSpPr>
            <a:spLocks noChangeArrowheads="1"/>
          </p:cNvSpPr>
          <p:nvPr/>
        </p:nvSpPr>
        <p:spPr bwMode="auto">
          <a:xfrm>
            <a:off x="0" y="1524000"/>
            <a:ext cx="9144000" cy="51816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23556" name="Picture 3" descr="image 1"/>
          <p:cNvPicPr>
            <a:picLocks noChangeAspect="1" noChangeArrowheads="1"/>
          </p:cNvPicPr>
          <p:nvPr/>
        </p:nvPicPr>
        <p:blipFill>
          <a:blip r:embed="rId3">
            <a:extLst>
              <a:ext uri="{28A0092B-C50C-407E-A947-70E740481C1C}">
                <a14:useLocalDpi xmlns:a14="http://schemas.microsoft.com/office/drawing/2010/main" val="0"/>
              </a:ext>
            </a:extLst>
          </a:blip>
          <a:srcRect l="10007" t="11990" r="7529" b="10019"/>
          <a:stretch>
            <a:fillRect/>
          </a:stretch>
        </p:blipFill>
        <p:spPr bwMode="auto">
          <a:xfrm>
            <a:off x="250825" y="2201863"/>
            <a:ext cx="4343400" cy="372586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3557" name="Picture 4" descr="1"/>
          <p:cNvPicPr>
            <a:picLocks noChangeAspect="1" noChangeArrowheads="1"/>
          </p:cNvPicPr>
          <p:nvPr/>
        </p:nvPicPr>
        <p:blipFill>
          <a:blip r:embed="rId4">
            <a:extLst>
              <a:ext uri="{28A0092B-C50C-407E-A947-70E740481C1C}">
                <a14:useLocalDpi xmlns:a14="http://schemas.microsoft.com/office/drawing/2010/main" val="0"/>
              </a:ext>
            </a:extLst>
          </a:blip>
          <a:srcRect l="33009" t="21875" r="25491" b="50383"/>
          <a:stretch>
            <a:fillRect/>
          </a:stretch>
        </p:blipFill>
        <p:spPr bwMode="auto">
          <a:xfrm>
            <a:off x="4724400" y="2209800"/>
            <a:ext cx="4146550" cy="372586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p:cNvSpPr>
            <a:spLocks noChangeArrowheads="1"/>
          </p:cNvSpPr>
          <p:nvPr/>
        </p:nvSpPr>
        <p:spPr bwMode="auto">
          <a:xfrm>
            <a:off x="3124200" y="3048000"/>
            <a:ext cx="1066800" cy="2057400"/>
          </a:xfrm>
          <a:prstGeom prst="rect">
            <a:avLst/>
          </a:prstGeom>
          <a:noFill/>
          <a:ln w="762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 name="Rectangle 7"/>
          <p:cNvSpPr>
            <a:spLocks noChangeArrowheads="1"/>
          </p:cNvSpPr>
          <p:nvPr/>
        </p:nvSpPr>
        <p:spPr bwMode="auto">
          <a:xfrm>
            <a:off x="5410200" y="2667000"/>
            <a:ext cx="1600200" cy="2057400"/>
          </a:xfrm>
          <a:prstGeom prst="rect">
            <a:avLst/>
          </a:prstGeom>
          <a:noFill/>
          <a:ln w="762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23565" name="Picture 13" descr="https://si0.twimg.com/profile_images/2549916402/cartoon_sailboat_drawing_0515-0909-2902-0827_SMU.jpg"/>
          <p:cNvPicPr>
            <a:picLocks noChangeAspect="1" noChangeArrowheads="1"/>
          </p:cNvPicPr>
          <p:nvPr/>
        </p:nvPicPr>
        <p:blipFill>
          <a:blip r:embed="rId5">
            <a:extLst>
              <a:ext uri="{28A0092B-C50C-407E-A947-70E740481C1C}">
                <a14:useLocalDpi xmlns:a14="http://schemas.microsoft.com/office/drawing/2010/main" val="0"/>
              </a:ext>
            </a:extLst>
          </a:blip>
          <a:srcRect l="9677" r="11877"/>
          <a:stretch>
            <a:fillRect/>
          </a:stretch>
        </p:blipFill>
        <p:spPr bwMode="auto">
          <a:xfrm>
            <a:off x="5326063" y="2590800"/>
            <a:ext cx="17938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33399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3565"/>
                                        </p:tgtEl>
                                        <p:attrNameLst>
                                          <p:attrName>style.visibility</p:attrName>
                                        </p:attrNameLst>
                                      </p:cBhvr>
                                      <p:to>
                                        <p:strVal val="visible"/>
                                      </p:to>
                                    </p:set>
                                    <p:animEffect transition="in" filter="fade">
                                      <p:cBhvr>
                                        <p:cTn id="17" dur="500"/>
                                        <p:tgtEl>
                                          <p:spTgt spid="235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p:cNvSpPr>
            <a:spLocks noGrp="1" noChangeArrowheads="1"/>
          </p:cNvSpPr>
          <p:nvPr>
            <p:ph type="title"/>
          </p:nvPr>
        </p:nvSpPr>
        <p:spPr/>
        <p:txBody>
          <a:bodyPr/>
          <a:lstStyle/>
          <a:p>
            <a:pPr>
              <a:defRPr/>
            </a:pPr>
            <a:r>
              <a:rPr lang="en-US" b="1">
                <a:solidFill>
                  <a:srgbClr val="FFFF00"/>
                </a:solidFill>
                <a:effectLst>
                  <a:outerShdw blurRad="38100" dist="38100" dir="2700000" algn="tl">
                    <a:srgbClr val="000000"/>
                  </a:outerShdw>
                </a:effectLst>
              </a:rPr>
              <a:t>Normal Thymus?</a:t>
            </a:r>
          </a:p>
        </p:txBody>
      </p:sp>
      <p:sp>
        <p:nvSpPr>
          <p:cNvPr id="24579" name="Rectangle 4"/>
          <p:cNvSpPr>
            <a:spLocks noChangeArrowheads="1"/>
          </p:cNvSpPr>
          <p:nvPr/>
        </p:nvSpPr>
        <p:spPr bwMode="auto">
          <a:xfrm>
            <a:off x="0" y="1524000"/>
            <a:ext cx="9144000" cy="51816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24580" name="Picture 6" descr="1"/>
          <p:cNvPicPr>
            <a:picLocks noChangeAspect="1" noChangeArrowheads="1"/>
          </p:cNvPicPr>
          <p:nvPr/>
        </p:nvPicPr>
        <p:blipFill>
          <a:blip r:embed="rId2">
            <a:lum bright="-6000"/>
            <a:extLst>
              <a:ext uri="{28A0092B-C50C-407E-A947-70E740481C1C}">
                <a14:useLocalDpi xmlns:a14="http://schemas.microsoft.com/office/drawing/2010/main" val="0"/>
              </a:ext>
            </a:extLst>
          </a:blip>
          <a:srcRect l="10341" t="8594" r="25734" b="25000"/>
          <a:stretch>
            <a:fillRect/>
          </a:stretch>
        </p:blipFill>
        <p:spPr bwMode="auto">
          <a:xfrm>
            <a:off x="5181600" y="1752600"/>
            <a:ext cx="3535363"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 Box 8"/>
          <p:cNvSpPr txBox="1">
            <a:spLocks noChangeArrowheads="1"/>
          </p:cNvSpPr>
          <p:nvPr/>
        </p:nvSpPr>
        <p:spPr bwMode="auto">
          <a:xfrm>
            <a:off x="2590800" y="6248400"/>
            <a:ext cx="4897438"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00FF00"/>
                </a:solidFill>
                <a:effectLst/>
                <a:uLnTx/>
                <a:uFillTx/>
                <a:latin typeface="Arial" panose="020B0604020202020204" pitchFamily="34" charset="0"/>
                <a:ea typeface="ＭＳ Ｐゴシック" panose="020B0600070205080204" pitchFamily="34" charset="-128"/>
                <a:cs typeface="+mn-cs"/>
              </a:rPr>
              <a:t>17-month-old with coughing and fever </a:t>
            </a:r>
          </a:p>
        </p:txBody>
      </p:sp>
      <p:pic>
        <p:nvPicPr>
          <p:cNvPr id="24582" name="Picture 1"/>
          <p:cNvPicPr>
            <a:picLocks noChangeAspect="1" noChangeArrowheads="1"/>
          </p:cNvPicPr>
          <p:nvPr/>
        </p:nvPicPr>
        <p:blipFill>
          <a:blip r:embed="rId3">
            <a:extLst>
              <a:ext uri="{28A0092B-C50C-407E-A947-70E740481C1C}">
                <a14:useLocalDpi xmlns:a14="http://schemas.microsoft.com/office/drawing/2010/main" val="0"/>
              </a:ext>
            </a:extLst>
          </a:blip>
          <a:srcRect l="21086" t="25009" r="22832" b="29736"/>
          <a:stretch>
            <a:fillRect/>
          </a:stretch>
        </p:blipFill>
        <p:spPr bwMode="auto">
          <a:xfrm>
            <a:off x="519113" y="1905000"/>
            <a:ext cx="4052887"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653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52400" y="381000"/>
            <a:ext cx="4953000" cy="1143000"/>
          </a:xfrm>
        </p:spPr>
        <p:txBody>
          <a:bodyPr/>
          <a:lstStyle/>
          <a:p>
            <a:pPr eaLnBrk="1" hangingPunct="1">
              <a:defRPr/>
            </a:pPr>
            <a:r>
              <a:rPr lang="en-US" altLang="en-US" sz="3600" b="1" dirty="0" smtClean="0">
                <a:solidFill>
                  <a:srgbClr val="FFFF00"/>
                </a:solidFill>
                <a:effectLst>
                  <a:outerShdw blurRad="38100" dist="38100" dir="2700000" algn="tl">
                    <a:srgbClr val="000000"/>
                  </a:outerShdw>
                </a:effectLst>
              </a:rPr>
              <a:t>Neonatal Lung Disorders</a:t>
            </a:r>
            <a:r>
              <a:rPr lang="en-US" altLang="en-US" b="1" dirty="0" smtClean="0">
                <a:solidFill>
                  <a:srgbClr val="FFFF00"/>
                </a:solidFill>
                <a:effectLst>
                  <a:outerShdw blurRad="38100" dist="38100" dir="2700000" algn="tl">
                    <a:srgbClr val="000000"/>
                  </a:outerShdw>
                </a:effectLst>
              </a:rPr>
              <a:t>:</a:t>
            </a:r>
            <a:r>
              <a:rPr lang="en-US" altLang="en-US" sz="2800" b="1" dirty="0">
                <a:solidFill>
                  <a:srgbClr val="FFFF00"/>
                </a:solidFill>
                <a:effectLst>
                  <a:outerShdw blurRad="38100" dist="38100" dir="2700000" algn="tl">
                    <a:srgbClr val="000000"/>
                  </a:outerShdw>
                </a:effectLst>
              </a:rPr>
              <a:t/>
            </a:r>
            <a:br>
              <a:rPr lang="en-US" altLang="en-US" sz="2800" b="1" dirty="0">
                <a:solidFill>
                  <a:srgbClr val="FFFF00"/>
                </a:solidFill>
                <a:effectLst>
                  <a:outerShdw blurRad="38100" dist="38100" dir="2700000" algn="tl">
                    <a:srgbClr val="000000"/>
                  </a:outerShdw>
                </a:effectLst>
              </a:rPr>
            </a:br>
            <a:r>
              <a:rPr lang="en-US" altLang="en-US" sz="3200" b="1" dirty="0" smtClean="0">
                <a:solidFill>
                  <a:srgbClr val="FFC000"/>
                </a:solidFill>
                <a:effectLst>
                  <a:outerShdw blurRad="38100" dist="38100" dir="2700000" algn="tl">
                    <a:srgbClr val="000000"/>
                  </a:outerShdw>
                </a:effectLst>
              </a:rPr>
              <a:t>Full Term: TTN </a:t>
            </a:r>
            <a:endParaRPr lang="en-US" altLang="en-US" sz="1800" b="1" dirty="0" smtClean="0">
              <a:solidFill>
                <a:srgbClr val="FFC000"/>
              </a:solidFill>
              <a:effectLst>
                <a:outerShdw blurRad="38100" dist="38100" dir="2700000" algn="tl">
                  <a:srgbClr val="000000"/>
                </a:outerShdw>
              </a:effectLst>
            </a:endParaRPr>
          </a:p>
        </p:txBody>
      </p:sp>
      <p:sp>
        <p:nvSpPr>
          <p:cNvPr id="6147" name="Rectangle 3"/>
          <p:cNvSpPr>
            <a:spLocks noGrp="1" noChangeArrowheads="1"/>
          </p:cNvSpPr>
          <p:nvPr>
            <p:ph type="body" idx="1"/>
          </p:nvPr>
        </p:nvSpPr>
        <p:spPr>
          <a:xfrm>
            <a:off x="228600" y="2209800"/>
            <a:ext cx="4800600" cy="4525963"/>
          </a:xfrm>
        </p:spPr>
        <p:txBody>
          <a:bodyPr/>
          <a:lstStyle/>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outerShdw>
                </a:effectLst>
              </a:rPr>
              <a:t>Transient Tachypnea of Newborn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Delayed clearance of fetal pulmonary fluid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Typically resolves 48-72 hours after birth</a:t>
            </a:r>
          </a:p>
          <a:p>
            <a:pPr lvl="1" eaLnBrk="1" hangingPunct="1">
              <a:lnSpc>
                <a:spcPct val="80000"/>
              </a:lnSpc>
              <a:buClr>
                <a:srgbClr val="FF0000"/>
              </a:buClr>
              <a:defRPr/>
            </a:pPr>
            <a:endParaRPr lang="en-US" altLang="en-US" b="1" dirty="0" smtClean="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altLang="en-US" sz="2800" b="1" dirty="0" smtClean="0">
                <a:solidFill>
                  <a:schemeClr val="bg1"/>
                </a:solidFill>
                <a:effectLst>
                  <a:outerShdw blurRad="38100" dist="38100" dir="2700000" algn="tl">
                    <a:srgbClr val="000000"/>
                  </a:outerShdw>
                </a:effectLst>
              </a:rPr>
              <a:t>Helpful Clues </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Full term infant</a:t>
            </a: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Normal or hyperinflation </a:t>
            </a:r>
            <a:endParaRPr lang="en-US" altLang="en-US" sz="2000" b="1" dirty="0" smtClean="0">
              <a:solidFill>
                <a:schemeClr val="bg1"/>
              </a:solidFill>
              <a:effectLst>
                <a:outerShdw blurRad="38100" dist="38100" dir="2700000" algn="tl">
                  <a:srgbClr val="000000"/>
                </a:outerShdw>
              </a:effectLst>
            </a:endParaRPr>
          </a:p>
          <a:p>
            <a:pPr lvl="1" eaLnBrk="1" hangingPunct="1">
              <a:lnSpc>
                <a:spcPct val="80000"/>
              </a:lnSpc>
              <a:buClr>
                <a:srgbClr val="FF0000"/>
              </a:buClr>
              <a:defRPr/>
            </a:pPr>
            <a:r>
              <a:rPr lang="en-US" altLang="en-US" sz="2000" b="1" dirty="0" smtClean="0">
                <a:solidFill>
                  <a:schemeClr val="bg1"/>
                </a:solidFill>
                <a:effectLst>
                  <a:outerShdw blurRad="38100" dist="38100" dir="2700000" algn="tl">
                    <a:srgbClr val="000000"/>
                  </a:outerShdw>
                </a:effectLst>
              </a:rPr>
              <a:t>Pleural / fissural fluid </a:t>
            </a:r>
          </a:p>
        </p:txBody>
      </p:sp>
      <p:sp>
        <p:nvSpPr>
          <p:cNvPr id="9220" name="Rectangle 4"/>
          <p:cNvSpPr>
            <a:spLocks noChangeArrowheads="1"/>
          </p:cNvSpPr>
          <p:nvPr/>
        </p:nvSpPr>
        <p:spPr bwMode="auto">
          <a:xfrm>
            <a:off x="5257800" y="0"/>
            <a:ext cx="38862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1600">
              <a:latin typeface="Times New Roman" panose="02020603050405020304" pitchFamily="18" charset="0"/>
            </a:endParaRPr>
          </a:p>
        </p:txBody>
      </p:sp>
      <p:pic>
        <p:nvPicPr>
          <p:cNvPr id="9221" name="Picture 14" descr="1"/>
          <p:cNvPicPr>
            <a:picLocks noChangeAspect="1" noChangeArrowheads="1"/>
          </p:cNvPicPr>
          <p:nvPr/>
        </p:nvPicPr>
        <p:blipFill>
          <a:blip r:embed="rId3">
            <a:extLst>
              <a:ext uri="{28A0092B-C50C-407E-A947-70E740481C1C}">
                <a14:useLocalDpi xmlns:a14="http://schemas.microsoft.com/office/drawing/2010/main" val="0"/>
              </a:ext>
            </a:extLst>
          </a:blip>
          <a:srcRect l="23438" t="42188" r="32813" b="26736"/>
          <a:stretch>
            <a:fillRect/>
          </a:stretch>
        </p:blipFill>
        <p:spPr bwMode="auto">
          <a:xfrm>
            <a:off x="5486400" y="381000"/>
            <a:ext cx="3429000" cy="24352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222" name="Rectangle 12"/>
          <p:cNvSpPr>
            <a:spLocks noChangeArrowheads="1"/>
          </p:cNvSpPr>
          <p:nvPr/>
        </p:nvSpPr>
        <p:spPr bwMode="auto">
          <a:xfrm>
            <a:off x="5486400" y="2819400"/>
            <a:ext cx="3429000" cy="457200"/>
          </a:xfrm>
          <a:prstGeom prst="rect">
            <a:avLst/>
          </a:prstGeom>
          <a:solidFill>
            <a:schemeClr val="tx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000" b="1">
                <a:solidFill>
                  <a:schemeClr val="bg1"/>
                </a:solidFill>
              </a:rPr>
              <a:t>At Birth</a:t>
            </a:r>
            <a:r>
              <a:rPr lang="en-US" altLang="en-US" sz="1600">
                <a:solidFill>
                  <a:schemeClr val="bg1"/>
                </a:solidFill>
                <a:latin typeface="Times New Roman" panose="02020603050405020304" pitchFamily="18" charset="0"/>
              </a:rPr>
              <a:t> </a:t>
            </a:r>
          </a:p>
        </p:txBody>
      </p:sp>
      <p:pic>
        <p:nvPicPr>
          <p:cNvPr id="9223" name="Picture 15" descr="1"/>
          <p:cNvPicPr>
            <a:picLocks noChangeAspect="1" noChangeArrowheads="1"/>
          </p:cNvPicPr>
          <p:nvPr/>
        </p:nvPicPr>
        <p:blipFill>
          <a:blip r:embed="rId4">
            <a:lum bright="-6000" contrast="18000"/>
            <a:extLst>
              <a:ext uri="{28A0092B-C50C-407E-A947-70E740481C1C}">
                <a14:useLocalDpi xmlns:a14="http://schemas.microsoft.com/office/drawing/2010/main" val="0"/>
              </a:ext>
            </a:extLst>
          </a:blip>
          <a:srcRect l="34616" t="25000" r="30769" b="46153"/>
          <a:stretch>
            <a:fillRect/>
          </a:stretch>
        </p:blipFill>
        <p:spPr bwMode="auto">
          <a:xfrm>
            <a:off x="5486400" y="3314700"/>
            <a:ext cx="3429000" cy="28575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224" name="Rectangle 13"/>
          <p:cNvSpPr>
            <a:spLocks noChangeArrowheads="1"/>
          </p:cNvSpPr>
          <p:nvPr/>
        </p:nvSpPr>
        <p:spPr bwMode="auto">
          <a:xfrm>
            <a:off x="5486400" y="6172200"/>
            <a:ext cx="3429000" cy="457200"/>
          </a:xfrm>
          <a:prstGeom prst="rect">
            <a:avLst/>
          </a:prstGeom>
          <a:solidFill>
            <a:schemeClr val="tx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000" b="1">
                <a:solidFill>
                  <a:schemeClr val="bg1"/>
                </a:solidFill>
              </a:rPr>
              <a:t>72 Hours after Birth </a:t>
            </a:r>
            <a:r>
              <a:rPr lang="en-US" altLang="en-US" sz="1600">
                <a:solidFill>
                  <a:schemeClr val="bg1"/>
                </a:solidFill>
                <a:latin typeface="Times New Roman" panose="02020603050405020304" pitchFamily="18" charset="0"/>
              </a:rPr>
              <a:t> </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p:cNvSpPr>
            <a:spLocks noGrp="1" noChangeArrowheads="1"/>
          </p:cNvSpPr>
          <p:nvPr>
            <p:ph type="title"/>
          </p:nvPr>
        </p:nvSpPr>
        <p:spPr/>
        <p:txBody>
          <a:bodyPr/>
          <a:lstStyle/>
          <a:p>
            <a:pPr>
              <a:defRPr/>
            </a:pPr>
            <a:r>
              <a:rPr lang="en-US" b="1" dirty="0">
                <a:solidFill>
                  <a:srgbClr val="FFFF00"/>
                </a:solidFill>
                <a:effectLst>
                  <a:outerShdw blurRad="38100" dist="38100" dir="2700000" algn="tl">
                    <a:srgbClr val="000000"/>
                  </a:outerShdw>
                </a:effectLst>
              </a:rPr>
              <a:t>Normal </a:t>
            </a:r>
            <a:r>
              <a:rPr lang="en-US" b="1" dirty="0" smtClean="0">
                <a:solidFill>
                  <a:srgbClr val="FFFF00"/>
                </a:solidFill>
                <a:effectLst>
                  <a:outerShdw blurRad="38100" dist="38100" dir="2700000" algn="tl">
                    <a:srgbClr val="000000"/>
                  </a:outerShdw>
                </a:effectLst>
              </a:rPr>
              <a:t>Thymus: US Findings</a:t>
            </a:r>
            <a:endParaRPr lang="en-US" b="1" dirty="0">
              <a:solidFill>
                <a:srgbClr val="FFFF00"/>
              </a:solidFill>
              <a:effectLst>
                <a:outerShdw blurRad="38100" dist="38100" dir="2700000" algn="tl">
                  <a:srgbClr val="000000"/>
                </a:outerShdw>
              </a:effectLst>
            </a:endParaRPr>
          </a:p>
        </p:txBody>
      </p:sp>
      <p:sp>
        <p:nvSpPr>
          <p:cNvPr id="25603" name="Rectangle 4"/>
          <p:cNvSpPr>
            <a:spLocks noChangeArrowheads="1"/>
          </p:cNvSpPr>
          <p:nvPr/>
        </p:nvSpPr>
        <p:spPr bwMode="auto">
          <a:xfrm>
            <a:off x="0" y="1524000"/>
            <a:ext cx="9144000" cy="51816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5604" name="Text Box 8"/>
          <p:cNvSpPr txBox="1">
            <a:spLocks noChangeArrowheads="1"/>
          </p:cNvSpPr>
          <p:nvPr/>
        </p:nvSpPr>
        <p:spPr bwMode="auto">
          <a:xfrm>
            <a:off x="2590800" y="6248400"/>
            <a:ext cx="4897438"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00FF00"/>
                </a:solidFill>
                <a:effectLst/>
                <a:uLnTx/>
                <a:uFillTx/>
                <a:latin typeface="Arial" panose="020B0604020202020204" pitchFamily="34" charset="0"/>
                <a:ea typeface="ＭＳ Ｐゴシック" panose="020B0600070205080204" pitchFamily="34" charset="-128"/>
                <a:cs typeface="+mn-cs"/>
              </a:rPr>
              <a:t>17-month-old with coughing and fever </a:t>
            </a:r>
          </a:p>
        </p:txBody>
      </p:sp>
      <p:pic>
        <p:nvPicPr>
          <p:cNvPr id="25605" name="Picture 3" descr="D:\Dr.R\image 1.jpg"/>
          <p:cNvPicPr>
            <a:picLocks noChangeAspect="1" noChangeArrowheads="1"/>
          </p:cNvPicPr>
          <p:nvPr/>
        </p:nvPicPr>
        <p:blipFill>
          <a:blip r:embed="rId3">
            <a:extLst>
              <a:ext uri="{28A0092B-C50C-407E-A947-70E740481C1C}">
                <a14:useLocalDpi xmlns:a14="http://schemas.microsoft.com/office/drawing/2010/main" val="0"/>
              </a:ext>
            </a:extLst>
          </a:blip>
          <a:srcRect l="24728" t="14841" r="11861" b="8572"/>
          <a:stretch>
            <a:fillRect/>
          </a:stretch>
        </p:blipFill>
        <p:spPr bwMode="auto">
          <a:xfrm>
            <a:off x="407988" y="1724025"/>
            <a:ext cx="2944812" cy="214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4" descr="D:\Dr.R\image 2.jpg"/>
          <p:cNvPicPr>
            <a:picLocks noChangeAspect="1" noChangeArrowheads="1"/>
          </p:cNvPicPr>
          <p:nvPr/>
        </p:nvPicPr>
        <p:blipFill>
          <a:blip r:embed="rId4">
            <a:extLst>
              <a:ext uri="{28A0092B-C50C-407E-A947-70E740481C1C}">
                <a14:useLocalDpi xmlns:a14="http://schemas.microsoft.com/office/drawing/2010/main" val="0"/>
              </a:ext>
            </a:extLst>
          </a:blip>
          <a:srcRect l="30000" t="9198" r="14000" b="26079"/>
          <a:stretch>
            <a:fillRect/>
          </a:stretch>
        </p:blipFill>
        <p:spPr bwMode="auto">
          <a:xfrm>
            <a:off x="381000" y="4054475"/>
            <a:ext cx="3048000"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6" descr="D:\Dr.R\image 3.jpg"/>
          <p:cNvPicPr>
            <a:picLocks noChangeAspect="1" noChangeArrowheads="1"/>
          </p:cNvPicPr>
          <p:nvPr/>
        </p:nvPicPr>
        <p:blipFill>
          <a:blip r:embed="rId5">
            <a:extLst>
              <a:ext uri="{28A0092B-C50C-407E-A947-70E740481C1C}">
                <a14:useLocalDpi xmlns:a14="http://schemas.microsoft.com/office/drawing/2010/main" val="0"/>
              </a:ext>
            </a:extLst>
          </a:blip>
          <a:srcRect l="28999" t="4828" r="14999" b="16846"/>
          <a:stretch>
            <a:fillRect/>
          </a:stretch>
        </p:blipFill>
        <p:spPr bwMode="auto">
          <a:xfrm>
            <a:off x="3951288" y="1828800"/>
            <a:ext cx="473551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244987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457200" y="476250"/>
            <a:ext cx="8229600" cy="590550"/>
          </a:xfrm>
        </p:spPr>
        <p:txBody>
          <a:bodyPr/>
          <a:lstStyle/>
          <a:p>
            <a:pPr eaLnBrk="1" hangingPunct="1">
              <a:defRPr/>
            </a:pPr>
            <a:r>
              <a:rPr lang="en-US" sz="4800" b="1" smtClean="0">
                <a:solidFill>
                  <a:srgbClr val="FFFF00"/>
                </a:solidFill>
                <a:effectLst>
                  <a:outerShdw blurRad="38100" dist="38100" dir="2700000" algn="tl">
                    <a:srgbClr val="000000"/>
                  </a:outerShdw>
                </a:effectLst>
                <a:ea typeface="ＭＳ Ｐゴシック" charset="-128"/>
              </a:rPr>
              <a:t>Normal Thymus</a:t>
            </a:r>
          </a:p>
        </p:txBody>
      </p:sp>
      <p:sp>
        <p:nvSpPr>
          <p:cNvPr id="277507" name="Rectangle 3"/>
          <p:cNvSpPr>
            <a:spLocks noGrp="1" noChangeArrowheads="1"/>
          </p:cNvSpPr>
          <p:nvPr>
            <p:ph type="body" idx="1"/>
          </p:nvPr>
        </p:nvSpPr>
        <p:spPr>
          <a:xfrm>
            <a:off x="381000" y="1752600"/>
            <a:ext cx="6248400" cy="4191000"/>
          </a:xfrm>
        </p:spPr>
        <p:txBody>
          <a:bodyPr/>
          <a:lstStyle/>
          <a:p>
            <a:pPr eaLnBrk="1" hangingPunct="1">
              <a:lnSpc>
                <a:spcPct val="80000"/>
              </a:lnSpc>
              <a:buClr>
                <a:srgbClr val="FF0000"/>
              </a:buClr>
              <a:defRPr/>
            </a:pPr>
            <a:r>
              <a:rPr lang="en-US" sz="2600" b="1" smtClean="0">
                <a:solidFill>
                  <a:schemeClr val="bg1"/>
                </a:solidFill>
                <a:effectLst>
                  <a:outerShdw blurRad="38100" dist="38100" dir="2700000" algn="tl">
                    <a:srgbClr val="000000"/>
                  </a:outerShdw>
                </a:effectLst>
                <a:ea typeface="ＭＳ Ｐゴシック" charset="-128"/>
              </a:rPr>
              <a:t>Develops from the 3</a:t>
            </a:r>
            <a:r>
              <a:rPr lang="en-US" sz="2600" b="1" baseline="30000" smtClean="0">
                <a:solidFill>
                  <a:schemeClr val="bg1"/>
                </a:solidFill>
                <a:effectLst>
                  <a:outerShdw blurRad="38100" dist="38100" dir="2700000" algn="tl">
                    <a:srgbClr val="000000"/>
                  </a:outerShdw>
                </a:effectLst>
                <a:ea typeface="ＭＳ Ｐゴシック" charset="-128"/>
              </a:rPr>
              <a:t>rd</a:t>
            </a:r>
            <a:r>
              <a:rPr lang="en-US" sz="2600" b="1" smtClean="0">
                <a:solidFill>
                  <a:schemeClr val="bg1"/>
                </a:solidFill>
                <a:effectLst>
                  <a:outerShdw blurRad="38100" dist="38100" dir="2700000" algn="tl">
                    <a:srgbClr val="000000"/>
                  </a:outerShdw>
                </a:effectLst>
                <a:ea typeface="ＭＳ Ｐゴシック" charset="-128"/>
              </a:rPr>
              <a:t> and 4</a:t>
            </a:r>
            <a:r>
              <a:rPr lang="en-US" sz="2600" b="1" baseline="30000" smtClean="0">
                <a:solidFill>
                  <a:schemeClr val="bg1"/>
                </a:solidFill>
                <a:effectLst>
                  <a:outerShdw blurRad="38100" dist="38100" dir="2700000" algn="tl">
                    <a:srgbClr val="000000"/>
                  </a:outerShdw>
                </a:effectLst>
                <a:ea typeface="ＭＳ Ｐゴシック" charset="-128"/>
              </a:rPr>
              <a:t>th</a:t>
            </a:r>
            <a:r>
              <a:rPr lang="en-US" sz="2600" b="1" smtClean="0">
                <a:solidFill>
                  <a:schemeClr val="bg1"/>
                </a:solidFill>
                <a:effectLst>
                  <a:outerShdw blurRad="38100" dist="38100" dir="2700000" algn="tl">
                    <a:srgbClr val="000000"/>
                  </a:outerShdw>
                </a:effectLst>
                <a:ea typeface="ＭＳ Ｐゴシック" charset="-128"/>
              </a:rPr>
              <a:t> pharyngeal pouches </a:t>
            </a:r>
          </a:p>
          <a:p>
            <a:pPr eaLnBrk="1" hangingPunct="1">
              <a:lnSpc>
                <a:spcPct val="80000"/>
              </a:lnSpc>
              <a:buClr>
                <a:srgbClr val="FF0000"/>
              </a:buClr>
              <a:defRPr/>
            </a:pPr>
            <a:endParaRPr lang="en-US" sz="2600" b="1" smtClean="0">
              <a:solidFill>
                <a:schemeClr val="bg1"/>
              </a:solidFill>
              <a:effectLst>
                <a:outerShdw blurRad="38100" dist="38100" dir="2700000" algn="tl">
                  <a:srgbClr val="000000"/>
                </a:outerShdw>
              </a:effectLst>
              <a:ea typeface="ＭＳ Ｐゴシック" charset="-128"/>
            </a:endParaRPr>
          </a:p>
          <a:p>
            <a:pPr eaLnBrk="1" hangingPunct="1">
              <a:lnSpc>
                <a:spcPct val="80000"/>
              </a:lnSpc>
              <a:buClr>
                <a:srgbClr val="FF0000"/>
              </a:buClr>
              <a:defRPr/>
            </a:pPr>
            <a:r>
              <a:rPr lang="en-US" sz="2600" b="1" smtClean="0">
                <a:solidFill>
                  <a:schemeClr val="bg1"/>
                </a:solidFill>
                <a:effectLst>
                  <a:outerShdw blurRad="38100" dist="38100" dir="2700000" algn="tl">
                    <a:srgbClr val="000000"/>
                  </a:outerShdw>
                </a:effectLst>
                <a:ea typeface="ＭＳ Ｐゴシック" charset="-128"/>
              </a:rPr>
              <a:t>Migrates caudally and medially into the anterior / superior mediastinum – 6</a:t>
            </a:r>
            <a:r>
              <a:rPr lang="en-US" sz="2600" b="1" baseline="30000" smtClean="0">
                <a:solidFill>
                  <a:schemeClr val="bg1"/>
                </a:solidFill>
                <a:effectLst>
                  <a:outerShdw blurRad="38100" dist="38100" dir="2700000" algn="tl">
                    <a:srgbClr val="000000"/>
                  </a:outerShdw>
                </a:effectLst>
                <a:ea typeface="ＭＳ Ｐゴシック" charset="-128"/>
              </a:rPr>
              <a:t>th</a:t>
            </a:r>
            <a:r>
              <a:rPr lang="en-US" sz="2600" b="1" smtClean="0">
                <a:solidFill>
                  <a:schemeClr val="bg1"/>
                </a:solidFill>
                <a:effectLst>
                  <a:outerShdw blurRad="38100" dist="38100" dir="2700000" algn="tl">
                    <a:srgbClr val="000000"/>
                  </a:outerShdw>
                </a:effectLst>
                <a:ea typeface="ＭＳ Ｐゴシック" charset="-128"/>
              </a:rPr>
              <a:t> to 10</a:t>
            </a:r>
            <a:r>
              <a:rPr lang="en-US" sz="2600" b="1" baseline="30000" smtClean="0">
                <a:solidFill>
                  <a:schemeClr val="bg1"/>
                </a:solidFill>
                <a:effectLst>
                  <a:outerShdw blurRad="38100" dist="38100" dir="2700000" algn="tl">
                    <a:srgbClr val="000000"/>
                  </a:outerShdw>
                </a:effectLst>
                <a:ea typeface="ＭＳ Ｐゴシック" charset="-128"/>
              </a:rPr>
              <a:t>th</a:t>
            </a:r>
            <a:r>
              <a:rPr lang="en-US" sz="2600" b="1" smtClean="0">
                <a:solidFill>
                  <a:schemeClr val="bg1"/>
                </a:solidFill>
                <a:effectLst>
                  <a:outerShdw blurRad="38100" dist="38100" dir="2700000" algn="tl">
                    <a:srgbClr val="000000"/>
                  </a:outerShdw>
                </a:effectLst>
                <a:ea typeface="ＭＳ Ｐゴシック" charset="-128"/>
              </a:rPr>
              <a:t> gestational weeks</a:t>
            </a:r>
          </a:p>
          <a:p>
            <a:pPr eaLnBrk="1" hangingPunct="1">
              <a:lnSpc>
                <a:spcPct val="80000"/>
              </a:lnSpc>
              <a:buClr>
                <a:srgbClr val="FF0000"/>
              </a:buClr>
              <a:defRPr/>
            </a:pPr>
            <a:endParaRPr lang="en-US" sz="2600" b="1" smtClean="0">
              <a:solidFill>
                <a:schemeClr val="bg1"/>
              </a:solidFill>
              <a:effectLst>
                <a:outerShdw blurRad="38100" dist="38100" dir="2700000" algn="tl">
                  <a:srgbClr val="000000"/>
                </a:outerShdw>
              </a:effectLst>
              <a:ea typeface="ＭＳ Ｐゴシック" charset="-128"/>
            </a:endParaRPr>
          </a:p>
          <a:p>
            <a:pPr eaLnBrk="1" hangingPunct="1">
              <a:lnSpc>
                <a:spcPct val="80000"/>
              </a:lnSpc>
              <a:buClr>
                <a:srgbClr val="FF0000"/>
              </a:buClr>
              <a:defRPr/>
            </a:pPr>
            <a:r>
              <a:rPr lang="en-US" sz="2600" b="1" smtClean="0">
                <a:solidFill>
                  <a:schemeClr val="bg1"/>
                </a:solidFill>
                <a:effectLst>
                  <a:outerShdw blurRad="38100" dist="38100" dir="2700000" algn="tl">
                    <a:srgbClr val="000000"/>
                  </a:outerShdw>
                </a:effectLst>
                <a:ea typeface="ＭＳ Ｐゴシック" charset="-128"/>
              </a:rPr>
              <a:t>At birth</a:t>
            </a:r>
          </a:p>
          <a:p>
            <a:pPr lvl="1" eaLnBrk="1" hangingPunct="1">
              <a:lnSpc>
                <a:spcPct val="80000"/>
              </a:lnSpc>
              <a:buClr>
                <a:srgbClr val="FF0000"/>
              </a:buClr>
              <a:defRPr/>
            </a:pPr>
            <a:r>
              <a:rPr lang="en-US" sz="2100" b="1" smtClean="0">
                <a:solidFill>
                  <a:schemeClr val="bg1"/>
                </a:solidFill>
                <a:effectLst>
                  <a:outerShdw blurRad="38100" dist="38100" dir="2700000" algn="tl">
                    <a:srgbClr val="000000"/>
                  </a:outerShdw>
                </a:effectLst>
                <a:ea typeface="ＭＳ Ｐゴシック" charset="-128"/>
              </a:rPr>
              <a:t>Midline structure extending from manubrium sterni to the 4</a:t>
            </a:r>
            <a:r>
              <a:rPr lang="en-US" sz="2100" b="1" baseline="30000" smtClean="0">
                <a:solidFill>
                  <a:schemeClr val="bg1"/>
                </a:solidFill>
                <a:effectLst>
                  <a:outerShdw blurRad="38100" dist="38100" dir="2700000" algn="tl">
                    <a:srgbClr val="000000"/>
                  </a:outerShdw>
                </a:effectLst>
                <a:ea typeface="ＭＳ Ｐゴシック" charset="-128"/>
              </a:rPr>
              <a:t>th</a:t>
            </a:r>
            <a:r>
              <a:rPr lang="en-US" sz="2100" b="1" smtClean="0">
                <a:solidFill>
                  <a:schemeClr val="bg1"/>
                </a:solidFill>
                <a:effectLst>
                  <a:outerShdw blurRad="38100" dist="38100" dir="2700000" algn="tl">
                    <a:srgbClr val="000000"/>
                  </a:outerShdw>
                </a:effectLst>
                <a:ea typeface="ＭＳ Ｐゴシック" charset="-128"/>
              </a:rPr>
              <a:t> costal cartilage</a:t>
            </a:r>
          </a:p>
          <a:p>
            <a:pPr lvl="1" eaLnBrk="1" hangingPunct="1">
              <a:lnSpc>
                <a:spcPct val="80000"/>
              </a:lnSpc>
              <a:buClr>
                <a:srgbClr val="FF0000"/>
              </a:buClr>
              <a:defRPr/>
            </a:pPr>
            <a:r>
              <a:rPr lang="en-US" sz="2100" b="1" smtClean="0">
                <a:solidFill>
                  <a:schemeClr val="bg1"/>
                </a:solidFill>
                <a:effectLst>
                  <a:outerShdw blurRad="38100" dist="38100" dir="2700000" algn="tl">
                    <a:srgbClr val="000000"/>
                  </a:outerShdw>
                </a:effectLst>
                <a:ea typeface="ＭＳ Ｐゴシック" charset="-128"/>
              </a:rPr>
              <a:t>Lying between LBCV superiorly and great vessels inferiorly  </a:t>
            </a:r>
          </a:p>
          <a:p>
            <a:pPr eaLnBrk="1" hangingPunct="1">
              <a:lnSpc>
                <a:spcPct val="80000"/>
              </a:lnSpc>
              <a:buClr>
                <a:srgbClr val="FF0000"/>
              </a:buClr>
              <a:defRPr/>
            </a:pPr>
            <a:endParaRPr lang="en-US" sz="2900" b="1" smtClean="0">
              <a:solidFill>
                <a:schemeClr val="bg1"/>
              </a:solidFill>
              <a:effectLst>
                <a:outerShdw blurRad="38100" dist="38100" dir="2700000" algn="tl">
                  <a:srgbClr val="000000"/>
                </a:outerShdw>
              </a:effectLst>
              <a:ea typeface="ＭＳ Ｐゴシック" charset="-128"/>
            </a:endParaRPr>
          </a:p>
        </p:txBody>
      </p:sp>
      <p:sp>
        <p:nvSpPr>
          <p:cNvPr id="21508" name="Line 9"/>
          <p:cNvSpPr>
            <a:spLocks noChangeShapeType="1"/>
          </p:cNvSpPr>
          <p:nvPr/>
        </p:nvSpPr>
        <p:spPr bwMode="auto">
          <a:xfrm>
            <a:off x="6858000" y="0"/>
            <a:ext cx="0" cy="6858000"/>
          </a:xfrm>
          <a:prstGeom prst="line">
            <a:avLst/>
          </a:prstGeom>
          <a:noFill/>
          <a:ln w="1016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1509" name="Line 10"/>
          <p:cNvSpPr>
            <a:spLocks noChangeShapeType="1"/>
          </p:cNvSpPr>
          <p:nvPr/>
        </p:nvSpPr>
        <p:spPr bwMode="auto">
          <a:xfrm>
            <a:off x="9144000" y="0"/>
            <a:ext cx="0" cy="6858000"/>
          </a:xfrm>
          <a:prstGeom prst="line">
            <a:avLst/>
          </a:prstGeom>
          <a:noFill/>
          <a:ln w="1016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1510" name="Rectangle 15"/>
          <p:cNvSpPr>
            <a:spLocks noChangeArrowheads="1"/>
          </p:cNvSpPr>
          <p:nvPr/>
        </p:nvSpPr>
        <p:spPr bwMode="auto">
          <a:xfrm>
            <a:off x="6858000" y="0"/>
            <a:ext cx="2286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pic>
        <p:nvPicPr>
          <p:cNvPr id="26631" name="Picture 16" descr="1"/>
          <p:cNvPicPr>
            <a:picLocks noChangeAspect="1" noChangeArrowheads="1"/>
          </p:cNvPicPr>
          <p:nvPr/>
        </p:nvPicPr>
        <p:blipFill>
          <a:blip r:embed="rId2">
            <a:lum bright="-12000" contrast="12000"/>
            <a:extLst>
              <a:ext uri="{28A0092B-C50C-407E-A947-70E740481C1C}">
                <a14:useLocalDpi xmlns:a14="http://schemas.microsoft.com/office/drawing/2010/main" val="0"/>
              </a:ext>
            </a:extLst>
          </a:blip>
          <a:srcRect l="14691" t="22675" r="30739" b="37209"/>
          <a:stretch>
            <a:fillRect/>
          </a:stretch>
        </p:blipFill>
        <p:spPr bwMode="auto">
          <a:xfrm>
            <a:off x="7010400" y="0"/>
            <a:ext cx="19812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Picture 17" descr="1"/>
          <p:cNvPicPr>
            <a:picLocks noChangeAspect="1" noChangeArrowheads="1"/>
          </p:cNvPicPr>
          <p:nvPr/>
        </p:nvPicPr>
        <p:blipFill>
          <a:blip r:embed="rId3">
            <a:lum bright="-18000" contrast="12000"/>
            <a:extLst>
              <a:ext uri="{28A0092B-C50C-407E-A947-70E740481C1C}">
                <a14:useLocalDpi xmlns:a14="http://schemas.microsoft.com/office/drawing/2010/main" val="0"/>
              </a:ext>
            </a:extLst>
          </a:blip>
          <a:srcRect l="13048" t="34940" r="21715" b="24097"/>
          <a:stretch>
            <a:fillRect/>
          </a:stretch>
        </p:blipFill>
        <p:spPr bwMode="auto">
          <a:xfrm>
            <a:off x="7086600" y="1676400"/>
            <a:ext cx="19812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3" name="Picture 18" descr="1"/>
          <p:cNvPicPr>
            <a:picLocks noChangeAspect="1" noChangeArrowheads="1"/>
          </p:cNvPicPr>
          <p:nvPr/>
        </p:nvPicPr>
        <p:blipFill>
          <a:blip r:embed="rId4" cstate="print">
            <a:lum bright="-12000" contrast="12000"/>
            <a:extLst>
              <a:ext uri="{28A0092B-C50C-407E-A947-70E740481C1C}">
                <a14:useLocalDpi xmlns:a14="http://schemas.microsoft.com/office/drawing/2010/main" val="0"/>
              </a:ext>
            </a:extLst>
          </a:blip>
          <a:srcRect l="18230" t="7576" r="14319" b="42424"/>
          <a:stretch>
            <a:fillRect/>
          </a:stretch>
        </p:blipFill>
        <p:spPr bwMode="auto">
          <a:xfrm>
            <a:off x="7086600" y="3429000"/>
            <a:ext cx="1981200"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4" name="Picture 19" descr="1"/>
          <p:cNvPicPr>
            <a:picLocks noChangeAspect="1" noChangeArrowheads="1"/>
          </p:cNvPicPr>
          <p:nvPr/>
        </p:nvPicPr>
        <p:blipFill>
          <a:blip r:embed="rId5" cstate="print">
            <a:lum bright="-12000" contrast="18000"/>
            <a:extLst>
              <a:ext uri="{28A0092B-C50C-407E-A947-70E740481C1C}">
                <a14:useLocalDpi xmlns:a14="http://schemas.microsoft.com/office/drawing/2010/main" val="0"/>
              </a:ext>
            </a:extLst>
          </a:blip>
          <a:srcRect l="17862" t="23438" r="25060" b="32031"/>
          <a:stretch>
            <a:fillRect/>
          </a:stretch>
        </p:blipFill>
        <p:spPr bwMode="auto">
          <a:xfrm>
            <a:off x="7086600" y="5075238"/>
            <a:ext cx="1981200" cy="185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5" name="Line 20"/>
          <p:cNvSpPr>
            <a:spLocks noChangeShapeType="1"/>
          </p:cNvSpPr>
          <p:nvPr/>
        </p:nvSpPr>
        <p:spPr bwMode="auto">
          <a:xfrm>
            <a:off x="6934200" y="1676400"/>
            <a:ext cx="220980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1516" name="Line 21"/>
          <p:cNvSpPr>
            <a:spLocks noChangeShapeType="1"/>
          </p:cNvSpPr>
          <p:nvPr/>
        </p:nvSpPr>
        <p:spPr bwMode="auto">
          <a:xfrm>
            <a:off x="6934200" y="3429000"/>
            <a:ext cx="220980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1517" name="Line 22"/>
          <p:cNvSpPr>
            <a:spLocks noChangeShapeType="1"/>
          </p:cNvSpPr>
          <p:nvPr/>
        </p:nvSpPr>
        <p:spPr bwMode="auto">
          <a:xfrm>
            <a:off x="6934200" y="5029200"/>
            <a:ext cx="220980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1518" name="Line 23"/>
          <p:cNvSpPr>
            <a:spLocks noChangeShapeType="1"/>
          </p:cNvSpPr>
          <p:nvPr/>
        </p:nvSpPr>
        <p:spPr bwMode="auto">
          <a:xfrm>
            <a:off x="6934200" y="0"/>
            <a:ext cx="220980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1519" name="Line 24"/>
          <p:cNvSpPr>
            <a:spLocks noChangeShapeType="1"/>
          </p:cNvSpPr>
          <p:nvPr/>
        </p:nvSpPr>
        <p:spPr bwMode="auto">
          <a:xfrm>
            <a:off x="6934200" y="6858000"/>
            <a:ext cx="22098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1520" name="Line 25"/>
          <p:cNvSpPr>
            <a:spLocks noChangeShapeType="1"/>
          </p:cNvSpPr>
          <p:nvPr/>
        </p:nvSpPr>
        <p:spPr bwMode="auto">
          <a:xfrm>
            <a:off x="7162800" y="381000"/>
            <a:ext cx="381000" cy="2286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1521" name="Line 26"/>
          <p:cNvSpPr>
            <a:spLocks noChangeShapeType="1"/>
          </p:cNvSpPr>
          <p:nvPr/>
        </p:nvSpPr>
        <p:spPr bwMode="auto">
          <a:xfrm>
            <a:off x="7239000" y="1981200"/>
            <a:ext cx="381000" cy="2286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1522" name="Line 27"/>
          <p:cNvSpPr>
            <a:spLocks noChangeShapeType="1"/>
          </p:cNvSpPr>
          <p:nvPr/>
        </p:nvSpPr>
        <p:spPr bwMode="auto">
          <a:xfrm>
            <a:off x="7162800" y="3733800"/>
            <a:ext cx="381000" cy="2286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1523" name="Line 28"/>
          <p:cNvSpPr>
            <a:spLocks noChangeShapeType="1"/>
          </p:cNvSpPr>
          <p:nvPr/>
        </p:nvSpPr>
        <p:spPr bwMode="auto">
          <a:xfrm>
            <a:off x="7239000" y="5334000"/>
            <a:ext cx="381000" cy="2286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934228067"/>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2"/>
          <p:cNvSpPr>
            <a:spLocks noGrp="1" noChangeArrowheads="1"/>
          </p:cNvSpPr>
          <p:nvPr>
            <p:ph type="title"/>
          </p:nvPr>
        </p:nvSpPr>
        <p:spPr>
          <a:xfrm>
            <a:off x="76200" y="304800"/>
            <a:ext cx="6553200" cy="590550"/>
          </a:xfrm>
        </p:spPr>
        <p:txBody>
          <a:bodyPr/>
          <a:lstStyle/>
          <a:p>
            <a:pPr eaLnBrk="1" hangingPunct="1">
              <a:defRPr/>
            </a:pPr>
            <a:r>
              <a:rPr lang="en-US" sz="4800" b="1" smtClean="0">
                <a:solidFill>
                  <a:srgbClr val="FFFF00"/>
                </a:solidFill>
                <a:effectLst>
                  <a:outerShdw blurRad="38100" dist="38100" dir="2700000" algn="tl">
                    <a:srgbClr val="000000"/>
                  </a:outerShdw>
                </a:effectLst>
                <a:ea typeface="ＭＳ Ｐゴシック" charset="-128"/>
              </a:rPr>
              <a:t>Normal Thymus</a:t>
            </a:r>
          </a:p>
        </p:txBody>
      </p:sp>
      <p:sp>
        <p:nvSpPr>
          <p:cNvPr id="400387" name="Rectangle 3"/>
          <p:cNvSpPr>
            <a:spLocks noGrp="1" noChangeArrowheads="1"/>
          </p:cNvSpPr>
          <p:nvPr>
            <p:ph type="body" idx="1"/>
          </p:nvPr>
        </p:nvSpPr>
        <p:spPr>
          <a:xfrm>
            <a:off x="304800" y="1371600"/>
            <a:ext cx="5943600" cy="5410200"/>
          </a:xfrm>
        </p:spPr>
        <p:txBody>
          <a:bodyPr/>
          <a:lstStyle/>
          <a:p>
            <a:pPr eaLnBrk="1" hangingPunct="1">
              <a:lnSpc>
                <a:spcPct val="80000"/>
              </a:lnSpc>
              <a:buClr>
                <a:srgbClr val="FF0000"/>
              </a:buClr>
              <a:buFontTx/>
              <a:buNone/>
              <a:defRPr/>
            </a:pPr>
            <a:r>
              <a:rPr lang="en-US" sz="2900" b="1" dirty="0">
                <a:solidFill>
                  <a:schemeClr val="bg1"/>
                </a:solidFill>
                <a:effectLst>
                  <a:outerShdw blurRad="38100" dist="38100" dir="2700000" algn="tl">
                    <a:srgbClr val="000000"/>
                  </a:outerShdw>
                </a:effectLst>
                <a:cs typeface="+mn-cs"/>
              </a:rPr>
              <a:t>On </a:t>
            </a:r>
            <a:r>
              <a:rPr lang="en-US" sz="2900" b="1" dirty="0" smtClean="0">
                <a:solidFill>
                  <a:schemeClr val="bg1"/>
                </a:solidFill>
                <a:effectLst>
                  <a:outerShdw blurRad="38100" dist="38100" dir="2700000" algn="tl">
                    <a:srgbClr val="000000"/>
                  </a:outerShdw>
                </a:effectLst>
                <a:cs typeface="+mn-cs"/>
              </a:rPr>
              <a:t>imaging studies: </a:t>
            </a:r>
            <a:endParaRPr lang="en-US" sz="2400" b="1" dirty="0">
              <a:solidFill>
                <a:schemeClr val="bg1"/>
              </a:solidFill>
              <a:effectLst>
                <a:outerShdw blurRad="38100" dist="38100" dir="2700000" algn="tl">
                  <a:srgbClr val="000000"/>
                </a:outerShdw>
              </a:effectLst>
              <a:cs typeface="+mn-cs"/>
            </a:endParaRPr>
          </a:p>
          <a:p>
            <a:pPr eaLnBrk="1" hangingPunct="1">
              <a:lnSpc>
                <a:spcPct val="80000"/>
              </a:lnSpc>
              <a:buClr>
                <a:srgbClr val="FF0000"/>
              </a:buClr>
              <a:defRPr/>
            </a:pPr>
            <a:r>
              <a:rPr lang="en-US" sz="2400" b="1" dirty="0">
                <a:solidFill>
                  <a:srgbClr val="00FF00"/>
                </a:solidFill>
                <a:effectLst>
                  <a:outerShdw blurRad="38100" dist="38100" dir="2700000" algn="tl">
                    <a:srgbClr val="000000"/>
                  </a:outerShdw>
                </a:effectLst>
                <a:cs typeface="+mn-cs"/>
              </a:rPr>
              <a:t>Shape</a:t>
            </a:r>
            <a:r>
              <a:rPr lang="en-US" sz="2800" b="1" dirty="0">
                <a:solidFill>
                  <a:schemeClr val="bg1"/>
                </a:solidFill>
                <a:effectLst>
                  <a:outerShdw blurRad="38100" dist="38100" dir="2700000" algn="tl">
                    <a:srgbClr val="000000"/>
                  </a:outerShdw>
                </a:effectLst>
                <a:cs typeface="+mn-cs"/>
              </a:rPr>
              <a:t> </a:t>
            </a:r>
          </a:p>
          <a:p>
            <a:pPr lvl="1" eaLnBrk="1" hangingPunct="1">
              <a:lnSpc>
                <a:spcPct val="80000"/>
              </a:lnSpc>
              <a:buClr>
                <a:srgbClr val="FF0000"/>
              </a:buClr>
              <a:defRPr/>
            </a:pPr>
            <a:r>
              <a:rPr lang="en-US" sz="1800" b="1" dirty="0">
                <a:solidFill>
                  <a:schemeClr val="bg1"/>
                </a:solidFill>
                <a:effectLst>
                  <a:outerShdw blurRad="38100" dist="38100" dir="2700000" algn="tl">
                    <a:srgbClr val="000000"/>
                  </a:outerShdw>
                </a:effectLst>
              </a:rPr>
              <a:t>Quadrilateral shape with biconvex margins </a:t>
            </a:r>
          </a:p>
          <a:p>
            <a:pPr lvl="1" eaLnBrk="1" hangingPunct="1">
              <a:lnSpc>
                <a:spcPct val="80000"/>
              </a:lnSpc>
              <a:buClr>
                <a:srgbClr val="FF0000"/>
              </a:buClr>
              <a:buFontTx/>
              <a:buNone/>
              <a:defRPr/>
            </a:pPr>
            <a:r>
              <a:rPr lang="en-US" sz="1800" b="1" dirty="0">
                <a:solidFill>
                  <a:schemeClr val="bg1"/>
                </a:solidFill>
                <a:effectLst>
                  <a:outerShdw blurRad="38100" dist="38100" dir="2700000" algn="tl">
                    <a:srgbClr val="000000"/>
                  </a:outerShdw>
                </a:effectLst>
              </a:rPr>
              <a:t>	(&lt; 5 years)</a:t>
            </a:r>
          </a:p>
          <a:p>
            <a:pPr lvl="1" eaLnBrk="1" hangingPunct="1">
              <a:lnSpc>
                <a:spcPct val="80000"/>
              </a:lnSpc>
              <a:buClr>
                <a:srgbClr val="FF0000"/>
              </a:buClr>
              <a:defRPr/>
            </a:pPr>
            <a:r>
              <a:rPr lang="en-US" sz="1700" b="1" dirty="0">
                <a:solidFill>
                  <a:schemeClr val="bg1"/>
                </a:solidFill>
                <a:effectLst>
                  <a:outerShdw blurRad="38100" dist="38100" dir="2700000" algn="tl">
                    <a:srgbClr val="000000"/>
                  </a:outerShdw>
                </a:effectLst>
              </a:rPr>
              <a:t>Triangular with straight or concave borders </a:t>
            </a:r>
          </a:p>
          <a:p>
            <a:pPr lvl="1" eaLnBrk="1" hangingPunct="1">
              <a:lnSpc>
                <a:spcPct val="80000"/>
              </a:lnSpc>
              <a:buClr>
                <a:srgbClr val="FF0000"/>
              </a:buClr>
              <a:buFontTx/>
              <a:buNone/>
              <a:defRPr/>
            </a:pPr>
            <a:r>
              <a:rPr lang="en-US" sz="1700" b="1" dirty="0">
                <a:solidFill>
                  <a:schemeClr val="bg1"/>
                </a:solidFill>
                <a:effectLst>
                  <a:outerShdw blurRad="38100" dist="38100" dir="2700000" algn="tl">
                    <a:srgbClr val="000000"/>
                  </a:outerShdw>
                </a:effectLst>
              </a:rPr>
              <a:t>	(&gt; 5 years)</a:t>
            </a:r>
          </a:p>
          <a:p>
            <a:pPr lvl="2" eaLnBrk="1" hangingPunct="1">
              <a:lnSpc>
                <a:spcPct val="80000"/>
              </a:lnSpc>
              <a:buClr>
                <a:srgbClr val="FF0000"/>
              </a:buClr>
              <a:defRPr/>
            </a:pPr>
            <a:endParaRPr lang="en-US" sz="1500" b="1" dirty="0">
              <a:solidFill>
                <a:schemeClr val="bg1"/>
              </a:solidFill>
              <a:effectLst>
                <a:outerShdw blurRad="38100" dist="38100" dir="2700000" algn="tl">
                  <a:srgbClr val="000000"/>
                </a:outerShdw>
              </a:effectLst>
            </a:endParaRPr>
          </a:p>
          <a:p>
            <a:pPr eaLnBrk="1" hangingPunct="1">
              <a:lnSpc>
                <a:spcPct val="80000"/>
              </a:lnSpc>
              <a:buClr>
                <a:srgbClr val="FF0000"/>
              </a:buClr>
              <a:defRPr/>
            </a:pPr>
            <a:r>
              <a:rPr lang="en-US" sz="2100" b="1" dirty="0">
                <a:solidFill>
                  <a:srgbClr val="00FF00"/>
                </a:solidFill>
                <a:effectLst>
                  <a:outerShdw blurRad="38100" dist="38100" dir="2700000" algn="tl">
                    <a:srgbClr val="000000"/>
                  </a:outerShdw>
                </a:effectLst>
                <a:cs typeface="+mn-cs"/>
              </a:rPr>
              <a:t>Attenuation </a:t>
            </a:r>
          </a:p>
          <a:p>
            <a:pPr lvl="1" eaLnBrk="1" hangingPunct="1">
              <a:lnSpc>
                <a:spcPct val="80000"/>
              </a:lnSpc>
              <a:buClr>
                <a:srgbClr val="FF0000"/>
              </a:buClr>
              <a:defRPr/>
            </a:pPr>
            <a:r>
              <a:rPr lang="en-US" sz="1700" b="1" dirty="0" err="1">
                <a:solidFill>
                  <a:schemeClr val="bg1"/>
                </a:solidFill>
                <a:effectLst>
                  <a:outerShdw blurRad="38100" dist="38100" dir="2700000" algn="tl">
                    <a:srgbClr val="000000"/>
                  </a:outerShdw>
                </a:effectLst>
              </a:rPr>
              <a:t>Isodense</a:t>
            </a:r>
            <a:r>
              <a:rPr lang="en-US" sz="1700" b="1" dirty="0">
                <a:solidFill>
                  <a:schemeClr val="bg1"/>
                </a:solidFill>
                <a:effectLst>
                  <a:outerShdw blurRad="38100" dist="38100" dir="2700000" algn="tl">
                    <a:srgbClr val="000000"/>
                  </a:outerShdw>
                </a:effectLst>
              </a:rPr>
              <a:t> to skeletal muscle</a:t>
            </a:r>
          </a:p>
          <a:p>
            <a:pPr lvl="1" eaLnBrk="1" hangingPunct="1">
              <a:lnSpc>
                <a:spcPct val="80000"/>
              </a:lnSpc>
              <a:buClr>
                <a:srgbClr val="FF0000"/>
              </a:buClr>
              <a:defRPr/>
            </a:pPr>
            <a:r>
              <a:rPr lang="en-US" sz="1700" b="1" dirty="0">
                <a:solidFill>
                  <a:schemeClr val="bg1"/>
                </a:solidFill>
                <a:effectLst>
                  <a:outerShdw blurRad="38100" dist="38100" dir="2700000" algn="tl">
                    <a:srgbClr val="000000"/>
                  </a:outerShdw>
                </a:effectLst>
              </a:rPr>
              <a:t>Homogeneous </a:t>
            </a:r>
            <a:r>
              <a:rPr lang="en-US" sz="1700" b="1" dirty="0">
                <a:solidFill>
                  <a:schemeClr val="bg1"/>
                </a:solidFill>
                <a:effectLst>
                  <a:outerShdw blurRad="38100" dist="38100" dir="2700000" algn="tl">
                    <a:srgbClr val="000000"/>
                  </a:outerShdw>
                </a:effectLst>
                <a:sym typeface="Wingdings" charset="0"/>
              </a:rPr>
              <a:t> heterogeneous (at puberty)</a:t>
            </a:r>
            <a:r>
              <a:rPr lang="en-US" sz="1700" b="1" dirty="0">
                <a:solidFill>
                  <a:schemeClr val="bg1"/>
                </a:solidFill>
                <a:effectLst>
                  <a:outerShdw blurRad="38100" dist="38100" dir="2700000" algn="tl">
                    <a:srgbClr val="000000"/>
                  </a:outerShdw>
                </a:effectLst>
              </a:rPr>
              <a:t> </a:t>
            </a:r>
          </a:p>
          <a:p>
            <a:pPr lvl="1" eaLnBrk="1" hangingPunct="1">
              <a:lnSpc>
                <a:spcPct val="80000"/>
              </a:lnSpc>
              <a:buClr>
                <a:srgbClr val="FF0000"/>
              </a:buClr>
              <a:defRPr/>
            </a:pPr>
            <a:endParaRPr lang="en-US" sz="1700" b="1" dirty="0">
              <a:solidFill>
                <a:schemeClr val="bg1"/>
              </a:solidFill>
              <a:effectLst>
                <a:outerShdw blurRad="38100" dist="38100" dir="2700000" algn="tl">
                  <a:srgbClr val="000000"/>
                </a:outerShdw>
              </a:effectLst>
            </a:endParaRPr>
          </a:p>
          <a:p>
            <a:pPr lvl="1" eaLnBrk="1" hangingPunct="1">
              <a:lnSpc>
                <a:spcPct val="80000"/>
              </a:lnSpc>
              <a:buClr>
                <a:srgbClr val="FF0000"/>
              </a:buClr>
              <a:buFontTx/>
              <a:buNone/>
              <a:defRPr/>
            </a:pPr>
            <a:r>
              <a:rPr lang="en-US" sz="1700" b="1" dirty="0">
                <a:solidFill>
                  <a:schemeClr val="bg1"/>
                </a:solidFill>
                <a:effectLst>
                  <a:outerShdw blurRad="38100" dist="38100" dir="2700000" algn="tl">
                    <a:srgbClr val="000000"/>
                  </a:outerShdw>
                </a:effectLst>
              </a:rPr>
              <a:t> </a:t>
            </a:r>
          </a:p>
          <a:p>
            <a:pPr eaLnBrk="1" hangingPunct="1">
              <a:lnSpc>
                <a:spcPct val="80000"/>
              </a:lnSpc>
              <a:buClr>
                <a:srgbClr val="FF0000"/>
              </a:buClr>
              <a:defRPr/>
            </a:pPr>
            <a:r>
              <a:rPr lang="en-US" sz="2500" b="1" u="sng" dirty="0">
                <a:solidFill>
                  <a:srgbClr val="FF0000"/>
                </a:solidFill>
                <a:effectLst>
                  <a:outerShdw blurRad="38100" dist="38100" dir="2700000" algn="tl">
                    <a:srgbClr val="000000"/>
                  </a:outerShdw>
                </a:effectLst>
                <a:cs typeface="+mn-cs"/>
              </a:rPr>
              <a:t>Key points!</a:t>
            </a:r>
            <a:r>
              <a:rPr lang="en-US" sz="2500" b="1" dirty="0">
                <a:solidFill>
                  <a:srgbClr val="FF0000"/>
                </a:solidFill>
                <a:effectLst>
                  <a:outerShdw blurRad="38100" dist="38100" dir="2700000" algn="tl">
                    <a:srgbClr val="000000"/>
                  </a:outerShdw>
                </a:effectLst>
                <a:cs typeface="+mn-cs"/>
              </a:rPr>
              <a:t> </a:t>
            </a:r>
          </a:p>
          <a:p>
            <a:pPr lvl="1" eaLnBrk="1" hangingPunct="1">
              <a:lnSpc>
                <a:spcPct val="80000"/>
              </a:lnSpc>
              <a:buClr>
                <a:srgbClr val="FF0000"/>
              </a:buClr>
              <a:defRPr/>
            </a:pPr>
            <a:r>
              <a:rPr lang="en-US" sz="1900" b="1" dirty="0">
                <a:solidFill>
                  <a:schemeClr val="bg1"/>
                </a:solidFill>
                <a:effectLst>
                  <a:outerShdw blurRad="38100" dist="38100" dir="2700000" algn="tl">
                    <a:srgbClr val="000000"/>
                  </a:outerShdw>
                </a:effectLst>
              </a:rPr>
              <a:t>Typically </a:t>
            </a:r>
            <a:r>
              <a:rPr lang="en-US" sz="1900" b="1" u="sng" dirty="0">
                <a:solidFill>
                  <a:srgbClr val="00FF00"/>
                </a:solidFill>
                <a:effectLst>
                  <a:outerShdw blurRad="38100" dist="38100" dir="2700000" algn="tl">
                    <a:srgbClr val="000000"/>
                  </a:outerShdw>
                </a:effectLst>
              </a:rPr>
              <a:t>no mass effect</a:t>
            </a:r>
            <a:r>
              <a:rPr lang="en-US" sz="1900" b="1" dirty="0">
                <a:solidFill>
                  <a:schemeClr val="bg1"/>
                </a:solidFill>
                <a:effectLst>
                  <a:outerShdw blurRad="38100" dist="38100" dir="2700000" algn="tl">
                    <a:srgbClr val="000000"/>
                  </a:outerShdw>
                </a:effectLst>
              </a:rPr>
              <a:t> on adjacent </a:t>
            </a:r>
            <a:r>
              <a:rPr lang="en-US" sz="1900" b="1" dirty="0" err="1">
                <a:solidFill>
                  <a:schemeClr val="bg1"/>
                </a:solidFill>
                <a:effectLst>
                  <a:outerShdw blurRad="38100" dist="38100" dir="2700000" algn="tl">
                    <a:srgbClr val="000000"/>
                  </a:outerShdw>
                </a:effectLst>
              </a:rPr>
              <a:t>mediastinal</a:t>
            </a:r>
            <a:r>
              <a:rPr lang="en-US" sz="1900" b="1" dirty="0">
                <a:solidFill>
                  <a:schemeClr val="bg1"/>
                </a:solidFill>
                <a:effectLst>
                  <a:outerShdw blurRad="38100" dist="38100" dir="2700000" algn="tl">
                    <a:srgbClr val="000000"/>
                  </a:outerShdw>
                </a:effectLst>
              </a:rPr>
              <a:t> structures</a:t>
            </a:r>
          </a:p>
          <a:p>
            <a:pPr lvl="1" eaLnBrk="1" hangingPunct="1">
              <a:lnSpc>
                <a:spcPct val="80000"/>
              </a:lnSpc>
              <a:buClr>
                <a:srgbClr val="FF0000"/>
              </a:buClr>
              <a:defRPr/>
            </a:pPr>
            <a:r>
              <a:rPr lang="en-US" sz="1900" b="1" dirty="0">
                <a:solidFill>
                  <a:schemeClr val="bg1"/>
                </a:solidFill>
                <a:effectLst>
                  <a:outerShdw blurRad="38100" dist="38100" dir="2700000" algn="tl">
                    <a:srgbClr val="000000"/>
                  </a:outerShdw>
                </a:effectLst>
              </a:rPr>
              <a:t>Anatomic variations (ectopic thymus)</a:t>
            </a:r>
          </a:p>
          <a:p>
            <a:pPr lvl="1" eaLnBrk="1" hangingPunct="1">
              <a:lnSpc>
                <a:spcPct val="80000"/>
              </a:lnSpc>
              <a:buClr>
                <a:srgbClr val="FF0000"/>
              </a:buClr>
              <a:defRPr/>
            </a:pPr>
            <a:r>
              <a:rPr lang="en-US" sz="1900" b="1" dirty="0">
                <a:solidFill>
                  <a:schemeClr val="bg1"/>
                </a:solidFill>
                <a:effectLst>
                  <a:outerShdw blurRad="38100" dist="38100" dir="2700000" algn="tl">
                    <a:srgbClr val="000000"/>
                  </a:outerShdw>
                </a:effectLst>
              </a:rPr>
              <a:t>Contiguous with normal thymus</a:t>
            </a:r>
          </a:p>
          <a:p>
            <a:pPr lvl="1" eaLnBrk="1" hangingPunct="1">
              <a:lnSpc>
                <a:spcPct val="80000"/>
              </a:lnSpc>
              <a:buClr>
                <a:srgbClr val="FF0000"/>
              </a:buClr>
              <a:defRPr/>
            </a:pPr>
            <a:endParaRPr lang="en-US" sz="1400" b="1" dirty="0">
              <a:solidFill>
                <a:schemeClr val="bg1"/>
              </a:solidFill>
            </a:endParaRPr>
          </a:p>
        </p:txBody>
      </p:sp>
      <p:sp>
        <p:nvSpPr>
          <p:cNvPr id="22532" name="Rectangle 5"/>
          <p:cNvSpPr>
            <a:spLocks noChangeArrowheads="1"/>
          </p:cNvSpPr>
          <p:nvPr/>
        </p:nvSpPr>
        <p:spPr bwMode="auto">
          <a:xfrm>
            <a:off x="6248400" y="0"/>
            <a:ext cx="28956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pic>
        <p:nvPicPr>
          <p:cNvPr id="27653" name="Picture 6" descr="1"/>
          <p:cNvPicPr>
            <a:picLocks noChangeAspect="1" noChangeArrowheads="1"/>
          </p:cNvPicPr>
          <p:nvPr/>
        </p:nvPicPr>
        <p:blipFill>
          <a:blip r:embed="rId2">
            <a:extLst>
              <a:ext uri="{28A0092B-C50C-407E-A947-70E740481C1C}">
                <a14:useLocalDpi xmlns:a14="http://schemas.microsoft.com/office/drawing/2010/main" val="0"/>
              </a:ext>
            </a:extLst>
          </a:blip>
          <a:srcRect l="24496" t="34727" r="27621" b="32724"/>
          <a:stretch>
            <a:fillRect/>
          </a:stretch>
        </p:blipFill>
        <p:spPr bwMode="auto">
          <a:xfrm>
            <a:off x="6324600" y="228600"/>
            <a:ext cx="2743200" cy="186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10" descr="1"/>
          <p:cNvPicPr>
            <a:picLocks noChangeAspect="1" noChangeArrowheads="1"/>
          </p:cNvPicPr>
          <p:nvPr/>
        </p:nvPicPr>
        <p:blipFill>
          <a:blip r:embed="rId3">
            <a:extLst>
              <a:ext uri="{28A0092B-C50C-407E-A947-70E740481C1C}">
                <a14:useLocalDpi xmlns:a14="http://schemas.microsoft.com/office/drawing/2010/main" val="0"/>
              </a:ext>
            </a:extLst>
          </a:blip>
          <a:srcRect l="28978" t="28694" r="28409" b="39330"/>
          <a:stretch>
            <a:fillRect/>
          </a:stretch>
        </p:blipFill>
        <p:spPr bwMode="auto">
          <a:xfrm>
            <a:off x="6400800" y="2286000"/>
            <a:ext cx="2667000" cy="20002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7655" name="Picture 14" descr="1"/>
          <p:cNvPicPr>
            <a:picLocks noChangeAspect="1" noChangeArrowheads="1"/>
          </p:cNvPicPr>
          <p:nvPr/>
        </p:nvPicPr>
        <p:blipFill>
          <a:blip r:embed="rId4">
            <a:extLst>
              <a:ext uri="{28A0092B-C50C-407E-A947-70E740481C1C}">
                <a14:useLocalDpi xmlns:a14="http://schemas.microsoft.com/office/drawing/2010/main" val="0"/>
              </a:ext>
            </a:extLst>
          </a:blip>
          <a:srcRect l="26563" t="25000" r="29688" b="39063"/>
          <a:stretch>
            <a:fillRect/>
          </a:stretch>
        </p:blipFill>
        <p:spPr bwMode="auto">
          <a:xfrm>
            <a:off x="6324600" y="4419600"/>
            <a:ext cx="2667000"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Text Box 15"/>
          <p:cNvSpPr txBox="1">
            <a:spLocks noChangeArrowheads="1"/>
          </p:cNvSpPr>
          <p:nvPr/>
        </p:nvSpPr>
        <p:spPr bwMode="auto">
          <a:xfrm>
            <a:off x="8502650" y="1766888"/>
            <a:ext cx="565150" cy="36671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smtClean="0">
                <a:ln>
                  <a:noFill/>
                </a:ln>
                <a:solidFill>
                  <a:srgbClr val="00FF00"/>
                </a:solidFill>
                <a:effectLst/>
                <a:uLnTx/>
                <a:uFillTx/>
                <a:latin typeface="Arial" charset="0"/>
                <a:ea typeface="ＭＳ Ｐゴシック" charset="0"/>
                <a:cs typeface="+mn-cs"/>
              </a:rPr>
              <a:t>5 M</a:t>
            </a:r>
          </a:p>
        </p:txBody>
      </p:sp>
      <p:sp>
        <p:nvSpPr>
          <p:cNvPr id="22537" name="Text Box 16"/>
          <p:cNvSpPr txBox="1">
            <a:spLocks noChangeArrowheads="1"/>
          </p:cNvSpPr>
          <p:nvPr/>
        </p:nvSpPr>
        <p:spPr bwMode="auto">
          <a:xfrm>
            <a:off x="8489950" y="3998913"/>
            <a:ext cx="6540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smtClean="0">
                <a:ln>
                  <a:noFill/>
                </a:ln>
                <a:solidFill>
                  <a:srgbClr val="00FF00"/>
                </a:solidFill>
                <a:effectLst/>
                <a:uLnTx/>
                <a:uFillTx/>
                <a:latin typeface="Arial" charset="0"/>
                <a:ea typeface="ＭＳ Ｐゴシック" charset="0"/>
                <a:cs typeface="+mn-cs"/>
              </a:rPr>
              <a:t>10 Y</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charset="0"/>
              <a:ea typeface="ＭＳ Ｐゴシック" charset="0"/>
              <a:cs typeface="+mn-cs"/>
            </a:endParaRPr>
          </a:p>
        </p:txBody>
      </p:sp>
      <p:sp>
        <p:nvSpPr>
          <p:cNvPr id="22538" name="Text Box 17"/>
          <p:cNvSpPr txBox="1">
            <a:spLocks noChangeArrowheads="1"/>
          </p:cNvSpPr>
          <p:nvPr/>
        </p:nvSpPr>
        <p:spPr bwMode="auto">
          <a:xfrm>
            <a:off x="8489950" y="6284913"/>
            <a:ext cx="6540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smtClean="0">
                <a:ln>
                  <a:noFill/>
                </a:ln>
                <a:solidFill>
                  <a:srgbClr val="00FF00"/>
                </a:solidFill>
                <a:effectLst/>
                <a:uLnTx/>
                <a:uFillTx/>
                <a:latin typeface="Arial" charset="0"/>
                <a:ea typeface="ＭＳ Ｐゴシック" charset="0"/>
                <a:cs typeface="+mn-cs"/>
              </a:rPr>
              <a:t>17 Y</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charset="0"/>
              <a:ea typeface="ＭＳ Ｐゴシック" charset="0"/>
              <a:cs typeface="+mn-cs"/>
            </a:endParaRPr>
          </a:p>
        </p:txBody>
      </p:sp>
      <p:sp>
        <p:nvSpPr>
          <p:cNvPr id="22539" name="Line 18"/>
          <p:cNvSpPr>
            <a:spLocks noChangeShapeType="1"/>
          </p:cNvSpPr>
          <p:nvPr/>
        </p:nvSpPr>
        <p:spPr bwMode="auto">
          <a:xfrm>
            <a:off x="6477000" y="990600"/>
            <a:ext cx="381000" cy="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2540" name="Line 19"/>
          <p:cNvSpPr>
            <a:spLocks noChangeShapeType="1"/>
          </p:cNvSpPr>
          <p:nvPr/>
        </p:nvSpPr>
        <p:spPr bwMode="auto">
          <a:xfrm>
            <a:off x="7162800" y="2971800"/>
            <a:ext cx="381000" cy="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2541" name="Line 20"/>
          <p:cNvSpPr>
            <a:spLocks noChangeShapeType="1"/>
          </p:cNvSpPr>
          <p:nvPr/>
        </p:nvSpPr>
        <p:spPr bwMode="auto">
          <a:xfrm>
            <a:off x="7239000" y="5105400"/>
            <a:ext cx="381000" cy="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2542" name="Line 21"/>
          <p:cNvSpPr>
            <a:spLocks noChangeShapeType="1"/>
          </p:cNvSpPr>
          <p:nvPr/>
        </p:nvSpPr>
        <p:spPr bwMode="auto">
          <a:xfrm flipH="1">
            <a:off x="8382000" y="990600"/>
            <a:ext cx="381000" cy="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2543" name="Line 22"/>
          <p:cNvSpPr>
            <a:spLocks noChangeShapeType="1"/>
          </p:cNvSpPr>
          <p:nvPr/>
        </p:nvSpPr>
        <p:spPr bwMode="auto">
          <a:xfrm flipH="1">
            <a:off x="8077200" y="2971800"/>
            <a:ext cx="381000" cy="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2544" name="Line 23"/>
          <p:cNvSpPr>
            <a:spLocks noChangeShapeType="1"/>
          </p:cNvSpPr>
          <p:nvPr/>
        </p:nvSpPr>
        <p:spPr bwMode="auto">
          <a:xfrm flipH="1">
            <a:off x="8001000" y="5105400"/>
            <a:ext cx="381000" cy="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85272861"/>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a:xfrm>
            <a:off x="533400" y="381000"/>
            <a:ext cx="8077200" cy="990600"/>
          </a:xfrm>
        </p:spPr>
        <p:txBody>
          <a:bodyPr/>
          <a:lstStyle/>
          <a:p>
            <a:pPr eaLnBrk="1" hangingPunct="1">
              <a:defRPr/>
            </a:pPr>
            <a:r>
              <a:rPr lang="en-US" b="1" smtClean="0">
                <a:solidFill>
                  <a:srgbClr val="FFFF00"/>
                </a:solidFill>
                <a:effectLst>
                  <a:outerShdw blurRad="38100" dist="38100" dir="2700000" algn="tl">
                    <a:srgbClr val="000000"/>
                  </a:outerShdw>
                </a:effectLst>
                <a:ea typeface="ＭＳ Ｐゴシック" charset="-128"/>
              </a:rPr>
              <a:t>Normal but Ectopic Thymus </a:t>
            </a:r>
            <a:br>
              <a:rPr lang="en-US" b="1" smtClean="0">
                <a:solidFill>
                  <a:srgbClr val="FFFF00"/>
                </a:solidFill>
                <a:effectLst>
                  <a:outerShdw blurRad="38100" dist="38100" dir="2700000" algn="tl">
                    <a:srgbClr val="000000"/>
                  </a:outerShdw>
                </a:effectLst>
                <a:ea typeface="ＭＳ Ｐゴシック" charset="-128"/>
              </a:rPr>
            </a:br>
            <a:endParaRPr lang="en-US" b="1" smtClean="0">
              <a:solidFill>
                <a:srgbClr val="FFFF00"/>
              </a:solidFill>
              <a:effectLst>
                <a:outerShdw blurRad="38100" dist="38100" dir="2700000" algn="tl">
                  <a:srgbClr val="000000"/>
                </a:outerShdw>
              </a:effectLst>
              <a:ea typeface="ＭＳ Ｐゴシック" charset="-128"/>
            </a:endParaRPr>
          </a:p>
        </p:txBody>
      </p:sp>
      <p:sp>
        <p:nvSpPr>
          <p:cNvPr id="23565" name="Rectangle 7"/>
          <p:cNvSpPr>
            <a:spLocks noChangeArrowheads="1"/>
          </p:cNvSpPr>
          <p:nvPr/>
        </p:nvSpPr>
        <p:spPr bwMode="auto">
          <a:xfrm>
            <a:off x="0" y="1143000"/>
            <a:ext cx="9144000" cy="55626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pic>
        <p:nvPicPr>
          <p:cNvPr id="28676" name="Picture 16" descr="1"/>
          <p:cNvPicPr>
            <a:picLocks noChangeAspect="1" noChangeArrowheads="1"/>
          </p:cNvPicPr>
          <p:nvPr/>
        </p:nvPicPr>
        <p:blipFill>
          <a:blip r:embed="rId2">
            <a:extLst>
              <a:ext uri="{28A0092B-C50C-407E-A947-70E740481C1C}">
                <a14:useLocalDpi xmlns:a14="http://schemas.microsoft.com/office/drawing/2010/main" val="0"/>
              </a:ext>
            </a:extLst>
          </a:blip>
          <a:srcRect l="3125" t="20313" r="3125" b="25000"/>
          <a:stretch>
            <a:fillRect/>
          </a:stretch>
        </p:blipFill>
        <p:spPr bwMode="auto">
          <a:xfrm>
            <a:off x="76200" y="2362200"/>
            <a:ext cx="4572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13" descr="1"/>
          <p:cNvPicPr>
            <a:picLocks noChangeAspect="1" noChangeArrowheads="1"/>
          </p:cNvPicPr>
          <p:nvPr/>
        </p:nvPicPr>
        <p:blipFill>
          <a:blip r:embed="rId3">
            <a:extLst>
              <a:ext uri="{28A0092B-C50C-407E-A947-70E740481C1C}">
                <a14:useLocalDpi xmlns:a14="http://schemas.microsoft.com/office/drawing/2010/main" val="0"/>
              </a:ext>
            </a:extLst>
          </a:blip>
          <a:srcRect l="32306" t="15625" r="29550" b="35686"/>
          <a:stretch>
            <a:fillRect/>
          </a:stretch>
        </p:blipFill>
        <p:spPr bwMode="auto">
          <a:xfrm>
            <a:off x="5105400" y="1371600"/>
            <a:ext cx="3581400" cy="45720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3568" name="Text Box 16"/>
          <p:cNvSpPr txBox="1">
            <a:spLocks noChangeArrowheads="1"/>
          </p:cNvSpPr>
          <p:nvPr/>
        </p:nvSpPr>
        <p:spPr bwMode="auto">
          <a:xfrm>
            <a:off x="685800" y="6019800"/>
            <a:ext cx="76231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FF00"/>
                </a:solidFill>
                <a:effectLst/>
                <a:uLnTx/>
                <a:uFillTx/>
                <a:latin typeface="Arial" charset="0"/>
                <a:ea typeface="ＭＳ Ｐゴシック" charset="0"/>
                <a:cs typeface="+mn-cs"/>
              </a:rPr>
              <a:t>Posterior Extension 		Superior Extension</a:t>
            </a: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mn-cs"/>
              </a:rPr>
              <a:t> </a:t>
            </a:r>
          </a:p>
        </p:txBody>
      </p:sp>
      <p:sp>
        <p:nvSpPr>
          <p:cNvPr id="23569" name="Line 18"/>
          <p:cNvSpPr>
            <a:spLocks noChangeShapeType="1"/>
          </p:cNvSpPr>
          <p:nvPr/>
        </p:nvSpPr>
        <p:spPr bwMode="auto">
          <a:xfrm flipV="1">
            <a:off x="1066800" y="3810000"/>
            <a:ext cx="533400" cy="1524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3570" name="Line 18"/>
          <p:cNvSpPr>
            <a:spLocks noChangeShapeType="1"/>
          </p:cNvSpPr>
          <p:nvPr/>
        </p:nvSpPr>
        <p:spPr bwMode="auto">
          <a:xfrm>
            <a:off x="6096000" y="1752600"/>
            <a:ext cx="381000" cy="3810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410708726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2"/>
          <p:cNvSpPr>
            <a:spLocks noGrp="1" noChangeArrowheads="1"/>
          </p:cNvSpPr>
          <p:nvPr>
            <p:ph type="title"/>
          </p:nvPr>
        </p:nvSpPr>
        <p:spPr>
          <a:xfrm>
            <a:off x="457200" y="0"/>
            <a:ext cx="8382000" cy="1143000"/>
          </a:xfrm>
        </p:spPr>
        <p:txBody>
          <a:bodyPr/>
          <a:lstStyle/>
          <a:p>
            <a:pPr eaLnBrk="1" hangingPunct="1">
              <a:defRPr/>
            </a:pPr>
            <a:r>
              <a:rPr lang="en-US" sz="4000" b="1" smtClean="0">
                <a:solidFill>
                  <a:srgbClr val="FFFF00"/>
                </a:solidFill>
                <a:effectLst>
                  <a:outerShdw blurRad="38100" dist="38100" dir="2700000" algn="tl">
                    <a:srgbClr val="000000"/>
                  </a:outerShdw>
                </a:effectLst>
                <a:ea typeface="ＭＳ Ｐゴシック" charset="-128"/>
              </a:rPr>
              <a:t>Focal Thymic Mass: Thymoma</a:t>
            </a:r>
          </a:p>
        </p:txBody>
      </p:sp>
      <p:sp>
        <p:nvSpPr>
          <p:cNvPr id="421891" name="Rectangle 3"/>
          <p:cNvSpPr>
            <a:spLocks noGrp="1" noChangeArrowheads="1"/>
          </p:cNvSpPr>
          <p:nvPr>
            <p:ph type="body" idx="1"/>
          </p:nvPr>
        </p:nvSpPr>
        <p:spPr>
          <a:xfrm>
            <a:off x="381000" y="1676400"/>
            <a:ext cx="8229600" cy="5334000"/>
          </a:xfrm>
        </p:spPr>
        <p:txBody>
          <a:bodyPr/>
          <a:lstStyle/>
          <a:p>
            <a:pPr eaLnBrk="1" hangingPunct="1">
              <a:lnSpc>
                <a:spcPct val="80000"/>
              </a:lnSpc>
              <a:buClr>
                <a:srgbClr val="FF0000"/>
              </a:buClr>
              <a:defRPr/>
            </a:pPr>
            <a:r>
              <a:rPr lang="en-US" sz="3600" b="1" smtClean="0">
                <a:solidFill>
                  <a:schemeClr val="bg1"/>
                </a:solidFill>
                <a:effectLst>
                  <a:outerShdw blurRad="38100" dist="38100" dir="2700000" algn="tl">
                    <a:srgbClr val="000000"/>
                  </a:outerShdw>
                </a:effectLst>
                <a:ea typeface="ＭＳ Ｐゴシック" charset="-128"/>
              </a:rPr>
              <a:t>Thymoma</a:t>
            </a:r>
          </a:p>
          <a:p>
            <a:pPr lvl="1" eaLnBrk="1" hangingPunct="1">
              <a:lnSpc>
                <a:spcPct val="80000"/>
              </a:lnSpc>
              <a:buClr>
                <a:srgbClr val="FF0000"/>
              </a:buClr>
              <a:defRPr/>
            </a:pPr>
            <a:r>
              <a:rPr lang="en-US" sz="2400" b="1" smtClean="0">
                <a:solidFill>
                  <a:schemeClr val="bg1"/>
                </a:solidFill>
                <a:effectLst>
                  <a:outerShdw blurRad="38100" dist="38100" dir="2700000" algn="tl">
                    <a:srgbClr val="000000"/>
                  </a:outerShdw>
                </a:effectLst>
                <a:ea typeface="ＭＳ Ｐゴシック" charset="-128"/>
              </a:rPr>
              <a:t>~4% of the pediatric </a:t>
            </a:r>
          </a:p>
          <a:p>
            <a:pPr lvl="1" eaLnBrk="1" hangingPunct="1">
              <a:lnSpc>
                <a:spcPct val="80000"/>
              </a:lnSpc>
              <a:buClr>
                <a:srgbClr val="FF0000"/>
              </a:buClr>
              <a:buFontTx/>
              <a:buNone/>
              <a:defRPr/>
            </a:pPr>
            <a:r>
              <a:rPr lang="en-US" sz="2400" b="1" smtClean="0">
                <a:solidFill>
                  <a:schemeClr val="bg1"/>
                </a:solidFill>
                <a:effectLst>
                  <a:outerShdw blurRad="38100" dist="38100" dir="2700000" algn="tl">
                    <a:srgbClr val="000000"/>
                  </a:outerShdw>
                </a:effectLst>
                <a:ea typeface="ＭＳ Ｐゴシック" charset="-128"/>
              </a:rPr>
              <a:t>	mediastinal neoplasms</a:t>
            </a:r>
          </a:p>
          <a:p>
            <a:pPr lvl="1" eaLnBrk="1" hangingPunct="1">
              <a:lnSpc>
                <a:spcPct val="80000"/>
              </a:lnSpc>
              <a:buClr>
                <a:srgbClr val="FF0000"/>
              </a:buClr>
              <a:buFontTx/>
              <a:buNone/>
              <a:defRPr/>
            </a:pPr>
            <a:endParaRPr lang="en-US" sz="2400" b="1" smtClean="0">
              <a:solidFill>
                <a:schemeClr val="bg1"/>
              </a:solidFill>
              <a:effectLst>
                <a:outerShdw blurRad="38100" dist="38100" dir="2700000" algn="tl">
                  <a:srgbClr val="000000"/>
                </a:outerShdw>
              </a:effectLst>
              <a:ea typeface="ＭＳ Ｐゴシック" charset="-128"/>
            </a:endParaRPr>
          </a:p>
          <a:p>
            <a:pPr lvl="1" eaLnBrk="1" hangingPunct="1">
              <a:lnSpc>
                <a:spcPct val="80000"/>
              </a:lnSpc>
              <a:buClr>
                <a:srgbClr val="FF0000"/>
              </a:buClr>
              <a:defRPr/>
            </a:pPr>
            <a:r>
              <a:rPr lang="en-US" sz="2400" b="1" smtClean="0">
                <a:solidFill>
                  <a:schemeClr val="bg1"/>
                </a:solidFill>
                <a:effectLst>
                  <a:outerShdw blurRad="38100" dist="38100" dir="2700000" algn="tl">
                    <a:srgbClr val="000000"/>
                  </a:outerShdw>
                </a:effectLst>
                <a:ea typeface="ＭＳ Ｐゴシック" charset="-128"/>
              </a:rPr>
              <a:t>Associated with four </a:t>
            </a:r>
          </a:p>
          <a:p>
            <a:pPr lvl="1" eaLnBrk="1" hangingPunct="1">
              <a:lnSpc>
                <a:spcPct val="80000"/>
              </a:lnSpc>
              <a:buClr>
                <a:srgbClr val="FF0000"/>
              </a:buClr>
              <a:buFontTx/>
              <a:buNone/>
              <a:defRPr/>
            </a:pPr>
            <a:r>
              <a:rPr lang="en-US" sz="2400" b="1" smtClean="0">
                <a:solidFill>
                  <a:schemeClr val="bg1"/>
                </a:solidFill>
                <a:effectLst>
                  <a:outerShdw blurRad="38100" dist="38100" dir="2700000" algn="tl">
                    <a:srgbClr val="000000"/>
                  </a:outerShdw>
                </a:effectLst>
                <a:ea typeface="ＭＳ Ｐゴシック" charset="-128"/>
              </a:rPr>
              <a:t>	</a:t>
            </a:r>
            <a:r>
              <a:rPr lang="en-US" sz="2400" b="1" smtClean="0">
                <a:solidFill>
                  <a:srgbClr val="00FF00"/>
                </a:solidFill>
                <a:effectLst>
                  <a:outerShdw blurRad="38100" dist="38100" dir="2700000" algn="tl">
                    <a:srgbClr val="000000"/>
                  </a:outerShdw>
                </a:effectLst>
                <a:ea typeface="ＭＳ Ｐゴシック" charset="-128"/>
              </a:rPr>
              <a:t>organ-specific autoimmune</a:t>
            </a:r>
          </a:p>
          <a:p>
            <a:pPr lvl="1" eaLnBrk="1" hangingPunct="1">
              <a:lnSpc>
                <a:spcPct val="80000"/>
              </a:lnSpc>
              <a:buClr>
                <a:srgbClr val="FF0000"/>
              </a:buClr>
              <a:buFontTx/>
              <a:buNone/>
              <a:defRPr/>
            </a:pPr>
            <a:r>
              <a:rPr lang="en-US" sz="2400" b="1" smtClean="0">
                <a:solidFill>
                  <a:srgbClr val="00FF00"/>
                </a:solidFill>
                <a:effectLst>
                  <a:outerShdw blurRad="38100" dist="38100" dir="2700000" algn="tl">
                    <a:srgbClr val="000000"/>
                  </a:outerShdw>
                </a:effectLst>
                <a:ea typeface="ＭＳ Ｐゴシック" charset="-128"/>
              </a:rPr>
              <a:t>	diseases</a:t>
            </a:r>
          </a:p>
          <a:p>
            <a:pPr lvl="1" eaLnBrk="1" hangingPunct="1">
              <a:lnSpc>
                <a:spcPct val="80000"/>
              </a:lnSpc>
              <a:buClr>
                <a:srgbClr val="FF0000"/>
              </a:buClr>
              <a:buFontTx/>
              <a:buNone/>
              <a:defRPr/>
            </a:pPr>
            <a:endParaRPr lang="en-US" sz="2400" b="1" smtClean="0">
              <a:solidFill>
                <a:schemeClr val="bg1"/>
              </a:solidFill>
              <a:effectLst>
                <a:outerShdw blurRad="38100" dist="38100" dir="2700000" algn="tl">
                  <a:srgbClr val="000000"/>
                </a:outerShdw>
              </a:effectLst>
              <a:ea typeface="ＭＳ Ｐゴシック" charset="-128"/>
            </a:endParaRPr>
          </a:p>
          <a:p>
            <a:pPr lvl="1" eaLnBrk="1" hangingPunct="1">
              <a:lnSpc>
                <a:spcPct val="80000"/>
              </a:lnSpc>
              <a:buClr>
                <a:srgbClr val="FF0000"/>
              </a:buClr>
              <a:buFont typeface="Wingdings" pitchFamily="2" charset="2"/>
              <a:buChar char="ü"/>
              <a:defRPr/>
            </a:pPr>
            <a:r>
              <a:rPr lang="en-US" sz="2000" b="1" smtClean="0">
                <a:solidFill>
                  <a:schemeClr val="bg1"/>
                </a:solidFill>
                <a:effectLst>
                  <a:outerShdw blurRad="38100" dist="38100" dir="2700000" algn="tl">
                    <a:srgbClr val="000000"/>
                  </a:outerShdw>
                </a:effectLst>
                <a:ea typeface="ＭＳ Ｐゴシック" charset="-128"/>
              </a:rPr>
              <a:t>Myasthenia gravis</a:t>
            </a:r>
          </a:p>
          <a:p>
            <a:pPr lvl="1" eaLnBrk="1" hangingPunct="1">
              <a:lnSpc>
                <a:spcPct val="80000"/>
              </a:lnSpc>
              <a:buClr>
                <a:srgbClr val="FF0000"/>
              </a:buClr>
              <a:buFont typeface="Wingdings" pitchFamily="2" charset="2"/>
              <a:buChar char="ü"/>
              <a:defRPr/>
            </a:pPr>
            <a:r>
              <a:rPr lang="en-US" sz="2000" b="1" smtClean="0">
                <a:solidFill>
                  <a:schemeClr val="bg1"/>
                </a:solidFill>
                <a:effectLst>
                  <a:outerShdw blurRad="38100" dist="38100" dir="2700000" algn="tl">
                    <a:srgbClr val="000000"/>
                  </a:outerShdw>
                </a:effectLst>
                <a:ea typeface="ＭＳ Ｐゴシック" charset="-128"/>
              </a:rPr>
              <a:t>Type 1 DM</a:t>
            </a:r>
          </a:p>
          <a:p>
            <a:pPr lvl="1" eaLnBrk="1" hangingPunct="1">
              <a:lnSpc>
                <a:spcPct val="80000"/>
              </a:lnSpc>
              <a:buClr>
                <a:srgbClr val="FF0000"/>
              </a:buClr>
              <a:buFont typeface="Wingdings" pitchFamily="2" charset="2"/>
              <a:buChar char="ü"/>
              <a:defRPr/>
            </a:pPr>
            <a:r>
              <a:rPr lang="en-US" sz="2000" b="1" smtClean="0">
                <a:solidFill>
                  <a:schemeClr val="bg1"/>
                </a:solidFill>
                <a:effectLst>
                  <a:outerShdw blurRad="38100" dist="38100" dir="2700000" algn="tl">
                    <a:srgbClr val="000000"/>
                  </a:outerShdw>
                </a:effectLst>
                <a:ea typeface="ＭＳ Ｐゴシック" charset="-128"/>
              </a:rPr>
              <a:t>Autoimmune hepatitis</a:t>
            </a:r>
          </a:p>
          <a:p>
            <a:pPr lvl="1" eaLnBrk="1" hangingPunct="1">
              <a:lnSpc>
                <a:spcPct val="80000"/>
              </a:lnSpc>
              <a:buClr>
                <a:srgbClr val="FF0000"/>
              </a:buClr>
              <a:buFont typeface="Wingdings" pitchFamily="2" charset="2"/>
              <a:buChar char="ü"/>
              <a:defRPr/>
            </a:pPr>
            <a:r>
              <a:rPr lang="en-US" sz="2000" b="1" smtClean="0">
                <a:solidFill>
                  <a:schemeClr val="bg1"/>
                </a:solidFill>
                <a:effectLst>
                  <a:outerShdw blurRad="38100" dist="38100" dir="2700000" algn="tl">
                    <a:srgbClr val="000000"/>
                  </a:outerShdw>
                </a:effectLst>
                <a:ea typeface="ＭＳ Ｐゴシック" charset="-128"/>
              </a:rPr>
              <a:t>Hashimoto</a:t>
            </a:r>
            <a:r>
              <a:rPr lang="ja-JP" altLang="en-US" sz="2000" b="1" smtClean="0">
                <a:solidFill>
                  <a:schemeClr val="bg1"/>
                </a:solidFill>
                <a:effectLst>
                  <a:outerShdw blurRad="38100" dist="38100" dir="2700000" algn="tl">
                    <a:srgbClr val="000000"/>
                  </a:outerShdw>
                </a:effectLst>
                <a:ea typeface="ＭＳ Ｐゴシック" charset="-128"/>
              </a:rPr>
              <a:t>’</a:t>
            </a:r>
            <a:r>
              <a:rPr lang="en-US" altLang="ja-JP" sz="2000" b="1" smtClean="0">
                <a:solidFill>
                  <a:schemeClr val="bg1"/>
                </a:solidFill>
                <a:effectLst>
                  <a:outerShdw blurRad="38100" dist="38100" dir="2700000" algn="tl">
                    <a:srgbClr val="000000"/>
                  </a:outerShdw>
                </a:effectLst>
                <a:ea typeface="ＭＳ Ｐゴシック" charset="-128"/>
              </a:rPr>
              <a:t>s thyroiditis</a:t>
            </a:r>
            <a:r>
              <a:rPr lang="en-US" altLang="ja-JP" sz="1800" b="1" smtClean="0">
                <a:solidFill>
                  <a:schemeClr val="bg1"/>
                </a:solidFill>
                <a:effectLst>
                  <a:outerShdw blurRad="38100" dist="38100" dir="2700000" algn="tl">
                    <a:srgbClr val="000000"/>
                  </a:outerShdw>
                </a:effectLst>
                <a:ea typeface="ＭＳ Ｐゴシック" charset="-128"/>
              </a:rPr>
              <a:t> </a:t>
            </a:r>
          </a:p>
          <a:p>
            <a:pPr lvl="1" eaLnBrk="1" hangingPunct="1">
              <a:lnSpc>
                <a:spcPct val="80000"/>
              </a:lnSpc>
              <a:buClr>
                <a:srgbClr val="FF0000"/>
              </a:buClr>
              <a:buFontTx/>
              <a:buNone/>
              <a:defRPr/>
            </a:pPr>
            <a:r>
              <a:rPr lang="en-US" sz="1400" b="1" smtClean="0">
                <a:solidFill>
                  <a:schemeClr val="bg1"/>
                </a:solidFill>
                <a:ea typeface="ＭＳ Ｐゴシック" charset="-128"/>
              </a:rPr>
              <a:t>	</a:t>
            </a:r>
          </a:p>
          <a:p>
            <a:pPr lvl="1" eaLnBrk="1" hangingPunct="1">
              <a:lnSpc>
                <a:spcPct val="80000"/>
              </a:lnSpc>
              <a:buClr>
                <a:srgbClr val="FF0000"/>
              </a:buClr>
              <a:buFontTx/>
              <a:buNone/>
              <a:defRPr/>
            </a:pPr>
            <a:r>
              <a:rPr lang="en-US" sz="1400" b="1" smtClean="0">
                <a:solidFill>
                  <a:schemeClr val="bg1"/>
                </a:solidFill>
                <a:ea typeface="ＭＳ Ｐゴシック" charset="-128"/>
              </a:rPr>
              <a:t>		</a:t>
            </a:r>
          </a:p>
        </p:txBody>
      </p:sp>
      <p:sp>
        <p:nvSpPr>
          <p:cNvPr id="26628" name="Rectangle 10"/>
          <p:cNvSpPr>
            <a:spLocks noChangeArrowheads="1"/>
          </p:cNvSpPr>
          <p:nvPr/>
        </p:nvSpPr>
        <p:spPr bwMode="auto">
          <a:xfrm>
            <a:off x="5334000" y="990600"/>
            <a:ext cx="3810000" cy="5867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pic>
        <p:nvPicPr>
          <p:cNvPr id="33797" name="Picture 11" descr="1"/>
          <p:cNvPicPr>
            <a:picLocks noChangeAspect="1" noChangeArrowheads="1"/>
          </p:cNvPicPr>
          <p:nvPr/>
        </p:nvPicPr>
        <p:blipFill>
          <a:blip r:embed="rId2">
            <a:extLst>
              <a:ext uri="{28A0092B-C50C-407E-A947-70E740481C1C}">
                <a14:useLocalDpi xmlns:a14="http://schemas.microsoft.com/office/drawing/2010/main" val="0"/>
              </a:ext>
            </a:extLst>
          </a:blip>
          <a:srcRect l="25000" t="31250" r="26563" b="43959"/>
          <a:stretch>
            <a:fillRect/>
          </a:stretch>
        </p:blipFill>
        <p:spPr bwMode="auto">
          <a:xfrm>
            <a:off x="5562600" y="1143000"/>
            <a:ext cx="3276600" cy="16764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3798" name="Picture 12" descr="reexcision gross (S03-985)"/>
          <p:cNvPicPr>
            <a:picLocks noChangeAspect="1" noChangeArrowheads="1"/>
          </p:cNvPicPr>
          <p:nvPr/>
        </p:nvPicPr>
        <p:blipFill>
          <a:blip r:embed="rId3">
            <a:extLst>
              <a:ext uri="{28A0092B-C50C-407E-A947-70E740481C1C}">
                <a14:useLocalDpi xmlns:a14="http://schemas.microsoft.com/office/drawing/2010/main" val="0"/>
              </a:ext>
            </a:extLst>
          </a:blip>
          <a:srcRect b="10738"/>
          <a:stretch>
            <a:fillRect/>
          </a:stretch>
        </p:blipFill>
        <p:spPr bwMode="auto">
          <a:xfrm>
            <a:off x="5562600" y="2911475"/>
            <a:ext cx="3276600" cy="234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13" descr="cystic area, 10x"/>
          <p:cNvPicPr>
            <a:picLocks noChangeAspect="1" noChangeArrowheads="1"/>
          </p:cNvPicPr>
          <p:nvPr/>
        </p:nvPicPr>
        <p:blipFill>
          <a:blip r:embed="rId4">
            <a:lum contrast="-6000"/>
            <a:extLst>
              <a:ext uri="{28A0092B-C50C-407E-A947-70E740481C1C}">
                <a14:useLocalDpi xmlns:a14="http://schemas.microsoft.com/office/drawing/2010/main" val="0"/>
              </a:ext>
            </a:extLst>
          </a:blip>
          <a:srcRect t="56618"/>
          <a:stretch>
            <a:fillRect/>
          </a:stretch>
        </p:blipFill>
        <p:spPr bwMode="auto">
          <a:xfrm>
            <a:off x="5562600" y="5410200"/>
            <a:ext cx="3276600" cy="10668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6632" name="Line 15"/>
          <p:cNvSpPr>
            <a:spLocks noChangeShapeType="1"/>
          </p:cNvSpPr>
          <p:nvPr/>
        </p:nvSpPr>
        <p:spPr bwMode="auto">
          <a:xfrm>
            <a:off x="5943600" y="1752600"/>
            <a:ext cx="533400" cy="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417492682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62" name="Rectangle 2"/>
          <p:cNvSpPr>
            <a:spLocks noGrp="1" noChangeArrowheads="1"/>
          </p:cNvSpPr>
          <p:nvPr>
            <p:ph type="title"/>
          </p:nvPr>
        </p:nvSpPr>
        <p:spPr>
          <a:xfrm>
            <a:off x="685800" y="76200"/>
            <a:ext cx="7772400" cy="1143000"/>
          </a:xfrm>
        </p:spPr>
        <p:txBody>
          <a:bodyPr/>
          <a:lstStyle/>
          <a:p>
            <a:pPr>
              <a:defRPr/>
            </a:pPr>
            <a:r>
              <a:rPr lang="en-US" b="1" smtClean="0">
                <a:solidFill>
                  <a:srgbClr val="FFFF00"/>
                </a:solidFill>
                <a:effectLst>
                  <a:outerShdw blurRad="38100" dist="38100" dir="2700000" algn="tl">
                    <a:srgbClr val="000000"/>
                  </a:outerShdw>
                </a:effectLst>
                <a:ea typeface="ＭＳ Ｐゴシック" charset="-128"/>
              </a:rPr>
              <a:t>Thymoma: Two Types </a:t>
            </a:r>
          </a:p>
        </p:txBody>
      </p:sp>
      <p:sp>
        <p:nvSpPr>
          <p:cNvPr id="34819" name="Rectangle 3"/>
          <p:cNvSpPr>
            <a:spLocks noChangeArrowheads="1"/>
          </p:cNvSpPr>
          <p:nvPr/>
        </p:nvSpPr>
        <p:spPr bwMode="auto">
          <a:xfrm>
            <a:off x="228600" y="1371600"/>
            <a:ext cx="4267200" cy="5029200"/>
          </a:xfrm>
          <a:prstGeom prst="rect">
            <a:avLst/>
          </a:prstGeom>
          <a:solidFill>
            <a:schemeClr val="tx1"/>
          </a:solidFill>
          <a:ln w="9525">
            <a:solidFill>
              <a:schemeClr val="bg1"/>
            </a:solidFill>
            <a:miter lim="800000"/>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4820" name="Rectangle 4"/>
          <p:cNvSpPr>
            <a:spLocks noChangeArrowheads="1"/>
          </p:cNvSpPr>
          <p:nvPr/>
        </p:nvSpPr>
        <p:spPr bwMode="auto">
          <a:xfrm>
            <a:off x="4724400" y="1371600"/>
            <a:ext cx="4267200" cy="5029200"/>
          </a:xfrm>
          <a:prstGeom prst="rect">
            <a:avLst/>
          </a:prstGeom>
          <a:solidFill>
            <a:schemeClr val="tx1"/>
          </a:solidFill>
          <a:ln w="9525">
            <a:solidFill>
              <a:schemeClr val="bg1"/>
            </a:solidFill>
            <a:miter lim="800000"/>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34821" name="Picture 5" descr="1"/>
          <p:cNvPicPr>
            <a:picLocks noChangeAspect="1" noChangeArrowheads="1"/>
          </p:cNvPicPr>
          <p:nvPr/>
        </p:nvPicPr>
        <p:blipFill>
          <a:blip r:embed="rId2">
            <a:extLst>
              <a:ext uri="{28A0092B-C50C-407E-A947-70E740481C1C}">
                <a14:useLocalDpi xmlns:a14="http://schemas.microsoft.com/office/drawing/2010/main" val="0"/>
              </a:ext>
            </a:extLst>
          </a:blip>
          <a:srcRect l="19354" t="8064" r="11290" b="14516"/>
          <a:stretch>
            <a:fillRect/>
          </a:stretch>
        </p:blipFill>
        <p:spPr bwMode="auto">
          <a:xfrm>
            <a:off x="5105400" y="1600200"/>
            <a:ext cx="354965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Text Box 6"/>
          <p:cNvSpPr txBox="1">
            <a:spLocks noChangeArrowheads="1"/>
          </p:cNvSpPr>
          <p:nvPr/>
        </p:nvSpPr>
        <p:spPr bwMode="auto">
          <a:xfrm>
            <a:off x="5419725" y="5715000"/>
            <a:ext cx="2974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smtClean="0">
                <a:ln>
                  <a:noFill/>
                </a:ln>
                <a:solidFill>
                  <a:srgbClr val="FF6600"/>
                </a:solidFill>
                <a:effectLst/>
                <a:uLnTx/>
                <a:uFillTx/>
                <a:latin typeface="Arial" charset="0"/>
                <a:ea typeface="ＭＳ Ｐゴシック" charset="0"/>
                <a:cs typeface="+mn-cs"/>
              </a:rPr>
              <a:t>Invasive Thymoma</a:t>
            </a:r>
            <a:r>
              <a:rPr kumimoji="0" lang="en-US" sz="1800" b="0" i="0" u="none" strike="noStrike" kern="1200" cap="none" spc="0" normalizeH="0" baseline="0" noProof="0" smtClean="0">
                <a:ln>
                  <a:noFill/>
                </a:ln>
                <a:solidFill>
                  <a:srgbClr val="000000"/>
                </a:solidFill>
                <a:effectLst/>
                <a:uLnTx/>
                <a:uFillTx/>
                <a:latin typeface="Arial" charset="0"/>
                <a:ea typeface="ＭＳ Ｐゴシック" charset="0"/>
                <a:cs typeface="+mn-cs"/>
              </a:rPr>
              <a:t> </a:t>
            </a:r>
          </a:p>
        </p:txBody>
      </p:sp>
      <p:sp>
        <p:nvSpPr>
          <p:cNvPr id="27655" name="Text Box 7"/>
          <p:cNvSpPr txBox="1">
            <a:spLocks noChangeArrowheads="1"/>
          </p:cNvSpPr>
          <p:nvPr/>
        </p:nvSpPr>
        <p:spPr bwMode="auto">
          <a:xfrm>
            <a:off x="661988" y="5715000"/>
            <a:ext cx="36052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smtClean="0">
                <a:ln>
                  <a:noFill/>
                </a:ln>
                <a:solidFill>
                  <a:srgbClr val="FF6600"/>
                </a:solidFill>
                <a:effectLst/>
                <a:uLnTx/>
                <a:uFillTx/>
                <a:latin typeface="Arial" charset="0"/>
                <a:ea typeface="ＭＳ Ｐゴシック" charset="0"/>
                <a:cs typeface="+mn-cs"/>
              </a:rPr>
              <a:t>Non-invasive Thymoma</a:t>
            </a:r>
          </a:p>
        </p:txBody>
      </p:sp>
      <p:pic>
        <p:nvPicPr>
          <p:cNvPr id="34824" name="Picture 8" descr="1"/>
          <p:cNvPicPr>
            <a:picLocks noChangeAspect="1" noChangeArrowheads="1"/>
          </p:cNvPicPr>
          <p:nvPr/>
        </p:nvPicPr>
        <p:blipFill>
          <a:blip r:embed="rId3">
            <a:extLst>
              <a:ext uri="{28A0092B-C50C-407E-A947-70E740481C1C}">
                <a14:useLocalDpi xmlns:a14="http://schemas.microsoft.com/office/drawing/2010/main" val="0"/>
              </a:ext>
            </a:extLst>
          </a:blip>
          <a:srcRect l="14171" r="13580" b="19753"/>
          <a:stretch>
            <a:fillRect/>
          </a:stretch>
        </p:blipFill>
        <p:spPr bwMode="auto">
          <a:xfrm>
            <a:off x="609600" y="1600200"/>
            <a:ext cx="3567113"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676143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5586" name="Rectangle 2"/>
          <p:cNvSpPr>
            <a:spLocks noGrp="1" noChangeArrowheads="1"/>
          </p:cNvSpPr>
          <p:nvPr>
            <p:ph type="title"/>
          </p:nvPr>
        </p:nvSpPr>
        <p:spPr>
          <a:xfrm>
            <a:off x="685800" y="76200"/>
            <a:ext cx="7772400" cy="1143000"/>
          </a:xfrm>
        </p:spPr>
        <p:txBody>
          <a:bodyPr/>
          <a:lstStyle/>
          <a:p>
            <a:pPr>
              <a:defRPr/>
            </a:pPr>
            <a:r>
              <a:rPr lang="en-US" b="1" smtClean="0">
                <a:solidFill>
                  <a:srgbClr val="FFFF00"/>
                </a:solidFill>
                <a:effectLst>
                  <a:outerShdw blurRad="38100" dist="38100" dir="2700000" algn="tl">
                    <a:srgbClr val="000000"/>
                  </a:outerShdw>
                </a:effectLst>
                <a:ea typeface="ＭＳ Ｐゴシック" charset="-128"/>
              </a:rPr>
              <a:t>Thymoma: Two Types </a:t>
            </a:r>
          </a:p>
        </p:txBody>
      </p:sp>
      <p:sp>
        <p:nvSpPr>
          <p:cNvPr id="35843" name="Rectangle 3"/>
          <p:cNvSpPr>
            <a:spLocks noChangeArrowheads="1"/>
          </p:cNvSpPr>
          <p:nvPr/>
        </p:nvSpPr>
        <p:spPr bwMode="auto">
          <a:xfrm>
            <a:off x="228600" y="1371600"/>
            <a:ext cx="4267200" cy="5029200"/>
          </a:xfrm>
          <a:prstGeom prst="rect">
            <a:avLst/>
          </a:prstGeom>
          <a:solidFill>
            <a:schemeClr val="tx1"/>
          </a:solidFill>
          <a:ln w="9525">
            <a:solidFill>
              <a:schemeClr val="bg1"/>
            </a:solidFill>
            <a:miter lim="800000"/>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5844" name="Rectangle 4"/>
          <p:cNvSpPr>
            <a:spLocks noChangeArrowheads="1"/>
          </p:cNvSpPr>
          <p:nvPr/>
        </p:nvSpPr>
        <p:spPr bwMode="auto">
          <a:xfrm>
            <a:off x="4724400" y="1371600"/>
            <a:ext cx="4267200" cy="5029200"/>
          </a:xfrm>
          <a:prstGeom prst="rect">
            <a:avLst/>
          </a:prstGeom>
          <a:solidFill>
            <a:schemeClr val="tx1"/>
          </a:solidFill>
          <a:ln w="9525">
            <a:solidFill>
              <a:schemeClr val="bg1"/>
            </a:solidFill>
            <a:miter lim="800000"/>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8677" name="Text Box 5"/>
          <p:cNvSpPr txBox="1">
            <a:spLocks noChangeArrowheads="1"/>
          </p:cNvSpPr>
          <p:nvPr/>
        </p:nvSpPr>
        <p:spPr bwMode="auto">
          <a:xfrm>
            <a:off x="5419725" y="5715000"/>
            <a:ext cx="2974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smtClean="0">
                <a:ln>
                  <a:noFill/>
                </a:ln>
                <a:solidFill>
                  <a:srgbClr val="FF6600"/>
                </a:solidFill>
                <a:effectLst/>
                <a:uLnTx/>
                <a:uFillTx/>
                <a:latin typeface="Arial" charset="0"/>
                <a:ea typeface="ＭＳ Ｐゴシック" charset="0"/>
                <a:cs typeface="+mn-cs"/>
              </a:rPr>
              <a:t>Invasive Thymoma</a:t>
            </a:r>
            <a:r>
              <a:rPr kumimoji="0" lang="en-US" sz="1800" b="0" i="0" u="none" strike="noStrike" kern="1200" cap="none" spc="0" normalizeH="0" baseline="0" noProof="0" smtClean="0">
                <a:ln>
                  <a:noFill/>
                </a:ln>
                <a:solidFill>
                  <a:srgbClr val="000000"/>
                </a:solidFill>
                <a:effectLst/>
                <a:uLnTx/>
                <a:uFillTx/>
                <a:latin typeface="Arial" charset="0"/>
                <a:ea typeface="ＭＳ Ｐゴシック" charset="0"/>
                <a:cs typeface="+mn-cs"/>
              </a:rPr>
              <a:t> </a:t>
            </a:r>
          </a:p>
        </p:txBody>
      </p:sp>
      <p:sp>
        <p:nvSpPr>
          <p:cNvPr id="28678" name="Text Box 6"/>
          <p:cNvSpPr txBox="1">
            <a:spLocks noChangeArrowheads="1"/>
          </p:cNvSpPr>
          <p:nvPr/>
        </p:nvSpPr>
        <p:spPr bwMode="auto">
          <a:xfrm>
            <a:off x="661988" y="5715000"/>
            <a:ext cx="36052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smtClean="0">
                <a:ln>
                  <a:noFill/>
                </a:ln>
                <a:solidFill>
                  <a:srgbClr val="FF6600"/>
                </a:solidFill>
                <a:effectLst/>
                <a:uLnTx/>
                <a:uFillTx/>
                <a:latin typeface="Arial" charset="0"/>
                <a:ea typeface="ＭＳ Ｐゴシック" charset="0"/>
                <a:cs typeface="+mn-cs"/>
              </a:rPr>
              <a:t>Non-invasive Thymoma</a:t>
            </a:r>
          </a:p>
        </p:txBody>
      </p:sp>
      <p:pic>
        <p:nvPicPr>
          <p:cNvPr id="35847" name="Picture 7" descr="1"/>
          <p:cNvPicPr>
            <a:picLocks noChangeAspect="1" noChangeArrowheads="1"/>
          </p:cNvPicPr>
          <p:nvPr/>
        </p:nvPicPr>
        <p:blipFill>
          <a:blip r:embed="rId2">
            <a:extLst>
              <a:ext uri="{28A0092B-C50C-407E-A947-70E740481C1C}">
                <a14:useLocalDpi xmlns:a14="http://schemas.microsoft.com/office/drawing/2010/main" val="0"/>
              </a:ext>
            </a:extLst>
          </a:blip>
          <a:srcRect l="25850" t="35426" r="24490" b="32440"/>
          <a:stretch>
            <a:fillRect/>
          </a:stretch>
        </p:blipFill>
        <p:spPr bwMode="auto">
          <a:xfrm>
            <a:off x="381000" y="1600200"/>
            <a:ext cx="3886200" cy="2514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5848" name="Picture 8" descr="1"/>
          <p:cNvPicPr>
            <a:picLocks noChangeAspect="1" noChangeArrowheads="1"/>
          </p:cNvPicPr>
          <p:nvPr/>
        </p:nvPicPr>
        <p:blipFill>
          <a:blip r:embed="rId3">
            <a:extLst>
              <a:ext uri="{28A0092B-C50C-407E-A947-70E740481C1C}">
                <a14:useLocalDpi xmlns:a14="http://schemas.microsoft.com/office/drawing/2010/main" val="0"/>
              </a:ext>
            </a:extLst>
          </a:blip>
          <a:srcRect l="14063" t="31250" r="12500" b="17188"/>
          <a:stretch>
            <a:fillRect/>
          </a:stretch>
        </p:blipFill>
        <p:spPr bwMode="auto">
          <a:xfrm>
            <a:off x="5105400" y="1600200"/>
            <a:ext cx="3581400" cy="2514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5849" name="Text Box 9"/>
          <p:cNvSpPr txBox="1">
            <a:spLocks noChangeArrowheads="1"/>
          </p:cNvSpPr>
          <p:nvPr/>
        </p:nvSpPr>
        <p:spPr bwMode="auto">
          <a:xfrm>
            <a:off x="228600" y="4343400"/>
            <a:ext cx="4860925"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defRPr>
                <a:solidFill>
                  <a:schemeClr val="tx1"/>
                </a:solidFill>
                <a:latin typeface="Arial" panose="020B0604020202020204" pitchFamily="34" charset="0"/>
                <a:ea typeface="ＭＳ Ｐゴシック" panose="020B0600070205080204" pitchFamily="34" charset="-128"/>
              </a:defRPr>
            </a:lvl1pPr>
            <a:lvl2pPr>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285750" marR="0" lvl="0" indent="-285750" algn="l" defTabSz="914400" rtl="0" eaLnBrk="0" fontAlgn="base" latinLnBrk="0" hangingPunct="0">
              <a:lnSpc>
                <a:spcPct val="100000"/>
              </a:lnSpc>
              <a:spcBef>
                <a:spcPct val="0"/>
              </a:spcBef>
              <a:spcAft>
                <a:spcPct val="0"/>
              </a:spcAft>
              <a:buClr>
                <a:srgbClr val="FF0000"/>
              </a:buClr>
              <a:buSzPct val="125000"/>
              <a:buFont typeface="Wingdings" panose="05000000000000000000" pitchFamily="2" charset="2"/>
              <a:buChar char="ü"/>
              <a:tabLst/>
              <a:defRPr/>
            </a:pPr>
            <a:r>
              <a:rPr kumimoji="0" lang="en-US" altLang="en-US" sz="1800" b="1" i="0" u="none" strike="noStrike" kern="1200" cap="none" spc="0" normalizeH="0" baseline="0" noProof="0" smtClean="0">
                <a:ln>
                  <a:noFill/>
                </a:ln>
                <a:solidFill>
                  <a:srgbClr val="00FF00"/>
                </a:solidFill>
                <a:effectLst/>
                <a:uLnTx/>
                <a:uFillTx/>
                <a:latin typeface="Arial" panose="020B0604020202020204" pitchFamily="34" charset="0"/>
                <a:ea typeface="ＭＳ Ｐゴシック" panose="020B0600070205080204" pitchFamily="34" charset="-128"/>
                <a:cs typeface="+mn-cs"/>
              </a:rPr>
              <a:t> Round, lobulated soft tissue mass</a:t>
            </a:r>
          </a:p>
          <a:p>
            <a:pPr marL="457200" marR="0" lvl="1" indent="0" algn="l" defTabSz="914400" rtl="0" eaLnBrk="0" fontAlgn="base" latinLnBrk="0" hangingPunct="0">
              <a:lnSpc>
                <a:spcPct val="100000"/>
              </a:lnSpc>
              <a:spcBef>
                <a:spcPct val="0"/>
              </a:spcBef>
              <a:spcAft>
                <a:spcPct val="0"/>
              </a:spcAft>
              <a:buClr>
                <a:srgbClr val="FF0000"/>
              </a:buClr>
              <a:buSzPct val="125000"/>
              <a:buFontTx/>
              <a:buNone/>
              <a:tabLst/>
              <a:defRPr/>
            </a:pPr>
            <a:r>
              <a:rPr kumimoji="0" lang="en-US" altLang="en-US" sz="1800" b="1" i="0" u="none" strike="noStrike" kern="1200" cap="none" spc="0" normalizeH="0" baseline="0" noProof="0" smtClean="0">
                <a:ln>
                  <a:noFill/>
                </a:ln>
                <a:solidFill>
                  <a:srgbClr val="00FF00"/>
                </a:solidFill>
                <a:effectLst/>
                <a:uLnTx/>
                <a:uFillTx/>
                <a:latin typeface="Arial" panose="020B0604020202020204" pitchFamily="34" charset="0"/>
                <a:ea typeface="ＭＳ Ｐゴシック" panose="020B0600070205080204" pitchFamily="34" charset="-128"/>
                <a:cs typeface="+mn-cs"/>
              </a:rPr>
              <a:t>	+/- Low attenuation </a:t>
            </a:r>
          </a:p>
          <a:p>
            <a:pPr marL="285750" marR="0" lvl="0" indent="-285750" algn="l" defTabSz="914400" rtl="0" eaLnBrk="0" fontAlgn="base" latinLnBrk="0" hangingPunct="0">
              <a:lnSpc>
                <a:spcPct val="100000"/>
              </a:lnSpc>
              <a:spcBef>
                <a:spcPct val="0"/>
              </a:spcBef>
              <a:spcAft>
                <a:spcPct val="0"/>
              </a:spcAft>
              <a:buClr>
                <a:srgbClr val="FF0000"/>
              </a:buClr>
              <a:buSzPct val="125000"/>
              <a:buFontTx/>
              <a:buNone/>
              <a:tabLst/>
              <a:defRPr/>
            </a:pPr>
            <a:r>
              <a:rPr kumimoji="0" lang="en-US" altLang="en-US" sz="1800" b="1" i="0" u="none" strike="noStrike" kern="1200" cap="none" spc="0" normalizeH="0" baseline="0" noProof="0" smtClean="0">
                <a:ln>
                  <a:noFill/>
                </a:ln>
                <a:solidFill>
                  <a:srgbClr val="00FF00"/>
                </a:solidFill>
                <a:effectLst/>
                <a:uLnTx/>
                <a:uFillTx/>
                <a:latin typeface="Arial" panose="020B0604020202020204" pitchFamily="34" charset="0"/>
                <a:ea typeface="ＭＳ Ｐゴシック" panose="020B0600070205080204" pitchFamily="34" charset="-128"/>
                <a:cs typeface="+mn-cs"/>
              </a:rPr>
              <a:t>		+/- Calcification 	</a:t>
            </a:r>
          </a:p>
          <a:p>
            <a:pPr marL="285750" marR="0" lvl="0" indent="-285750" algn="l" defTabSz="914400" rtl="0" eaLnBrk="0" fontAlgn="base" latinLnBrk="0" hangingPunct="0">
              <a:lnSpc>
                <a:spcPct val="100000"/>
              </a:lnSpc>
              <a:spcBef>
                <a:spcPct val="0"/>
              </a:spcBef>
              <a:spcAft>
                <a:spcPct val="0"/>
              </a:spcAft>
              <a:buClr>
                <a:srgbClr val="FF0000"/>
              </a:buClr>
              <a:buSzPct val="125000"/>
              <a:buFont typeface="Wingdings" panose="05000000000000000000" pitchFamily="2" charset="2"/>
              <a:buChar char="ü"/>
              <a:tabLst/>
              <a:defRPr/>
            </a:pPr>
            <a:r>
              <a:rPr kumimoji="0" lang="en-US" altLang="en-US" sz="1800" b="1" i="0" u="none" strike="noStrike" kern="1200" cap="none" spc="0" normalizeH="0" baseline="0" noProof="0" smtClean="0">
                <a:ln>
                  <a:noFill/>
                </a:ln>
                <a:solidFill>
                  <a:srgbClr val="00FF00"/>
                </a:solidFill>
                <a:effectLst/>
                <a:uLnTx/>
                <a:uFillTx/>
                <a:latin typeface="Arial" panose="020B0604020202020204" pitchFamily="34" charset="0"/>
                <a:ea typeface="ＭＳ Ｐゴシック" panose="020B0600070205080204" pitchFamily="34" charset="-128"/>
                <a:cs typeface="+mn-cs"/>
              </a:rPr>
              <a:t> Mild contrast enhancement</a:t>
            </a:r>
          </a:p>
          <a:p>
            <a:pPr marL="285750" marR="0" lvl="0" indent="-285750" algn="l"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smtClean="0">
              <a:ln>
                <a:noFill/>
              </a:ln>
              <a:solidFill>
                <a:srgbClr val="333399"/>
              </a:solidFill>
              <a:effectLst/>
              <a:uLnTx/>
              <a:uFillTx/>
              <a:latin typeface="Arial" panose="020B0604020202020204" pitchFamily="34" charset="0"/>
              <a:ea typeface="ＭＳ Ｐゴシック" panose="020B0600070205080204" pitchFamily="34" charset="-128"/>
              <a:cs typeface="+mn-cs"/>
            </a:endParaRPr>
          </a:p>
          <a:p>
            <a:pPr marL="285750" marR="0" lvl="0" indent="-28575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475594" name="Text Box 10"/>
          <p:cNvSpPr txBox="1">
            <a:spLocks noChangeArrowheads="1"/>
          </p:cNvSpPr>
          <p:nvPr/>
        </p:nvSpPr>
        <p:spPr bwMode="auto">
          <a:xfrm>
            <a:off x="5029200" y="4403725"/>
            <a:ext cx="38100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285750" marR="0" lvl="0" indent="-285750" algn="l" defTabSz="914400" rtl="0" eaLnBrk="0" fontAlgn="base" latinLnBrk="0" hangingPunct="0">
              <a:lnSpc>
                <a:spcPct val="100000"/>
              </a:lnSpc>
              <a:spcBef>
                <a:spcPct val="0"/>
              </a:spcBef>
              <a:spcAft>
                <a:spcPct val="0"/>
              </a:spcAft>
              <a:buClr>
                <a:srgbClr val="FF0000"/>
              </a:buClr>
              <a:buSzPct val="125000"/>
              <a:buFont typeface="Wingdings" pitchFamily="2" charset="2"/>
              <a:buChar char="ü"/>
              <a:tabLst/>
              <a:defRPr/>
            </a:pPr>
            <a:r>
              <a:rPr kumimoji="0" lang="en-US" sz="1800" b="1" i="0" u="none" strike="noStrike" kern="1200" cap="none" spc="0" normalizeH="0" baseline="0" noProof="0" dirty="0">
                <a:ln>
                  <a:noFill/>
                </a:ln>
                <a:solidFill>
                  <a:srgbClr val="00FF00"/>
                </a:solidFill>
                <a:effectLst/>
                <a:uLnTx/>
                <a:uFillTx/>
                <a:latin typeface="Arial" charset="0"/>
                <a:ea typeface="ＭＳ Ｐゴシック" panose="020B0600070205080204" pitchFamily="34" charset="-128"/>
                <a:cs typeface="+mn-cs"/>
              </a:rPr>
              <a:t>10% - 15% of </a:t>
            </a:r>
            <a:r>
              <a:rPr kumimoji="0" lang="en-US" sz="1800" b="1" i="0" u="none" strike="noStrike" kern="1200" cap="none" spc="0" normalizeH="0" baseline="0" noProof="0" dirty="0" err="1">
                <a:ln>
                  <a:noFill/>
                </a:ln>
                <a:solidFill>
                  <a:srgbClr val="00FF00"/>
                </a:solidFill>
                <a:effectLst/>
                <a:uLnTx/>
                <a:uFillTx/>
                <a:latin typeface="Arial" charset="0"/>
                <a:ea typeface="ＭＳ Ｐゴシック" panose="020B0600070205080204" pitchFamily="34" charset="-128"/>
                <a:cs typeface="+mn-cs"/>
              </a:rPr>
              <a:t>thymoma</a:t>
            </a:r>
            <a:r>
              <a:rPr kumimoji="0" lang="en-US" sz="1800" b="1" i="0" u="none" strike="noStrike" kern="1200" cap="none" spc="0" normalizeH="0" baseline="0" noProof="0" dirty="0">
                <a:ln>
                  <a:noFill/>
                </a:ln>
                <a:solidFill>
                  <a:srgbClr val="00FF00"/>
                </a:solidFill>
                <a:effectLst/>
                <a:uLnTx/>
                <a:uFillTx/>
                <a:latin typeface="Arial" charset="0"/>
                <a:ea typeface="ＭＳ Ｐゴシック" panose="020B0600070205080204" pitchFamily="34" charset="-128"/>
                <a:cs typeface="+mn-cs"/>
              </a:rPr>
              <a:t> </a:t>
            </a:r>
          </a:p>
          <a:p>
            <a:pPr marL="285750" marR="0" lvl="0" indent="-285750" algn="l" defTabSz="914400" rtl="0" eaLnBrk="0" fontAlgn="base" latinLnBrk="0" hangingPunct="0">
              <a:lnSpc>
                <a:spcPct val="100000"/>
              </a:lnSpc>
              <a:spcBef>
                <a:spcPct val="0"/>
              </a:spcBef>
              <a:spcAft>
                <a:spcPct val="0"/>
              </a:spcAft>
              <a:buClr>
                <a:srgbClr val="FF0000"/>
              </a:buClr>
              <a:buSzPct val="125000"/>
              <a:buFont typeface="Wingdings" pitchFamily="2" charset="2"/>
              <a:buChar char="ü"/>
              <a:tabLst/>
              <a:defRPr/>
            </a:pPr>
            <a:r>
              <a:rPr kumimoji="0" lang="en-US" sz="1800" b="1" i="0" u="none" strike="noStrike" kern="1200" cap="none" spc="0" normalizeH="0" baseline="0" noProof="0" dirty="0">
                <a:ln>
                  <a:noFill/>
                </a:ln>
                <a:solidFill>
                  <a:srgbClr val="00FF00"/>
                </a:solidFill>
                <a:effectLst/>
                <a:uLnTx/>
                <a:uFillTx/>
                <a:latin typeface="Arial" charset="0"/>
                <a:ea typeface="ＭＳ Ｐゴシック" panose="020B0600070205080204" pitchFamily="34" charset="-128"/>
                <a:cs typeface="+mn-cs"/>
              </a:rPr>
              <a:t> Invasion or encasement </a:t>
            </a:r>
          </a:p>
          <a:p>
            <a:pPr marL="285750" marR="0" lvl="0" indent="-285750" algn="l" defTabSz="914400" rtl="0" eaLnBrk="0" fontAlgn="base" latinLnBrk="0" hangingPunct="0">
              <a:lnSpc>
                <a:spcPct val="100000"/>
              </a:lnSpc>
              <a:spcBef>
                <a:spcPct val="0"/>
              </a:spcBef>
              <a:spcAft>
                <a:spcPct val="0"/>
              </a:spcAft>
              <a:buClr>
                <a:srgbClr val="FF0000"/>
              </a:buClr>
              <a:buSzPct val="125000"/>
              <a:buFont typeface="Wingdings" pitchFamily="2" charset="2"/>
              <a:buChar char="ü"/>
              <a:tabLst/>
              <a:defRPr/>
            </a:pPr>
            <a:r>
              <a:rPr kumimoji="0" lang="en-US" sz="1800" b="1" i="0" u="none" strike="noStrike" kern="1200" cap="none" spc="0" normalizeH="0" baseline="0" noProof="0" dirty="0">
                <a:ln>
                  <a:noFill/>
                </a:ln>
                <a:solidFill>
                  <a:srgbClr val="00FF00"/>
                </a:solidFill>
                <a:effectLst/>
                <a:uLnTx/>
                <a:uFillTx/>
                <a:latin typeface="Arial" charset="0"/>
                <a:ea typeface="ＭＳ Ｐゴシック" panose="020B0600070205080204" pitchFamily="34" charset="-128"/>
                <a:cs typeface="+mn-cs"/>
              </a:rPr>
              <a:t> Pulmonary </a:t>
            </a:r>
            <a:r>
              <a:rPr kumimoji="0" lang="en-US" sz="1800" b="1" i="0" u="none" strike="noStrike" kern="1200" cap="none" spc="0" normalizeH="0" baseline="0" noProof="0" dirty="0" err="1">
                <a:ln>
                  <a:noFill/>
                </a:ln>
                <a:solidFill>
                  <a:srgbClr val="00FF00"/>
                </a:solidFill>
                <a:effectLst/>
                <a:uLnTx/>
                <a:uFillTx/>
                <a:latin typeface="Arial" charset="0"/>
                <a:ea typeface="ＭＳ Ｐゴシック" panose="020B0600070205080204" pitchFamily="34" charset="-128"/>
                <a:cs typeface="+mn-cs"/>
              </a:rPr>
              <a:t>mets</a:t>
            </a:r>
            <a:endParaRPr kumimoji="0" lang="en-US" sz="1800" b="1" i="0" u="none" strike="noStrike" kern="1200" cap="none" spc="0" normalizeH="0" baseline="0" noProof="0" dirty="0">
              <a:ln>
                <a:noFill/>
              </a:ln>
              <a:solidFill>
                <a:srgbClr val="00FF00"/>
              </a:solidFill>
              <a:effectLst/>
              <a:uLnTx/>
              <a:uFillTx/>
              <a:latin typeface="Arial" charset="0"/>
              <a:ea typeface="ＭＳ Ｐゴシック" panose="020B0600070205080204" pitchFamily="34" charset="-128"/>
              <a:cs typeface="+mn-cs"/>
            </a:endParaRPr>
          </a:p>
          <a:p>
            <a:pPr marL="285750" marR="0" lvl="0" indent="-285750" algn="l" defTabSz="914400" rtl="0" eaLnBrk="0" fontAlgn="base" latinLnBrk="0" hangingPunct="0">
              <a:lnSpc>
                <a:spcPct val="100000"/>
              </a:lnSpc>
              <a:spcBef>
                <a:spcPct val="0"/>
              </a:spcBef>
              <a:spcAft>
                <a:spcPct val="0"/>
              </a:spcAft>
              <a:buClr>
                <a:srgbClr val="FF0000"/>
              </a:buClr>
              <a:buSzPct val="125000"/>
              <a:buFont typeface="Wingdings" pitchFamily="2" charset="2"/>
              <a:buChar char="ü"/>
              <a:tabLst/>
              <a:defRPr/>
            </a:pPr>
            <a:r>
              <a:rPr kumimoji="0" lang="en-US" sz="1800" b="1" i="0" u="none" strike="noStrike" kern="1200" cap="none" spc="0" normalizeH="0" baseline="0" noProof="0" dirty="0">
                <a:ln>
                  <a:noFill/>
                </a:ln>
                <a:solidFill>
                  <a:srgbClr val="00FF00"/>
                </a:solidFill>
                <a:effectLst/>
                <a:uLnTx/>
                <a:uFillTx/>
                <a:latin typeface="Arial" charset="0"/>
                <a:ea typeface="ＭＳ Ｐゴシック" panose="020B0600070205080204" pitchFamily="34" charset="-128"/>
                <a:cs typeface="+mn-cs"/>
              </a:rPr>
              <a:t> Pleural or pericardial implants</a:t>
            </a:r>
          </a:p>
          <a:p>
            <a:pPr marL="285750" marR="0" lvl="0" indent="-285750" algn="l" defTabSz="914400" rtl="0" eaLnBrk="0" fontAlgn="base" latinLnBrk="0" hangingPunct="0">
              <a:lnSpc>
                <a:spcPct val="100000"/>
              </a:lnSpc>
              <a:spcBef>
                <a:spcPct val="0"/>
              </a:spcBef>
              <a:spcAft>
                <a:spcPct val="0"/>
              </a:spcAft>
              <a:buClrTx/>
              <a:buSzTx/>
              <a:buFont typeface="Arial" pitchFamily="34" charset="0"/>
              <a:buChar char="•"/>
              <a:tabLst/>
              <a:defRPr/>
            </a:pPr>
            <a:endParaRPr kumimoji="0" lang="en-US" sz="1800" b="1" i="0" u="none" strike="noStrike" kern="1200" cap="none" spc="0" normalizeH="0" baseline="0" noProof="0" dirty="0">
              <a:ln>
                <a:noFill/>
              </a:ln>
              <a:solidFill>
                <a:srgbClr val="333399"/>
              </a:solidFill>
              <a:effectLst/>
              <a:uLnTx/>
              <a:uFillTx/>
              <a:latin typeface="Arial" charset="0"/>
              <a:ea typeface="ＭＳ Ｐゴシック" panose="020B0600070205080204" pitchFamily="34" charset="-128"/>
              <a:cs typeface="+mn-cs"/>
            </a:endParaRPr>
          </a:p>
          <a:p>
            <a:pPr marL="285750" marR="0" lvl="0" indent="-285750" algn="l" defTabSz="914400" rtl="0" eaLnBrk="0" fontAlgn="base" latinLnBrk="0" hangingPunct="0">
              <a:lnSpc>
                <a:spcPct val="100000"/>
              </a:lnSpc>
              <a:spcBef>
                <a:spcPct val="0"/>
              </a:spcBef>
              <a:spcAft>
                <a:spcPct val="0"/>
              </a:spcAft>
              <a:buClr>
                <a:srgbClr val="FF0000"/>
              </a:buClr>
              <a:buSzPct val="125000"/>
              <a:buFont typeface="Wingdings" pitchFamily="2" charset="2"/>
              <a:buChar char="ü"/>
              <a:tabLst/>
              <a:defRPr/>
            </a:pPr>
            <a:endParaRPr kumimoji="0" lang="en-US" sz="1800" b="1" i="0" u="none" strike="noStrike" kern="1200" cap="none" spc="0" normalizeH="0" baseline="0" noProof="0" dirty="0">
              <a:ln>
                <a:noFill/>
              </a:ln>
              <a:solidFill>
                <a:srgbClr val="333399"/>
              </a:solidFill>
              <a:effectLst/>
              <a:uLnTx/>
              <a:uFillTx/>
              <a:latin typeface="Arial"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ＭＳ Ｐゴシック" panose="020B0600070205080204" pitchFamily="34" charset="-128"/>
              <a:cs typeface="+mn-cs"/>
            </a:endParaRPr>
          </a:p>
        </p:txBody>
      </p:sp>
    </p:spTree>
    <p:extLst>
      <p:ext uri="{BB962C8B-B14F-4D97-AF65-F5344CB8AC3E}">
        <p14:creationId xmlns:p14="http://schemas.microsoft.com/office/powerpoint/2010/main" val="219779778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6610" name="Rectangle 2"/>
          <p:cNvSpPr>
            <a:spLocks noGrp="1" noChangeArrowheads="1"/>
          </p:cNvSpPr>
          <p:nvPr>
            <p:ph type="title"/>
          </p:nvPr>
        </p:nvSpPr>
        <p:spPr>
          <a:xfrm>
            <a:off x="685800" y="76200"/>
            <a:ext cx="7772400" cy="1143000"/>
          </a:xfrm>
        </p:spPr>
        <p:txBody>
          <a:bodyPr/>
          <a:lstStyle/>
          <a:p>
            <a:pPr>
              <a:defRPr/>
            </a:pPr>
            <a:r>
              <a:rPr lang="en-US" b="1" smtClean="0">
                <a:solidFill>
                  <a:srgbClr val="FFFF00"/>
                </a:solidFill>
                <a:effectLst>
                  <a:outerShdw blurRad="38100" dist="38100" dir="2700000" algn="tl">
                    <a:srgbClr val="000000"/>
                  </a:outerShdw>
                </a:effectLst>
                <a:ea typeface="ＭＳ Ｐゴシック" charset="-128"/>
              </a:rPr>
              <a:t>Next: Lymphoma</a:t>
            </a:r>
          </a:p>
        </p:txBody>
      </p:sp>
      <p:sp>
        <p:nvSpPr>
          <p:cNvPr id="37891" name="Rectangle 3"/>
          <p:cNvSpPr>
            <a:spLocks noChangeArrowheads="1"/>
          </p:cNvSpPr>
          <p:nvPr/>
        </p:nvSpPr>
        <p:spPr bwMode="auto">
          <a:xfrm>
            <a:off x="228600" y="1371600"/>
            <a:ext cx="4267200" cy="5029200"/>
          </a:xfrm>
          <a:prstGeom prst="rect">
            <a:avLst/>
          </a:prstGeom>
          <a:solidFill>
            <a:schemeClr val="tx1"/>
          </a:solidFill>
          <a:ln w="9525">
            <a:solidFill>
              <a:schemeClr val="bg1"/>
            </a:solidFill>
            <a:miter lim="800000"/>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7892" name="Rectangle 4"/>
          <p:cNvSpPr>
            <a:spLocks noChangeArrowheads="1"/>
          </p:cNvSpPr>
          <p:nvPr/>
        </p:nvSpPr>
        <p:spPr bwMode="auto">
          <a:xfrm>
            <a:off x="4724400" y="1371600"/>
            <a:ext cx="4267200" cy="5029200"/>
          </a:xfrm>
          <a:prstGeom prst="rect">
            <a:avLst/>
          </a:prstGeom>
          <a:solidFill>
            <a:schemeClr val="tx1"/>
          </a:solidFill>
          <a:ln w="9525">
            <a:solidFill>
              <a:schemeClr val="bg1"/>
            </a:solidFill>
            <a:miter lim="800000"/>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9701" name="Text Box 5"/>
          <p:cNvSpPr txBox="1">
            <a:spLocks noChangeArrowheads="1"/>
          </p:cNvSpPr>
          <p:nvPr/>
        </p:nvSpPr>
        <p:spPr bwMode="auto">
          <a:xfrm>
            <a:off x="4983163" y="5715000"/>
            <a:ext cx="38560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smtClean="0">
                <a:ln>
                  <a:noFill/>
                </a:ln>
                <a:solidFill>
                  <a:srgbClr val="FF6600"/>
                </a:solidFill>
                <a:effectLst/>
                <a:uLnTx/>
                <a:uFillTx/>
                <a:latin typeface="Arial" charset="0"/>
                <a:ea typeface="ＭＳ Ｐゴシック" charset="0"/>
                <a:cs typeface="+mn-cs"/>
              </a:rPr>
              <a:t>Non-Hodgkin Lymphoma</a:t>
            </a:r>
            <a:r>
              <a:rPr kumimoji="0" lang="en-US" sz="1800" b="0" i="0" u="none" strike="noStrike" kern="1200" cap="none" spc="0" normalizeH="0" baseline="0" noProof="0" smtClean="0">
                <a:ln>
                  <a:noFill/>
                </a:ln>
                <a:solidFill>
                  <a:srgbClr val="000000"/>
                </a:solidFill>
                <a:effectLst/>
                <a:uLnTx/>
                <a:uFillTx/>
                <a:latin typeface="Arial" charset="0"/>
                <a:ea typeface="ＭＳ Ｐゴシック" charset="0"/>
                <a:cs typeface="+mn-cs"/>
              </a:rPr>
              <a:t> </a:t>
            </a:r>
          </a:p>
        </p:txBody>
      </p:sp>
      <p:sp>
        <p:nvSpPr>
          <p:cNvPr id="29702" name="Text Box 6"/>
          <p:cNvSpPr txBox="1">
            <a:spLocks noChangeArrowheads="1"/>
          </p:cNvSpPr>
          <p:nvPr/>
        </p:nvSpPr>
        <p:spPr bwMode="auto">
          <a:xfrm>
            <a:off x="842963" y="5715000"/>
            <a:ext cx="31956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smtClean="0">
                <a:ln>
                  <a:noFill/>
                </a:ln>
                <a:solidFill>
                  <a:srgbClr val="FF6600"/>
                </a:solidFill>
                <a:effectLst/>
                <a:uLnTx/>
                <a:uFillTx/>
                <a:latin typeface="Arial" charset="0"/>
                <a:ea typeface="ＭＳ Ｐゴシック" charset="0"/>
                <a:cs typeface="+mn-cs"/>
              </a:rPr>
              <a:t>Hodgkin Lymphoma </a:t>
            </a:r>
          </a:p>
        </p:txBody>
      </p:sp>
      <p:pic>
        <p:nvPicPr>
          <p:cNvPr id="37895" name="Picture 7" descr="1"/>
          <p:cNvPicPr>
            <a:picLocks noChangeAspect="1" noChangeArrowheads="1"/>
          </p:cNvPicPr>
          <p:nvPr/>
        </p:nvPicPr>
        <p:blipFill>
          <a:blip r:embed="rId3">
            <a:extLst>
              <a:ext uri="{28A0092B-C50C-407E-A947-70E740481C1C}">
                <a14:useLocalDpi xmlns:a14="http://schemas.microsoft.com/office/drawing/2010/main" val="0"/>
              </a:ext>
            </a:extLst>
          </a:blip>
          <a:srcRect l="9502" t="7819" r="8789" b="26399"/>
          <a:stretch>
            <a:fillRect/>
          </a:stretch>
        </p:blipFill>
        <p:spPr bwMode="auto">
          <a:xfrm>
            <a:off x="381000" y="1676400"/>
            <a:ext cx="3962400" cy="387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Picture 8" descr="1"/>
          <p:cNvPicPr>
            <a:picLocks noChangeAspect="1" noChangeArrowheads="1"/>
          </p:cNvPicPr>
          <p:nvPr/>
        </p:nvPicPr>
        <p:blipFill>
          <a:blip r:embed="rId4">
            <a:extLst>
              <a:ext uri="{28A0092B-C50C-407E-A947-70E740481C1C}">
                <a14:useLocalDpi xmlns:a14="http://schemas.microsoft.com/office/drawing/2010/main" val="0"/>
              </a:ext>
            </a:extLst>
          </a:blip>
          <a:srcRect l="6474" t="10793" r="5939" b="14063"/>
          <a:stretch>
            <a:fillRect/>
          </a:stretch>
        </p:blipFill>
        <p:spPr bwMode="auto">
          <a:xfrm>
            <a:off x="4953000" y="1600200"/>
            <a:ext cx="387032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043256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8658" name="Rectangle 2"/>
          <p:cNvSpPr>
            <a:spLocks noGrp="1" noChangeArrowheads="1"/>
          </p:cNvSpPr>
          <p:nvPr>
            <p:ph type="title"/>
          </p:nvPr>
        </p:nvSpPr>
        <p:spPr>
          <a:xfrm>
            <a:off x="685800" y="76200"/>
            <a:ext cx="7772400" cy="1143000"/>
          </a:xfrm>
        </p:spPr>
        <p:txBody>
          <a:bodyPr/>
          <a:lstStyle/>
          <a:p>
            <a:pPr>
              <a:defRPr/>
            </a:pPr>
            <a:r>
              <a:rPr lang="en-US" b="1" smtClean="0">
                <a:solidFill>
                  <a:srgbClr val="FFFF00"/>
                </a:solidFill>
                <a:effectLst>
                  <a:outerShdw blurRad="38100" dist="38100" dir="2700000" algn="tl">
                    <a:srgbClr val="000000"/>
                  </a:outerShdw>
                </a:effectLst>
                <a:ea typeface="ＭＳ Ｐゴシック" charset="-128"/>
              </a:rPr>
              <a:t>Lymphoma: Two Types </a:t>
            </a:r>
          </a:p>
        </p:txBody>
      </p:sp>
      <p:sp>
        <p:nvSpPr>
          <p:cNvPr id="38915" name="Rectangle 3"/>
          <p:cNvSpPr>
            <a:spLocks noChangeArrowheads="1"/>
          </p:cNvSpPr>
          <p:nvPr/>
        </p:nvSpPr>
        <p:spPr bwMode="auto">
          <a:xfrm>
            <a:off x="228600" y="1371600"/>
            <a:ext cx="4267200" cy="5257800"/>
          </a:xfrm>
          <a:prstGeom prst="rect">
            <a:avLst/>
          </a:prstGeom>
          <a:solidFill>
            <a:schemeClr val="tx1"/>
          </a:solidFill>
          <a:ln w="9525">
            <a:solidFill>
              <a:schemeClr val="bg1"/>
            </a:solidFill>
            <a:miter lim="800000"/>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8916" name="Rectangle 4"/>
          <p:cNvSpPr>
            <a:spLocks noChangeArrowheads="1"/>
          </p:cNvSpPr>
          <p:nvPr/>
        </p:nvSpPr>
        <p:spPr bwMode="auto">
          <a:xfrm>
            <a:off x="4700588" y="1371600"/>
            <a:ext cx="4267200" cy="5257800"/>
          </a:xfrm>
          <a:prstGeom prst="rect">
            <a:avLst/>
          </a:prstGeom>
          <a:solidFill>
            <a:schemeClr val="tx1"/>
          </a:solidFill>
          <a:ln w="9525">
            <a:solidFill>
              <a:schemeClr val="bg1"/>
            </a:solidFill>
            <a:miter lim="800000"/>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0725" name="Text Box 5"/>
          <p:cNvSpPr txBox="1">
            <a:spLocks noChangeArrowheads="1"/>
          </p:cNvSpPr>
          <p:nvPr/>
        </p:nvSpPr>
        <p:spPr bwMode="auto">
          <a:xfrm>
            <a:off x="5189538" y="6034088"/>
            <a:ext cx="3573462" cy="442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300" b="1" i="0" u="none" strike="noStrike" kern="1200" cap="none" spc="0" normalizeH="0" baseline="0" noProof="0" smtClean="0">
                <a:ln>
                  <a:noFill/>
                </a:ln>
                <a:solidFill>
                  <a:srgbClr val="FF6600"/>
                </a:solidFill>
                <a:effectLst/>
                <a:uLnTx/>
                <a:uFillTx/>
                <a:latin typeface="Arial" charset="0"/>
                <a:ea typeface="ＭＳ Ｐゴシック" charset="0"/>
                <a:cs typeface="+mn-cs"/>
              </a:rPr>
              <a:t>Non-Hogkin Lymphoma</a:t>
            </a:r>
            <a:r>
              <a:rPr kumimoji="0" lang="en-US" sz="1800" b="0" i="0" u="none" strike="noStrike" kern="1200" cap="none" spc="0" normalizeH="0" baseline="0" noProof="0" smtClean="0">
                <a:ln>
                  <a:noFill/>
                </a:ln>
                <a:solidFill>
                  <a:srgbClr val="000000"/>
                </a:solidFill>
                <a:effectLst/>
                <a:uLnTx/>
                <a:uFillTx/>
                <a:latin typeface="Arial" charset="0"/>
                <a:ea typeface="ＭＳ Ｐゴシック" charset="0"/>
                <a:cs typeface="+mn-cs"/>
              </a:rPr>
              <a:t>  </a:t>
            </a:r>
          </a:p>
        </p:txBody>
      </p:sp>
      <p:sp>
        <p:nvSpPr>
          <p:cNvPr id="30726" name="Text Box 6"/>
          <p:cNvSpPr txBox="1">
            <a:spLocks noChangeArrowheads="1"/>
          </p:cNvSpPr>
          <p:nvPr/>
        </p:nvSpPr>
        <p:spPr bwMode="auto">
          <a:xfrm>
            <a:off x="661988" y="6096000"/>
            <a:ext cx="3111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smtClean="0">
                <a:ln>
                  <a:noFill/>
                </a:ln>
                <a:solidFill>
                  <a:srgbClr val="FF6600"/>
                </a:solidFill>
                <a:effectLst/>
                <a:uLnTx/>
                <a:uFillTx/>
                <a:latin typeface="Arial" charset="0"/>
                <a:ea typeface="ＭＳ Ｐゴシック" charset="0"/>
                <a:cs typeface="+mn-cs"/>
              </a:rPr>
              <a:t>Hodgkin Lymphoma</a:t>
            </a:r>
          </a:p>
        </p:txBody>
      </p:sp>
      <p:sp>
        <p:nvSpPr>
          <p:cNvPr id="1478663" name="Text Box 7"/>
          <p:cNvSpPr txBox="1">
            <a:spLocks noChangeArrowheads="1"/>
          </p:cNvSpPr>
          <p:nvPr/>
        </p:nvSpPr>
        <p:spPr bwMode="auto">
          <a:xfrm>
            <a:off x="441325" y="4419600"/>
            <a:ext cx="3902075" cy="191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285750" marR="0" lvl="0" indent="-285750" algn="l" defTabSz="914400" rtl="0" eaLnBrk="0" fontAlgn="base" latinLnBrk="0" hangingPunct="0">
              <a:lnSpc>
                <a:spcPct val="100000"/>
              </a:lnSpc>
              <a:spcBef>
                <a:spcPct val="0"/>
              </a:spcBef>
              <a:spcAft>
                <a:spcPct val="0"/>
              </a:spcAft>
              <a:buClr>
                <a:srgbClr val="FF0000"/>
              </a:buClr>
              <a:buSzPct val="125000"/>
              <a:buFont typeface="Wingdings" pitchFamily="2" charset="2"/>
              <a:buChar char="ü"/>
              <a:tabLst/>
              <a:defRPr/>
            </a:pPr>
            <a:r>
              <a:rPr kumimoji="0" lang="en-US" sz="1700" b="1" i="0" u="none" strike="noStrike" kern="1200" cap="none" spc="0" normalizeH="0" baseline="0" noProof="0" dirty="0">
                <a:ln>
                  <a:noFill/>
                </a:ln>
                <a:solidFill>
                  <a:srgbClr val="333399"/>
                </a:solidFill>
                <a:effectLst/>
                <a:uLnTx/>
                <a:uFillTx/>
                <a:latin typeface="Arial" charset="0"/>
                <a:ea typeface="ＭＳ Ｐゴシック" panose="020B0600070205080204" pitchFamily="34" charset="-128"/>
                <a:cs typeface="+mn-cs"/>
              </a:rPr>
              <a:t> </a:t>
            </a:r>
            <a:r>
              <a:rPr kumimoji="0" lang="en-US" sz="1700" b="1" i="0" u="none" strike="noStrike" kern="1200" cap="none" spc="0" normalizeH="0" baseline="0" noProof="0" dirty="0">
                <a:ln>
                  <a:noFill/>
                </a:ln>
                <a:solidFill>
                  <a:srgbClr val="00FF00"/>
                </a:solidFill>
                <a:effectLst/>
                <a:uLnTx/>
                <a:uFillTx/>
                <a:latin typeface="Arial" charset="0"/>
                <a:ea typeface="ＭＳ Ｐゴシック" panose="020B0600070205080204" pitchFamily="34" charset="-128"/>
                <a:cs typeface="+mn-cs"/>
              </a:rPr>
              <a:t>2</a:t>
            </a:r>
            <a:r>
              <a:rPr kumimoji="0" lang="en-US" sz="1700" b="1" i="0" u="none" strike="noStrike" kern="1200" cap="none" spc="0" normalizeH="0" baseline="30000" noProof="0" dirty="0">
                <a:ln>
                  <a:noFill/>
                </a:ln>
                <a:solidFill>
                  <a:srgbClr val="00FF00"/>
                </a:solidFill>
                <a:effectLst/>
                <a:uLnTx/>
                <a:uFillTx/>
                <a:latin typeface="Arial" charset="0"/>
                <a:ea typeface="ＭＳ Ｐゴシック" panose="020B0600070205080204" pitchFamily="34" charset="-128"/>
                <a:cs typeface="+mn-cs"/>
              </a:rPr>
              <a:t>nd</a:t>
            </a:r>
            <a:r>
              <a:rPr kumimoji="0" lang="en-US" sz="1700" b="1" i="0" u="none" strike="noStrike" kern="1200" cap="none" spc="0" normalizeH="0" baseline="0" noProof="0" dirty="0">
                <a:ln>
                  <a:noFill/>
                </a:ln>
                <a:solidFill>
                  <a:srgbClr val="00FF00"/>
                </a:solidFill>
                <a:effectLst/>
                <a:uLnTx/>
                <a:uFillTx/>
                <a:latin typeface="Arial" charset="0"/>
                <a:ea typeface="ＭＳ Ｐゴシック" panose="020B0600070205080204" pitchFamily="34" charset="-128"/>
                <a:cs typeface="+mn-cs"/>
              </a:rPr>
              <a:t> decade</a:t>
            </a:r>
          </a:p>
          <a:p>
            <a:pPr marL="285750" marR="0" lvl="0" indent="-285750" algn="l" defTabSz="914400" rtl="0" eaLnBrk="0" fontAlgn="base" latinLnBrk="0" hangingPunct="0">
              <a:lnSpc>
                <a:spcPct val="100000"/>
              </a:lnSpc>
              <a:spcBef>
                <a:spcPct val="0"/>
              </a:spcBef>
              <a:spcAft>
                <a:spcPct val="0"/>
              </a:spcAft>
              <a:buClr>
                <a:srgbClr val="FF0000"/>
              </a:buClr>
              <a:buSzPct val="125000"/>
              <a:buFont typeface="Wingdings" pitchFamily="2" charset="2"/>
              <a:buChar char="ü"/>
              <a:tabLst/>
              <a:defRPr/>
            </a:pPr>
            <a:endParaRPr kumimoji="0" lang="en-US" sz="1700" b="1" i="0" u="none" strike="noStrike" kern="1200" cap="none" spc="0" normalizeH="0" baseline="0" noProof="0" dirty="0">
              <a:ln>
                <a:noFill/>
              </a:ln>
              <a:solidFill>
                <a:srgbClr val="00FF00"/>
              </a:solidFill>
              <a:effectLst/>
              <a:uLnTx/>
              <a:uFillTx/>
              <a:latin typeface="Arial" charset="0"/>
              <a:ea typeface="ＭＳ Ｐゴシック" panose="020B0600070205080204" pitchFamily="34" charset="-128"/>
              <a:cs typeface="+mn-cs"/>
            </a:endParaRPr>
          </a:p>
          <a:p>
            <a:pPr marL="285750" marR="0" lvl="0" indent="-285750" algn="l" defTabSz="914400" rtl="0" eaLnBrk="0" fontAlgn="base" latinLnBrk="0" hangingPunct="0">
              <a:lnSpc>
                <a:spcPct val="100000"/>
              </a:lnSpc>
              <a:spcBef>
                <a:spcPct val="0"/>
              </a:spcBef>
              <a:spcAft>
                <a:spcPct val="0"/>
              </a:spcAft>
              <a:buClr>
                <a:srgbClr val="FF0000"/>
              </a:buClr>
              <a:buSzPct val="125000"/>
              <a:buFont typeface="Wingdings" pitchFamily="2" charset="2"/>
              <a:buChar char="ü"/>
              <a:tabLst/>
              <a:defRPr/>
            </a:pPr>
            <a:r>
              <a:rPr kumimoji="0" lang="en-US" sz="1700" b="1" i="0" u="none" strike="noStrike" kern="1200" cap="none" spc="0" normalizeH="0" baseline="0" noProof="0" dirty="0">
                <a:ln>
                  <a:noFill/>
                </a:ln>
                <a:solidFill>
                  <a:srgbClr val="00FF00"/>
                </a:solidFill>
                <a:effectLst/>
                <a:uLnTx/>
                <a:uFillTx/>
                <a:latin typeface="Arial" charset="0"/>
                <a:ea typeface="ＭＳ Ｐゴシック" panose="020B0600070205080204" pitchFamily="34" charset="-128"/>
                <a:cs typeface="+mn-cs"/>
              </a:rPr>
              <a:t> </a:t>
            </a:r>
            <a:r>
              <a:rPr kumimoji="0" lang="en-US" sz="1700" b="1" i="0" u="none" strike="noStrike" kern="1200" cap="none" spc="0" normalizeH="0" baseline="0" noProof="0" dirty="0" err="1">
                <a:ln>
                  <a:noFill/>
                </a:ln>
                <a:solidFill>
                  <a:srgbClr val="00FF00"/>
                </a:solidFill>
                <a:effectLst/>
                <a:uLnTx/>
                <a:uFillTx/>
                <a:latin typeface="Arial" charset="0"/>
                <a:ea typeface="ＭＳ Ｐゴシック" panose="020B0600070205080204" pitchFamily="34" charset="-128"/>
                <a:cs typeface="+mn-cs"/>
              </a:rPr>
              <a:t>Intrathoracic</a:t>
            </a:r>
            <a:r>
              <a:rPr kumimoji="0" lang="en-US" sz="1700" b="1" i="0" u="none" strike="noStrike" kern="1200" cap="none" spc="0" normalizeH="0" baseline="0" noProof="0" dirty="0">
                <a:ln>
                  <a:noFill/>
                </a:ln>
                <a:solidFill>
                  <a:srgbClr val="00FF00"/>
                </a:solidFill>
                <a:effectLst/>
                <a:uLnTx/>
                <a:uFillTx/>
                <a:latin typeface="Arial" charset="0"/>
                <a:ea typeface="ＭＳ Ｐゴシック" panose="020B0600070205080204" pitchFamily="34" charset="-128"/>
                <a:cs typeface="+mn-cs"/>
              </a:rPr>
              <a:t> involvement ~ 85%</a:t>
            </a:r>
          </a:p>
          <a:p>
            <a:pPr marL="285750" marR="0" lvl="0" indent="-285750" algn="l" defTabSz="914400" rtl="0" eaLnBrk="0" fontAlgn="base" latinLnBrk="0" hangingPunct="0">
              <a:lnSpc>
                <a:spcPct val="100000"/>
              </a:lnSpc>
              <a:spcBef>
                <a:spcPct val="0"/>
              </a:spcBef>
              <a:spcAft>
                <a:spcPct val="0"/>
              </a:spcAft>
              <a:buClr>
                <a:srgbClr val="FF0000"/>
              </a:buClr>
              <a:buSzPct val="125000"/>
              <a:buFont typeface="Wingdings" pitchFamily="2" charset="2"/>
              <a:buChar char="ü"/>
              <a:tabLst/>
              <a:defRPr/>
            </a:pPr>
            <a:endParaRPr kumimoji="0" lang="en-US" sz="1700" b="1" i="0" u="none" strike="noStrike" kern="1200" cap="none" spc="0" normalizeH="0" baseline="0" noProof="0" dirty="0">
              <a:ln>
                <a:noFill/>
              </a:ln>
              <a:solidFill>
                <a:srgbClr val="00FF00"/>
              </a:solidFill>
              <a:effectLst/>
              <a:uLnTx/>
              <a:uFillTx/>
              <a:latin typeface="Arial" charset="0"/>
              <a:ea typeface="ＭＳ Ｐゴシック" panose="020B0600070205080204" pitchFamily="34" charset="-128"/>
              <a:cs typeface="+mn-cs"/>
            </a:endParaRPr>
          </a:p>
          <a:p>
            <a:pPr marL="285750" marR="0" lvl="0" indent="-285750" algn="l" defTabSz="914400" rtl="0" eaLnBrk="0" fontAlgn="base" latinLnBrk="0" hangingPunct="0">
              <a:lnSpc>
                <a:spcPct val="100000"/>
              </a:lnSpc>
              <a:spcBef>
                <a:spcPct val="0"/>
              </a:spcBef>
              <a:spcAft>
                <a:spcPct val="0"/>
              </a:spcAft>
              <a:buClr>
                <a:srgbClr val="FF0000"/>
              </a:buClr>
              <a:buSzPct val="125000"/>
              <a:buFont typeface="Wingdings" pitchFamily="2" charset="2"/>
              <a:buChar char="ü"/>
              <a:tabLst/>
              <a:defRPr/>
            </a:pPr>
            <a:r>
              <a:rPr kumimoji="0" lang="en-US" sz="1700" b="1" i="0" u="none" strike="noStrike" kern="1200" cap="none" spc="0" normalizeH="0" baseline="0" noProof="0" dirty="0">
                <a:ln>
                  <a:noFill/>
                </a:ln>
                <a:solidFill>
                  <a:srgbClr val="00FF00"/>
                </a:solidFill>
                <a:effectLst/>
                <a:uLnTx/>
                <a:uFillTx/>
                <a:latin typeface="Arial" charset="0"/>
                <a:ea typeface="ＭＳ Ｐゴシック" panose="020B0600070205080204" pitchFamily="34" charset="-128"/>
                <a:cs typeface="+mn-cs"/>
              </a:rPr>
              <a:t> </a:t>
            </a:r>
            <a:r>
              <a:rPr kumimoji="0" lang="en-US" sz="1700" b="1" i="0" u="none" strike="noStrike" kern="1200" cap="none" spc="0" normalizeH="0" baseline="0" noProof="0" dirty="0" err="1">
                <a:ln>
                  <a:noFill/>
                </a:ln>
                <a:solidFill>
                  <a:srgbClr val="00FF00"/>
                </a:solidFill>
                <a:effectLst/>
                <a:uLnTx/>
                <a:uFillTx/>
                <a:latin typeface="Arial" charset="0"/>
                <a:ea typeface="ＭＳ Ｐゴシック" panose="020B0600070205080204" pitchFamily="34" charset="-128"/>
                <a:cs typeface="+mn-cs"/>
              </a:rPr>
              <a:t>Thymic</a:t>
            </a:r>
            <a:r>
              <a:rPr kumimoji="0" lang="en-US" sz="1700" b="1" i="0" u="none" strike="noStrike" kern="1200" cap="none" spc="0" normalizeH="0" baseline="0" noProof="0" dirty="0">
                <a:ln>
                  <a:noFill/>
                </a:ln>
                <a:solidFill>
                  <a:srgbClr val="00FF00"/>
                </a:solidFill>
                <a:effectLst/>
                <a:uLnTx/>
                <a:uFillTx/>
                <a:latin typeface="Arial" charset="0"/>
                <a:ea typeface="ＭＳ Ｐゴシック" panose="020B0600070205080204" pitchFamily="34" charset="-128"/>
                <a:cs typeface="+mn-cs"/>
              </a:rPr>
              <a:t> involvement &gt; 70%</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700" b="1" i="0" u="none" strike="noStrike" kern="1200" cap="none" spc="0" normalizeH="0" baseline="0" noProof="0" dirty="0">
              <a:ln>
                <a:noFill/>
              </a:ln>
              <a:solidFill>
                <a:srgbClr val="333399"/>
              </a:solidFill>
              <a:effectLst/>
              <a:uLnTx/>
              <a:uFillTx/>
              <a:latin typeface="Arial"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ＭＳ Ｐゴシック" panose="020B0600070205080204" pitchFamily="34" charset="-128"/>
              <a:cs typeface="+mn-cs"/>
            </a:endParaRPr>
          </a:p>
        </p:txBody>
      </p:sp>
      <p:sp>
        <p:nvSpPr>
          <p:cNvPr id="30728" name="Text Box 8"/>
          <p:cNvSpPr txBox="1">
            <a:spLocks noChangeArrowheads="1"/>
          </p:cNvSpPr>
          <p:nvPr/>
        </p:nvSpPr>
        <p:spPr bwMode="auto">
          <a:xfrm>
            <a:off x="5049838" y="4489450"/>
            <a:ext cx="3825875" cy="219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
                <a:srgbClr val="FF0000"/>
              </a:buClr>
              <a:buSzPct val="125000"/>
              <a:buFont typeface="Wingdings" charset="0"/>
              <a:buChar char="ü"/>
              <a:tabLst/>
              <a:defRPr/>
            </a:pPr>
            <a:r>
              <a:rPr kumimoji="0" lang="en-US" sz="1700" b="1" i="0" u="none" strike="noStrike" kern="1200" cap="none" spc="0" normalizeH="0" baseline="0" noProof="0" smtClean="0">
                <a:ln>
                  <a:noFill/>
                </a:ln>
                <a:solidFill>
                  <a:srgbClr val="00FF00"/>
                </a:solidFill>
                <a:effectLst/>
                <a:uLnTx/>
                <a:uFillTx/>
                <a:latin typeface="Arial" charset="0"/>
                <a:ea typeface="ＭＳ Ｐゴシック" charset="0"/>
                <a:cs typeface="+mn-cs"/>
              </a:rPr>
              <a:t> 1</a:t>
            </a:r>
            <a:r>
              <a:rPr kumimoji="0" lang="en-US" sz="1700" b="1" i="0" u="none" strike="noStrike" kern="1200" cap="none" spc="0" normalizeH="0" baseline="30000" noProof="0" smtClean="0">
                <a:ln>
                  <a:noFill/>
                </a:ln>
                <a:solidFill>
                  <a:srgbClr val="00FF00"/>
                </a:solidFill>
                <a:effectLst/>
                <a:uLnTx/>
                <a:uFillTx/>
                <a:latin typeface="Arial" charset="0"/>
                <a:ea typeface="ＭＳ Ｐゴシック" charset="0"/>
                <a:cs typeface="+mn-cs"/>
              </a:rPr>
              <a:t>st</a:t>
            </a:r>
            <a:r>
              <a:rPr kumimoji="0" lang="en-US" sz="1700" b="1" i="0" u="none" strike="noStrike" kern="1200" cap="none" spc="0" normalizeH="0" baseline="0" noProof="0" smtClean="0">
                <a:ln>
                  <a:noFill/>
                </a:ln>
                <a:solidFill>
                  <a:srgbClr val="00FF00"/>
                </a:solidFill>
                <a:effectLst/>
                <a:uLnTx/>
                <a:uFillTx/>
                <a:latin typeface="Arial" charset="0"/>
                <a:ea typeface="ＭＳ Ｐゴシック" charset="0"/>
                <a:cs typeface="+mn-cs"/>
              </a:rPr>
              <a:t> and 2</a:t>
            </a:r>
            <a:r>
              <a:rPr kumimoji="0" lang="en-US" sz="1700" b="1" i="0" u="none" strike="noStrike" kern="1200" cap="none" spc="0" normalizeH="0" baseline="30000" noProof="0" smtClean="0">
                <a:ln>
                  <a:noFill/>
                </a:ln>
                <a:solidFill>
                  <a:srgbClr val="00FF00"/>
                </a:solidFill>
                <a:effectLst/>
                <a:uLnTx/>
                <a:uFillTx/>
                <a:latin typeface="Arial" charset="0"/>
                <a:ea typeface="ＭＳ Ｐゴシック" charset="0"/>
                <a:cs typeface="+mn-cs"/>
              </a:rPr>
              <a:t>nd</a:t>
            </a:r>
            <a:r>
              <a:rPr kumimoji="0" lang="en-US" sz="1700" b="1" i="0" u="none" strike="noStrike" kern="1200" cap="none" spc="0" normalizeH="0" baseline="0" noProof="0" smtClean="0">
                <a:ln>
                  <a:noFill/>
                </a:ln>
                <a:solidFill>
                  <a:srgbClr val="00FF00"/>
                </a:solidFill>
                <a:effectLst/>
                <a:uLnTx/>
                <a:uFillTx/>
                <a:latin typeface="Arial" charset="0"/>
                <a:ea typeface="ＭＳ Ｐゴシック" charset="0"/>
                <a:cs typeface="+mn-cs"/>
              </a:rPr>
              <a:t> decade  </a:t>
            </a:r>
          </a:p>
          <a:p>
            <a:pPr marL="0" marR="0" lvl="0" indent="0" algn="l" defTabSz="914400" rtl="0" eaLnBrk="0" fontAlgn="base" latinLnBrk="0" hangingPunct="0">
              <a:lnSpc>
                <a:spcPct val="100000"/>
              </a:lnSpc>
              <a:spcBef>
                <a:spcPct val="0"/>
              </a:spcBef>
              <a:spcAft>
                <a:spcPct val="0"/>
              </a:spcAft>
              <a:buClr>
                <a:srgbClr val="FF0000"/>
              </a:buClr>
              <a:buSzPct val="125000"/>
              <a:buFont typeface="Wingdings" charset="0"/>
              <a:buChar char="ü"/>
              <a:tabLst/>
              <a:defRPr/>
            </a:pPr>
            <a:endParaRPr kumimoji="0" lang="en-US" sz="1700" b="1" i="0" u="none" strike="noStrike" kern="1200" cap="none" spc="0" normalizeH="0" baseline="0" noProof="0" smtClean="0">
              <a:ln>
                <a:noFill/>
              </a:ln>
              <a:solidFill>
                <a:srgbClr val="00FF00"/>
              </a:solidFill>
              <a:effectLst/>
              <a:uLnTx/>
              <a:uFillTx/>
              <a:latin typeface="Arial" charset="0"/>
              <a:ea typeface="ＭＳ Ｐゴシック" charset="0"/>
              <a:cs typeface="+mn-cs"/>
            </a:endParaRPr>
          </a:p>
          <a:p>
            <a:pPr marL="0" marR="0" lvl="0" indent="0" algn="l" defTabSz="914400" rtl="0" eaLnBrk="0" fontAlgn="base" latinLnBrk="0" hangingPunct="0">
              <a:lnSpc>
                <a:spcPct val="100000"/>
              </a:lnSpc>
              <a:spcBef>
                <a:spcPct val="0"/>
              </a:spcBef>
              <a:spcAft>
                <a:spcPct val="0"/>
              </a:spcAft>
              <a:buClr>
                <a:srgbClr val="FF0000"/>
              </a:buClr>
              <a:buSzPct val="125000"/>
              <a:buFont typeface="Wingdings" charset="0"/>
              <a:buChar char="ü"/>
              <a:tabLst/>
              <a:defRPr/>
            </a:pPr>
            <a:r>
              <a:rPr kumimoji="0" lang="en-US" sz="1700" b="1" i="0" u="none" strike="noStrike" kern="1200" cap="none" spc="0" normalizeH="0" baseline="0" noProof="0" smtClean="0">
                <a:ln>
                  <a:noFill/>
                </a:ln>
                <a:solidFill>
                  <a:srgbClr val="00FF00"/>
                </a:solidFill>
                <a:effectLst/>
                <a:uLnTx/>
                <a:uFillTx/>
                <a:latin typeface="Arial" charset="0"/>
                <a:ea typeface="ＭＳ Ｐゴシック" charset="0"/>
                <a:cs typeface="+mn-cs"/>
              </a:rPr>
              <a:t> Intrathoracic involvement ~ 40% </a:t>
            </a:r>
          </a:p>
          <a:p>
            <a:pPr marL="0" marR="0" lvl="0" indent="0" algn="l" defTabSz="914400" rtl="0" eaLnBrk="0" fontAlgn="base" latinLnBrk="0" hangingPunct="0">
              <a:lnSpc>
                <a:spcPct val="100000"/>
              </a:lnSpc>
              <a:spcBef>
                <a:spcPct val="0"/>
              </a:spcBef>
              <a:spcAft>
                <a:spcPct val="0"/>
              </a:spcAft>
              <a:buClr>
                <a:srgbClr val="FF0000"/>
              </a:buClr>
              <a:buSzPct val="125000"/>
              <a:buFont typeface="Wingdings" charset="0"/>
              <a:buChar char="ü"/>
              <a:tabLst/>
              <a:defRPr/>
            </a:pPr>
            <a:endParaRPr kumimoji="0" lang="en-US" sz="1700" b="1" i="0" u="none" strike="noStrike" kern="1200" cap="none" spc="0" normalizeH="0" baseline="0" noProof="0" smtClean="0">
              <a:ln>
                <a:noFill/>
              </a:ln>
              <a:solidFill>
                <a:srgbClr val="00FF00"/>
              </a:solidFill>
              <a:effectLst/>
              <a:uLnTx/>
              <a:uFillTx/>
              <a:latin typeface="Arial" charset="0"/>
              <a:ea typeface="ＭＳ Ｐゴシック" charset="0"/>
              <a:cs typeface="+mn-cs"/>
            </a:endParaRPr>
          </a:p>
          <a:p>
            <a:pPr marL="0" marR="0" lvl="0" indent="0" algn="l" defTabSz="914400" rtl="0" eaLnBrk="0" fontAlgn="base" latinLnBrk="0" hangingPunct="0">
              <a:lnSpc>
                <a:spcPct val="100000"/>
              </a:lnSpc>
              <a:spcBef>
                <a:spcPct val="0"/>
              </a:spcBef>
              <a:spcAft>
                <a:spcPct val="0"/>
              </a:spcAft>
              <a:buClr>
                <a:srgbClr val="FF0000"/>
              </a:buClr>
              <a:buSzPct val="125000"/>
              <a:buFont typeface="Wingdings" charset="0"/>
              <a:buChar char="ü"/>
              <a:tabLst/>
              <a:defRPr/>
            </a:pPr>
            <a:r>
              <a:rPr kumimoji="0" lang="en-US" sz="1700" b="1" i="0" u="none" strike="noStrike" kern="1200" cap="none" spc="0" normalizeH="0" baseline="0" noProof="0" smtClean="0">
                <a:ln>
                  <a:noFill/>
                </a:ln>
                <a:solidFill>
                  <a:srgbClr val="00FF00"/>
                </a:solidFill>
                <a:effectLst/>
                <a:uLnTx/>
                <a:uFillTx/>
                <a:latin typeface="Arial" charset="0"/>
                <a:ea typeface="ＭＳ Ｐゴシック" charset="0"/>
                <a:cs typeface="+mn-cs"/>
              </a:rPr>
              <a:t> Typically nodal involvement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700" b="1" i="0" u="none" strike="noStrike" kern="1200" cap="none" spc="0" normalizeH="0" baseline="0" noProof="0" smtClean="0">
              <a:ln>
                <a:noFill/>
              </a:ln>
              <a:solidFill>
                <a:srgbClr val="333399"/>
              </a:solidFill>
              <a:effectLst/>
              <a:uLnTx/>
              <a:uFillTx/>
              <a:latin typeface="Arial" charset="0"/>
              <a:ea typeface="ＭＳ Ｐゴシック"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smtClean="0">
              <a:ln>
                <a:noFill/>
              </a:ln>
              <a:solidFill>
                <a:srgbClr val="333399"/>
              </a:solidFill>
              <a:effectLst/>
              <a:uLnTx/>
              <a:uFillTx/>
              <a:latin typeface="Arial" charset="0"/>
              <a:ea typeface="ＭＳ Ｐゴシック"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charset="0"/>
              <a:ea typeface="ＭＳ Ｐゴシック" charset="0"/>
              <a:cs typeface="+mn-cs"/>
            </a:endParaRPr>
          </a:p>
        </p:txBody>
      </p:sp>
      <p:pic>
        <p:nvPicPr>
          <p:cNvPr id="38921" name="Picture 9" descr="1"/>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l="25418" t="22110" b="27626"/>
          <a:stretch>
            <a:fillRect/>
          </a:stretch>
        </p:blipFill>
        <p:spPr bwMode="auto">
          <a:xfrm>
            <a:off x="381000" y="1600200"/>
            <a:ext cx="3962400" cy="26701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8922" name="Picture 10" descr="1"/>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l="19427" t="23122" r="17865" b="33220"/>
          <a:stretch>
            <a:fillRect/>
          </a:stretch>
        </p:blipFill>
        <p:spPr bwMode="auto">
          <a:xfrm>
            <a:off x="4953000" y="1600200"/>
            <a:ext cx="3810000" cy="26527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438728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6" name="Rectangle 4"/>
          <p:cNvSpPr>
            <a:spLocks noGrp="1" noChangeArrowheads="1"/>
          </p:cNvSpPr>
          <p:nvPr>
            <p:ph type="title"/>
          </p:nvPr>
        </p:nvSpPr>
        <p:spPr>
          <a:xfrm>
            <a:off x="533400" y="152400"/>
            <a:ext cx="8229600" cy="742950"/>
          </a:xfrm>
        </p:spPr>
        <p:txBody>
          <a:bodyPr/>
          <a:lstStyle/>
          <a:p>
            <a:pPr>
              <a:defRPr/>
            </a:pPr>
            <a:r>
              <a:rPr lang="en-US" b="1" dirty="0" smtClean="0">
                <a:solidFill>
                  <a:srgbClr val="FFFF00"/>
                </a:solidFill>
                <a:effectLst>
                  <a:outerShdw blurRad="38100" dist="38100" dir="2700000" algn="tl">
                    <a:srgbClr val="000000"/>
                  </a:outerShdw>
                </a:effectLst>
              </a:rPr>
              <a:t>Many Faces of Lymphoma </a:t>
            </a:r>
            <a:endParaRPr lang="en-US" b="1" dirty="0">
              <a:solidFill>
                <a:srgbClr val="FFFF00"/>
              </a:solidFill>
              <a:effectLst>
                <a:outerShdw blurRad="38100" dist="38100" dir="2700000" algn="tl">
                  <a:srgbClr val="000000"/>
                </a:outerShdw>
              </a:effectLst>
            </a:endParaRPr>
          </a:p>
        </p:txBody>
      </p:sp>
      <p:sp>
        <p:nvSpPr>
          <p:cNvPr id="39939" name="Rectangle 7"/>
          <p:cNvSpPr>
            <a:spLocks noChangeArrowheads="1"/>
          </p:cNvSpPr>
          <p:nvPr/>
        </p:nvSpPr>
        <p:spPr bwMode="auto">
          <a:xfrm>
            <a:off x="0" y="914400"/>
            <a:ext cx="9144000" cy="2971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smtClean="0">
              <a:ln>
                <a:noFill/>
              </a:ln>
              <a:solidFill>
                <a:srgbClr val="00FF00"/>
              </a:solidFill>
              <a:effectLst/>
              <a:uLnTx/>
              <a:uFillTx/>
              <a:latin typeface="Arial" panose="020B0604020202020204" pitchFamily="34" charset="0"/>
              <a:ea typeface="ＭＳ Ｐゴシック" panose="020B0600070205080204" pitchFamily="34" charset="-128"/>
              <a:cs typeface="+mn-cs"/>
            </a:endParaRPr>
          </a:p>
        </p:txBody>
      </p:sp>
      <p:sp>
        <p:nvSpPr>
          <p:cNvPr id="39940" name="Rectangle 10"/>
          <p:cNvSpPr>
            <a:spLocks noChangeArrowheads="1"/>
          </p:cNvSpPr>
          <p:nvPr/>
        </p:nvSpPr>
        <p:spPr bwMode="auto">
          <a:xfrm>
            <a:off x="0" y="3962400"/>
            <a:ext cx="9144000" cy="28956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smtClean="0">
              <a:ln>
                <a:noFill/>
              </a:ln>
              <a:solidFill>
                <a:srgbClr val="00FF00"/>
              </a:solidFill>
              <a:effectLst/>
              <a:uLnTx/>
              <a:uFillTx/>
              <a:latin typeface="Arial" panose="020B0604020202020204" pitchFamily="34" charset="0"/>
              <a:ea typeface="ＭＳ Ｐゴシック" panose="020B0600070205080204" pitchFamily="34" charset="-128"/>
              <a:cs typeface="+mn-cs"/>
            </a:endParaRPr>
          </a:p>
        </p:txBody>
      </p:sp>
      <p:sp>
        <p:nvSpPr>
          <p:cNvPr id="39941" name="Text Box 17"/>
          <p:cNvSpPr txBox="1">
            <a:spLocks noChangeArrowheads="1"/>
          </p:cNvSpPr>
          <p:nvPr/>
        </p:nvSpPr>
        <p:spPr bwMode="auto">
          <a:xfrm>
            <a:off x="457200" y="3519488"/>
            <a:ext cx="2419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00FF00"/>
                </a:solidFill>
                <a:effectLst/>
                <a:uLnTx/>
                <a:uFillTx/>
                <a:latin typeface="Arial" panose="020B0604020202020204" pitchFamily="34" charset="0"/>
                <a:ea typeface="ＭＳ Ｐゴシック" panose="020B0600070205080204" pitchFamily="34" charset="-128"/>
                <a:cs typeface="+mn-cs"/>
              </a:rPr>
              <a:t>Nodular Appearance</a:t>
            </a:r>
          </a:p>
        </p:txBody>
      </p:sp>
      <p:sp>
        <p:nvSpPr>
          <p:cNvPr id="39942" name="Text Box 20"/>
          <p:cNvSpPr txBox="1">
            <a:spLocks noChangeArrowheads="1"/>
          </p:cNvSpPr>
          <p:nvPr/>
        </p:nvSpPr>
        <p:spPr bwMode="auto">
          <a:xfrm>
            <a:off x="838200" y="6491288"/>
            <a:ext cx="21463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00FF00"/>
                </a:solidFill>
                <a:effectLst/>
                <a:uLnTx/>
                <a:uFillTx/>
                <a:latin typeface="Arial" panose="020B0604020202020204" pitchFamily="34" charset="0"/>
                <a:ea typeface="ＭＳ Ｐゴシック" panose="020B0600070205080204" pitchFamily="34" charset="-128"/>
                <a:cs typeface="+mn-cs"/>
              </a:rPr>
              <a:t>Before Treatment </a:t>
            </a:r>
          </a:p>
        </p:txBody>
      </p:sp>
      <p:sp>
        <p:nvSpPr>
          <p:cNvPr id="39943" name="Line 21"/>
          <p:cNvSpPr>
            <a:spLocks noChangeShapeType="1"/>
          </p:cNvSpPr>
          <p:nvPr/>
        </p:nvSpPr>
        <p:spPr bwMode="auto">
          <a:xfrm>
            <a:off x="3657600" y="5334000"/>
            <a:ext cx="1371600" cy="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9944" name="Text Box 23"/>
          <p:cNvSpPr txBox="1">
            <a:spLocks noChangeArrowheads="1"/>
          </p:cNvSpPr>
          <p:nvPr/>
        </p:nvSpPr>
        <p:spPr bwMode="auto">
          <a:xfrm>
            <a:off x="5949950" y="3505200"/>
            <a:ext cx="288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00FF00"/>
                </a:solidFill>
                <a:effectLst/>
                <a:uLnTx/>
                <a:uFillTx/>
                <a:latin typeface="Arial" panose="020B0604020202020204" pitchFamily="34" charset="0"/>
                <a:ea typeface="ＭＳ Ｐゴシック" panose="020B0600070205080204" pitchFamily="34" charset="-128"/>
                <a:cs typeface="+mn-cs"/>
              </a:rPr>
              <a:t>Asymmetric Involvement</a:t>
            </a:r>
          </a:p>
        </p:txBody>
      </p:sp>
      <p:sp>
        <p:nvSpPr>
          <p:cNvPr id="39945" name="Text Box 24"/>
          <p:cNvSpPr txBox="1">
            <a:spLocks noChangeArrowheads="1"/>
          </p:cNvSpPr>
          <p:nvPr/>
        </p:nvSpPr>
        <p:spPr bwMode="auto">
          <a:xfrm>
            <a:off x="6019800" y="6457950"/>
            <a:ext cx="22129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00FF00"/>
                </a:solidFill>
                <a:effectLst/>
                <a:uLnTx/>
                <a:uFillTx/>
                <a:latin typeface="Arial" panose="020B0604020202020204" pitchFamily="34" charset="0"/>
                <a:ea typeface="ＭＳ Ｐゴシック" panose="020B0600070205080204" pitchFamily="34" charset="-128"/>
                <a:cs typeface="+mn-cs"/>
              </a:rPr>
              <a:t>After Treatment </a:t>
            </a:r>
            <a:r>
              <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 </a:t>
            </a:r>
          </a:p>
        </p:txBody>
      </p:sp>
      <p:pic>
        <p:nvPicPr>
          <p:cNvPr id="39946" name="Picture 25" descr="1"/>
          <p:cNvPicPr>
            <a:picLocks noChangeAspect="1" noChangeArrowheads="1"/>
          </p:cNvPicPr>
          <p:nvPr/>
        </p:nvPicPr>
        <p:blipFill>
          <a:blip r:embed="rId2">
            <a:extLst>
              <a:ext uri="{28A0092B-C50C-407E-A947-70E740481C1C}">
                <a14:useLocalDpi xmlns:a14="http://schemas.microsoft.com/office/drawing/2010/main" val="0"/>
              </a:ext>
            </a:extLst>
          </a:blip>
          <a:srcRect l="11264" t="22203" r="9375" b="20313"/>
          <a:stretch>
            <a:fillRect/>
          </a:stretch>
        </p:blipFill>
        <p:spPr bwMode="auto">
          <a:xfrm>
            <a:off x="5562600" y="1143000"/>
            <a:ext cx="3352800" cy="24288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9947" name="Picture 26" descr="1"/>
          <p:cNvPicPr>
            <a:picLocks noChangeAspect="1" noChangeArrowheads="1"/>
          </p:cNvPicPr>
          <p:nvPr/>
        </p:nvPicPr>
        <p:blipFill>
          <a:blip r:embed="rId3">
            <a:extLst>
              <a:ext uri="{28A0092B-C50C-407E-A947-70E740481C1C}">
                <a14:useLocalDpi xmlns:a14="http://schemas.microsoft.com/office/drawing/2010/main" val="0"/>
              </a:ext>
            </a:extLst>
          </a:blip>
          <a:srcRect l="28125" t="32813" r="35938" b="31250"/>
          <a:stretch>
            <a:fillRect/>
          </a:stretch>
        </p:blipFill>
        <p:spPr bwMode="auto">
          <a:xfrm>
            <a:off x="3048000" y="1143000"/>
            <a:ext cx="2362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8" name="Picture 27" descr="1"/>
          <p:cNvPicPr>
            <a:picLocks noChangeAspect="1" noChangeArrowheads="1"/>
          </p:cNvPicPr>
          <p:nvPr/>
        </p:nvPicPr>
        <p:blipFill>
          <a:blip r:embed="rId4">
            <a:extLst>
              <a:ext uri="{28A0092B-C50C-407E-A947-70E740481C1C}">
                <a14:useLocalDpi xmlns:a14="http://schemas.microsoft.com/office/drawing/2010/main" val="0"/>
              </a:ext>
            </a:extLst>
          </a:blip>
          <a:srcRect l="30208" t="34895" r="38542" b="36980"/>
          <a:stretch>
            <a:fillRect/>
          </a:stretch>
        </p:blipFill>
        <p:spPr bwMode="auto">
          <a:xfrm>
            <a:off x="304800" y="1143000"/>
            <a:ext cx="26670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9" name="Rectangle 28"/>
          <p:cNvSpPr>
            <a:spLocks noChangeArrowheads="1"/>
          </p:cNvSpPr>
          <p:nvPr/>
        </p:nvSpPr>
        <p:spPr bwMode="auto">
          <a:xfrm>
            <a:off x="3048000" y="1066800"/>
            <a:ext cx="381000" cy="304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9950" name="Rectangle 29"/>
          <p:cNvSpPr>
            <a:spLocks noChangeArrowheads="1"/>
          </p:cNvSpPr>
          <p:nvPr/>
        </p:nvSpPr>
        <p:spPr bwMode="auto">
          <a:xfrm>
            <a:off x="5105400" y="1066800"/>
            <a:ext cx="381000" cy="304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9951" name="Text Box 30"/>
          <p:cNvSpPr txBox="1">
            <a:spLocks noChangeArrowheads="1"/>
          </p:cNvSpPr>
          <p:nvPr/>
        </p:nvSpPr>
        <p:spPr bwMode="auto">
          <a:xfrm>
            <a:off x="3613150" y="3505200"/>
            <a:ext cx="1568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00FF00"/>
                </a:solidFill>
                <a:effectLst/>
                <a:uLnTx/>
                <a:uFillTx/>
                <a:latin typeface="Arial" panose="020B0604020202020204" pitchFamily="34" charset="0"/>
                <a:ea typeface="ＭＳ Ｐゴシック" panose="020B0600070205080204" pitchFamily="34" charset="-128"/>
                <a:cs typeface="+mn-cs"/>
              </a:rPr>
              <a:t>Cystic Areas</a:t>
            </a:r>
          </a:p>
        </p:txBody>
      </p:sp>
      <p:pic>
        <p:nvPicPr>
          <p:cNvPr id="39952" name="Picture 2"/>
          <p:cNvPicPr>
            <a:picLocks noChangeAspect="1" noChangeArrowheads="1"/>
          </p:cNvPicPr>
          <p:nvPr/>
        </p:nvPicPr>
        <p:blipFill>
          <a:blip r:embed="rId5">
            <a:extLst>
              <a:ext uri="{28A0092B-C50C-407E-A947-70E740481C1C}">
                <a14:useLocalDpi xmlns:a14="http://schemas.microsoft.com/office/drawing/2010/main" val="0"/>
              </a:ext>
            </a:extLst>
          </a:blip>
          <a:srcRect l="6526" t="18567" r="2666" b="19669"/>
          <a:stretch>
            <a:fillRect/>
          </a:stretch>
        </p:blipFill>
        <p:spPr bwMode="auto">
          <a:xfrm>
            <a:off x="125413" y="4048125"/>
            <a:ext cx="3684587" cy="2505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53" name="Picture 3"/>
          <p:cNvPicPr>
            <a:picLocks noChangeAspect="1" noChangeArrowheads="1"/>
          </p:cNvPicPr>
          <p:nvPr/>
        </p:nvPicPr>
        <p:blipFill>
          <a:blip r:embed="rId6">
            <a:extLst>
              <a:ext uri="{28A0092B-C50C-407E-A947-70E740481C1C}">
                <a14:useLocalDpi xmlns:a14="http://schemas.microsoft.com/office/drawing/2010/main" val="0"/>
              </a:ext>
            </a:extLst>
          </a:blip>
          <a:srcRect l="5801" t="20531" r="3389" b="21289"/>
          <a:stretch>
            <a:fillRect/>
          </a:stretch>
        </p:blipFill>
        <p:spPr bwMode="auto">
          <a:xfrm>
            <a:off x="5105400" y="4038600"/>
            <a:ext cx="3810000" cy="2441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954" name="Rectangle 1"/>
          <p:cNvSpPr>
            <a:spLocks noChangeArrowheads="1"/>
          </p:cNvSpPr>
          <p:nvPr/>
        </p:nvSpPr>
        <p:spPr bwMode="auto">
          <a:xfrm>
            <a:off x="76200" y="3971925"/>
            <a:ext cx="788988" cy="295275"/>
          </a:xfrm>
          <a:prstGeom prst="rect">
            <a:avLst/>
          </a:prstGeom>
          <a:solidFill>
            <a:schemeClr val="tx1"/>
          </a:solidFill>
          <a:ln w="9525" algn="ctr">
            <a:solidFill>
              <a:schemeClr val="tx1"/>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972175680"/>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32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32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aching FileTemplate">
  <a:themeElements>
    <a:clrScheme name="">
      <a:dk1>
        <a:srgbClr val="000000"/>
      </a:dk1>
      <a:lt1>
        <a:srgbClr val="FFFFFF"/>
      </a:lt1>
      <a:dk2>
        <a:srgbClr val="0000FF"/>
      </a:dk2>
      <a:lt2>
        <a:srgbClr val="FFFF00"/>
      </a:lt2>
      <a:accent1>
        <a:srgbClr val="FF0000"/>
      </a:accent1>
      <a:accent2>
        <a:srgbClr val="00FF00"/>
      </a:accent2>
      <a:accent3>
        <a:srgbClr val="AAAAFF"/>
      </a:accent3>
      <a:accent4>
        <a:srgbClr val="DADADA"/>
      </a:accent4>
      <a:accent5>
        <a:srgbClr val="FFAAAA"/>
      </a:accent5>
      <a:accent6>
        <a:srgbClr val="00E700"/>
      </a:accent6>
      <a:hlink>
        <a:srgbClr val="FF9900"/>
      </a:hlink>
      <a:folHlink>
        <a:srgbClr val="9900CC"/>
      </a:folHlink>
    </a:clrScheme>
    <a:fontScheme name="Teaching FileTemplat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Teaching File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aching File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aching File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aching File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aching File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aching File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aching File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12176</TotalTime>
  <Words>3354</Words>
  <Application>Microsoft Office PowerPoint</Application>
  <PresentationFormat>On-screen Show (4:3)</PresentationFormat>
  <Paragraphs>1117</Paragraphs>
  <Slides>119</Slides>
  <Notes>64</Notes>
  <HiddenSlides>0</HiddenSlides>
  <MMClips>1</MMClips>
  <ScaleCrop>false</ScaleCrop>
  <HeadingPairs>
    <vt:vector size="8" baseType="variant">
      <vt:variant>
        <vt:lpstr>Fonts Used</vt:lpstr>
      </vt:variant>
      <vt:variant>
        <vt:i4>5</vt:i4>
      </vt:variant>
      <vt:variant>
        <vt:lpstr>Theme</vt:lpstr>
      </vt:variant>
      <vt:variant>
        <vt:i4>5</vt:i4>
      </vt:variant>
      <vt:variant>
        <vt:lpstr>Embedded OLE Servers</vt:lpstr>
      </vt:variant>
      <vt:variant>
        <vt:i4>1</vt:i4>
      </vt:variant>
      <vt:variant>
        <vt:lpstr>Slide Titles</vt:lpstr>
      </vt:variant>
      <vt:variant>
        <vt:i4>119</vt:i4>
      </vt:variant>
    </vt:vector>
  </HeadingPairs>
  <TitlesOfParts>
    <vt:vector size="130" baseType="lpstr">
      <vt:lpstr>ＭＳ Ｐゴシック</vt:lpstr>
      <vt:lpstr>Arial</vt:lpstr>
      <vt:lpstr>굴림</vt:lpstr>
      <vt:lpstr>Times New Roman</vt:lpstr>
      <vt:lpstr>Wingdings</vt:lpstr>
      <vt:lpstr>Default Design</vt:lpstr>
      <vt:lpstr>1_Default Design</vt:lpstr>
      <vt:lpstr>2_Default Design</vt:lpstr>
      <vt:lpstr>Teaching FileTemplate</vt:lpstr>
      <vt:lpstr>3_Default Design</vt:lpstr>
      <vt:lpstr>Bitmap Image</vt:lpstr>
      <vt:lpstr>Pediatric Body Imaging:  Top 40 Topics (Topics 1 – 20)  </vt:lpstr>
      <vt:lpstr>Objectives</vt:lpstr>
      <vt:lpstr>Pediatric Body Imaging:  Topics 1 - 20</vt:lpstr>
      <vt:lpstr>Pediatric Body Imaging:  Topics 1 - 20</vt:lpstr>
      <vt:lpstr>Pediatric Body Imaging:  Topics 1 - 20</vt:lpstr>
      <vt:lpstr>Imaging Algorithm  </vt:lpstr>
      <vt:lpstr>Diffuse Neonatal Lung Disorders: Pattern of Lung Opacification </vt:lpstr>
      <vt:lpstr>Neonatal Lung Disorders: Preterm: SDD </vt:lpstr>
      <vt:lpstr>Neonatal Lung Disorders: Full Term: TTN </vt:lpstr>
      <vt:lpstr>Neonatal Lung Disorders: Full Term: MAS </vt:lpstr>
      <vt:lpstr>Imaging Algorithm  </vt:lpstr>
      <vt:lpstr>Congenital Lung Malformation: Congenital Pulmonary Airway Malformation (CPAM)</vt:lpstr>
      <vt:lpstr>Congenital Cystic  Adenomatoid Malformation (CCAM)</vt:lpstr>
      <vt:lpstr>CCAM           CPAM </vt:lpstr>
      <vt:lpstr>CCAM / CPAM</vt:lpstr>
      <vt:lpstr>CPAM</vt:lpstr>
      <vt:lpstr>PowerPoint Presentation</vt:lpstr>
      <vt:lpstr>PowerPoint Presentation</vt:lpstr>
      <vt:lpstr>PowerPoint Presentation</vt:lpstr>
      <vt:lpstr>PowerPoint Presentation</vt:lpstr>
      <vt:lpstr>PowerPoint Presentation</vt:lpstr>
      <vt:lpstr>Pleuropulmonary  Blastoma </vt:lpstr>
      <vt:lpstr>Mutations of DICER-1 Gene Leads to Oncogenesis </vt:lpstr>
      <vt:lpstr>Congenital Lung Malformation: Pulmonary Sequestration</vt:lpstr>
      <vt:lpstr>PowerPoint Presentation</vt:lpstr>
      <vt:lpstr>PowerPoint Presentation</vt:lpstr>
      <vt:lpstr>PowerPoint Presentation</vt:lpstr>
      <vt:lpstr>Extra-lobar Sequestration</vt:lpstr>
      <vt:lpstr>3D Imaging: Evaluation of Angioarchitecture</vt:lpstr>
      <vt:lpstr>Foregut Duplication Cysts </vt:lpstr>
      <vt:lpstr>Common Locations of  Foregut Duplication Cysts </vt:lpstr>
      <vt:lpstr>Foregut Duplication Cysts </vt:lpstr>
      <vt:lpstr>MRI Can Be a Problem Solver: Foregut Duplication Cysts with High Attenuation</vt:lpstr>
      <vt:lpstr>Congenital Lung Malformation: Congenital Lobar Emphysema</vt:lpstr>
      <vt:lpstr>Typical Location Congenital Lobar Emphysema </vt:lpstr>
      <vt:lpstr>Typical Progression Congenital Lobar Emphysema </vt:lpstr>
      <vt:lpstr>CLE: Two Types </vt:lpstr>
      <vt:lpstr>PowerPoint Presentation</vt:lpstr>
      <vt:lpstr>DDX of Hyperlucent Hemithorax  </vt:lpstr>
      <vt:lpstr>Imaging Algorithm  </vt:lpstr>
      <vt:lpstr>Diffuse or Focal Neonatal Lung Disorders: Neonatal Pneumonia  </vt:lpstr>
      <vt:lpstr>Review: Neonatal Lung Disorders </vt:lpstr>
      <vt:lpstr>Pediatric Body Imaging:  Topics 1 - 20</vt:lpstr>
      <vt:lpstr>Pediatric Body Imaging:  Topics 1 - 20</vt:lpstr>
      <vt:lpstr>Interstitial Lung Disorder: Full Term: CSDD </vt:lpstr>
      <vt:lpstr>Diffuse Neonatal Lung Disorders: Full Term: SpB Genetic Mutation </vt:lpstr>
      <vt:lpstr>Diffuse Neonatal Lung Disorders: Full Term: SpB Genetic Mutation </vt:lpstr>
      <vt:lpstr>Diffuse Neonatal Lung Disorders: Full Term: SpC &amp; ABCA3  </vt:lpstr>
      <vt:lpstr>Diffuse Neonatal Lung Disorders: Full Term: SpC &amp; ABCA3  </vt:lpstr>
      <vt:lpstr>5 Year Old Girl with Progressively Worsening Hypoxemia</vt:lpstr>
      <vt:lpstr>Diffuse Neonatal Lung Disorders: Preterm &amp; Full term: Chromosomal Abnormalities  </vt:lpstr>
      <vt:lpstr>Diffuse Neonatal Lung Disorders: Preterm &amp; Full term: Chromosomal Abnormalities  </vt:lpstr>
      <vt:lpstr>Interstitial Lung Disorder: Neuroendocrine Cell Hyperplasia (NEHI) </vt:lpstr>
      <vt:lpstr>Interstitial Lung Disorder: Neuroendocrine Cell Hyperplasia (NEHI) </vt:lpstr>
      <vt:lpstr>Interstitial Lung Disorder: Neuroendocrine Cell Hyperplasia (NEHI) </vt:lpstr>
      <vt:lpstr>Interstitial Lung Disorder: Cystic Fibrosis </vt:lpstr>
      <vt:lpstr>Interstitial Lung Disorder: Cystic Fibrosis </vt:lpstr>
      <vt:lpstr>Pediatric Body Imaging:  Topics 1 - 20</vt:lpstr>
      <vt:lpstr>Spectrum of Pulmonary Infection </vt:lpstr>
      <vt:lpstr>Pediatric Body Imaging:  Topics 1 - 20</vt:lpstr>
      <vt:lpstr>Infectious Lung Disorder: Round Pneumonia </vt:lpstr>
      <vt:lpstr>Fungal Infection: Aspergillosis</vt:lpstr>
      <vt:lpstr>Aspergilloma</vt:lpstr>
      <vt:lpstr>Allergic Bronchopulmonary Aspergillosis (ABPA) </vt:lpstr>
      <vt:lpstr>Invasive Pulmonary Aspergillosis </vt:lpstr>
      <vt:lpstr>Pediatric Body Imaging:  Topics 1 - 20</vt:lpstr>
      <vt:lpstr>Pediatric Body Imaging:  Topics 1 - 20</vt:lpstr>
      <vt:lpstr>Chest Wall Disorders: Chest Wall Hamartoma </vt:lpstr>
      <vt:lpstr>Chest Wall Vascular Malformations </vt:lpstr>
      <vt:lpstr>Classes of Congenital Vascular Anomalies </vt:lpstr>
      <vt:lpstr>Imaging Options for Vascular Anomalies</vt:lpstr>
      <vt:lpstr>Imaging Workup Decision Tree  </vt:lpstr>
      <vt:lpstr>Chest Wall Disorders: Hemangioma </vt:lpstr>
      <vt:lpstr>Chest Wall Disorders: Hemangioma </vt:lpstr>
      <vt:lpstr>Chest Wall Disorders: Lymphatic Malformation </vt:lpstr>
      <vt:lpstr>Chest Wall Disorders: Lymphatic Malformation </vt:lpstr>
      <vt:lpstr>Lymphatic Malformation </vt:lpstr>
      <vt:lpstr>Key Point: MRI Findings</vt:lpstr>
      <vt:lpstr>Pediatric Body Imaging:  Topics 1 - 20</vt:lpstr>
      <vt:lpstr>Pediatric Body Imaging:  Topics 1 - 20</vt:lpstr>
      <vt:lpstr>Imaging Algorithm  </vt:lpstr>
      <vt:lpstr>Let’s Start: CXR Locations</vt:lpstr>
      <vt:lpstr>Let’s Start: CT Locations</vt:lpstr>
      <vt:lpstr>PowerPoint Presentation</vt:lpstr>
      <vt:lpstr>Anterior Mediastinal Masses</vt:lpstr>
      <vt:lpstr>Anterior Mediastinal Masses</vt:lpstr>
      <vt:lpstr>Mediastinum: Normal Anatomy</vt:lpstr>
      <vt:lpstr>Normal Thymus</vt:lpstr>
      <vt:lpstr>Normal Thymus?</vt:lpstr>
      <vt:lpstr>Normal Thymus: US Findings</vt:lpstr>
      <vt:lpstr>Normal Thymus</vt:lpstr>
      <vt:lpstr>Normal Thymus</vt:lpstr>
      <vt:lpstr>Normal but Ectopic Thymus  </vt:lpstr>
      <vt:lpstr>Focal Thymic Mass: Thymoma</vt:lpstr>
      <vt:lpstr>Thymoma: Two Types </vt:lpstr>
      <vt:lpstr>Thymoma: Two Types </vt:lpstr>
      <vt:lpstr>Next: Lymphoma</vt:lpstr>
      <vt:lpstr>Lymphoma: Two Types </vt:lpstr>
      <vt:lpstr>Many Faces of Lymphoma </vt:lpstr>
      <vt:lpstr>Other Findings of Lymphoma </vt:lpstr>
      <vt:lpstr>Fat Containing Masses:  Teratoma and Lipoma </vt:lpstr>
      <vt:lpstr>PowerPoint Presentation</vt:lpstr>
      <vt:lpstr>Lymphadenopathy</vt:lpstr>
      <vt:lpstr>Metastatic Lymphadenopathy </vt:lpstr>
      <vt:lpstr>Metastatic  Osteosarcoma </vt:lpstr>
      <vt:lpstr>Metastatic Testicular Angiosarcoma </vt:lpstr>
      <vt:lpstr>Infectious Adenopathy</vt:lpstr>
      <vt:lpstr>Infectious Adenopathy</vt:lpstr>
      <vt:lpstr>Infectious Adenopathy: TB</vt:lpstr>
      <vt:lpstr>Infection: Tuberculosis </vt:lpstr>
      <vt:lpstr>Posterior Mediastinum Paravertebral Compartment</vt:lpstr>
      <vt:lpstr>Ganglion Cell Tumors</vt:lpstr>
      <vt:lpstr>Ganglion Cell Tumors</vt:lpstr>
      <vt:lpstr>Neuroblastoma</vt:lpstr>
      <vt:lpstr>Neuroblastoma</vt:lpstr>
      <vt:lpstr>Neuroblastoma</vt:lpstr>
      <vt:lpstr>PowerPoint Presentation</vt:lpstr>
      <vt:lpstr>References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Lee, Edward</dc:creator>
  <cp:lastModifiedBy>Lee, Edward</cp:lastModifiedBy>
  <cp:revision>903</cp:revision>
  <cp:lastPrinted>1601-01-01T00:00:00Z</cp:lastPrinted>
  <dcterms:created xsi:type="dcterms:W3CDTF">1601-01-01T00:00:00Z</dcterms:created>
  <dcterms:modified xsi:type="dcterms:W3CDTF">2023-10-13T02:31:18Z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