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4" r:id="rId2"/>
    <p:sldMasterId id="2147483688" r:id="rId3"/>
    <p:sldMasterId id="2147483702" r:id="rId4"/>
  </p:sldMasterIdLst>
  <p:notesMasterIdLst>
    <p:notesMasterId r:id="rId79"/>
  </p:notesMasterIdLst>
  <p:handoutMasterIdLst>
    <p:handoutMasterId r:id="rId80"/>
  </p:handoutMasterIdLst>
  <p:sldIdLst>
    <p:sldId id="1067" r:id="rId5"/>
    <p:sldId id="1034" r:id="rId6"/>
    <p:sldId id="1035" r:id="rId7"/>
    <p:sldId id="1036" r:id="rId8"/>
    <p:sldId id="1037" r:id="rId9"/>
    <p:sldId id="1038" r:id="rId10"/>
    <p:sldId id="1039" r:id="rId11"/>
    <p:sldId id="1040" r:id="rId12"/>
    <p:sldId id="1041" r:id="rId13"/>
    <p:sldId id="1042" r:id="rId14"/>
    <p:sldId id="1043" r:id="rId15"/>
    <p:sldId id="1044" r:id="rId16"/>
    <p:sldId id="1045" r:id="rId17"/>
    <p:sldId id="1058" r:id="rId18"/>
    <p:sldId id="1059" r:id="rId19"/>
    <p:sldId id="1060" r:id="rId20"/>
    <p:sldId id="1061" r:id="rId21"/>
    <p:sldId id="1062" r:id="rId22"/>
    <p:sldId id="1063" r:id="rId23"/>
    <p:sldId id="1065" r:id="rId24"/>
    <p:sldId id="1068" r:id="rId25"/>
    <p:sldId id="1069" r:id="rId26"/>
    <p:sldId id="1070" r:id="rId27"/>
    <p:sldId id="1071" r:id="rId28"/>
    <p:sldId id="1072" r:id="rId29"/>
    <p:sldId id="1073" r:id="rId30"/>
    <p:sldId id="1074" r:id="rId31"/>
    <p:sldId id="1075" r:id="rId32"/>
    <p:sldId id="1076" r:id="rId33"/>
    <p:sldId id="1077" r:id="rId34"/>
    <p:sldId id="1078" r:id="rId35"/>
    <p:sldId id="1079" r:id="rId36"/>
    <p:sldId id="1066" r:id="rId37"/>
    <p:sldId id="993" r:id="rId38"/>
    <p:sldId id="994" r:id="rId39"/>
    <p:sldId id="995" r:id="rId40"/>
    <p:sldId id="996" r:id="rId41"/>
    <p:sldId id="997" r:id="rId42"/>
    <p:sldId id="998" r:id="rId43"/>
    <p:sldId id="999" r:id="rId44"/>
    <p:sldId id="1000" r:id="rId45"/>
    <p:sldId id="1001" r:id="rId46"/>
    <p:sldId id="1002" r:id="rId47"/>
    <p:sldId id="1004" r:id="rId48"/>
    <p:sldId id="1005" r:id="rId49"/>
    <p:sldId id="1006" r:id="rId50"/>
    <p:sldId id="1007" r:id="rId51"/>
    <p:sldId id="1008" r:id="rId52"/>
    <p:sldId id="1009" r:id="rId53"/>
    <p:sldId id="1010" r:id="rId54"/>
    <p:sldId id="1011" r:id="rId55"/>
    <p:sldId id="1012" r:id="rId56"/>
    <p:sldId id="1013" r:id="rId57"/>
    <p:sldId id="1014" r:id="rId58"/>
    <p:sldId id="1015" r:id="rId59"/>
    <p:sldId id="1016" r:id="rId60"/>
    <p:sldId id="1017" r:id="rId61"/>
    <p:sldId id="1018" r:id="rId62"/>
    <p:sldId id="1019" r:id="rId63"/>
    <p:sldId id="1020" r:id="rId64"/>
    <p:sldId id="1021" r:id="rId65"/>
    <p:sldId id="1022" r:id="rId66"/>
    <p:sldId id="1023" r:id="rId67"/>
    <p:sldId id="1024" r:id="rId68"/>
    <p:sldId id="1025" r:id="rId69"/>
    <p:sldId id="1026" r:id="rId70"/>
    <p:sldId id="1027" r:id="rId71"/>
    <p:sldId id="1028" r:id="rId72"/>
    <p:sldId id="1029" r:id="rId73"/>
    <p:sldId id="1030" r:id="rId74"/>
    <p:sldId id="1031" r:id="rId75"/>
    <p:sldId id="1032" r:id="rId76"/>
    <p:sldId id="1033" r:id="rId77"/>
    <p:sldId id="854" r:id="rId7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00"/>
    <a:srgbClr val="FF0000"/>
    <a:srgbClr val="CCECFF"/>
    <a:srgbClr val="0066FF"/>
    <a:srgbClr val="111111"/>
    <a:srgbClr val="1C1C1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84" autoAdjust="0"/>
  </p:normalViewPr>
  <p:slideViewPr>
    <p:cSldViewPr>
      <p:cViewPr varScale="1">
        <p:scale>
          <a:sx n="79" d="100"/>
          <a:sy n="79" d="100"/>
        </p:scale>
        <p:origin x="1570" y="62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3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416129-4B42-4BFF-AD3A-BEBDE65581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AD5FF55F-ABFB-4AEB-BDC2-33B01BAF8D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C3936-97B1-4590-86AC-4FA68786A1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93328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E000D8-4D50-4194-BB96-026709BE1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466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73A874-2982-4393-8368-EF07EA62D48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67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BE47E0-3C4B-43E5-AC4A-F252818A11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903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6F92B-D5D3-4BA1-B0F4-21169B2E96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59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GGO – alveolar fillling 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E34D1-3658-4B0F-B482-D789769049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79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AA10C3-65E2-400E-85E9-0DFE6DC012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42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27BC6-7984-4860-BCAA-A493A8DCC8B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68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125F1A-B817-476C-8AEB-F2B8BAEF48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473D0B-1762-4B01-9BF4-D5E13273E1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95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GGO – alveolar fillling / Hypercalcima – parathormone level 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13BC48-EB99-41B3-9CDE-F2A5120AF7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3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DEBD97-6E52-4C2F-87AB-E7170237A0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Immunohistochemical study showing hyperplastic neuroendocrine cells –positive for neuroendocrine markers such as chromogranin and synaptophysin </a:t>
            </a:r>
          </a:p>
        </p:txBody>
      </p:sp>
    </p:spTree>
    <p:extLst>
      <p:ext uri="{BB962C8B-B14F-4D97-AF65-F5344CB8AC3E}">
        <p14:creationId xmlns:p14="http://schemas.microsoft.com/office/powerpoint/2010/main" val="2800788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D7598E-B692-4913-A177-C7449C45808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2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GGO – alveolar fillling / Hypercalcima – parathormone level 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E8304F-6089-42C3-93EB-2DDFF1BF93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20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58C969-E1DB-46C8-B4A8-CA76CB6815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Although pulmonary carcinoid tumors typically occur in adults at a mean age of 45 years, it is the most common primary pulmonary neoplasm in children and adolescents </a:t>
            </a:r>
          </a:p>
        </p:txBody>
      </p:sp>
    </p:spTree>
    <p:extLst>
      <p:ext uri="{BB962C8B-B14F-4D97-AF65-F5344CB8AC3E}">
        <p14:creationId xmlns:p14="http://schemas.microsoft.com/office/powerpoint/2010/main" val="99727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846032-D281-4B77-8C5E-185D620F98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Although pulmonary carcinoid tumors typically occur in adults at a mean age of 45 years, it is the most common primary pulmonary neoplasm in children and adolescents </a:t>
            </a:r>
          </a:p>
        </p:txBody>
      </p:sp>
    </p:spTree>
    <p:extLst>
      <p:ext uri="{BB962C8B-B14F-4D97-AF65-F5344CB8AC3E}">
        <p14:creationId xmlns:p14="http://schemas.microsoft.com/office/powerpoint/2010/main" val="113519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C74B3-DF9C-4288-A328-5D9FCA4FAE2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Although pulmonary carcinoid tumors typically occur in adults at a mean age of 45 years, it is the most common primary pulmonary neoplasm in children and adolescents </a:t>
            </a:r>
          </a:p>
        </p:txBody>
      </p:sp>
    </p:spTree>
    <p:extLst>
      <p:ext uri="{BB962C8B-B14F-4D97-AF65-F5344CB8AC3E}">
        <p14:creationId xmlns:p14="http://schemas.microsoft.com/office/powerpoint/2010/main" val="203853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70C433-C0B0-4057-8EAD-C4052168B0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Although pulmonary carcinoid tumors typically occur in adults at a mean age of 45 years, it is the most common primary pulmonary neoplasm in children and adolescents </a:t>
            </a:r>
          </a:p>
        </p:txBody>
      </p:sp>
    </p:spTree>
    <p:extLst>
      <p:ext uri="{BB962C8B-B14F-4D97-AF65-F5344CB8AC3E}">
        <p14:creationId xmlns:p14="http://schemas.microsoft.com/office/powerpoint/2010/main" val="3743817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Movat stain 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D308E-D49A-4718-A708-23B7031307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3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ERS addre</a:t>
            </a:r>
          </a:p>
        </p:txBody>
      </p:sp>
    </p:spTree>
    <p:extLst>
      <p:ext uri="{BB962C8B-B14F-4D97-AF65-F5344CB8AC3E}">
        <p14:creationId xmlns:p14="http://schemas.microsoft.com/office/powerpoint/2010/main" val="113879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93913C-42BC-4DC5-9120-72FF8A0846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4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Polyneuropahty (peripheral nerve damage), organomegaly (abnormal enlargement of organs), endocrinopahty (damnage to hormone producing glands), M protein (abnormal antibody), and skin abnormalities (including hyperpigmentation and hypertrichosis). </a:t>
            </a:r>
          </a:p>
        </p:txBody>
      </p:sp>
    </p:spTree>
    <p:extLst>
      <p:ext uri="{BB962C8B-B14F-4D97-AF65-F5344CB8AC3E}">
        <p14:creationId xmlns:p14="http://schemas.microsoft.com/office/powerpoint/2010/main" val="287032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37827-44E5-491B-96BA-96B2B4BAF8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082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1C978-9919-4596-987C-A83798215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28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E3E82-9546-457C-8C78-7A47C9C91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84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7B7EFC-8BB0-4FE0-BA8E-EDBE60A32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587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FA1E791-19FD-4F25-9AED-8BE557841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125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2F336-D359-483B-8774-4BFCF0E348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86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DD0F8-2033-40CB-8B05-F964900D9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898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21E3A-413F-4DBB-B47B-0CF5425BF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4022C-4916-48ED-A1EE-7C8185661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73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7B7DF-7BAD-4819-A322-6E81E22BDE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499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D0B3C-D1DD-4834-BA7D-AE70F56E2C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01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90942-B3F9-44C2-BD6E-464F965C6A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72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B39B2-2479-4182-8CE9-7D89F13E7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896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A524E-CB4F-441E-AC98-9EF18B3ED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999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4480F-71A4-4A7C-9DC2-A364DCA9D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60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50A00-F3A9-47D6-A2A7-CA13ABC85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663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72FCE-A84A-4C6B-8C72-24B9E9CE48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487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AF3EA-284A-4ED6-AF27-322A2E207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838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68F34-27CE-4F25-8471-1D2D482884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807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B1951-58A3-4566-B2C7-AF5284B18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703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BBFB4-5255-4BCB-90FD-FB4B98D1CA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661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5C551-4A83-4DE8-8E64-CEFC6E52E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32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67AC3-AC55-4054-A7E2-F975331EFE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240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CC181-8896-4881-93B2-08CCD4ED5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450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379AF-58C7-4DD4-B816-315D43609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87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31FA3-EE35-4220-AD9B-0267A4249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40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D2A46-780B-452B-911F-0BB549201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091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12056-1B00-49A2-8B5C-4A2E4564E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404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F50A8-8794-4F52-97A2-AA803B160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651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2157C-6B18-4AFB-899B-8D4037B5C5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334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DF3D2-DE4E-497C-BB02-573194AA4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436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5032E50-CAB4-46C0-90A4-0C1D170E8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849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4920CB-D8D3-4633-B672-5FE523643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21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0956A-2822-4223-8962-26E5A866C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66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07FBC-1540-4486-9702-149B1D5FC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961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401F9-D736-44E9-A494-20112FA439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280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50C65-605B-4448-B913-D89D0E16B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89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5E9B4-7753-4A32-A263-CEE8D6E4C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103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7E549-A890-40BB-B9AE-11A221A95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443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4C62A-D1A5-465F-B9B4-8C7EDD13C1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991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A0FE6-C860-457B-B5FA-C6D71F216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635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C5AD1-4841-4B7B-99D6-7EC69A2DB1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706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91CDE-07BE-4977-A835-18C3DA1EA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28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C59CB-EE1E-45BB-B34F-F140CE89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57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ACB8B-7BD8-453E-BDE7-81DB78C0FF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716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E11E5-C00D-4F41-91E2-7143B8E1B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890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99F94-463A-4DBD-BD13-C1B85CE41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616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A21EF-227E-4E45-B277-2E6B95E88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47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E24DC4-5005-4AA8-9430-44FEB998DE0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28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B28E4E-3D10-41B9-9501-0AD0EE2ED52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4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C1098-4885-4B59-9BD7-8F148D7F4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4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3C0C1-2EC5-42D4-B722-29831C801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1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4124-2139-4A31-87F5-90EBE044B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9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D4F72-0A90-447F-8857-D220C6BD6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89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>
                <a:gamma/>
                <a:shade val="46275"/>
                <a:invGamma/>
              </a:srgbClr>
            </a:gs>
            <a:gs pos="50000">
              <a:srgbClr val="0000FF"/>
            </a:gs>
            <a:gs pos="100000">
              <a:srgbClr val="0000FF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552878-0D73-4443-87E9-EE876C4F2E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8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0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chemeClr val="bg1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3EA511-2890-4770-A89E-887DD3D41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3088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1C6A6A-285D-41DB-A59A-C47714F33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6009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8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0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3D8803B-6051-4FEE-8EB6-D5D1582DC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30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18.gi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gi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gi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jpeg"/><Relationship Id="rId4" Type="http://schemas.openxmlformats.org/officeDocument/2006/relationships/image" Target="../media/image3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7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4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hyperlink" Target="https://www.google.com/url?sa=i&amp;rct=j&amp;q=&amp;esrc=s&amp;source=images&amp;cd=&amp;cad=rja&amp;uact=8&amp;ved=2ahUKEwik18qtpNXeAhWDc98KHRsACEMQjRx6BAgBEAU&amp;url=https://www.hospitalyours.com/product/a5/&amp;psig=AOvVaw3NAGCKUPwrqYDF96wJtYPK&amp;ust=1542332913407241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905000"/>
            <a:ext cx="88392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Pediatric Interactive Session: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Unknown Cases: Pediatric Body Imaging</a:t>
            </a:r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/>
            </a:r>
            <a:br>
              <a:rPr lang="en-US" altLang="en-US" sz="4000" b="1" dirty="0" smtClean="0">
                <a:solidFill>
                  <a:srgbClr val="FF0000"/>
                </a:solidFill>
              </a:rPr>
            </a:br>
            <a:endParaRPr lang="en-US" altLang="en-US" sz="4000" b="1" i="1" dirty="0" smtClean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0" y="3200400"/>
            <a:ext cx="6026149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Edward Y. Lee, MD, MPH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Professor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Radiology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Director, Advanced Imaging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President, International Society of Thoracic Imaging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2" name="Picture 4" descr="panoramaplanet_1787_2447233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10278" r="3922" b="40900"/>
          <a:stretch>
            <a:fillRect/>
          </a:stretch>
        </p:blipFill>
        <p:spPr bwMode="auto">
          <a:xfrm>
            <a:off x="0" y="4991100"/>
            <a:ext cx="9144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1981200" y="3048000"/>
            <a:ext cx="5105400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1981200" y="4419600"/>
            <a:ext cx="5105400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735138" y="4495800"/>
            <a:ext cx="55911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Boston Children’s Hospital and Harvard Medical School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Line 41"/>
          <p:cNvSpPr>
            <a:spLocks noChangeShapeType="1"/>
          </p:cNvSpPr>
          <p:nvPr/>
        </p:nvSpPr>
        <p:spPr bwMode="auto">
          <a:xfrm>
            <a:off x="0" y="4953000"/>
            <a:ext cx="9144000" cy="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Line 40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8" name="Line 40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78" y="3155592"/>
            <a:ext cx="1229443" cy="1229443"/>
          </a:xfrm>
          <a:prstGeom prst="rect">
            <a:avLst/>
          </a:prstGeom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AFF00"/>
              </a:clrFrom>
              <a:clrTo>
                <a:srgbClr val="EA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3657599"/>
            <a:ext cx="1066801" cy="106680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03" y="2971800"/>
            <a:ext cx="1187448" cy="117213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5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4063" r="15625" b="21875"/>
          <a:stretch>
            <a:fillRect/>
          </a:stretch>
        </p:blipFill>
        <p:spPr bwMode="auto">
          <a:xfrm>
            <a:off x="-12189" y="-1"/>
            <a:ext cx="1166876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TF1%20%288%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6" y="-38100"/>
            <a:ext cx="1696184" cy="127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 descr="IMG_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7207" r="5405" b="9911"/>
          <a:stretch>
            <a:fillRect/>
          </a:stretch>
        </p:blipFill>
        <p:spPr bwMode="auto">
          <a:xfrm>
            <a:off x="4686300" y="0"/>
            <a:ext cx="1714500" cy="119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20396"/>
          <a:stretch/>
        </p:blipFill>
        <p:spPr bwMode="auto">
          <a:xfrm>
            <a:off x="2514600" y="6140"/>
            <a:ext cx="1381697" cy="119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5784" r="12500" b="21843"/>
          <a:stretch>
            <a:fillRect/>
          </a:stretch>
        </p:blipFill>
        <p:spPr bwMode="auto">
          <a:xfrm>
            <a:off x="6372442" y="-38099"/>
            <a:ext cx="1552358" cy="127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Fig 4a(CT 11 wk)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647" r="8739" b="13312"/>
          <a:stretch>
            <a:fillRect/>
          </a:stretch>
        </p:blipFill>
        <p:spPr bwMode="auto">
          <a:xfrm>
            <a:off x="3886200" y="-28575"/>
            <a:ext cx="1367602" cy="1200345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pic>
        <p:nvPicPr>
          <p:cNvPr id="48" name="Picture 13" descr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1875" r="17188" b="21875"/>
          <a:stretch>
            <a:fillRect/>
          </a:stretch>
        </p:blipFill>
        <p:spPr bwMode="auto">
          <a:xfrm>
            <a:off x="1143000" y="-38100"/>
            <a:ext cx="1580007" cy="126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Line 40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0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5029200" cy="1143000"/>
          </a:xfrm>
        </p:spPr>
        <p:txBody>
          <a:bodyPr/>
          <a:lstStyle/>
          <a:p>
            <a:r>
              <a:rPr lang="en-US" altLang="en-US" sz="3300">
                <a:latin typeface="Arial" panose="020B0604020202020204" pitchFamily="34" charset="0"/>
              </a:rPr>
              <a:t>Chronic Granulomatous Disease (CGD)</a:t>
            </a:r>
            <a:r>
              <a:rPr lang="en-US" altLang="en-US" sz="4000"/>
              <a:t> </a:t>
            </a:r>
          </a:p>
        </p:txBody>
      </p:sp>
      <p:sp>
        <p:nvSpPr>
          <p:cNvPr id="119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7244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Rare immunodeficiency disorder </a:t>
            </a:r>
          </a:p>
          <a:p>
            <a:pPr>
              <a:lnSpc>
                <a:spcPct val="80000"/>
              </a:lnSpc>
            </a:pPr>
            <a:endParaRPr lang="en-US" altLang="en-US" sz="25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1 / 20,000 live births in the US</a:t>
            </a:r>
          </a:p>
          <a:p>
            <a:pPr>
              <a:lnSpc>
                <a:spcPct val="80000"/>
              </a:lnSpc>
            </a:pPr>
            <a:endParaRPr lang="en-US" altLang="en-US" sz="25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Inability of phagocytic cells to kill catalase-positive organisms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Staphylococcus &amp; Aspergillus 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Recurrent infections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Persistent inflammation 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Granuloma formation </a:t>
            </a:r>
          </a:p>
          <a:p>
            <a:pPr lvl="1">
              <a:lnSpc>
                <a:spcPct val="80000"/>
              </a:lnSpc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197060" name="Rectangle 4"/>
          <p:cNvSpPr>
            <a:spLocks noChangeArrowheads="1"/>
          </p:cNvSpPr>
          <p:nvPr/>
        </p:nvSpPr>
        <p:spPr bwMode="auto">
          <a:xfrm>
            <a:off x="5105400" y="0"/>
            <a:ext cx="4038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7061" name="Rectangle 5"/>
          <p:cNvSpPr>
            <a:spLocks noChangeArrowheads="1"/>
          </p:cNvSpPr>
          <p:nvPr/>
        </p:nvSpPr>
        <p:spPr bwMode="auto">
          <a:xfrm>
            <a:off x="8534400" y="4724400"/>
            <a:ext cx="609600" cy="304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97110" name="Picture 54" descr="Path 1 CG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81413"/>
            <a:ext cx="3733800" cy="279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7111" name="Picture 55" descr="Segmented_neutroph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37338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7112" name="Text Box 56"/>
          <p:cNvSpPr txBox="1">
            <a:spLocks noChangeArrowheads="1"/>
          </p:cNvSpPr>
          <p:nvPr/>
        </p:nvSpPr>
        <p:spPr bwMode="auto">
          <a:xfrm>
            <a:off x="6248400" y="3227388"/>
            <a:ext cx="187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Http://wikimedia.org</a:t>
            </a:r>
          </a:p>
        </p:txBody>
      </p:sp>
      <p:sp>
        <p:nvSpPr>
          <p:cNvPr id="1197113" name="Text Box 57"/>
          <p:cNvSpPr txBox="1">
            <a:spLocks noChangeArrowheads="1"/>
          </p:cNvSpPr>
          <p:nvPr/>
        </p:nvSpPr>
        <p:spPr bwMode="auto">
          <a:xfrm>
            <a:off x="5762625" y="6553200"/>
            <a:ext cx="300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Http://granuloma.homestead.com</a:t>
            </a:r>
          </a:p>
        </p:txBody>
      </p:sp>
    </p:spTree>
    <p:extLst>
      <p:ext uri="{BB962C8B-B14F-4D97-AF65-F5344CB8AC3E}">
        <p14:creationId xmlns:p14="http://schemas.microsoft.com/office/powerpoint/2010/main" val="26189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5029200" cy="1143000"/>
          </a:xfrm>
        </p:spPr>
        <p:txBody>
          <a:bodyPr/>
          <a:lstStyle/>
          <a:p>
            <a:r>
              <a:rPr lang="en-US" altLang="en-US" sz="3300">
                <a:latin typeface="Arial" panose="020B0604020202020204" pitchFamily="34" charset="0"/>
              </a:rPr>
              <a:t>Chronic Granulomatous Disease (CGD)</a:t>
            </a:r>
            <a:r>
              <a:rPr lang="en-US" altLang="en-US" sz="4000"/>
              <a:t> </a:t>
            </a:r>
          </a:p>
        </p:txBody>
      </p:sp>
      <p:sp>
        <p:nvSpPr>
          <p:cNvPr id="119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50292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Thoracic manifestations of CGD </a:t>
            </a:r>
          </a:p>
          <a:p>
            <a:pPr>
              <a:lnSpc>
                <a:spcPct val="80000"/>
              </a:lnSpc>
            </a:pPr>
            <a:endParaRPr lang="en-US" altLang="en-US" sz="250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Early manifestations 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Pulmonary infection (80%)</a:t>
            </a:r>
          </a:p>
          <a:p>
            <a:pPr lvl="3">
              <a:lnSpc>
                <a:spcPct val="80000"/>
              </a:lnSpc>
            </a:pPr>
            <a:r>
              <a:rPr lang="en-US" altLang="en-US" sz="1700">
                <a:latin typeface="Arial" panose="020B0604020202020204" pitchFamily="34" charset="0"/>
              </a:rPr>
              <a:t>Nodules in miliary pattern</a:t>
            </a:r>
          </a:p>
          <a:p>
            <a:pPr lvl="3">
              <a:lnSpc>
                <a:spcPct val="80000"/>
              </a:lnSpc>
            </a:pPr>
            <a:r>
              <a:rPr lang="en-US" altLang="en-US" sz="1700">
                <a:latin typeface="Arial" panose="020B0604020202020204" pitchFamily="34" charset="0"/>
              </a:rPr>
              <a:t>Pneumonia </a:t>
            </a:r>
          </a:p>
          <a:p>
            <a:pPr lvl="3">
              <a:lnSpc>
                <a:spcPct val="80000"/>
              </a:lnSpc>
            </a:pPr>
            <a:r>
              <a:rPr lang="en-US" altLang="en-US" sz="1700">
                <a:latin typeface="Arial" panose="020B0604020202020204" pitchFamily="34" charset="0"/>
              </a:rPr>
              <a:t>Abscess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Empyema (20%)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LAD</a:t>
            </a:r>
          </a:p>
          <a:p>
            <a:pPr lvl="2">
              <a:lnSpc>
                <a:spcPct val="80000"/>
              </a:lnSpc>
            </a:pPr>
            <a:endParaRPr lang="en-US" altLang="en-US" sz="190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Late manifestations 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Bronchiectasis 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Pulmonary fibrosis </a:t>
            </a:r>
          </a:p>
          <a:p>
            <a:pPr lvl="1">
              <a:lnSpc>
                <a:spcPct val="80000"/>
              </a:lnSpc>
            </a:pPr>
            <a:endParaRPr lang="en-US" altLang="en-US" sz="210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endParaRPr lang="en-US" altLang="en-US" sz="210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190916" name="Rectangle 4"/>
          <p:cNvSpPr>
            <a:spLocks noChangeArrowheads="1"/>
          </p:cNvSpPr>
          <p:nvPr/>
        </p:nvSpPr>
        <p:spPr bwMode="auto">
          <a:xfrm>
            <a:off x="5105400" y="0"/>
            <a:ext cx="4038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0917" name="Rectangle 5"/>
          <p:cNvSpPr>
            <a:spLocks noChangeArrowheads="1"/>
          </p:cNvSpPr>
          <p:nvPr/>
        </p:nvSpPr>
        <p:spPr bwMode="auto">
          <a:xfrm>
            <a:off x="8534400" y="4724400"/>
            <a:ext cx="609600" cy="304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90967" name="Picture 5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0469" r="55469" b="30469"/>
          <a:stretch>
            <a:fillRect/>
          </a:stretch>
        </p:blipFill>
        <p:spPr bwMode="auto">
          <a:xfrm>
            <a:off x="5246688" y="533400"/>
            <a:ext cx="1625600" cy="1981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0969" name="Picture 5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t="35384" r="45313" b="34195"/>
          <a:stretch>
            <a:fillRect/>
          </a:stretch>
        </p:blipFill>
        <p:spPr bwMode="auto">
          <a:xfrm>
            <a:off x="7010400" y="536575"/>
            <a:ext cx="2057400" cy="1968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0970" name="Text Box 58"/>
          <p:cNvSpPr txBox="1">
            <a:spLocks noChangeArrowheads="1"/>
          </p:cNvSpPr>
          <p:nvPr/>
        </p:nvSpPr>
        <p:spPr bwMode="auto">
          <a:xfrm>
            <a:off x="5807075" y="2743200"/>
            <a:ext cx="265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 Manifestations</a:t>
            </a:r>
          </a:p>
        </p:txBody>
      </p:sp>
      <p:sp>
        <p:nvSpPr>
          <p:cNvPr id="1190971" name="Text Box 59"/>
          <p:cNvSpPr txBox="1">
            <a:spLocks noChangeArrowheads="1"/>
          </p:cNvSpPr>
          <p:nvPr/>
        </p:nvSpPr>
        <p:spPr bwMode="auto">
          <a:xfrm>
            <a:off x="5981700" y="6232525"/>
            <a:ext cx="255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Late Manifestations</a:t>
            </a:r>
          </a:p>
        </p:txBody>
      </p:sp>
      <p:pic>
        <p:nvPicPr>
          <p:cNvPr id="1190972" name="Picture 60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2813" r="17188" b="23438"/>
          <a:stretch>
            <a:fillRect/>
          </a:stretch>
        </p:blipFill>
        <p:spPr bwMode="auto">
          <a:xfrm>
            <a:off x="5334000" y="3692525"/>
            <a:ext cx="3657600" cy="2327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5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5029200" cy="1143000"/>
          </a:xfrm>
        </p:spPr>
        <p:txBody>
          <a:bodyPr/>
          <a:lstStyle/>
          <a:p>
            <a:r>
              <a:rPr lang="en-US" altLang="en-US" sz="3300">
                <a:latin typeface="Arial" panose="020B0604020202020204" pitchFamily="34" charset="0"/>
              </a:rPr>
              <a:t>Chronic Granulomatous Disease (CGD)</a:t>
            </a:r>
            <a:r>
              <a:rPr lang="en-US" altLang="en-US" sz="4000"/>
              <a:t> </a:t>
            </a:r>
          </a:p>
        </p:txBody>
      </p:sp>
      <p:sp>
        <p:nvSpPr>
          <p:cNvPr id="119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7244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Manifestations of CGD in other organ systems</a:t>
            </a:r>
          </a:p>
          <a:p>
            <a:pPr>
              <a:lnSpc>
                <a:spcPct val="80000"/>
              </a:lnSpc>
            </a:pPr>
            <a:endParaRPr lang="en-US" altLang="en-US" sz="250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Abdominal manifestations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Hepatosplenomegaly 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Hepatic &amp; splenic abscess 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Necrotic mesenteric LAD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Gastric outlet obstruction  </a:t>
            </a:r>
          </a:p>
          <a:p>
            <a:pPr lvl="1">
              <a:lnSpc>
                <a:spcPct val="80000"/>
              </a:lnSpc>
            </a:pPr>
            <a:endParaRPr lang="en-US" altLang="en-US" sz="210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Osseous manifestation </a:t>
            </a:r>
          </a:p>
          <a:p>
            <a:pPr lvl="2">
              <a:lnSpc>
                <a:spcPct val="80000"/>
              </a:lnSpc>
            </a:pPr>
            <a:r>
              <a:rPr lang="en-US" altLang="en-US" sz="1900">
                <a:latin typeface="Arial" panose="020B0604020202020204" pitchFamily="34" charset="0"/>
              </a:rPr>
              <a:t>Osteomyelitis </a:t>
            </a:r>
          </a:p>
          <a:p>
            <a:pPr lvl="3">
              <a:lnSpc>
                <a:spcPct val="80000"/>
              </a:lnSpc>
            </a:pPr>
            <a:r>
              <a:rPr lang="en-US" altLang="en-US" sz="1700">
                <a:latin typeface="Arial" panose="020B0604020202020204" pitchFamily="34" charset="0"/>
              </a:rPr>
              <a:t>Hematogenous spread </a:t>
            </a:r>
          </a:p>
          <a:p>
            <a:pPr lvl="3">
              <a:lnSpc>
                <a:spcPct val="80000"/>
              </a:lnSpc>
            </a:pPr>
            <a:r>
              <a:rPr lang="en-US" altLang="en-US" sz="1700">
                <a:latin typeface="Arial" panose="020B0604020202020204" pitchFamily="34" charset="0"/>
              </a:rPr>
              <a:t>Contiguous infection</a:t>
            </a:r>
          </a:p>
        </p:txBody>
      </p:sp>
      <p:sp>
        <p:nvSpPr>
          <p:cNvPr id="1192964" name="Rectangle 4"/>
          <p:cNvSpPr>
            <a:spLocks noChangeArrowheads="1"/>
          </p:cNvSpPr>
          <p:nvPr/>
        </p:nvSpPr>
        <p:spPr bwMode="auto">
          <a:xfrm>
            <a:off x="5105400" y="0"/>
            <a:ext cx="4038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2965" name="Rectangle 5"/>
          <p:cNvSpPr>
            <a:spLocks noChangeArrowheads="1"/>
          </p:cNvSpPr>
          <p:nvPr/>
        </p:nvSpPr>
        <p:spPr bwMode="auto">
          <a:xfrm>
            <a:off x="8534400" y="4724400"/>
            <a:ext cx="609600" cy="304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2968" name="Text Box 8"/>
          <p:cNvSpPr txBox="1">
            <a:spLocks noChangeArrowheads="1"/>
          </p:cNvSpPr>
          <p:nvPr/>
        </p:nvSpPr>
        <p:spPr bwMode="auto">
          <a:xfrm>
            <a:off x="5807075" y="2743200"/>
            <a:ext cx="3201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Abdominal Manifestation</a:t>
            </a:r>
          </a:p>
        </p:txBody>
      </p:sp>
      <p:sp>
        <p:nvSpPr>
          <p:cNvPr id="1192969" name="Text Box 9"/>
          <p:cNvSpPr txBox="1">
            <a:spLocks noChangeArrowheads="1"/>
          </p:cNvSpPr>
          <p:nvPr/>
        </p:nvSpPr>
        <p:spPr bwMode="auto">
          <a:xfrm>
            <a:off x="5981700" y="6232525"/>
            <a:ext cx="296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Osseous Manifestation</a:t>
            </a:r>
          </a:p>
        </p:txBody>
      </p:sp>
      <p:pic>
        <p:nvPicPr>
          <p:cNvPr id="1192971" name="Picture 11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4" t="40973" r="6250" b="18567"/>
          <a:stretch>
            <a:fillRect/>
          </a:stretch>
        </p:blipFill>
        <p:spPr bwMode="auto">
          <a:xfrm>
            <a:off x="7208838" y="304800"/>
            <a:ext cx="1858962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972" name="Picture 12" descr="1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3050" r="53073" b="21466"/>
          <a:stretch>
            <a:fillRect/>
          </a:stretch>
        </p:blipFill>
        <p:spPr bwMode="auto">
          <a:xfrm>
            <a:off x="5257800" y="304800"/>
            <a:ext cx="1863725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973" name="Picture 13" descr="1"/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8" t="6059" r="36191" b="41727"/>
          <a:stretch>
            <a:fillRect/>
          </a:stretch>
        </p:blipFill>
        <p:spPr bwMode="auto">
          <a:xfrm>
            <a:off x="5486400" y="3352800"/>
            <a:ext cx="1617663" cy="2819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974" name="Picture 14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32103" r="32133" b="17932"/>
          <a:stretch>
            <a:fillRect/>
          </a:stretch>
        </p:blipFill>
        <p:spPr bwMode="auto">
          <a:xfrm>
            <a:off x="7239000" y="3657600"/>
            <a:ext cx="181610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848600" cy="1143000"/>
          </a:xfrm>
        </p:spPr>
        <p:txBody>
          <a:bodyPr/>
          <a:lstStyle/>
          <a:p>
            <a:r>
              <a:rPr lang="en-US" altLang="en-US" sz="4800">
                <a:solidFill>
                  <a:srgbClr val="00FF00"/>
                </a:solidFill>
                <a:latin typeface="Arial" panose="020B0604020202020204" pitchFamily="34" charset="0"/>
              </a:rPr>
              <a:t>Review: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3600">
                <a:latin typeface="Arial" panose="020B0604020202020204" pitchFamily="34" charset="0"/>
              </a:rPr>
              <a:t>Other Considerations</a:t>
            </a:r>
            <a:r>
              <a:rPr lang="en-US" altLang="en-US"/>
              <a:t> </a:t>
            </a:r>
          </a:p>
        </p:txBody>
      </p:sp>
      <p:sp>
        <p:nvSpPr>
          <p:cNvPr id="119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50292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Leukocyte Adhesion Deficiency Type 1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Classically, patients 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present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 infancy with bacterial infection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Typically affecting </a:t>
            </a:r>
            <a:r>
              <a:rPr lang="en-US" alt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mucosa and skin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 pus formation </a:t>
            </a:r>
          </a:p>
          <a:p>
            <a:pPr marL="990600" lvl="1" indent="-533400">
              <a:lnSpc>
                <a:spcPct val="80000"/>
              </a:lnSpc>
            </a:pPr>
            <a:endParaRPr lang="en-US" alt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Glucose-6-phosphate Dehydrogenase Deficiency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May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present with infectious similar to CGD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History of hemolytic anemia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triggered by fava beans or certain medications </a:t>
            </a:r>
          </a:p>
          <a:p>
            <a:pPr marL="990600" lvl="1" indent="-533400">
              <a:lnSpc>
                <a:spcPct val="80000"/>
              </a:lnSpc>
            </a:pPr>
            <a:endParaRPr lang="en-US" alt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Myeloperoxidase Deficiency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Typically only associated with </a:t>
            </a:r>
            <a:r>
              <a:rPr lang="en-US" alt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concurrent diabetes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Infections with </a:t>
            </a:r>
            <a:r>
              <a:rPr lang="en-US" altLang="en-US" sz="19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Candida</a:t>
            </a:r>
          </a:p>
        </p:txBody>
      </p:sp>
      <p:pic>
        <p:nvPicPr>
          <p:cNvPr id="1196036" name="Picture 4" descr="bs0206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6200"/>
            <a:ext cx="137160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5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1828800"/>
            <a:ext cx="9144000" cy="4724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579" name="Text Box 15"/>
          <p:cNvSpPr txBox="1">
            <a:spLocks noChangeArrowheads="1"/>
          </p:cNvSpPr>
          <p:nvPr/>
        </p:nvSpPr>
        <p:spPr bwMode="auto">
          <a:xfrm>
            <a:off x="746125" y="6005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580" name="Rectangle 13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581" name="Picture 10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79388"/>
            <a:ext cx="131445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Fig 4a(CT 11 w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647" r="8739" b="13312"/>
          <a:stretch>
            <a:fillRect/>
          </a:stretch>
        </p:blipFill>
        <p:spPr bwMode="auto">
          <a:xfrm>
            <a:off x="228600" y="2209800"/>
            <a:ext cx="4114800" cy="361156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3" name="Picture 11" descr="Fig 4b (CT 11 wk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6807" r="6668" b="10069"/>
          <a:stretch>
            <a:fillRect/>
          </a:stretch>
        </p:blipFill>
        <p:spPr bwMode="auto">
          <a:xfrm>
            <a:off x="4648200" y="2209800"/>
            <a:ext cx="4191000" cy="3603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/>
          </p:cNvSpPr>
          <p:nvPr/>
        </p:nvSpPr>
        <p:spPr bwMode="auto">
          <a:xfrm>
            <a:off x="228600" y="304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Case 2: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Full Term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 with Severe Respiratory Distress Requiring Intubation within Several Minutes of Delivery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12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/>
          </p:cNvSpPr>
          <p:nvPr>
            <p:ph type="body" idx="4294967295"/>
          </p:nvPr>
        </p:nvSpPr>
        <p:spPr>
          <a:xfrm>
            <a:off x="4648200" y="1828800"/>
            <a:ext cx="42672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A.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Neuroendocrine cell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      Hyperplasia of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      Infancy (NEHI)</a:t>
            </a:r>
          </a:p>
          <a:p>
            <a:pPr marL="0" indent="0">
              <a:buFontTx/>
              <a:buNone/>
              <a:defRPr/>
            </a:pPr>
            <a:endParaRPr lang="en-US" sz="2800" dirty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B.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Trisomy 21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 smtClean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C. 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TTF-1 Deficiency</a:t>
            </a:r>
          </a:p>
          <a:p>
            <a:pPr marL="514350" indent="-514350">
              <a:buFontTx/>
              <a:buAutoNum type="arabicPeriod" startAt="3"/>
              <a:defRPr/>
            </a:pPr>
            <a:endParaRPr lang="en-US" sz="2800" dirty="0" smtClean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D. 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Filamin A Mutation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 </a:t>
            </a:r>
          </a:p>
        </p:txBody>
      </p:sp>
      <p:pic>
        <p:nvPicPr>
          <p:cNvPr id="25603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0662" name="Rectangle 6"/>
          <p:cNvSpPr>
            <a:spLocks noChangeArrowheads="1"/>
          </p:cNvSpPr>
          <p:nvPr/>
        </p:nvSpPr>
        <p:spPr bwMode="auto">
          <a:xfrm>
            <a:off x="228600" y="1752600"/>
            <a:ext cx="4191000" cy="5029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5606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4"/>
          <p:cNvSpPr txBox="1">
            <a:spLocks noChangeArrowheads="1"/>
          </p:cNvSpPr>
          <p:nvPr/>
        </p:nvSpPr>
        <p:spPr bwMode="auto">
          <a:xfrm>
            <a:off x="609600" y="76200"/>
            <a:ext cx="7086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smtClean="0">
                <a:solidFill>
                  <a:srgbClr val="00FF00"/>
                </a:solidFill>
                <a:latin typeface="Arial" panose="020B0604020202020204" pitchFamily="34" charset="0"/>
              </a:rPr>
              <a:t>Case 2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</a:t>
            </a:r>
            <a:r>
              <a:rPr lang="en-US" altLang="en-US" sz="4000" b="1" u="sng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ost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altLang="en-US" sz="4000" b="1" u="sng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ikely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5608" name="Picture 12" descr="Fig 1 (dob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7376" r="12395" b="33572"/>
          <a:stretch>
            <a:fillRect/>
          </a:stretch>
        </p:blipFill>
        <p:spPr bwMode="auto">
          <a:xfrm>
            <a:off x="993775" y="1893888"/>
            <a:ext cx="2511425" cy="2373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10" descr="Fig 4a(CT 11 wk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647" r="8739" b="13312"/>
          <a:stretch>
            <a:fillRect/>
          </a:stretch>
        </p:blipFill>
        <p:spPr bwMode="auto">
          <a:xfrm>
            <a:off x="993775" y="4424363"/>
            <a:ext cx="2511425" cy="220503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5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52400" y="2209800"/>
            <a:ext cx="5791200" cy="312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746125" y="6005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4302" name="Rectangle 30"/>
          <p:cNvSpPr>
            <a:spLocks noChangeArrowheads="1"/>
          </p:cNvSpPr>
          <p:nvPr/>
        </p:nvSpPr>
        <p:spPr bwMode="auto">
          <a:xfrm>
            <a:off x="304800" y="2362200"/>
            <a:ext cx="5486400" cy="26670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6629" name="Picture 31" descr="Fig 1 (dob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r="7500" b="33572"/>
          <a:stretch>
            <a:fillRect/>
          </a:stretch>
        </p:blipFill>
        <p:spPr bwMode="auto">
          <a:xfrm>
            <a:off x="457200" y="2667000"/>
            <a:ext cx="2514600" cy="2203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32" descr="Fig 4a(CT 11 wk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647" r="8739" b="13312"/>
          <a:stretch>
            <a:fillRect/>
          </a:stretch>
        </p:blipFill>
        <p:spPr bwMode="auto">
          <a:xfrm>
            <a:off x="3124200" y="2667000"/>
            <a:ext cx="2514600" cy="220662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1" name="Rectangle 3"/>
          <p:cNvSpPr>
            <a:spLocks noChangeArrowheads="1"/>
          </p:cNvSpPr>
          <p:nvPr/>
        </p:nvSpPr>
        <p:spPr bwMode="auto">
          <a:xfrm>
            <a:off x="0" y="-76200"/>
            <a:ext cx="91440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76200" y="152400"/>
            <a:ext cx="762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Full Term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 with SRD &amp; Decreased Tyroxine Level (T4) of 10.7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  </a:t>
            </a:r>
          </a:p>
        </p:txBody>
      </p:sp>
      <p:pic>
        <p:nvPicPr>
          <p:cNvPr id="26633" name="Picture 5" descr="arr_anm3"/>
          <p:cNvPicPr>
            <a:picLocks noChangeAspect="1" noChangeArrowheads="1" noCrop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-49213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4"/>
          <p:cNvSpPr>
            <a:spLocks noChangeArrowheads="1"/>
          </p:cNvSpPr>
          <p:nvPr/>
        </p:nvSpPr>
        <p:spPr bwMode="auto">
          <a:xfrm>
            <a:off x="6477000" y="1295400"/>
            <a:ext cx="2514600" cy="5410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28" descr="Fig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8" t="34628" b="7182"/>
          <a:stretch>
            <a:fillRect/>
          </a:stretch>
        </p:blipFill>
        <p:spPr bwMode="auto">
          <a:xfrm>
            <a:off x="6781800" y="1417638"/>
            <a:ext cx="1943100" cy="170656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27" descr="TTF1%20%288%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63900"/>
            <a:ext cx="1943100" cy="1460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Fig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16488"/>
            <a:ext cx="1943100" cy="1560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/>
          </p:cNvSpPr>
          <p:nvPr>
            <p:ph type="body" idx="4294967295"/>
          </p:nvPr>
        </p:nvSpPr>
        <p:spPr>
          <a:xfrm>
            <a:off x="4648200" y="1828800"/>
            <a:ext cx="42672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A.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Neuroendocrine cell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      Hyperplasia of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      Infancy (NEHI)</a:t>
            </a:r>
          </a:p>
          <a:p>
            <a:pPr marL="0" indent="0">
              <a:buFontTx/>
              <a:buNone/>
              <a:defRPr/>
            </a:pPr>
            <a:endParaRPr lang="en-US" sz="2800" dirty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B.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Trisomy 21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 smtClean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C. 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TTF-1 Deficiency</a:t>
            </a:r>
          </a:p>
          <a:p>
            <a:pPr marL="514350" indent="-514350">
              <a:buFontTx/>
              <a:buAutoNum type="arabicPeriod" startAt="3"/>
              <a:defRPr/>
            </a:pPr>
            <a:endParaRPr lang="en-US" sz="2800" dirty="0" smtClean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D. 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Filamin A Mutation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 </a:t>
            </a:r>
          </a:p>
        </p:txBody>
      </p:sp>
      <p:pic>
        <p:nvPicPr>
          <p:cNvPr id="27651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0662" name="Rectangle 6"/>
          <p:cNvSpPr>
            <a:spLocks noChangeArrowheads="1"/>
          </p:cNvSpPr>
          <p:nvPr/>
        </p:nvSpPr>
        <p:spPr bwMode="auto">
          <a:xfrm>
            <a:off x="228600" y="1752600"/>
            <a:ext cx="4191000" cy="5029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7655" name="Picture 12" descr="Fig 1 (dob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7376" r="12395" b="33572"/>
          <a:stretch>
            <a:fillRect/>
          </a:stretch>
        </p:blipFill>
        <p:spPr bwMode="auto">
          <a:xfrm>
            <a:off x="993775" y="1893888"/>
            <a:ext cx="2511425" cy="2373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10" descr="Fig 4a(CT 11 wk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647" r="8739" b="13312"/>
          <a:stretch>
            <a:fillRect/>
          </a:stretch>
        </p:blipFill>
        <p:spPr bwMode="auto">
          <a:xfrm>
            <a:off x="993775" y="4424363"/>
            <a:ext cx="2511425" cy="220503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7" name="Picture 8" descr="metrono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9375"/>
            <a:ext cx="10318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9600" y="76200"/>
            <a:ext cx="7086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smtClean="0">
                <a:solidFill>
                  <a:srgbClr val="00FF00"/>
                </a:solidFill>
                <a:latin typeface="Arial" panose="020B0604020202020204" pitchFamily="34" charset="0"/>
              </a:rPr>
              <a:t>Case 2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</a:t>
            </a:r>
            <a:r>
              <a:rPr lang="en-US" altLang="en-US" sz="4000" b="1" u="sng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ost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altLang="en-US" sz="4000" b="1" u="sng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ikely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94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/>
          </p:cNvSpPr>
          <p:nvPr>
            <p:ph type="body" idx="4294967295"/>
          </p:nvPr>
        </p:nvSpPr>
        <p:spPr>
          <a:xfrm>
            <a:off x="4648200" y="1828800"/>
            <a:ext cx="42672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A.  Neuroendocrine cell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      Hyperplasia of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      Infancy (NEHI)</a:t>
            </a:r>
          </a:p>
          <a:p>
            <a:pPr marL="0" indent="0">
              <a:buFontTx/>
              <a:buNone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B.  Trisomy 21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 smtClean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C.  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TTF-1 Deficiency</a:t>
            </a:r>
          </a:p>
          <a:p>
            <a:pPr marL="514350" indent="-514350">
              <a:buFontTx/>
              <a:buAutoNum type="arabicPeriod" startAt="3"/>
              <a:defRPr/>
            </a:pPr>
            <a:endParaRPr lang="en-US" sz="2800" dirty="0" smtClean="0">
              <a:latin typeface="Arial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D.   Filamin A Mutation 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 </a:t>
            </a:r>
          </a:p>
        </p:txBody>
      </p:sp>
      <p:pic>
        <p:nvPicPr>
          <p:cNvPr id="28675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0662" name="Rectangle 6"/>
          <p:cNvSpPr>
            <a:spLocks noChangeArrowheads="1"/>
          </p:cNvSpPr>
          <p:nvPr/>
        </p:nvSpPr>
        <p:spPr bwMode="auto">
          <a:xfrm>
            <a:off x="228600" y="1752600"/>
            <a:ext cx="4191000" cy="5029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679" name="Picture 12" descr="Fig 1 (dob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7376" r="12395" b="33572"/>
          <a:stretch>
            <a:fillRect/>
          </a:stretch>
        </p:blipFill>
        <p:spPr bwMode="auto">
          <a:xfrm>
            <a:off x="993775" y="1893888"/>
            <a:ext cx="2511425" cy="2373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10" descr="Fig 4a(CT 11 wk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647" r="8739" b="13312"/>
          <a:stretch>
            <a:fillRect/>
          </a:stretch>
        </p:blipFill>
        <p:spPr bwMode="auto">
          <a:xfrm>
            <a:off x="993775" y="4424363"/>
            <a:ext cx="2511425" cy="220503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1" name="Picture 8" descr="metrono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9375"/>
            <a:ext cx="10318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4648201" y="4800600"/>
            <a:ext cx="3762374" cy="76200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9600" y="76200"/>
            <a:ext cx="7086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smtClean="0">
                <a:solidFill>
                  <a:srgbClr val="00FF00"/>
                </a:solidFill>
                <a:latin typeface="Arial" panose="020B0604020202020204" pitchFamily="34" charset="0"/>
              </a:rPr>
              <a:t>Case 2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</a:t>
            </a:r>
            <a:r>
              <a:rPr lang="en-US" altLang="en-US" sz="4000" b="1" u="sng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ost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altLang="en-US" sz="4000" b="1" u="sng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ikely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69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5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2133600"/>
            <a:ext cx="4648200" cy="4876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Expressed in forebrain, thyroid &amp; lungs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pitchFamily="34" charset="-128"/>
              </a:rPr>
              <a:t>14q12-21.3 haploid deletion </a:t>
            </a:r>
            <a:r>
              <a:rPr lang="en-US" sz="2000" dirty="0">
                <a:latin typeface="Arial" charset="0"/>
                <a:ea typeface="ＭＳ Ｐゴシック" pitchFamily="34" charset="-128"/>
              </a:rPr>
              <a:t>encompassing the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pitchFamily="34" charset="-128"/>
              </a:rPr>
              <a:t>TTF-1 gene locus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en-US" sz="2000" dirty="0" smtClean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Characterized by </a:t>
            </a:r>
            <a:r>
              <a:rPr lang="en-US" sz="2000" dirty="0" smtClean="0">
                <a:solidFill>
                  <a:srgbClr val="00FF00"/>
                </a:solidFill>
                <a:latin typeface="Arial" charset="0"/>
                <a:ea typeface="ＭＳ Ｐゴシック" pitchFamily="34" charset="-128"/>
              </a:rPr>
              <a:t>neurologic, thyroidal </a:t>
            </a:r>
            <a:r>
              <a:rPr lang="en-US" sz="2000" dirty="0">
                <a:solidFill>
                  <a:srgbClr val="00FF00"/>
                </a:solidFill>
                <a:latin typeface="Arial" charset="0"/>
                <a:ea typeface="ＭＳ Ｐゴシック" pitchFamily="34" charset="-128"/>
              </a:rPr>
              <a:t>&amp;</a:t>
            </a:r>
            <a:r>
              <a:rPr lang="en-US" sz="2000" dirty="0" smtClean="0">
                <a:solidFill>
                  <a:srgbClr val="00FF00"/>
                </a:solidFill>
                <a:latin typeface="Arial" charset="0"/>
                <a:ea typeface="ＭＳ Ｐゴシック" pitchFamily="34" charset="-128"/>
              </a:rPr>
              <a:t> pulmonary dysfunction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“</a:t>
            </a:r>
            <a:r>
              <a:rPr lang="en-US" sz="2000" dirty="0" smtClean="0">
                <a:solidFill>
                  <a:srgbClr val="FF6600"/>
                </a:solidFill>
                <a:latin typeface="Arial" charset="0"/>
                <a:ea typeface="ＭＳ Ｐゴシック" pitchFamily="34" charset="-128"/>
              </a:rPr>
              <a:t>Brain-Lung-Thyroid Syndrome</a:t>
            </a:r>
            <a:r>
              <a:rPr lang="en-US" sz="2000" dirty="0" smtClean="0">
                <a:latin typeface="Arial" charset="0"/>
                <a:ea typeface="ＭＳ Ｐゴシック" pitchFamily="34" charset="-128"/>
              </a:rPr>
              <a:t>”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Moderate-to-severe respiratory syndrome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Die of respiratory failure</a:t>
            </a:r>
            <a:endParaRPr lang="en-US" sz="240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9700" name="Picture 5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733800" cy="3001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6" descr="Fig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8" t="34628" b="7182"/>
          <a:stretch>
            <a:fillRect/>
          </a:stretch>
        </p:blipFill>
        <p:spPr bwMode="auto">
          <a:xfrm>
            <a:off x="5257800" y="3352800"/>
            <a:ext cx="3733800" cy="3276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152400" y="76200"/>
            <a:ext cx="4724400" cy="1828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-76200" y="457200"/>
            <a:ext cx="518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Thyroid Transcription Factor-1 (TTF-1) Deficiency Syndrome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j-cs"/>
              </a:rPr>
              <a:t> </a:t>
            </a:r>
          </a:p>
        </p:txBody>
      </p:sp>
      <p:pic>
        <p:nvPicPr>
          <p:cNvPr id="9" name="Picture 10" descr="Fig 4a(CT 11 wk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6647" r="8739" b="13312"/>
          <a:stretch>
            <a:fillRect/>
          </a:stretch>
        </p:blipFill>
        <p:spPr bwMode="auto">
          <a:xfrm>
            <a:off x="5229225" y="3294063"/>
            <a:ext cx="3800475" cy="333533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0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6" name="Rectangle 6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77929" name="Picture 9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7825" r="19174" b="42188"/>
          <a:stretch>
            <a:fillRect/>
          </a:stretch>
        </p:blipFill>
        <p:spPr bwMode="auto">
          <a:xfrm>
            <a:off x="304800" y="1828800"/>
            <a:ext cx="457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933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77934" name="Text Box 14"/>
          <p:cNvSpPr txBox="1">
            <a:spLocks noChangeArrowheads="1"/>
          </p:cNvSpPr>
          <p:nvPr/>
        </p:nvSpPr>
        <p:spPr bwMode="auto">
          <a:xfrm>
            <a:off x="14288" y="228600"/>
            <a:ext cx="92630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1: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11Y Girl with Recurrent Infection  </a:t>
            </a:r>
          </a:p>
        </p:txBody>
      </p:sp>
      <p:pic>
        <p:nvPicPr>
          <p:cNvPr id="977935" name="Picture 1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4063" r="15625" b="21875"/>
          <a:stretch>
            <a:fillRect/>
          </a:stretch>
        </p:blipFill>
        <p:spPr bwMode="auto">
          <a:xfrm>
            <a:off x="228600" y="1752600"/>
            <a:ext cx="48180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7936" name="Picture 16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7031" r="17969" b="17969"/>
          <a:stretch>
            <a:fillRect/>
          </a:stretch>
        </p:blipFill>
        <p:spPr bwMode="auto">
          <a:xfrm>
            <a:off x="5257800" y="1752600"/>
            <a:ext cx="345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/>
          </p:cNvSpPr>
          <p:nvPr>
            <p:ph type="title" idx="4294967295"/>
          </p:nvPr>
        </p:nvSpPr>
        <p:spPr>
          <a:xfrm>
            <a:off x="152400" y="-152400"/>
            <a:ext cx="8915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</a:rPr>
              <a:t>Interstitial Lung Disease in Infants 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</a:rPr>
              <a:t>  </a:t>
            </a:r>
          </a:p>
        </p:txBody>
      </p:sp>
      <p:sp>
        <p:nvSpPr>
          <p:cNvPr id="71987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458200" cy="6535738"/>
          </a:xfrm>
        </p:spPr>
        <p:txBody>
          <a:bodyPr/>
          <a:lstStyle/>
          <a:p>
            <a:pPr lvl="1">
              <a:buClr>
                <a:srgbClr val="FF0000"/>
              </a:buClr>
              <a:defRPr/>
            </a:pPr>
            <a:endParaRPr lang="en-US" sz="3800" dirty="0" smtClean="0">
              <a:latin typeface="Arial" charset="0"/>
              <a:ea typeface="ＭＳ Ｐゴシック" pitchFamily="34" charset="-128"/>
            </a:endParaRPr>
          </a:p>
          <a:p>
            <a:pPr lvl="1">
              <a:buClr>
                <a:srgbClr val="FF0000"/>
              </a:buClr>
              <a:defRPr/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defRPr/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	</a:t>
            </a:r>
          </a:p>
          <a:p>
            <a:pPr lvl="1">
              <a:buClr>
                <a:srgbClr val="FF0000"/>
              </a:buClr>
              <a:defRPr/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defRPr/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defRPr/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20738" y="7192963"/>
            <a:ext cx="458787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81000" y="762000"/>
            <a:ext cx="8458200" cy="6096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66FF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609600" y="1012825"/>
            <a:ext cx="8001000" cy="546417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sng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Diffuse Developmental Disorders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Acinar Dysplasia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Congenital Alveolar Dysplasia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Alveolar Capillary Dysplasia with Misalignment of Pulmonary Veins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Growth Abnormalities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Prenatal conditions – Secondary pulmonary hypoplasia of varying degree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Post-natal conditions – Chronic neonatal lung disease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Prematurity related chronic lung disease (BPD)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 infants with chronic lung disease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Associated with chromosomal abnormalities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Trisomy 21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Others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Associated with CHD in chromosomally normal children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Surfactant Dysfunction Disorders and Related Abnormalities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Surfactant Dysfunction Disorders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SpB genetic mutations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SpC genetic mutations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ABCA3 genetic mutations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TTF1 genetic mutations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Lysinuric protein intolerance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Specific Conditions of Unknown / Poorly Understood Etiology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Pulmonary Interstitial Glycogenosis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Associated with other pulmonary conditions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Neuroendocrine Cell Hyperplasia of Infancy (NEHI)  </a:t>
            </a:r>
          </a:p>
        </p:txBody>
      </p:sp>
      <p:sp>
        <p:nvSpPr>
          <p:cNvPr id="719879" name="Rectangle 7"/>
          <p:cNvSpPr>
            <a:spLocks noChangeArrowheads="1"/>
          </p:cNvSpPr>
          <p:nvPr/>
        </p:nvSpPr>
        <p:spPr bwMode="auto">
          <a:xfrm>
            <a:off x="609600" y="4876800"/>
            <a:ext cx="8001000" cy="3048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6" name="TextBox 1"/>
          <p:cNvSpPr txBox="1">
            <a:spLocks noChangeArrowheads="1"/>
          </p:cNvSpPr>
          <p:nvPr/>
        </p:nvSpPr>
        <p:spPr bwMode="auto">
          <a:xfrm>
            <a:off x="434975" y="6550025"/>
            <a:ext cx="848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Lee EY. Interstitial Lung disease in Infants: New Classification System. Pediatric Radiology, 2012 </a:t>
            </a:r>
          </a:p>
        </p:txBody>
      </p:sp>
    </p:spTree>
    <p:extLst>
      <p:ext uri="{BB962C8B-B14F-4D97-AF65-F5344CB8AC3E}">
        <p14:creationId xmlns:p14="http://schemas.microsoft.com/office/powerpoint/2010/main" val="41757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4355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4356" name="Text Box 4"/>
          <p:cNvSpPr txBox="1">
            <a:spLocks noChangeArrowheads="1"/>
          </p:cNvSpPr>
          <p:nvPr/>
        </p:nvSpPr>
        <p:spPr bwMode="auto">
          <a:xfrm>
            <a:off x="488950" y="179388"/>
            <a:ext cx="84099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3: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10Y Boy with </a:t>
            </a:r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hest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Pain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24359" name="Picture 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9158" r="10811" b="17567"/>
          <a:stretch>
            <a:fillRect/>
          </a:stretch>
        </p:blipFill>
        <p:spPr bwMode="auto">
          <a:xfrm>
            <a:off x="152400" y="1820863"/>
            <a:ext cx="4800600" cy="47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360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8594" r="14063" b="14844"/>
          <a:stretch>
            <a:fillRect/>
          </a:stretch>
        </p:blipFill>
        <p:spPr bwMode="auto">
          <a:xfrm>
            <a:off x="4979988" y="1828800"/>
            <a:ext cx="4000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2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0" y="2438400"/>
            <a:ext cx="4267200" cy="41148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Broncogenic cyst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Mucoepidermoid tumor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Castleman’s disease  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Carcinoid tumor  </a:t>
            </a:r>
          </a:p>
        </p:txBody>
      </p:sp>
      <p:sp>
        <p:nvSpPr>
          <p:cNvPr id="1238019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kumimoji="0" lang="en-US" alt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most likely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238021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8022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38025" name="Picture 9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9158" r="10811" b="17567"/>
          <a:stretch>
            <a:fillRect/>
          </a:stretch>
        </p:blipFill>
        <p:spPr bwMode="auto">
          <a:xfrm>
            <a:off x="152400" y="2705100"/>
            <a:ext cx="2667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8026" name="Picture 10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t="8594" r="20349" b="14844"/>
          <a:stretch>
            <a:fillRect/>
          </a:stretch>
        </p:blipFill>
        <p:spPr bwMode="auto">
          <a:xfrm>
            <a:off x="2895600" y="2743200"/>
            <a:ext cx="1828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ChangeArrowheads="1"/>
          </p:cNvSpPr>
          <p:nvPr/>
        </p:nvSpPr>
        <p:spPr bwMode="auto">
          <a:xfrm>
            <a:off x="5257800" y="1447800"/>
            <a:ext cx="3733800" cy="1752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7731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5: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10Y Boy with Chest </a:t>
            </a:r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097733" name="Rectangle 5"/>
          <p:cNvSpPr>
            <a:spLocks noChangeArrowheads="1"/>
          </p:cNvSpPr>
          <p:nvPr/>
        </p:nvSpPr>
        <p:spPr bwMode="auto">
          <a:xfrm>
            <a:off x="5257800" y="3276600"/>
            <a:ext cx="3733800" cy="1752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7734" name="Rectangle 6"/>
          <p:cNvSpPr>
            <a:spLocks noChangeArrowheads="1"/>
          </p:cNvSpPr>
          <p:nvPr/>
        </p:nvSpPr>
        <p:spPr bwMode="auto">
          <a:xfrm>
            <a:off x="5257800" y="5105400"/>
            <a:ext cx="37338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7735" name="Text Box 7"/>
          <p:cNvSpPr txBox="1">
            <a:spLocks noChangeArrowheads="1"/>
          </p:cNvSpPr>
          <p:nvPr/>
        </p:nvSpPr>
        <p:spPr bwMode="auto">
          <a:xfrm>
            <a:off x="5410200" y="16002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Clue #1</a:t>
            </a:r>
          </a:p>
        </p:txBody>
      </p:sp>
      <p:sp>
        <p:nvSpPr>
          <p:cNvPr id="1097736" name="Text Box 8"/>
          <p:cNvSpPr txBox="1">
            <a:spLocks noChangeArrowheads="1"/>
          </p:cNvSpPr>
          <p:nvPr/>
        </p:nvSpPr>
        <p:spPr bwMode="auto">
          <a:xfrm>
            <a:off x="5513388" y="3352800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Clue #2</a:t>
            </a:r>
          </a:p>
        </p:txBody>
      </p:sp>
      <p:sp>
        <p:nvSpPr>
          <p:cNvPr id="1097737" name="Text Box 9"/>
          <p:cNvSpPr txBox="1">
            <a:spLocks noChangeArrowheads="1"/>
          </p:cNvSpPr>
          <p:nvPr/>
        </p:nvSpPr>
        <p:spPr bwMode="auto">
          <a:xfrm>
            <a:off x="5470525" y="5145088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Clue #3</a:t>
            </a:r>
          </a:p>
        </p:txBody>
      </p:sp>
      <p:sp>
        <p:nvSpPr>
          <p:cNvPr id="1097738" name="Rectangle 10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97745" name="Picture 17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9158" r="13133" b="17567"/>
          <a:stretch>
            <a:fillRect/>
          </a:stretch>
        </p:blipFill>
        <p:spPr bwMode="auto">
          <a:xfrm>
            <a:off x="152400" y="2743200"/>
            <a:ext cx="24653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746" name="Picture 18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8594" r="20483" b="20888"/>
          <a:stretch>
            <a:fillRect/>
          </a:stretch>
        </p:blipFill>
        <p:spPr bwMode="auto">
          <a:xfrm>
            <a:off x="2667000" y="2667000"/>
            <a:ext cx="2057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747" name="Picture 19" descr="IMG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963" r="15556" b="2222"/>
          <a:stretch>
            <a:fillRect/>
          </a:stretch>
        </p:blipFill>
        <p:spPr bwMode="auto">
          <a:xfrm>
            <a:off x="7010400" y="3352800"/>
            <a:ext cx="1828800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748" name="Picture 20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29688" r="31451" b="23438"/>
          <a:stretch>
            <a:fillRect/>
          </a:stretch>
        </p:blipFill>
        <p:spPr bwMode="auto">
          <a:xfrm>
            <a:off x="7010400" y="1524000"/>
            <a:ext cx="18288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749" name="Picture 21" descr="G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>
            <a:fillRect/>
          </a:stretch>
        </p:blipFill>
        <p:spPr bwMode="auto">
          <a:xfrm>
            <a:off x="7010400" y="5195888"/>
            <a:ext cx="1828800" cy="1433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7750" name="Text Box 22"/>
          <p:cNvSpPr txBox="1">
            <a:spLocks noChangeArrowheads="1"/>
          </p:cNvSpPr>
          <p:nvPr/>
        </p:nvSpPr>
        <p:spPr bwMode="auto">
          <a:xfrm>
            <a:off x="5257800" y="6096000"/>
            <a:ext cx="1716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Path image courtesy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Dr. J. Vergilio</a:t>
            </a:r>
          </a:p>
        </p:txBody>
      </p:sp>
    </p:spTree>
    <p:extLst>
      <p:ext uri="{BB962C8B-B14F-4D97-AF65-F5344CB8AC3E}">
        <p14:creationId xmlns:p14="http://schemas.microsoft.com/office/powerpoint/2010/main" val="16772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9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9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97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97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0" y="2438400"/>
            <a:ext cx="4267200" cy="41148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Broncogenic cyst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Mucoepidermoid tumor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Castleman’s disease  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Carcinoid tumor  </a:t>
            </a:r>
          </a:p>
        </p:txBody>
      </p:sp>
      <p:sp>
        <p:nvSpPr>
          <p:cNvPr id="1239043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9044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kumimoji="0" lang="en-US" alt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most likely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239045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46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39047" name="Picture 7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9158" r="10811" b="17567"/>
          <a:stretch>
            <a:fillRect/>
          </a:stretch>
        </p:blipFill>
        <p:spPr bwMode="auto">
          <a:xfrm>
            <a:off x="152400" y="2705100"/>
            <a:ext cx="2667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48" name="Picture 8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t="8594" r="20349" b="14844"/>
          <a:stretch>
            <a:fillRect/>
          </a:stretch>
        </p:blipFill>
        <p:spPr bwMode="auto">
          <a:xfrm>
            <a:off x="2895600" y="2743200"/>
            <a:ext cx="1828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4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097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47554" name="Picture 2" descr="Madagascar Cartoon Wallpapers - Top Free Madagascar Cartoon Background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1245" r="12527" b="-1245"/>
          <a:stretch/>
        </p:blipFill>
        <p:spPr bwMode="auto">
          <a:xfrm>
            <a:off x="9524" y="-1"/>
            <a:ext cx="9134475" cy="695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0" y="2438400"/>
            <a:ext cx="4267200" cy="41148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Broncogenic cyst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Mucoepidermoid tumor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Castleman’s disease  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Carcinoid tumor  </a:t>
            </a:r>
          </a:p>
        </p:txBody>
      </p:sp>
      <p:sp>
        <p:nvSpPr>
          <p:cNvPr id="1240067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40068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kumimoji="0" lang="en-US" alt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most likely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240069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0070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40071" name="Picture 7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9158" r="10811" b="17567"/>
          <a:stretch>
            <a:fillRect/>
          </a:stretch>
        </p:blipFill>
        <p:spPr bwMode="auto">
          <a:xfrm>
            <a:off x="152400" y="2705100"/>
            <a:ext cx="2667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0072" name="Picture 8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t="8594" r="20349" b="14844"/>
          <a:stretch>
            <a:fillRect/>
          </a:stretch>
        </p:blipFill>
        <p:spPr bwMode="auto">
          <a:xfrm>
            <a:off x="2895600" y="2743200"/>
            <a:ext cx="1828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0" y="2438400"/>
            <a:ext cx="4267200" cy="41148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Broncogenic cyst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Mucoepidermoid tumor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Castleman’s disease   </a:t>
            </a:r>
          </a:p>
          <a:p>
            <a:pPr marL="609600" indent="-609600"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Carcinoid tumor</a:t>
            </a:r>
            <a:r>
              <a:rPr lang="en-US" altLang="en-US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42115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42116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kumimoji="0" lang="en-US" alt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most likely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242117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2118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42119" name="Picture 7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9158" r="10811" b="17567"/>
          <a:stretch>
            <a:fillRect/>
          </a:stretch>
        </p:blipFill>
        <p:spPr bwMode="auto">
          <a:xfrm>
            <a:off x="152400" y="2705100"/>
            <a:ext cx="2667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2120" name="Picture 8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t="8594" r="20349" b="14844"/>
          <a:stretch>
            <a:fillRect/>
          </a:stretch>
        </p:blipFill>
        <p:spPr bwMode="auto">
          <a:xfrm>
            <a:off x="2895600" y="2743200"/>
            <a:ext cx="1828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9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9475" name="Rectangle 3"/>
          <p:cNvSpPr>
            <a:spLocks noChangeArrowheads="1"/>
          </p:cNvSpPr>
          <p:nvPr/>
        </p:nvSpPr>
        <p:spPr bwMode="auto">
          <a:xfrm>
            <a:off x="0" y="7620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9476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DX:</a:t>
            </a:r>
            <a:r>
              <a:rPr kumimoji="0" lang="en-US" altLang="en-US" sz="4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Castleman’s Disease</a:t>
            </a:r>
            <a:r>
              <a:rPr kumimoji="0" lang="en-US" altLang="en-US" sz="4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1129480" name="Picture 8" descr="G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2" b="10370"/>
          <a:stretch>
            <a:fillRect/>
          </a:stretch>
        </p:blipFill>
        <p:spPr bwMode="auto">
          <a:xfrm>
            <a:off x="5562600" y="4191000"/>
            <a:ext cx="3429000" cy="2362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81" name="Picture 9" descr="IMG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7207" r="5405" b="9911"/>
          <a:stretch>
            <a:fillRect/>
          </a:stretch>
        </p:blipFill>
        <p:spPr bwMode="auto">
          <a:xfrm>
            <a:off x="5562600" y="1752600"/>
            <a:ext cx="3429000" cy="23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82" name="Picture 10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188" r="10938" b="14063"/>
          <a:stretch>
            <a:fillRect/>
          </a:stretch>
        </p:blipFill>
        <p:spPr bwMode="auto">
          <a:xfrm>
            <a:off x="152400" y="1760538"/>
            <a:ext cx="5334000" cy="47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Castleman’s Disease</a:t>
            </a:r>
          </a:p>
        </p:txBody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5029200" cy="4800600"/>
          </a:xfrm>
        </p:spPr>
        <p:txBody>
          <a:bodyPr/>
          <a:lstStyle/>
          <a:p>
            <a:r>
              <a:rPr lang="en-US" altLang="en-US" u="sng">
                <a:solidFill>
                  <a:schemeClr val="accent2"/>
                </a:solidFill>
                <a:latin typeface="Arial" panose="020B0604020202020204" pitchFamily="34" charset="0"/>
              </a:rPr>
              <a:t>Key Points</a:t>
            </a:r>
            <a:r>
              <a:rPr lang="en-US" altLang="en-US" sz="280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>
                <a:latin typeface="Arial" panose="020B0604020202020204" pitchFamily="34" charset="0"/>
              </a:rPr>
              <a:t>Very rare disorder</a:t>
            </a:r>
          </a:p>
          <a:p>
            <a:pPr lvl="1"/>
            <a:r>
              <a:rPr lang="en-US" altLang="en-US" sz="2400">
                <a:latin typeface="Arial" panose="020B0604020202020204" pitchFamily="34" charset="0"/>
              </a:rPr>
              <a:t>Characterized by non-cancerous growths in the lymph node tissue</a:t>
            </a:r>
          </a:p>
          <a:p>
            <a:pPr lvl="1"/>
            <a:r>
              <a:rPr lang="en-US" altLang="en-US" sz="2400">
                <a:latin typeface="Arial" panose="020B0604020202020204" pitchFamily="34" charset="0"/>
              </a:rPr>
              <a:t>Proliferation of B cells which often produce cytokines</a:t>
            </a:r>
          </a:p>
          <a:p>
            <a:pPr lvl="1"/>
            <a:r>
              <a:rPr lang="en-US" altLang="en-US" sz="2400">
                <a:latin typeface="Arial" panose="020B0604020202020204" pitchFamily="34" charset="0"/>
              </a:rPr>
              <a:t>Path:</a:t>
            </a:r>
          </a:p>
          <a:p>
            <a:pPr lvl="2"/>
            <a:r>
              <a:rPr lang="en-US" altLang="en-US" sz="2000">
                <a:latin typeface="Arial" panose="020B0604020202020204" pitchFamily="34" charset="0"/>
              </a:rPr>
              <a:t>Infiltrate of lymphoid cells</a:t>
            </a:r>
          </a:p>
          <a:p>
            <a:pPr lvl="2"/>
            <a:r>
              <a:rPr lang="en-US" altLang="en-US" sz="2000">
                <a:latin typeface="Arial" panose="020B0604020202020204" pitchFamily="34" charset="0"/>
              </a:rPr>
              <a:t>Multiple germinal centers </a:t>
            </a:r>
          </a:p>
          <a:p>
            <a:pPr lvl="1"/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131524" name="Picture 4" descr="bs0206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152400"/>
            <a:ext cx="172085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</a:extLst>
        </p:spPr>
      </p:pic>
      <p:sp>
        <p:nvSpPr>
          <p:cNvPr id="1131525" name="Rectangle 5"/>
          <p:cNvSpPr>
            <a:spLocks noChangeArrowheads="1"/>
          </p:cNvSpPr>
          <p:nvPr/>
        </p:nvSpPr>
        <p:spPr bwMode="auto">
          <a:xfrm>
            <a:off x="5334000" y="1981200"/>
            <a:ext cx="3581400" cy="472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31527" name="Picture 7" descr="G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3276600" cy="4267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1528" name="Line 8"/>
          <p:cNvSpPr>
            <a:spLocks noChangeShapeType="1"/>
          </p:cNvSpPr>
          <p:nvPr/>
        </p:nvSpPr>
        <p:spPr bwMode="auto">
          <a:xfrm>
            <a:off x="7086600" y="2286000"/>
            <a:ext cx="0" cy="685800"/>
          </a:xfrm>
          <a:prstGeom prst="line">
            <a:avLst/>
          </a:prstGeom>
          <a:noFill/>
          <a:ln w="1143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1530" name="Line 10"/>
          <p:cNvSpPr>
            <a:spLocks noChangeShapeType="1"/>
          </p:cNvSpPr>
          <p:nvPr/>
        </p:nvSpPr>
        <p:spPr bwMode="auto">
          <a:xfrm>
            <a:off x="7848600" y="3657600"/>
            <a:ext cx="0" cy="685800"/>
          </a:xfrm>
          <a:prstGeom prst="line">
            <a:avLst/>
          </a:prstGeom>
          <a:noFill/>
          <a:ln w="1143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1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1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Rectangle 2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04" name="Rectangle 4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05" name="Text Box 5"/>
          <p:cNvSpPr txBox="1">
            <a:spLocks noChangeArrowheads="1"/>
          </p:cNvSpPr>
          <p:nvPr/>
        </p:nvSpPr>
        <p:spPr bwMode="auto">
          <a:xfrm>
            <a:off x="14288" y="228600"/>
            <a:ext cx="9269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1: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11Y Girl with Recurrent Infection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1177608" name="Picture 8" descr="1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7813" b="15625"/>
          <a:stretch>
            <a:fillRect/>
          </a:stretch>
        </p:blipFill>
        <p:spPr bwMode="auto">
          <a:xfrm>
            <a:off x="0" y="2295525"/>
            <a:ext cx="46482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10" name="Picture 10" descr="1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8750" r="9375" b="15625"/>
          <a:stretch>
            <a:fillRect/>
          </a:stretch>
        </p:blipFill>
        <p:spPr bwMode="auto">
          <a:xfrm>
            <a:off x="4724400" y="2263775"/>
            <a:ext cx="4419600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11" name="Rectangle 11"/>
          <p:cNvSpPr>
            <a:spLocks noChangeArrowheads="1"/>
          </p:cNvSpPr>
          <p:nvPr/>
        </p:nvSpPr>
        <p:spPr bwMode="auto">
          <a:xfrm>
            <a:off x="3733800" y="1828800"/>
            <a:ext cx="1524000" cy="609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12" name="Rectangle 12"/>
          <p:cNvSpPr>
            <a:spLocks noChangeArrowheads="1"/>
          </p:cNvSpPr>
          <p:nvPr/>
        </p:nvSpPr>
        <p:spPr bwMode="auto">
          <a:xfrm>
            <a:off x="4038600" y="2057400"/>
            <a:ext cx="1143000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13" name="Rectangle 13"/>
          <p:cNvSpPr>
            <a:spLocks noChangeArrowheads="1"/>
          </p:cNvSpPr>
          <p:nvPr/>
        </p:nvSpPr>
        <p:spPr bwMode="auto">
          <a:xfrm>
            <a:off x="8382000" y="2133600"/>
            <a:ext cx="762000" cy="381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14" name="Rectangle 14"/>
          <p:cNvSpPr>
            <a:spLocks noChangeArrowheads="1"/>
          </p:cNvSpPr>
          <p:nvPr/>
        </p:nvSpPr>
        <p:spPr bwMode="auto">
          <a:xfrm>
            <a:off x="4191000" y="5334000"/>
            <a:ext cx="1143000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15" name="Rectangle 15"/>
          <p:cNvSpPr>
            <a:spLocks noChangeArrowheads="1"/>
          </p:cNvSpPr>
          <p:nvPr/>
        </p:nvSpPr>
        <p:spPr bwMode="auto">
          <a:xfrm>
            <a:off x="0" y="5181600"/>
            <a:ext cx="3810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0" y="2590800"/>
            <a:ext cx="4267200" cy="4114800"/>
          </a:xfrm>
          <a:ln/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sz="3000">
                <a:latin typeface="Arial" panose="020B0604020202020204" pitchFamily="34" charset="0"/>
              </a:rPr>
              <a:t>Polyneuropathy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latin typeface="Arial" panose="020B0604020202020204" pitchFamily="34" charset="0"/>
              </a:rPr>
              <a:t>Organomegaly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latin typeface="Arial" panose="020B0604020202020204" pitchFamily="34" charset="0"/>
              </a:rPr>
              <a:t>Endocrinopathy 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latin typeface="Arial" panose="020B0604020202020204" pitchFamily="34" charset="0"/>
              </a:rPr>
              <a:t>Hypertension 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latin typeface="Arial" panose="020B0604020202020204" pitchFamily="34" charset="0"/>
              </a:rPr>
              <a:t>Skin abnormalities</a:t>
            </a:r>
            <a:r>
              <a:rPr lang="en-US" altLang="en-US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32547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2548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90678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Q2: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Which one of these findings 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associated with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Castleman’s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Dz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32549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2550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32553" name="Picture 9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6" t="28459" r="37025" b="36314"/>
          <a:stretch>
            <a:fillRect/>
          </a:stretch>
        </p:blipFill>
        <p:spPr bwMode="auto">
          <a:xfrm>
            <a:off x="228600" y="2819400"/>
            <a:ext cx="2057400" cy="249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554" name="Picture 10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37500" b="35938"/>
          <a:stretch>
            <a:fillRect/>
          </a:stretch>
        </p:blipFill>
        <p:spPr bwMode="auto">
          <a:xfrm>
            <a:off x="2438400" y="2819400"/>
            <a:ext cx="22860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0" y="2590800"/>
            <a:ext cx="4267200" cy="4114800"/>
          </a:xfrm>
          <a:ln/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sz="3000">
                <a:solidFill>
                  <a:schemeClr val="bg1"/>
                </a:solidFill>
                <a:latin typeface="Arial" panose="020B0604020202020204" pitchFamily="34" charset="0"/>
              </a:rPr>
              <a:t>Polyneuropathy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solidFill>
                  <a:schemeClr val="bg1"/>
                </a:solidFill>
                <a:latin typeface="Arial" panose="020B0604020202020204" pitchFamily="34" charset="0"/>
              </a:rPr>
              <a:t>Organomegaly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solidFill>
                  <a:schemeClr val="bg1"/>
                </a:solidFill>
                <a:latin typeface="Arial" panose="020B0604020202020204" pitchFamily="34" charset="0"/>
              </a:rPr>
              <a:t>Endocrinopathy</a:t>
            </a:r>
            <a:r>
              <a:rPr lang="en-US" altLang="en-US" sz="3000">
                <a:latin typeface="Arial" panose="020B0604020202020204" pitchFamily="34" charset="0"/>
              </a:rPr>
              <a:t> 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latin typeface="Arial" panose="020B0604020202020204" pitchFamily="34" charset="0"/>
              </a:rPr>
              <a:t>Hypertension 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3000">
                <a:solidFill>
                  <a:schemeClr val="bg1"/>
                </a:solidFill>
                <a:latin typeface="Arial" panose="020B0604020202020204" pitchFamily="34" charset="0"/>
              </a:rPr>
              <a:t>Skin abnormalities</a:t>
            </a:r>
            <a:r>
              <a:rPr lang="en-US" altLang="en-US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33571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3572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90678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Q2: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Which one of these findings 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associated with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Castleman’s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Dz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33573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3574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33575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6" t="28459" r="37025" b="36314"/>
          <a:stretch>
            <a:fillRect/>
          </a:stretch>
        </p:blipFill>
        <p:spPr bwMode="auto">
          <a:xfrm>
            <a:off x="228600" y="2819400"/>
            <a:ext cx="2057400" cy="249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576" name="Picture 8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37500" b="35938"/>
          <a:stretch>
            <a:fillRect/>
          </a:stretch>
        </p:blipFill>
        <p:spPr bwMode="auto">
          <a:xfrm>
            <a:off x="2438400" y="2819400"/>
            <a:ext cx="22860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77724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Castleman’s Disease</a:t>
            </a:r>
          </a:p>
        </p:txBody>
      </p:sp>
      <p:sp>
        <p:nvSpPr>
          <p:cNvPr id="1134602" name="Rectangle 10"/>
          <p:cNvSpPr>
            <a:spLocks noChangeArrowheads="1"/>
          </p:cNvSpPr>
          <p:nvPr/>
        </p:nvSpPr>
        <p:spPr bwMode="auto">
          <a:xfrm>
            <a:off x="304800" y="1905000"/>
            <a:ext cx="8534400" cy="472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4603" name="Rectangle 11" descr="Blue tissue paper"/>
          <p:cNvSpPr>
            <a:spLocks noChangeArrowheads="1"/>
          </p:cNvSpPr>
          <p:nvPr/>
        </p:nvSpPr>
        <p:spPr bwMode="auto">
          <a:xfrm>
            <a:off x="609600" y="2133600"/>
            <a:ext cx="3886200" cy="434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4604" name="Rectangle 12" descr="Blue tissue paper"/>
          <p:cNvSpPr>
            <a:spLocks noChangeArrowheads="1"/>
          </p:cNvSpPr>
          <p:nvPr/>
        </p:nvSpPr>
        <p:spPr bwMode="auto">
          <a:xfrm>
            <a:off x="4800600" y="2133600"/>
            <a:ext cx="3886200" cy="434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34605" name="Picture 13" descr="bs02064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152400"/>
            <a:ext cx="172085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</a:extLst>
        </p:spPr>
      </p:pic>
      <p:sp>
        <p:nvSpPr>
          <p:cNvPr id="1134607" name="Text Box 15" descr="Recycled paper"/>
          <p:cNvSpPr txBox="1">
            <a:spLocks noChangeArrowheads="1"/>
          </p:cNvSpPr>
          <p:nvPr/>
        </p:nvSpPr>
        <p:spPr bwMode="auto">
          <a:xfrm>
            <a:off x="822325" y="2325688"/>
            <a:ext cx="3521075" cy="4667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Hyaline Vascular Type</a:t>
            </a: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4608" name="Rectangle 16" descr="Recycled paper"/>
          <p:cNvSpPr>
            <a:spLocks noChangeArrowheads="1"/>
          </p:cNvSpPr>
          <p:nvPr/>
        </p:nvSpPr>
        <p:spPr bwMode="auto">
          <a:xfrm>
            <a:off x="5402263" y="2352675"/>
            <a:ext cx="2751137" cy="4667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Plasma Cell Type</a:t>
            </a: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34609" name="Text Box 17"/>
          <p:cNvSpPr txBox="1">
            <a:spLocks noChangeArrowheads="1"/>
          </p:cNvSpPr>
          <p:nvPr/>
        </p:nvSpPr>
        <p:spPr bwMode="auto">
          <a:xfrm>
            <a:off x="990600" y="2982913"/>
            <a:ext cx="365760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common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Characterized by enlarged                                lymph nodes containing numerous germinal centers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composed of </a:t>
            </a:r>
            <a:r>
              <a:rPr kumimoji="0" lang="en-US" altLang="en-US" sz="1800" b="1" i="0" u="sng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lymphocytes</a:t>
            </a: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Uni &gt; multicentric, mass lesion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Unclear pathogenesis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34611" name="Text Box 19"/>
          <p:cNvSpPr txBox="1">
            <a:spLocks noChangeArrowheads="1"/>
          </p:cNvSpPr>
          <p:nvPr/>
        </p:nvSpPr>
        <p:spPr bwMode="auto">
          <a:xfrm>
            <a:off x="4876800" y="2819400"/>
            <a:ext cx="38862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Characterized by the presence of numerous </a:t>
            </a:r>
            <a:r>
              <a:rPr kumimoji="0" lang="en-US" altLang="en-US" sz="1800" b="1" i="0" u="sng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plasma cells</a:t>
            </a: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between the germinal centers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Multi &gt; unicentric, mass lesions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POEMS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Polyneuropathy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Organomegaly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Endocrinopathy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 protein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Skin changes </a:t>
            </a: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4612" name="Oval 20"/>
          <p:cNvSpPr>
            <a:spLocks noChangeArrowheads="1"/>
          </p:cNvSpPr>
          <p:nvPr/>
        </p:nvSpPr>
        <p:spPr bwMode="auto">
          <a:xfrm>
            <a:off x="4724400" y="4267200"/>
            <a:ext cx="3048000" cy="2438400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 Considerations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381000" y="4648200"/>
            <a:ext cx="263683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NEHI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GGO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Paramediastinal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RML / LIN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3429000" y="4724400"/>
            <a:ext cx="2590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Chromosomal Abn.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Trisomy 21 (35%)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Turner Syndrome  </a:t>
            </a:r>
          </a:p>
        </p:txBody>
      </p:sp>
      <p:sp>
        <p:nvSpPr>
          <p:cNvPr id="32774" name="Rectangle 12"/>
          <p:cNvSpPr>
            <a:spLocks noChangeArrowheads="1"/>
          </p:cNvSpPr>
          <p:nvPr/>
        </p:nvSpPr>
        <p:spPr bwMode="auto">
          <a:xfrm>
            <a:off x="6553200" y="4738688"/>
            <a:ext cx="22098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 Mutation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Filamin A </a:t>
            </a:r>
          </a:p>
        </p:txBody>
      </p:sp>
      <p:pic>
        <p:nvPicPr>
          <p:cNvPr id="32775" name="Picture 1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20972" r="10576" b="22945"/>
          <a:stretch>
            <a:fillRect/>
          </a:stretch>
        </p:blipFill>
        <p:spPr bwMode="auto">
          <a:xfrm>
            <a:off x="228600" y="2286000"/>
            <a:ext cx="2743200" cy="194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78" name="Picture 18" descr="S09-8854-18 -8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4964" r="19872" b="22714"/>
          <a:stretch>
            <a:fillRect/>
          </a:stretch>
        </p:blipFill>
        <p:spPr bwMode="auto">
          <a:xfrm>
            <a:off x="228600" y="2286000"/>
            <a:ext cx="2743200" cy="19843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7" name="Picture 19"/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9" t="40535" r="43881" b="42001"/>
          <a:stretch>
            <a:fillRect/>
          </a:stretch>
        </p:blipFill>
        <p:spPr bwMode="auto">
          <a:xfrm>
            <a:off x="3276600" y="2286000"/>
            <a:ext cx="2743200" cy="197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0980" name="Picture 20" descr="King Card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/>
          <a:stretch>
            <a:fillRect/>
          </a:stretch>
        </p:blipFill>
        <p:spPr bwMode="auto">
          <a:xfrm>
            <a:off x="127000" y="2209800"/>
            <a:ext cx="29019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2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28125" r="22005" b="26563"/>
          <a:stretch>
            <a:fillRect/>
          </a:stretch>
        </p:blipFill>
        <p:spPr bwMode="auto">
          <a:xfrm>
            <a:off x="6324600" y="2286000"/>
            <a:ext cx="2590800" cy="203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29" name="Picture 13" descr="Trisomy 21 A05-40[1]"/>
          <p:cNvPicPr>
            <a:picLocks noChangeAspect="1" noChangeArrowheads="1"/>
          </p:cNvPicPr>
          <p:nvPr/>
        </p:nvPicPr>
        <p:blipFill>
          <a:blip r:embed="rId7">
            <a:lum bright="-24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32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27" name="Picture 11" descr="C10-184-07"/>
          <p:cNvPicPr>
            <a:picLocks noChangeAspect="1" noChangeArrowheads="1"/>
          </p:cNvPicPr>
          <p:nvPr/>
        </p:nvPicPr>
        <p:blipFill>
          <a:blip r:embed="rId8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20038"/>
          <a:stretch>
            <a:fillRect/>
          </a:stretch>
        </p:blipFill>
        <p:spPr bwMode="auto">
          <a:xfrm>
            <a:off x="6324600" y="2286000"/>
            <a:ext cx="2590800" cy="20462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20986" name="Picture 26" descr="Queen card"/>
          <p:cNvPicPr>
            <a:picLocks noChangeAspect="1" noChangeArrowheads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r="1979" b="1324"/>
          <a:stretch>
            <a:fillRect/>
          </a:stretch>
        </p:blipFill>
        <p:spPr bwMode="auto">
          <a:xfrm>
            <a:off x="3200400" y="2209800"/>
            <a:ext cx="2841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87" name="Picture 27" descr="Jocker 2"/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683"/>
          <a:stretch>
            <a:fillRect/>
          </a:stretch>
        </p:blipFill>
        <p:spPr bwMode="auto">
          <a:xfrm>
            <a:off x="6226175" y="2209800"/>
            <a:ext cx="2841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6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2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4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4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6200" y="2682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4: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15Y     with Chronic Cough &amp; SOB   </a:t>
            </a:r>
          </a:p>
        </p:txBody>
      </p:sp>
      <p:sp>
        <p:nvSpPr>
          <p:cNvPr id="1321991" name="Rectangle 7"/>
          <p:cNvSpPr>
            <a:spLocks noChangeArrowheads="1"/>
          </p:cNvSpPr>
          <p:nvPr/>
        </p:nvSpPr>
        <p:spPr bwMode="auto">
          <a:xfrm>
            <a:off x="2362200" y="-228600"/>
            <a:ext cx="1219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t>♂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8836" r="15086" b="12283"/>
          <a:stretch>
            <a:fillRect/>
          </a:stretch>
        </p:blipFill>
        <p:spPr bwMode="auto">
          <a:xfrm>
            <a:off x="381000" y="1879600"/>
            <a:ext cx="4095750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4250" r="19746" b="24152"/>
          <a:stretch>
            <a:fillRect/>
          </a:stretch>
        </p:blipFill>
        <p:spPr bwMode="auto">
          <a:xfrm>
            <a:off x="4800600" y="1828800"/>
            <a:ext cx="4038600" cy="465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8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6200" y="2682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4: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15Y     with Chronic Cough &amp; SOB   </a:t>
            </a:r>
          </a:p>
        </p:txBody>
      </p:sp>
      <p:sp>
        <p:nvSpPr>
          <p:cNvPr id="1321991" name="Rectangle 7"/>
          <p:cNvSpPr>
            <a:spLocks noChangeArrowheads="1"/>
          </p:cNvSpPr>
          <p:nvPr/>
        </p:nvSpPr>
        <p:spPr bwMode="auto">
          <a:xfrm>
            <a:off x="2362200" y="-228600"/>
            <a:ext cx="1219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t>♂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33630" r="16261" b="29372"/>
          <a:stretch>
            <a:fillRect/>
          </a:stretch>
        </p:blipFill>
        <p:spPr bwMode="auto">
          <a:xfrm>
            <a:off x="457200" y="1819275"/>
            <a:ext cx="381635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28589" r="12500" b="28281"/>
          <a:stretch>
            <a:fillRect/>
          </a:stretch>
        </p:blipFill>
        <p:spPr bwMode="auto">
          <a:xfrm>
            <a:off x="469900" y="4191000"/>
            <a:ext cx="38735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2852" r="46484" b="24414"/>
          <a:stretch>
            <a:fillRect/>
          </a:stretch>
        </p:blipFill>
        <p:spPr bwMode="auto">
          <a:xfrm>
            <a:off x="4953000" y="1819275"/>
            <a:ext cx="3657600" cy="47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5" name="AutoShape 12"/>
          <p:cNvSpPr>
            <a:spLocks noChangeArrowheads="1"/>
          </p:cNvSpPr>
          <p:nvPr/>
        </p:nvSpPr>
        <p:spPr bwMode="auto">
          <a:xfrm rot="-8599093">
            <a:off x="5853113" y="3127375"/>
            <a:ext cx="546100" cy="322263"/>
          </a:xfrm>
          <a:prstGeom prst="rightArrow">
            <a:avLst>
              <a:gd name="adj1" fmla="val 50000"/>
              <a:gd name="adj2" fmla="val 41737"/>
            </a:avLst>
          </a:prstGeom>
          <a:solidFill>
            <a:srgbClr val="FF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6" name="AutoShape 12"/>
          <p:cNvSpPr>
            <a:spLocks noChangeArrowheads="1"/>
          </p:cNvSpPr>
          <p:nvPr/>
        </p:nvSpPr>
        <p:spPr bwMode="auto">
          <a:xfrm rot="-8599093">
            <a:off x="5538788" y="4029075"/>
            <a:ext cx="544512" cy="323850"/>
          </a:xfrm>
          <a:prstGeom prst="rightArrow">
            <a:avLst>
              <a:gd name="adj1" fmla="val 50000"/>
              <a:gd name="adj2" fmla="val 41412"/>
            </a:avLst>
          </a:prstGeom>
          <a:solidFill>
            <a:srgbClr val="FF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5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ost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ikely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Diagnosis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844" name="Picture 5" descr="arr_anm3"/>
          <p:cNvPicPr>
            <a:picLocks noChangeAspect="1" noChangeArrowheads="1" noCrop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76200" y="2286000"/>
            <a:ext cx="4343400" cy="3581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8836" r="15086" b="12283"/>
          <a:stretch>
            <a:fillRect/>
          </a:stretch>
        </p:blipFill>
        <p:spPr bwMode="auto">
          <a:xfrm>
            <a:off x="227013" y="2971800"/>
            <a:ext cx="1982787" cy="2239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33630" r="16261" b="29372"/>
          <a:stretch>
            <a:fillRect/>
          </a:stretch>
        </p:blipFill>
        <p:spPr bwMode="auto">
          <a:xfrm>
            <a:off x="2286000" y="2508250"/>
            <a:ext cx="19716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2852" r="46484" b="39871"/>
          <a:stretch>
            <a:fillRect/>
          </a:stretch>
        </p:blipFill>
        <p:spPr bwMode="auto">
          <a:xfrm>
            <a:off x="2311400" y="3810000"/>
            <a:ext cx="1955800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33900" y="2362200"/>
            <a:ext cx="49911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A.  CHF  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(Congestive Heart Failure)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B.  PAP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(Pulmonary Alveolar Proteinosis)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C.  Metastasis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D.  MAI Infection  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(Mycobacterium Avium-Intracellulare)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850" name="AutoShape 12"/>
          <p:cNvSpPr>
            <a:spLocks noChangeArrowheads="1"/>
          </p:cNvSpPr>
          <p:nvPr/>
        </p:nvSpPr>
        <p:spPr bwMode="auto">
          <a:xfrm rot="-8599093">
            <a:off x="2773363" y="4494213"/>
            <a:ext cx="319087" cy="206375"/>
          </a:xfrm>
          <a:prstGeom prst="rightArrow">
            <a:avLst>
              <a:gd name="adj1" fmla="val 50000"/>
              <a:gd name="adj2" fmla="val 41632"/>
            </a:avLst>
          </a:prstGeom>
          <a:solidFill>
            <a:srgbClr val="FF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851" name="AutoShape 12"/>
          <p:cNvSpPr>
            <a:spLocks noChangeArrowheads="1"/>
          </p:cNvSpPr>
          <p:nvPr/>
        </p:nvSpPr>
        <p:spPr bwMode="auto">
          <a:xfrm rot="-8599093">
            <a:off x="2620963" y="5002213"/>
            <a:ext cx="319087" cy="206375"/>
          </a:xfrm>
          <a:prstGeom prst="rightArrow">
            <a:avLst>
              <a:gd name="adj1" fmla="val 50000"/>
              <a:gd name="adj2" fmla="val 41632"/>
            </a:avLst>
          </a:prstGeom>
          <a:solidFill>
            <a:srgbClr val="FF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2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ost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ikely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Diagnosis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6868" name="Picture 5" descr="arr_anm3"/>
          <p:cNvPicPr>
            <a:picLocks noChangeAspect="1" noChangeArrowheads="1" noCrop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76200" y="2286000"/>
            <a:ext cx="4343400" cy="3581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8836" r="15086" b="12283"/>
          <a:stretch>
            <a:fillRect/>
          </a:stretch>
        </p:blipFill>
        <p:spPr bwMode="auto">
          <a:xfrm>
            <a:off x="227013" y="2971800"/>
            <a:ext cx="1982787" cy="2239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33630" r="16261" b="29372"/>
          <a:stretch>
            <a:fillRect/>
          </a:stretch>
        </p:blipFill>
        <p:spPr bwMode="auto">
          <a:xfrm>
            <a:off x="2286000" y="2508250"/>
            <a:ext cx="19716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2852" r="46484" b="39871"/>
          <a:stretch>
            <a:fillRect/>
          </a:stretch>
        </p:blipFill>
        <p:spPr bwMode="auto">
          <a:xfrm>
            <a:off x="2311400" y="3810000"/>
            <a:ext cx="1955800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33900" y="2362200"/>
            <a:ext cx="49911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A.  CHF  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(Congestive Heart Failure)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B.  PAP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(Pulmonary Alveolar Proteinosis)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C.  Metastasis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D.  MAI Infection  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(Mycobacterium Avium-Intracellulare)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FF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6874" name="AutoShape 12"/>
          <p:cNvSpPr>
            <a:spLocks noChangeArrowheads="1"/>
          </p:cNvSpPr>
          <p:nvPr/>
        </p:nvSpPr>
        <p:spPr bwMode="auto">
          <a:xfrm rot="-8599093">
            <a:off x="2773363" y="4494213"/>
            <a:ext cx="319087" cy="206375"/>
          </a:xfrm>
          <a:prstGeom prst="rightArrow">
            <a:avLst>
              <a:gd name="adj1" fmla="val 50000"/>
              <a:gd name="adj2" fmla="val 41632"/>
            </a:avLst>
          </a:prstGeom>
          <a:solidFill>
            <a:srgbClr val="FF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75" name="AutoShape 12"/>
          <p:cNvSpPr>
            <a:spLocks noChangeArrowheads="1"/>
          </p:cNvSpPr>
          <p:nvPr/>
        </p:nvSpPr>
        <p:spPr bwMode="auto">
          <a:xfrm rot="-8599093">
            <a:off x="2620963" y="5002213"/>
            <a:ext cx="319087" cy="206375"/>
          </a:xfrm>
          <a:prstGeom prst="rightArrow">
            <a:avLst>
              <a:gd name="adj1" fmla="val 50000"/>
              <a:gd name="adj2" fmla="val 41632"/>
            </a:avLst>
          </a:prstGeom>
          <a:solidFill>
            <a:srgbClr val="FF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 Considerations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28600" y="4724400"/>
            <a:ext cx="1989138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&gt; GGO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nodules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Cardiomegaly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3276600" y="4724400"/>
            <a:ext cx="28956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&gt; GGO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nodules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37894" name="Rectangle 12"/>
          <p:cNvSpPr>
            <a:spLocks noChangeArrowheads="1"/>
          </p:cNvSpPr>
          <p:nvPr/>
        </p:nvSpPr>
        <p:spPr bwMode="auto">
          <a:xfrm>
            <a:off x="6248400" y="4724400"/>
            <a:ext cx="2819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 Infection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septal thickening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Smaller nodules  </a:t>
            </a:r>
          </a:p>
        </p:txBody>
      </p:sp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33820" r="19856" b="21765"/>
          <a:stretch>
            <a:fillRect/>
          </a:stretch>
        </p:blipFill>
        <p:spPr bwMode="auto">
          <a:xfrm>
            <a:off x="212725" y="2438400"/>
            <a:ext cx="28352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35789" r="19856" b="33875"/>
          <a:stretch>
            <a:fillRect/>
          </a:stretch>
        </p:blipFill>
        <p:spPr bwMode="auto">
          <a:xfrm>
            <a:off x="3192463" y="2438400"/>
            <a:ext cx="28273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6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27660" r="14996" b="27097"/>
          <a:stretch>
            <a:fillRect/>
          </a:stretch>
        </p:blipFill>
        <p:spPr bwMode="auto">
          <a:xfrm>
            <a:off x="6235700" y="2438400"/>
            <a:ext cx="275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King Card"/>
          <p:cNvPicPr>
            <a:picLocks noChangeAspect="1" noChangeArrowheads="1"/>
          </p:cNvPicPr>
          <p:nvPr/>
        </p:nvPicPr>
        <p:blipFill>
          <a:blip r:embed="rId6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/>
          <a:stretch>
            <a:fillRect/>
          </a:stretch>
        </p:blipFill>
        <p:spPr bwMode="auto">
          <a:xfrm>
            <a:off x="146050" y="2286000"/>
            <a:ext cx="29019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Queen card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r="1979" b="1324"/>
          <a:stretch>
            <a:fillRect/>
          </a:stretch>
        </p:blipFill>
        <p:spPr bwMode="auto">
          <a:xfrm>
            <a:off x="3178175" y="2286000"/>
            <a:ext cx="2841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3" descr="Jocker 2"/>
          <p:cNvPicPr>
            <a:picLocks noChangeAspect="1" noChangeArrowheads="1"/>
          </p:cNvPicPr>
          <p:nvPr/>
        </p:nvPicPr>
        <p:blipFill>
          <a:blip r:embed="rId8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683"/>
          <a:stretch>
            <a:fillRect/>
          </a:stretch>
        </p:blipFill>
        <p:spPr bwMode="auto">
          <a:xfrm>
            <a:off x="6210300" y="2286000"/>
            <a:ext cx="2841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7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6200" y="2682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4: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15Y     with Chronic Cough &amp; SOB   </a:t>
            </a:r>
          </a:p>
        </p:txBody>
      </p:sp>
      <p:sp>
        <p:nvSpPr>
          <p:cNvPr id="1321991" name="Rectangle 7"/>
          <p:cNvSpPr>
            <a:spLocks noChangeArrowheads="1"/>
          </p:cNvSpPr>
          <p:nvPr/>
        </p:nvSpPr>
        <p:spPr bwMode="auto">
          <a:xfrm>
            <a:off x="2362200" y="-228600"/>
            <a:ext cx="1219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t>♂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32362" r="35210" b="23334"/>
          <a:stretch>
            <a:fillRect/>
          </a:stretch>
        </p:blipFill>
        <p:spPr bwMode="auto">
          <a:xfrm>
            <a:off x="228600" y="2571750"/>
            <a:ext cx="43434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5104" r="19336" b="27904"/>
          <a:stretch>
            <a:fillRect/>
          </a:stretch>
        </p:blipFill>
        <p:spPr bwMode="auto">
          <a:xfrm>
            <a:off x="4740275" y="1905000"/>
            <a:ext cx="41814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AutoShape 12"/>
          <p:cNvSpPr>
            <a:spLocks noChangeArrowheads="1"/>
          </p:cNvSpPr>
          <p:nvPr/>
        </p:nvSpPr>
        <p:spPr bwMode="auto">
          <a:xfrm rot="2379175">
            <a:off x="1768475" y="2830513"/>
            <a:ext cx="566738" cy="288925"/>
          </a:xfrm>
          <a:prstGeom prst="rightArrow">
            <a:avLst>
              <a:gd name="adj1" fmla="val 50000"/>
              <a:gd name="adj2" fmla="val 41583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21" name="AutoShape 12"/>
          <p:cNvSpPr>
            <a:spLocks noChangeArrowheads="1"/>
          </p:cNvSpPr>
          <p:nvPr/>
        </p:nvSpPr>
        <p:spPr bwMode="auto">
          <a:xfrm rot="-8393012">
            <a:off x="8180388" y="4302125"/>
            <a:ext cx="566737" cy="288925"/>
          </a:xfrm>
          <a:prstGeom prst="rightArrow">
            <a:avLst>
              <a:gd name="adj1" fmla="val 50000"/>
              <a:gd name="adj2" fmla="val 41583"/>
            </a:avLst>
          </a:prstGeom>
          <a:solidFill>
            <a:srgbClr val="FF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8627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8628" name="Text Box 4"/>
          <p:cNvSpPr txBox="1">
            <a:spLocks noChangeArrowheads="1"/>
          </p:cNvSpPr>
          <p:nvPr/>
        </p:nvSpPr>
        <p:spPr bwMode="auto">
          <a:xfrm>
            <a:off x="14288" y="228600"/>
            <a:ext cx="92630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1: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11Y Girl with Recurrent Infection  </a:t>
            </a:r>
          </a:p>
        </p:txBody>
      </p:sp>
      <p:sp>
        <p:nvSpPr>
          <p:cNvPr id="1178631" name="Rectangle 7"/>
          <p:cNvSpPr>
            <a:spLocks noChangeArrowheads="1"/>
          </p:cNvSpPr>
          <p:nvPr/>
        </p:nvSpPr>
        <p:spPr bwMode="auto">
          <a:xfrm>
            <a:off x="3733800" y="1828800"/>
            <a:ext cx="1524000" cy="609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8632" name="Rectangle 8"/>
          <p:cNvSpPr>
            <a:spLocks noChangeArrowheads="1"/>
          </p:cNvSpPr>
          <p:nvPr/>
        </p:nvSpPr>
        <p:spPr bwMode="auto">
          <a:xfrm>
            <a:off x="4038600" y="2057400"/>
            <a:ext cx="1143000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8633" name="Rectangle 9"/>
          <p:cNvSpPr>
            <a:spLocks noChangeArrowheads="1"/>
          </p:cNvSpPr>
          <p:nvPr/>
        </p:nvSpPr>
        <p:spPr bwMode="auto">
          <a:xfrm>
            <a:off x="8382000" y="2133600"/>
            <a:ext cx="762000" cy="381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8634" name="Rectangle 10"/>
          <p:cNvSpPr>
            <a:spLocks noChangeArrowheads="1"/>
          </p:cNvSpPr>
          <p:nvPr/>
        </p:nvSpPr>
        <p:spPr bwMode="auto">
          <a:xfrm>
            <a:off x="4191000" y="5334000"/>
            <a:ext cx="1143000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8635" name="Rectangle 11"/>
          <p:cNvSpPr>
            <a:spLocks noChangeArrowheads="1"/>
          </p:cNvSpPr>
          <p:nvPr/>
        </p:nvSpPr>
        <p:spPr bwMode="auto">
          <a:xfrm>
            <a:off x="0" y="5181600"/>
            <a:ext cx="3810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78636" name="Picture 1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1667" r="31250" b="39999"/>
          <a:stretch>
            <a:fillRect/>
          </a:stretch>
        </p:blipFill>
        <p:spPr bwMode="auto">
          <a:xfrm>
            <a:off x="152400" y="4419600"/>
            <a:ext cx="2895600" cy="1825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637" name="Picture 1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1875" r="17188" b="21875"/>
          <a:stretch>
            <a:fillRect/>
          </a:stretch>
        </p:blipFill>
        <p:spPr bwMode="auto">
          <a:xfrm>
            <a:off x="3200400" y="1828800"/>
            <a:ext cx="5867400" cy="46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638" name="Picture 1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1667" r="22501" b="20000"/>
          <a:stretch>
            <a:fillRect/>
          </a:stretch>
        </p:blipFill>
        <p:spPr bwMode="auto">
          <a:xfrm>
            <a:off x="152400" y="1905000"/>
            <a:ext cx="2895600" cy="223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8639" name="Rectangle 15"/>
          <p:cNvSpPr>
            <a:spLocks noChangeArrowheads="1"/>
          </p:cNvSpPr>
          <p:nvPr/>
        </p:nvSpPr>
        <p:spPr bwMode="auto">
          <a:xfrm>
            <a:off x="8915400" y="1905000"/>
            <a:ext cx="228600" cy="762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Q2: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ost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ikely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Diagnosis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9940" name="Picture 5" descr="arr_anm3"/>
          <p:cNvPicPr>
            <a:picLocks noChangeAspect="1" noChangeArrowheads="1" noCrop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76200" y="2286000"/>
            <a:ext cx="4343400" cy="3581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33900" y="2362200"/>
            <a:ext cx="49911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A. 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Ossifying Renal Tumor   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B.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Rhabdoid Tumor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C.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Desmoplastic Small    	Round Cell Tumor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0" lang="en-US" sz="3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D.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Medullary Carcinoma  </a:t>
            </a:r>
            <a:endParaRPr kumimoji="0" lang="en-US" sz="3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2" t="9309" r="21806" b="50177"/>
          <a:stretch>
            <a:fillRect/>
          </a:stretch>
        </p:blipFill>
        <p:spPr bwMode="auto">
          <a:xfrm>
            <a:off x="2209800" y="2508250"/>
            <a:ext cx="20002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33630" r="16261" b="29372"/>
          <a:stretch>
            <a:fillRect/>
          </a:stretch>
        </p:blipFill>
        <p:spPr bwMode="auto">
          <a:xfrm>
            <a:off x="152400" y="2508250"/>
            <a:ext cx="19716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2852" r="46484" b="39871"/>
          <a:stretch>
            <a:fillRect/>
          </a:stretch>
        </p:blipFill>
        <p:spPr bwMode="auto">
          <a:xfrm>
            <a:off x="152400" y="3810000"/>
            <a:ext cx="1955800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0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Q2: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ost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4000" u="sng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ikely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Diagnosis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0964" name="Picture 5" descr="arr_anm3"/>
          <p:cNvPicPr>
            <a:picLocks noChangeAspect="1" noChangeArrowheads="1" noCrop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76200" y="2286000"/>
            <a:ext cx="4343400" cy="3581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33900" y="2362200"/>
            <a:ext cx="49911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A. 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Ossifying Renal Tumor   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FF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B.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Rhabdoid Tumor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FF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C.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Desmoplastic Small    	Round Cell Tumor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0" lang="en-US" sz="3300" b="1" i="0" u="none" strike="noStrike" kern="1200" cap="none" spc="0" normalizeH="0" baseline="0" noProof="0" dirty="0" smtClean="0">
              <a:ln>
                <a:noFill/>
              </a:ln>
              <a:solidFill>
                <a:srgbClr val="0000FF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D.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Medullary Carcinoma  </a:t>
            </a:r>
            <a:endParaRPr kumimoji="0" lang="en-US" sz="3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     </a:t>
            </a: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2" t="9309" r="21806" b="50177"/>
          <a:stretch>
            <a:fillRect/>
          </a:stretch>
        </p:blipFill>
        <p:spPr bwMode="auto">
          <a:xfrm>
            <a:off x="2209800" y="2508250"/>
            <a:ext cx="20002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33630" r="16261" b="29372"/>
          <a:stretch>
            <a:fillRect/>
          </a:stretch>
        </p:blipFill>
        <p:spPr bwMode="auto">
          <a:xfrm>
            <a:off x="152400" y="2508250"/>
            <a:ext cx="19716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2852" r="46484" b="39871"/>
          <a:stretch>
            <a:fillRect/>
          </a:stretch>
        </p:blipFill>
        <p:spPr bwMode="auto">
          <a:xfrm>
            <a:off x="152400" y="3810000"/>
            <a:ext cx="1955800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2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5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676400"/>
            <a:ext cx="4648200" cy="4876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 charset="0"/>
                <a:ea typeface="ＭＳ Ｐゴシック" pitchFamily="34" charset="-128"/>
              </a:rPr>
              <a:t>Rare, highly aggressive neoplasm  </a:t>
            </a:r>
            <a:endParaRPr lang="en-US" sz="2400" dirty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 charset="0"/>
                <a:ea typeface="ＭＳ Ｐゴシック" pitchFamily="34" charset="-128"/>
              </a:rPr>
              <a:t>Associated with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Sickle cell trait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African-American  </a:t>
            </a:r>
            <a:endParaRPr lang="en-US" sz="2400" dirty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 charset="0"/>
                <a:ea typeface="ＭＳ Ｐゴシック" pitchFamily="34" charset="-128"/>
              </a:rPr>
              <a:t>Imaging Findings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Ill-defined, infiltrative,  heterogeneous 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 charset="0"/>
                <a:ea typeface="ＭＳ Ｐゴシック" pitchFamily="34" charset="-128"/>
              </a:rPr>
              <a:t>Metastasis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 charset="0"/>
                <a:ea typeface="ＭＳ Ｐゴシック" pitchFamily="34" charset="-128"/>
              </a:rPr>
              <a:t>Regional lymphadenopathy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 charset="0"/>
                <a:ea typeface="ＭＳ Ｐゴシック" pitchFamily="34" charset="-128"/>
              </a:rPr>
              <a:t>Vascular invasion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pitchFamily="34" charset="-128"/>
              </a:rPr>
              <a:t>Lymphangetic spread 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8" name="Rectangle 1"/>
          <p:cNvSpPr>
            <a:spLocks noChangeArrowheads="1"/>
          </p:cNvSpPr>
          <p:nvPr/>
        </p:nvSpPr>
        <p:spPr bwMode="auto">
          <a:xfrm>
            <a:off x="152400" y="76200"/>
            <a:ext cx="4724400" cy="1219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-76200" y="228600"/>
            <a:ext cx="518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Renal Medullary Carcinoma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j-cs"/>
              </a:rPr>
              <a:t> </a:t>
            </a:r>
          </a:p>
        </p:txBody>
      </p:sp>
      <p:pic>
        <p:nvPicPr>
          <p:cNvPr id="41990" name="Picture 6" descr="blitman_2b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2299" b="2689"/>
          <a:stretch>
            <a:fillRect/>
          </a:stretch>
        </p:blipFill>
        <p:spPr bwMode="auto">
          <a:xfrm>
            <a:off x="5257800" y="3429000"/>
            <a:ext cx="3787775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5784" r="12500" b="21843"/>
          <a:stretch>
            <a:fillRect/>
          </a:stretch>
        </p:blipFill>
        <p:spPr bwMode="auto">
          <a:xfrm>
            <a:off x="5105400" y="76200"/>
            <a:ext cx="3886200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4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 Considerations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3657600" y="4724400"/>
            <a:ext cx="28956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Rhabdoid Tumor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Subcapsular fluid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Hypercalcemia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Brain tumor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43013" name="Rectangle 12"/>
          <p:cNvSpPr>
            <a:spLocks noChangeArrowheads="1"/>
          </p:cNvSpPr>
          <p:nvPr/>
        </p:nvSpPr>
        <p:spPr bwMode="auto">
          <a:xfrm>
            <a:off x="6248400" y="4791075"/>
            <a:ext cx="2819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Desmoplastic SC Tumor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Non-enhancing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Punctate Ca+  </a:t>
            </a:r>
          </a:p>
        </p:txBody>
      </p:sp>
      <p:pic>
        <p:nvPicPr>
          <p:cNvPr id="43014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18083" r="12727" b="21935"/>
          <a:stretch>
            <a:fillRect/>
          </a:stretch>
        </p:blipFill>
        <p:spPr bwMode="auto">
          <a:xfrm>
            <a:off x="136525" y="2362200"/>
            <a:ext cx="28352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8097" r="10938" b="20020"/>
          <a:stretch>
            <a:fillRect/>
          </a:stretch>
        </p:blipFill>
        <p:spPr bwMode="auto">
          <a:xfrm>
            <a:off x="3221038" y="2411413"/>
            <a:ext cx="27844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625" b="17188"/>
          <a:stretch>
            <a:fillRect/>
          </a:stretch>
        </p:blipFill>
        <p:spPr bwMode="auto">
          <a:xfrm>
            <a:off x="6149975" y="2390775"/>
            <a:ext cx="28035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1"/>
          <p:cNvSpPr>
            <a:spLocks noChangeArrowheads="1"/>
          </p:cNvSpPr>
          <p:nvPr/>
        </p:nvSpPr>
        <p:spPr bwMode="auto">
          <a:xfrm rot="2384526">
            <a:off x="-9525" y="4141788"/>
            <a:ext cx="1027113" cy="287337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8" name="Rectangle 17"/>
          <p:cNvSpPr>
            <a:spLocks noChangeArrowheads="1"/>
          </p:cNvSpPr>
          <p:nvPr/>
        </p:nvSpPr>
        <p:spPr bwMode="auto">
          <a:xfrm rot="8461512">
            <a:off x="2244725" y="4200525"/>
            <a:ext cx="1027113" cy="476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9" name="Rectangle 18"/>
          <p:cNvSpPr>
            <a:spLocks noChangeArrowheads="1"/>
          </p:cNvSpPr>
          <p:nvPr/>
        </p:nvSpPr>
        <p:spPr bwMode="auto">
          <a:xfrm rot="8461512">
            <a:off x="827088" y="4365625"/>
            <a:ext cx="276225" cy="306388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20" name="Rectangle 21"/>
          <p:cNvSpPr>
            <a:spLocks noChangeArrowheads="1"/>
          </p:cNvSpPr>
          <p:nvPr/>
        </p:nvSpPr>
        <p:spPr bwMode="auto">
          <a:xfrm rot="7880726">
            <a:off x="3240088" y="2308225"/>
            <a:ext cx="274638" cy="306387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21" name="Rectangle 22"/>
          <p:cNvSpPr>
            <a:spLocks noChangeArrowheads="1"/>
          </p:cNvSpPr>
          <p:nvPr/>
        </p:nvSpPr>
        <p:spPr bwMode="auto">
          <a:xfrm rot="7880726">
            <a:off x="3039269" y="2766219"/>
            <a:ext cx="276225" cy="306387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22" name="Text Box 5"/>
          <p:cNvSpPr txBox="1">
            <a:spLocks noChangeArrowheads="1"/>
          </p:cNvSpPr>
          <p:nvPr/>
        </p:nvSpPr>
        <p:spPr bwMode="auto">
          <a:xfrm>
            <a:off x="228600" y="4724400"/>
            <a:ext cx="31115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Ossifying Renal Tumor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Infants (&lt; 1 year)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Central Ca+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Benign tumor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5" name="Picture 20" descr="King Card"/>
          <p:cNvPicPr>
            <a:picLocks noChangeAspect="1" noChangeArrowheads="1"/>
          </p:cNvPicPr>
          <p:nvPr/>
        </p:nvPicPr>
        <p:blipFill>
          <a:blip r:embed="rId6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/>
          <a:stretch>
            <a:fillRect/>
          </a:stretch>
        </p:blipFill>
        <p:spPr bwMode="auto">
          <a:xfrm>
            <a:off x="158750" y="2209800"/>
            <a:ext cx="3019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1" descr="Queen card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r="1979" b="1324"/>
          <a:stretch>
            <a:fillRect/>
          </a:stretch>
        </p:blipFill>
        <p:spPr bwMode="auto">
          <a:xfrm>
            <a:off x="3254375" y="2209800"/>
            <a:ext cx="2841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3" descr="Jocker 2"/>
          <p:cNvPicPr>
            <a:picLocks noChangeAspect="1" noChangeArrowheads="1"/>
          </p:cNvPicPr>
          <p:nvPr/>
        </p:nvPicPr>
        <p:blipFill>
          <a:blip r:embed="rId8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683"/>
          <a:stretch>
            <a:fillRect/>
          </a:stretch>
        </p:blipFill>
        <p:spPr bwMode="auto">
          <a:xfrm>
            <a:off x="6149975" y="2209800"/>
            <a:ext cx="2841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21" descr="Related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4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4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257800" y="3352800"/>
            <a:ext cx="42672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Upper GI Study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Ultrasound 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CT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MRI   </a:t>
            </a: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2"/>
          <p:cNvSpPr>
            <a:spLocks noChangeArrowheads="1"/>
          </p:cNvSpPr>
          <p:nvPr/>
        </p:nvSpPr>
        <p:spPr bwMode="auto">
          <a:xfrm>
            <a:off x="4343400" y="1676400"/>
            <a:ext cx="4572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  <a:r>
              <a:rPr kumimoji="0" lang="en-US" alt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Next Best       	Imaging Modality for 	Further Evaluation?         </a:t>
            </a:r>
          </a:p>
        </p:txBody>
      </p:sp>
      <p:pic>
        <p:nvPicPr>
          <p:cNvPr id="45063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546" r="4301" b="4546"/>
          <a:stretch>
            <a:fillRect/>
          </a:stretch>
        </p:blipFill>
        <p:spPr bwMode="auto">
          <a:xfrm>
            <a:off x="771525" y="1643063"/>
            <a:ext cx="33432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1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83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257800" y="3352800"/>
            <a:ext cx="42672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Upper GI Study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Ultrasound 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CT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MRI   </a:t>
            </a: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6" name="Rectangle 2"/>
          <p:cNvSpPr>
            <a:spLocks noChangeArrowheads="1"/>
          </p:cNvSpPr>
          <p:nvPr/>
        </p:nvSpPr>
        <p:spPr bwMode="auto">
          <a:xfrm>
            <a:off x="4343400" y="1676400"/>
            <a:ext cx="4572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  <a:r>
              <a:rPr kumimoji="0" lang="en-US" alt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Next Best       	Imaging Modality for 	Further Evaluation?         </a:t>
            </a:r>
          </a:p>
        </p:txBody>
      </p:sp>
      <p:pic>
        <p:nvPicPr>
          <p:cNvPr id="46087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546" r="4301" b="4546"/>
          <a:stretch>
            <a:fillRect/>
          </a:stretch>
        </p:blipFill>
        <p:spPr bwMode="auto">
          <a:xfrm>
            <a:off x="771525" y="1643063"/>
            <a:ext cx="33432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8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7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4710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112" name="Picture 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546" r="4301" b="4546"/>
          <a:stretch>
            <a:fillRect/>
          </a:stretch>
        </p:blipFill>
        <p:spPr bwMode="auto">
          <a:xfrm>
            <a:off x="771525" y="1643063"/>
            <a:ext cx="33432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6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48133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8136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9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55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49157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9160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4038"/>
            <a:ext cx="4881563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0179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0181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0184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4038"/>
            <a:ext cx="4881563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1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29200" y="2286000"/>
            <a:ext cx="4267200" cy="4800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2300">
                <a:latin typeface="Arial" panose="020B0604020202020204" pitchFamily="34" charset="0"/>
              </a:rPr>
              <a:t>Leukocyte adhesion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altLang="en-US" sz="2300">
                <a:latin typeface="Arial" panose="020B0604020202020204" pitchFamily="34" charset="0"/>
              </a:rPr>
              <a:t>	deficiency type 1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latin typeface="Arial" panose="020B0604020202020204" pitchFamily="34" charset="0"/>
              </a:rPr>
              <a:t>Glucose-6-phosphate dehydrogenase deficiency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latin typeface="Arial" panose="020B0604020202020204" pitchFamily="34" charset="0"/>
              </a:rPr>
              <a:t>Chronic granulomatous disease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latin typeface="Arial" panose="020B0604020202020204" pitchFamily="34" charset="0"/>
              </a:rPr>
              <a:t>Myeloperoxidase deficiency</a:t>
            </a:r>
            <a:r>
              <a:rPr lang="en-US" altLang="en-US" sz="2600">
                <a:latin typeface="Arial" panose="020B0604020202020204" pitchFamily="34" charset="0"/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altLang="en-US" sz="26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179651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9652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kumimoji="0" lang="en-US" alt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most likely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79653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9654" name="Rectangle 6"/>
          <p:cNvSpPr>
            <a:spLocks noChangeArrowheads="1"/>
          </p:cNvSpPr>
          <p:nvPr/>
        </p:nvSpPr>
        <p:spPr bwMode="auto">
          <a:xfrm>
            <a:off x="76200" y="25146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79657" name="Picture 9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4063" r="15625" b="21875"/>
          <a:stretch>
            <a:fillRect/>
          </a:stretch>
        </p:blipFill>
        <p:spPr bwMode="auto">
          <a:xfrm>
            <a:off x="152400" y="2743200"/>
            <a:ext cx="26336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9658" name="Picture 10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7031" r="17969" b="17969"/>
          <a:stretch>
            <a:fillRect/>
          </a:stretch>
        </p:blipFill>
        <p:spPr bwMode="auto">
          <a:xfrm>
            <a:off x="2841625" y="2743200"/>
            <a:ext cx="1889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3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1205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208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55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7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222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2232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5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251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3253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3256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4275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4277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4280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86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5301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5304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3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3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6325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6328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26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7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734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7352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2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71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8373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8376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0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395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59397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9400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6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0419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0421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0424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/>
          <p:cNvSpPr>
            <a:spLocks noChangeArrowheads="1"/>
          </p:cNvSpPr>
          <p:nvPr/>
        </p:nvSpPr>
        <p:spPr bwMode="auto">
          <a:xfrm>
            <a:off x="5257800" y="1447800"/>
            <a:ext cx="3733800" cy="1752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0675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0676" name="Text Box 4"/>
          <p:cNvSpPr txBox="1">
            <a:spLocks noChangeArrowheads="1"/>
          </p:cNvSpPr>
          <p:nvPr/>
        </p:nvSpPr>
        <p:spPr bwMode="auto">
          <a:xfrm>
            <a:off x="76200" y="2286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1: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11Y Girl with Recurrent </a:t>
            </a:r>
            <a:r>
              <a:rPr lang="en-US" altLang="en-US" sz="3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nfection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180677" name="Rectangle 5"/>
          <p:cNvSpPr>
            <a:spLocks noChangeArrowheads="1"/>
          </p:cNvSpPr>
          <p:nvPr/>
        </p:nvSpPr>
        <p:spPr bwMode="auto">
          <a:xfrm>
            <a:off x="5257800" y="3276600"/>
            <a:ext cx="3733800" cy="1752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0678" name="Rectangle 6"/>
          <p:cNvSpPr>
            <a:spLocks noChangeArrowheads="1"/>
          </p:cNvSpPr>
          <p:nvPr/>
        </p:nvSpPr>
        <p:spPr bwMode="auto">
          <a:xfrm>
            <a:off x="5257800" y="5105400"/>
            <a:ext cx="37338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0679" name="Text Box 7"/>
          <p:cNvSpPr txBox="1">
            <a:spLocks noChangeArrowheads="1"/>
          </p:cNvSpPr>
          <p:nvPr/>
        </p:nvSpPr>
        <p:spPr bwMode="auto">
          <a:xfrm>
            <a:off x="5410200" y="16002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Clue #1</a:t>
            </a:r>
          </a:p>
        </p:txBody>
      </p:sp>
      <p:sp>
        <p:nvSpPr>
          <p:cNvPr id="1180680" name="Text Box 8"/>
          <p:cNvSpPr txBox="1">
            <a:spLocks noChangeArrowheads="1"/>
          </p:cNvSpPr>
          <p:nvPr/>
        </p:nvSpPr>
        <p:spPr bwMode="auto">
          <a:xfrm>
            <a:off x="5513388" y="3352800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Clue #2</a:t>
            </a:r>
          </a:p>
        </p:txBody>
      </p:sp>
      <p:sp>
        <p:nvSpPr>
          <p:cNvPr id="1180681" name="Text Box 9"/>
          <p:cNvSpPr txBox="1">
            <a:spLocks noChangeArrowheads="1"/>
          </p:cNvSpPr>
          <p:nvPr/>
        </p:nvSpPr>
        <p:spPr bwMode="auto">
          <a:xfrm>
            <a:off x="5470525" y="5145088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Clue #3</a:t>
            </a:r>
          </a:p>
        </p:txBody>
      </p:sp>
      <p:sp>
        <p:nvSpPr>
          <p:cNvPr id="1180682" name="Rectangle 10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80688" name="Picture 16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4063" r="15625" b="21875"/>
          <a:stretch>
            <a:fillRect/>
          </a:stretch>
        </p:blipFill>
        <p:spPr bwMode="auto">
          <a:xfrm>
            <a:off x="152400" y="2667000"/>
            <a:ext cx="26336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689" name="Picture 17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7031" r="17969" b="17969"/>
          <a:stretch>
            <a:fillRect/>
          </a:stretch>
        </p:blipFill>
        <p:spPr bwMode="auto">
          <a:xfrm>
            <a:off x="2841625" y="2667000"/>
            <a:ext cx="1889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690" name="Picture 18" descr="Chronic granulomatoud dise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9569" r="17618" b="13875"/>
          <a:stretch>
            <a:fillRect/>
          </a:stretch>
        </p:blipFill>
        <p:spPr bwMode="auto">
          <a:xfrm>
            <a:off x="7162800" y="5181600"/>
            <a:ext cx="1600200" cy="145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691" name="Picture 19" descr="washingtonc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932" r="18750" b="30585"/>
          <a:stretch>
            <a:fillRect/>
          </a:stretch>
        </p:blipFill>
        <p:spPr bwMode="auto">
          <a:xfrm>
            <a:off x="7162800" y="3429000"/>
            <a:ext cx="1600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692" name="Picture 20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622" r="46875" b="29688"/>
          <a:stretch>
            <a:fillRect/>
          </a:stretch>
        </p:blipFill>
        <p:spPr bwMode="auto">
          <a:xfrm>
            <a:off x="7162800" y="1524000"/>
            <a:ext cx="1600200" cy="152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5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0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8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80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8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8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8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43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1445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1448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1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67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246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2472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3491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3493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3496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4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4517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4520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9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39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5541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5544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5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3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6565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6568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2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587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758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7592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5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1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8613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8616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4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5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pic>
        <p:nvPicPr>
          <p:cNvPr id="69637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4991100" y="1550988"/>
            <a:ext cx="3314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Rectangle 1"/>
          <p:cNvSpPr>
            <a:spLocks noChangeArrowheads="1"/>
          </p:cNvSpPr>
          <p:nvPr/>
        </p:nvSpPr>
        <p:spPr bwMode="auto">
          <a:xfrm>
            <a:off x="8001000" y="4114800"/>
            <a:ext cx="8382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9640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9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59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648200" y="3048000"/>
            <a:ext cx="42672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Mesenchymal Hamartoma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Lymphatic Malformation 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Multilocular Cystic Nephroma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Juvenile Granulosa Cell Tumor    </a:t>
            </a: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Rectangle 2"/>
          <p:cNvSpPr>
            <a:spLocks noChangeArrowheads="1"/>
          </p:cNvSpPr>
          <p:nvPr/>
        </p:nvSpPr>
        <p:spPr bwMode="auto">
          <a:xfrm>
            <a:off x="4343400" y="1676400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Q2: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	What is The Most       	Likely Diagnosis?         </a:t>
            </a:r>
          </a:p>
        </p:txBody>
      </p:sp>
      <p:pic>
        <p:nvPicPr>
          <p:cNvPr id="70663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546" r="4301" b="4546"/>
          <a:stretch>
            <a:fillRect/>
          </a:stretch>
        </p:blipFill>
        <p:spPr bwMode="auto">
          <a:xfrm>
            <a:off x="457200" y="4114800"/>
            <a:ext cx="1752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600200"/>
            <a:ext cx="367823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4585"/>
          <a:stretch>
            <a:fillRect/>
          </a:stretch>
        </p:blipFill>
        <p:spPr bwMode="auto">
          <a:xfrm>
            <a:off x="2339975" y="4162425"/>
            <a:ext cx="21558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6" name="Rectangle 1"/>
          <p:cNvSpPr>
            <a:spLocks noChangeArrowheads="1"/>
          </p:cNvSpPr>
          <p:nvPr/>
        </p:nvSpPr>
        <p:spPr bwMode="auto">
          <a:xfrm>
            <a:off x="3417888" y="1524000"/>
            <a:ext cx="849312" cy="12319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29200" y="2209800"/>
            <a:ext cx="4267200" cy="4800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2300">
                <a:latin typeface="Arial" panose="020B0604020202020204" pitchFamily="34" charset="0"/>
              </a:rPr>
              <a:t>Leukocyte adhesion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altLang="en-US" sz="2300">
                <a:latin typeface="Arial" panose="020B0604020202020204" pitchFamily="34" charset="0"/>
              </a:rPr>
              <a:t>	deficiency type 1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latin typeface="Arial" panose="020B0604020202020204" pitchFamily="34" charset="0"/>
              </a:rPr>
              <a:t>Glucose-6-phosphate dehydrogenase deficiency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latin typeface="Arial" panose="020B0604020202020204" pitchFamily="34" charset="0"/>
              </a:rPr>
              <a:t>Chronic granulomatous disease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latin typeface="Arial" panose="020B0604020202020204" pitchFamily="34" charset="0"/>
              </a:rPr>
              <a:t>Myeloperoxidase deficiency</a:t>
            </a:r>
            <a:r>
              <a:rPr lang="en-US" altLang="en-US" sz="2600">
                <a:latin typeface="Arial" panose="020B0604020202020204" pitchFamily="34" charset="0"/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altLang="en-US" sz="26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186819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6820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kumimoji="0" lang="en-US" alt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most likely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86821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6822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86823" name="Picture 7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4063" r="15625" b="21875"/>
          <a:stretch>
            <a:fillRect/>
          </a:stretch>
        </p:blipFill>
        <p:spPr bwMode="auto">
          <a:xfrm>
            <a:off x="152400" y="2667000"/>
            <a:ext cx="26336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6824" name="Picture 8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7031" r="17969" b="17969"/>
          <a:stretch>
            <a:fillRect/>
          </a:stretch>
        </p:blipFill>
        <p:spPr bwMode="auto">
          <a:xfrm>
            <a:off x="2841625" y="2667000"/>
            <a:ext cx="1889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3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683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648200" y="3048000"/>
            <a:ext cx="42672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Mesenchymal Hamartoma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Lymphatic Malformation 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Multilocular Cystic Nephroma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Juvenile Granulosa Cell Tumor    </a:t>
            </a: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2"/>
          <p:cNvSpPr>
            <a:spLocks noChangeArrowheads="1"/>
          </p:cNvSpPr>
          <p:nvPr/>
        </p:nvSpPr>
        <p:spPr bwMode="auto">
          <a:xfrm>
            <a:off x="4343400" y="1676400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Q2: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	What is The Most       	Likely Diagnosis?         </a:t>
            </a:r>
          </a:p>
        </p:txBody>
      </p:sp>
      <p:pic>
        <p:nvPicPr>
          <p:cNvPr id="71687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546" r="4301" b="4546"/>
          <a:stretch>
            <a:fillRect/>
          </a:stretch>
        </p:blipFill>
        <p:spPr bwMode="auto">
          <a:xfrm>
            <a:off x="457200" y="4114800"/>
            <a:ext cx="1752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4585"/>
          <a:stretch>
            <a:fillRect/>
          </a:stretch>
        </p:blipFill>
        <p:spPr bwMode="auto">
          <a:xfrm>
            <a:off x="2339975" y="4162425"/>
            <a:ext cx="21558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Rectangle 1"/>
          <p:cNvSpPr>
            <a:spLocks noChangeArrowheads="1"/>
          </p:cNvSpPr>
          <p:nvPr/>
        </p:nvSpPr>
        <p:spPr bwMode="auto">
          <a:xfrm>
            <a:off x="3417888" y="1524000"/>
            <a:ext cx="849312" cy="12319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1690" name="Picture 4" descr="S07-2095 gross external 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3810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2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ChangeArrowheads="1"/>
          </p:cNvSpPr>
          <p:nvPr/>
        </p:nvSpPr>
        <p:spPr bwMode="auto">
          <a:xfrm>
            <a:off x="0" y="1524000"/>
            <a:ext cx="9144000" cy="518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1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76200" y="47625"/>
            <a:ext cx="8991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Case 5: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Newborn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♂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Abdominal 		               Distension  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648200" y="3048000"/>
            <a:ext cx="42672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Mesenchymal Hamartoma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Lymphatic Malformation 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Multilocular Cystic Nephroma</a:t>
            </a: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en-US" altLang="en-US" sz="2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Juvenile Granulosa Cell Tumor    </a:t>
            </a: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0" name="Rectangle 2"/>
          <p:cNvSpPr>
            <a:spLocks noChangeArrowheads="1"/>
          </p:cNvSpPr>
          <p:nvPr/>
        </p:nvSpPr>
        <p:spPr bwMode="auto">
          <a:xfrm>
            <a:off x="4343400" y="1676400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Q2: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	What is The Most       	Likely Diagnosis?         </a:t>
            </a:r>
          </a:p>
        </p:txBody>
      </p:sp>
      <p:pic>
        <p:nvPicPr>
          <p:cNvPr id="72711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546" r="4301" b="4546"/>
          <a:stretch>
            <a:fillRect/>
          </a:stretch>
        </p:blipFill>
        <p:spPr bwMode="auto">
          <a:xfrm>
            <a:off x="457200" y="4114800"/>
            <a:ext cx="1752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4585"/>
          <a:stretch>
            <a:fillRect/>
          </a:stretch>
        </p:blipFill>
        <p:spPr bwMode="auto">
          <a:xfrm>
            <a:off x="2339975" y="4162425"/>
            <a:ext cx="21558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1"/>
          <p:cNvSpPr>
            <a:spLocks noChangeArrowheads="1"/>
          </p:cNvSpPr>
          <p:nvPr/>
        </p:nvSpPr>
        <p:spPr bwMode="auto">
          <a:xfrm>
            <a:off x="3417888" y="1524000"/>
            <a:ext cx="849312" cy="12319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2714" name="Picture 4" descr="S07-2095 gross external 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3810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4" descr="S07-2095 gross cut surf 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35125"/>
            <a:ext cx="381635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3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5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524000"/>
            <a:ext cx="4648200" cy="4876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 charset="0"/>
                <a:ea typeface="ＭＳ Ｐゴシック" pitchFamily="34" charset="-128"/>
              </a:rPr>
              <a:t>Benign sex-cord stromal testicular tumor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Ovary &gt; testis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 charset="0"/>
                <a:ea typeface="ＭＳ Ｐゴシック" pitchFamily="34" charset="-128"/>
              </a:rPr>
              <a:t>Clinical presentation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Arial" charset="0"/>
                <a:ea typeface="ＭＳ Ｐゴシック" pitchFamily="34" charset="-128"/>
              </a:rPr>
              <a:t>S</a:t>
            </a:r>
            <a:r>
              <a:rPr lang="en-US" sz="2000" dirty="0" smtClean="0">
                <a:latin typeface="Arial" charset="0"/>
                <a:ea typeface="ＭＳ Ｐゴシック" pitchFamily="34" charset="-128"/>
              </a:rPr>
              <a:t>crotal mass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No endocrinologic abnormalities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Arial" charset="0"/>
              <a:ea typeface="ＭＳ Ｐゴシック" pitchFamily="34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 charset="0"/>
                <a:ea typeface="ＭＳ Ｐゴシック" pitchFamily="34" charset="-128"/>
              </a:rPr>
              <a:t>  Imaging findings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Cystic mass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34" charset="-128"/>
              </a:rPr>
              <a:t>Internal septations / solid component</a:t>
            </a:r>
            <a:endParaRPr lang="en-US" sz="1600" dirty="0" smtClean="0">
              <a:solidFill>
                <a:schemeClr val="accent2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2" name="Rectangle 1"/>
          <p:cNvSpPr>
            <a:spLocks noChangeArrowheads="1"/>
          </p:cNvSpPr>
          <p:nvPr/>
        </p:nvSpPr>
        <p:spPr bwMode="auto">
          <a:xfrm>
            <a:off x="152400" y="76200"/>
            <a:ext cx="4724400" cy="1219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-76200" y="228600"/>
            <a:ext cx="518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pitchFamily="34" charset="-128"/>
                <a:cs typeface="+mj-cs"/>
              </a:rPr>
              <a:t>Juvenile Granulosa Cell Tumor of Testis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j-cs"/>
              </a:rPr>
              <a:t> </a:t>
            </a:r>
          </a:p>
        </p:txBody>
      </p:sp>
      <p:pic>
        <p:nvPicPr>
          <p:cNvPr id="73734" name="Picture 4" descr="S07-2095 gross cut surf 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5052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4585" b="10454"/>
          <a:stretch>
            <a:fillRect/>
          </a:stretch>
        </p:blipFill>
        <p:spPr bwMode="auto">
          <a:xfrm>
            <a:off x="5167313" y="2587625"/>
            <a:ext cx="38274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 Considerations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1676400"/>
            <a:ext cx="91440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6" name="Rectangle 8"/>
          <p:cNvSpPr>
            <a:spLocks noChangeArrowheads="1"/>
          </p:cNvSpPr>
          <p:nvPr/>
        </p:nvSpPr>
        <p:spPr bwMode="auto">
          <a:xfrm>
            <a:off x="3429000" y="4191000"/>
            <a:ext cx="2895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Lymphatic Malformation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Retroperitoneum most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common location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Abdominal compartment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syndrome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Drainage or surgery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74757" name="Rectangle 12"/>
          <p:cNvSpPr>
            <a:spLocks noChangeArrowheads="1"/>
          </p:cNvSpPr>
          <p:nvPr/>
        </p:nvSpPr>
        <p:spPr bwMode="auto">
          <a:xfrm>
            <a:off x="6324600" y="4267200"/>
            <a:ext cx="2819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Multilocular Cystic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Nephroma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Benign renal neoplasm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Young boy &amp; middle aged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women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DICER 1 gene mutation  </a:t>
            </a:r>
          </a:p>
        </p:txBody>
      </p:sp>
      <p:sp>
        <p:nvSpPr>
          <p:cNvPr id="74758" name="Rectangle 1"/>
          <p:cNvSpPr>
            <a:spLocks noChangeArrowheads="1"/>
          </p:cNvSpPr>
          <p:nvPr/>
        </p:nvSpPr>
        <p:spPr bwMode="auto">
          <a:xfrm rot="2384526">
            <a:off x="-9525" y="4141788"/>
            <a:ext cx="1027113" cy="287337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9" name="Rectangle 17"/>
          <p:cNvSpPr>
            <a:spLocks noChangeArrowheads="1"/>
          </p:cNvSpPr>
          <p:nvPr/>
        </p:nvSpPr>
        <p:spPr bwMode="auto">
          <a:xfrm rot="8461512">
            <a:off x="2244725" y="4200525"/>
            <a:ext cx="1027113" cy="476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60" name="Rectangle 18"/>
          <p:cNvSpPr>
            <a:spLocks noChangeArrowheads="1"/>
          </p:cNvSpPr>
          <p:nvPr/>
        </p:nvSpPr>
        <p:spPr bwMode="auto">
          <a:xfrm rot="8461512">
            <a:off x="827088" y="4365625"/>
            <a:ext cx="276225" cy="306388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61" name="Rectangle 21"/>
          <p:cNvSpPr>
            <a:spLocks noChangeArrowheads="1"/>
          </p:cNvSpPr>
          <p:nvPr/>
        </p:nvSpPr>
        <p:spPr bwMode="auto">
          <a:xfrm rot="7880726">
            <a:off x="3240088" y="2308225"/>
            <a:ext cx="274638" cy="306387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62" name="Rectangle 22"/>
          <p:cNvSpPr>
            <a:spLocks noChangeArrowheads="1"/>
          </p:cNvSpPr>
          <p:nvPr/>
        </p:nvSpPr>
        <p:spPr bwMode="auto">
          <a:xfrm rot="7880726">
            <a:off x="3039269" y="2766219"/>
            <a:ext cx="276225" cy="306387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63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294005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Mesenchymal Hamartoma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</a:t>
            </a:r>
            <a:r>
              <a:rPr kumimoji="0" lang="en-US" altLang="en-US" sz="1600" b="1" i="0" u="none" strike="noStrike" kern="1200" cap="none" spc="0" normalizeH="0" baseline="30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nd</a:t>
            </a: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most common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Benign liver tumor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Possible degeneration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to undifferentiated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embryonal sarcoma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47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19931" r="2591" b="12996"/>
          <a:stretch>
            <a:fillRect/>
          </a:stretch>
        </p:blipFill>
        <p:spPr bwMode="auto">
          <a:xfrm>
            <a:off x="3429000" y="2209800"/>
            <a:ext cx="263525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0"/>
            <a:ext cx="2570163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21915" r="8424" b="21346"/>
          <a:stretch>
            <a:fillRect/>
          </a:stretch>
        </p:blipFill>
        <p:spPr bwMode="auto">
          <a:xfrm>
            <a:off x="169863" y="2209800"/>
            <a:ext cx="2954337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Jocker 2"/>
          <p:cNvPicPr>
            <a:picLocks noChangeAspect="1" noChangeArrowheads="1"/>
          </p:cNvPicPr>
          <p:nvPr/>
        </p:nvPicPr>
        <p:blipFill>
          <a:blip r:embed="rId6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683"/>
          <a:stretch>
            <a:fillRect/>
          </a:stretch>
        </p:blipFill>
        <p:spPr bwMode="auto">
          <a:xfrm>
            <a:off x="6184900" y="2179638"/>
            <a:ext cx="2922588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Queen card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r="1979" b="1324"/>
          <a:stretch>
            <a:fillRect/>
          </a:stretch>
        </p:blipFill>
        <p:spPr bwMode="auto">
          <a:xfrm>
            <a:off x="3219450" y="2209800"/>
            <a:ext cx="2913063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King Card"/>
          <p:cNvPicPr>
            <a:picLocks noChangeAspect="1" noChangeArrowheads="1"/>
          </p:cNvPicPr>
          <p:nvPr/>
        </p:nvPicPr>
        <p:blipFill>
          <a:blip r:embed="rId8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/>
          <a:stretch>
            <a:fillRect/>
          </a:stretch>
        </p:blipFill>
        <p:spPr bwMode="auto">
          <a:xfrm>
            <a:off x="60325" y="2209800"/>
            <a:ext cx="3094038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0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356" name="Picture 4" descr="Boston 05"/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62" name="Picture 10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64" name="Picture 12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66" name="Picture 14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68" name="Picture 16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70" name="Picture 18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668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72" name="Picture 20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74" name="Picture 22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76" name="Picture 24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78" name="Picture 26" descr="firework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8379" name="Text Box 27"/>
          <p:cNvSpPr txBox="1">
            <a:spLocks noChangeArrowheads="1"/>
          </p:cNvSpPr>
          <p:nvPr/>
        </p:nvSpPr>
        <p:spPr bwMode="auto">
          <a:xfrm>
            <a:off x="158750" y="304800"/>
            <a:ext cx="67754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Thank you for your attention!</a:t>
            </a:r>
            <a:r>
              <a:rPr lang="en-US" altLang="en-US" sz="5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/>
              <a:t> </a:t>
            </a:r>
          </a:p>
        </p:txBody>
      </p:sp>
      <p:pic>
        <p:nvPicPr>
          <p:cNvPr id="868382" name="Picture 30" descr="mai5_a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143625"/>
            <a:ext cx="10668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8383" name="Text Box 31"/>
          <p:cNvSpPr txBox="1">
            <a:spLocks noChangeArrowheads="1"/>
          </p:cNvSpPr>
          <p:nvPr/>
        </p:nvSpPr>
        <p:spPr bwMode="auto">
          <a:xfrm>
            <a:off x="4800600" y="6248400"/>
            <a:ext cx="370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Edward.Lee@childrens.harvard.edu</a:t>
            </a: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8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8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8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29200" y="2209800"/>
            <a:ext cx="4267200" cy="4800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2300">
                <a:solidFill>
                  <a:schemeClr val="bg1"/>
                </a:solidFill>
                <a:latin typeface="Arial" panose="020B0604020202020204" pitchFamily="34" charset="0"/>
              </a:rPr>
              <a:t>Leukocyte adhesion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altLang="en-US" sz="2300">
                <a:solidFill>
                  <a:schemeClr val="bg1"/>
                </a:solidFill>
                <a:latin typeface="Arial" panose="020B0604020202020204" pitchFamily="34" charset="0"/>
              </a:rPr>
              <a:t>	deficiency type 1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solidFill>
                  <a:schemeClr val="bg1"/>
                </a:solidFill>
                <a:latin typeface="Arial" panose="020B0604020202020204" pitchFamily="34" charset="0"/>
              </a:rPr>
              <a:t>Glucose-6-phosphate dehydrogenase deficiency</a:t>
            </a:r>
            <a:r>
              <a:rPr lang="en-US" altLang="en-US" sz="2300">
                <a:latin typeface="Arial" panose="020B0604020202020204" pitchFamily="34" charset="0"/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latin typeface="Arial" panose="020B0604020202020204" pitchFamily="34" charset="0"/>
              </a:rPr>
              <a:t>Chronic granulomatous disease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altLang="en-US" sz="23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en-US" altLang="en-US" sz="2300">
                <a:solidFill>
                  <a:schemeClr val="bg1"/>
                </a:solidFill>
                <a:latin typeface="Arial" panose="020B0604020202020204" pitchFamily="34" charset="0"/>
              </a:rPr>
              <a:t>Myeloperoxidase deficiency</a:t>
            </a:r>
            <a:r>
              <a:rPr lang="en-US" altLang="en-US" sz="2600">
                <a:latin typeface="Arial" panose="020B0604020202020204" pitchFamily="34" charset="0"/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altLang="en-US" sz="2600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187843" name="Rectangle 3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7844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Q1: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</a:t>
            </a:r>
            <a:r>
              <a:rPr kumimoji="0" lang="en-US" alt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most likely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diagnosis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87845" name="Picture 5" descr="arr_anm3"/>
          <p:cNvPicPr>
            <a:picLocks noChangeAspect="1" noChangeArrowheads="1" noCrop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2400"/>
            <a:ext cx="131445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46" name="Rectangle 6"/>
          <p:cNvSpPr>
            <a:spLocks noChangeArrowheads="1"/>
          </p:cNvSpPr>
          <p:nvPr/>
        </p:nvSpPr>
        <p:spPr bwMode="auto">
          <a:xfrm>
            <a:off x="76200" y="2438400"/>
            <a:ext cx="48006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87847" name="Picture 7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4063" r="15625" b="21875"/>
          <a:stretch>
            <a:fillRect/>
          </a:stretch>
        </p:blipFill>
        <p:spPr bwMode="auto">
          <a:xfrm>
            <a:off x="152400" y="2667000"/>
            <a:ext cx="26336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48" name="Picture 8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7031" r="17969" b="17969"/>
          <a:stretch>
            <a:fillRect/>
          </a:stretch>
        </p:blipFill>
        <p:spPr bwMode="auto">
          <a:xfrm>
            <a:off x="2841625" y="2667000"/>
            <a:ext cx="1889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77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5029200" cy="1143000"/>
          </a:xfrm>
        </p:spPr>
        <p:txBody>
          <a:bodyPr/>
          <a:lstStyle/>
          <a:p>
            <a:r>
              <a:rPr lang="en-US" altLang="en-US" sz="3300">
                <a:latin typeface="Arial" panose="020B0604020202020204" pitchFamily="34" charset="0"/>
              </a:rPr>
              <a:t>Chronic Granulomatous Disease (CGD)</a:t>
            </a:r>
            <a:r>
              <a:rPr lang="en-US" altLang="en-US" sz="4000"/>
              <a:t> </a:t>
            </a:r>
          </a:p>
        </p:txBody>
      </p:sp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7244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Rare immunodeficiency disorder </a:t>
            </a:r>
          </a:p>
          <a:p>
            <a:pPr>
              <a:lnSpc>
                <a:spcPct val="80000"/>
              </a:lnSpc>
            </a:pPr>
            <a:endParaRPr lang="en-US" altLang="en-US" sz="25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1 / 20,000 live births in the US</a:t>
            </a:r>
          </a:p>
          <a:p>
            <a:pPr>
              <a:lnSpc>
                <a:spcPct val="80000"/>
              </a:lnSpc>
            </a:pPr>
            <a:endParaRPr lang="en-US" altLang="en-US" sz="25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>
                <a:latin typeface="Arial" panose="020B0604020202020204" pitchFamily="34" charset="0"/>
              </a:rPr>
              <a:t>Inability of phagocytic cells to kill catalase-positive organisms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Staphylococcus &amp; Aspergillus 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Recurrent infections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Persistent inflammation </a:t>
            </a:r>
          </a:p>
          <a:p>
            <a:pPr lvl="1">
              <a:lnSpc>
                <a:spcPct val="80000"/>
              </a:lnSpc>
            </a:pPr>
            <a:r>
              <a:rPr lang="en-US" altLang="en-US" sz="2100">
                <a:latin typeface="Arial" panose="020B0604020202020204" pitchFamily="34" charset="0"/>
              </a:rPr>
              <a:t>Granuloma formation </a:t>
            </a:r>
          </a:p>
          <a:p>
            <a:pPr lvl="1">
              <a:lnSpc>
                <a:spcPct val="80000"/>
              </a:lnSpc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188868" name="Rectangle 4"/>
          <p:cNvSpPr>
            <a:spLocks noChangeArrowheads="1"/>
          </p:cNvSpPr>
          <p:nvPr/>
        </p:nvSpPr>
        <p:spPr bwMode="auto">
          <a:xfrm>
            <a:off x="5105400" y="0"/>
            <a:ext cx="4038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71" name="Rectangle 7"/>
          <p:cNvSpPr>
            <a:spLocks noChangeArrowheads="1"/>
          </p:cNvSpPr>
          <p:nvPr/>
        </p:nvSpPr>
        <p:spPr bwMode="auto">
          <a:xfrm>
            <a:off x="8534400" y="4724400"/>
            <a:ext cx="609600" cy="304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0" name="Line 16"/>
          <p:cNvSpPr>
            <a:spLocks noChangeShapeType="1"/>
          </p:cNvSpPr>
          <p:nvPr/>
        </p:nvSpPr>
        <p:spPr bwMode="auto">
          <a:xfrm>
            <a:off x="5486400" y="5334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1" name="Line 17"/>
          <p:cNvSpPr>
            <a:spLocks noChangeShapeType="1"/>
          </p:cNvSpPr>
          <p:nvPr/>
        </p:nvSpPr>
        <p:spPr bwMode="auto">
          <a:xfrm flipV="1">
            <a:off x="5486400" y="1371600"/>
            <a:ext cx="1905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2" name="Oval 18"/>
          <p:cNvSpPr>
            <a:spLocks noChangeArrowheads="1"/>
          </p:cNvSpPr>
          <p:nvPr/>
        </p:nvSpPr>
        <p:spPr bwMode="auto">
          <a:xfrm>
            <a:off x="54864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3" name="Oval 19"/>
          <p:cNvSpPr>
            <a:spLocks noChangeArrowheads="1"/>
          </p:cNvSpPr>
          <p:nvPr/>
        </p:nvSpPr>
        <p:spPr bwMode="auto">
          <a:xfrm>
            <a:off x="57150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4" name="Oval 20"/>
          <p:cNvSpPr>
            <a:spLocks noChangeArrowheads="1"/>
          </p:cNvSpPr>
          <p:nvPr/>
        </p:nvSpPr>
        <p:spPr bwMode="auto">
          <a:xfrm>
            <a:off x="59436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5" name="Oval 21"/>
          <p:cNvSpPr>
            <a:spLocks noChangeArrowheads="1"/>
          </p:cNvSpPr>
          <p:nvPr/>
        </p:nvSpPr>
        <p:spPr bwMode="auto">
          <a:xfrm>
            <a:off x="61722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6" name="Oval 22"/>
          <p:cNvSpPr>
            <a:spLocks noChangeArrowheads="1"/>
          </p:cNvSpPr>
          <p:nvPr/>
        </p:nvSpPr>
        <p:spPr bwMode="auto">
          <a:xfrm>
            <a:off x="64008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7" name="Oval 23"/>
          <p:cNvSpPr>
            <a:spLocks noChangeArrowheads="1"/>
          </p:cNvSpPr>
          <p:nvPr/>
        </p:nvSpPr>
        <p:spPr bwMode="auto">
          <a:xfrm>
            <a:off x="66294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8" name="Oval 24"/>
          <p:cNvSpPr>
            <a:spLocks noChangeArrowheads="1"/>
          </p:cNvSpPr>
          <p:nvPr/>
        </p:nvSpPr>
        <p:spPr bwMode="auto">
          <a:xfrm>
            <a:off x="68580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89" name="Oval 25"/>
          <p:cNvSpPr>
            <a:spLocks noChangeArrowheads="1"/>
          </p:cNvSpPr>
          <p:nvPr/>
        </p:nvSpPr>
        <p:spPr bwMode="auto">
          <a:xfrm>
            <a:off x="70866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0" name="Oval 26"/>
          <p:cNvSpPr>
            <a:spLocks noChangeArrowheads="1"/>
          </p:cNvSpPr>
          <p:nvPr/>
        </p:nvSpPr>
        <p:spPr bwMode="auto">
          <a:xfrm>
            <a:off x="73152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1" name="Oval 27"/>
          <p:cNvSpPr>
            <a:spLocks noChangeArrowheads="1"/>
          </p:cNvSpPr>
          <p:nvPr/>
        </p:nvSpPr>
        <p:spPr bwMode="auto">
          <a:xfrm>
            <a:off x="75438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2" name="Oval 28"/>
          <p:cNvSpPr>
            <a:spLocks noChangeArrowheads="1"/>
          </p:cNvSpPr>
          <p:nvPr/>
        </p:nvSpPr>
        <p:spPr bwMode="auto">
          <a:xfrm>
            <a:off x="77724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3" name="Oval 29"/>
          <p:cNvSpPr>
            <a:spLocks noChangeArrowheads="1"/>
          </p:cNvSpPr>
          <p:nvPr/>
        </p:nvSpPr>
        <p:spPr bwMode="auto">
          <a:xfrm>
            <a:off x="80010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4" name="Oval 30"/>
          <p:cNvSpPr>
            <a:spLocks noChangeArrowheads="1"/>
          </p:cNvSpPr>
          <p:nvPr/>
        </p:nvSpPr>
        <p:spPr bwMode="auto">
          <a:xfrm>
            <a:off x="82296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5" name="Oval 31"/>
          <p:cNvSpPr>
            <a:spLocks noChangeArrowheads="1"/>
          </p:cNvSpPr>
          <p:nvPr/>
        </p:nvSpPr>
        <p:spPr bwMode="auto">
          <a:xfrm>
            <a:off x="8458200" y="533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6" name="Line 32"/>
          <p:cNvSpPr>
            <a:spLocks noChangeShapeType="1"/>
          </p:cNvSpPr>
          <p:nvPr/>
        </p:nvSpPr>
        <p:spPr bwMode="auto">
          <a:xfrm>
            <a:off x="7391400" y="1371600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899" name="Oval 35"/>
          <p:cNvSpPr>
            <a:spLocks noChangeArrowheads="1"/>
          </p:cNvSpPr>
          <p:nvPr/>
        </p:nvSpPr>
        <p:spPr bwMode="auto">
          <a:xfrm>
            <a:off x="54864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0" name="Oval 36"/>
          <p:cNvSpPr>
            <a:spLocks noChangeArrowheads="1"/>
          </p:cNvSpPr>
          <p:nvPr/>
        </p:nvSpPr>
        <p:spPr bwMode="auto">
          <a:xfrm>
            <a:off x="57150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1" name="Oval 37"/>
          <p:cNvSpPr>
            <a:spLocks noChangeArrowheads="1"/>
          </p:cNvSpPr>
          <p:nvPr/>
        </p:nvSpPr>
        <p:spPr bwMode="auto">
          <a:xfrm>
            <a:off x="59436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2" name="Oval 38"/>
          <p:cNvSpPr>
            <a:spLocks noChangeArrowheads="1"/>
          </p:cNvSpPr>
          <p:nvPr/>
        </p:nvSpPr>
        <p:spPr bwMode="auto">
          <a:xfrm>
            <a:off x="61722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3" name="Oval 39"/>
          <p:cNvSpPr>
            <a:spLocks noChangeArrowheads="1"/>
          </p:cNvSpPr>
          <p:nvPr/>
        </p:nvSpPr>
        <p:spPr bwMode="auto">
          <a:xfrm>
            <a:off x="64008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4" name="Oval 40"/>
          <p:cNvSpPr>
            <a:spLocks noChangeArrowheads="1"/>
          </p:cNvSpPr>
          <p:nvPr/>
        </p:nvSpPr>
        <p:spPr bwMode="auto">
          <a:xfrm>
            <a:off x="66294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5" name="Oval 41"/>
          <p:cNvSpPr>
            <a:spLocks noChangeArrowheads="1"/>
          </p:cNvSpPr>
          <p:nvPr/>
        </p:nvSpPr>
        <p:spPr bwMode="auto">
          <a:xfrm>
            <a:off x="68580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6" name="Oval 42"/>
          <p:cNvSpPr>
            <a:spLocks noChangeArrowheads="1"/>
          </p:cNvSpPr>
          <p:nvPr/>
        </p:nvSpPr>
        <p:spPr bwMode="auto">
          <a:xfrm>
            <a:off x="73914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7" name="Oval 43"/>
          <p:cNvSpPr>
            <a:spLocks noChangeArrowheads="1"/>
          </p:cNvSpPr>
          <p:nvPr/>
        </p:nvSpPr>
        <p:spPr bwMode="auto">
          <a:xfrm>
            <a:off x="76200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8" name="Oval 44"/>
          <p:cNvSpPr>
            <a:spLocks noChangeArrowheads="1"/>
          </p:cNvSpPr>
          <p:nvPr/>
        </p:nvSpPr>
        <p:spPr bwMode="auto">
          <a:xfrm>
            <a:off x="78486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09" name="Oval 45"/>
          <p:cNvSpPr>
            <a:spLocks noChangeArrowheads="1"/>
          </p:cNvSpPr>
          <p:nvPr/>
        </p:nvSpPr>
        <p:spPr bwMode="auto">
          <a:xfrm>
            <a:off x="80772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10" name="Oval 46"/>
          <p:cNvSpPr>
            <a:spLocks noChangeArrowheads="1"/>
          </p:cNvSpPr>
          <p:nvPr/>
        </p:nvSpPr>
        <p:spPr bwMode="auto">
          <a:xfrm>
            <a:off x="83058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11" name="Oval 47"/>
          <p:cNvSpPr>
            <a:spLocks noChangeArrowheads="1"/>
          </p:cNvSpPr>
          <p:nvPr/>
        </p:nvSpPr>
        <p:spPr bwMode="auto">
          <a:xfrm>
            <a:off x="85344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12" name="Oval 48"/>
          <p:cNvSpPr>
            <a:spLocks noChangeArrowheads="1"/>
          </p:cNvSpPr>
          <p:nvPr/>
        </p:nvSpPr>
        <p:spPr bwMode="auto">
          <a:xfrm>
            <a:off x="5257800" y="762000"/>
            <a:ext cx="990600" cy="3810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Phagocyte</a:t>
            </a:r>
          </a:p>
        </p:txBody>
      </p:sp>
      <p:sp>
        <p:nvSpPr>
          <p:cNvPr id="1188913" name="Oval 49"/>
          <p:cNvSpPr>
            <a:spLocks noChangeArrowheads="1"/>
          </p:cNvSpPr>
          <p:nvPr/>
        </p:nvSpPr>
        <p:spPr bwMode="auto">
          <a:xfrm>
            <a:off x="8001000" y="762000"/>
            <a:ext cx="990600" cy="3810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Phagocyte</a:t>
            </a:r>
          </a:p>
        </p:txBody>
      </p:sp>
      <p:sp>
        <p:nvSpPr>
          <p:cNvPr id="1188915" name="Freeform 51"/>
          <p:cNvSpPr>
            <a:spLocks/>
          </p:cNvSpPr>
          <p:nvPr/>
        </p:nvSpPr>
        <p:spPr bwMode="auto">
          <a:xfrm>
            <a:off x="6438900" y="2489200"/>
            <a:ext cx="1130300" cy="901700"/>
          </a:xfrm>
          <a:custGeom>
            <a:avLst/>
            <a:gdLst>
              <a:gd name="T0" fmla="*/ 264 w 712"/>
              <a:gd name="T1" fmla="*/ 544 h 568"/>
              <a:gd name="T2" fmla="*/ 24 w 712"/>
              <a:gd name="T3" fmla="*/ 400 h 568"/>
              <a:gd name="T4" fmla="*/ 120 w 712"/>
              <a:gd name="T5" fmla="*/ 256 h 568"/>
              <a:gd name="T6" fmla="*/ 360 w 712"/>
              <a:gd name="T7" fmla="*/ 160 h 568"/>
              <a:gd name="T8" fmla="*/ 456 w 712"/>
              <a:gd name="T9" fmla="*/ 16 h 568"/>
              <a:gd name="T10" fmla="*/ 648 w 712"/>
              <a:gd name="T11" fmla="*/ 64 h 568"/>
              <a:gd name="T12" fmla="*/ 552 w 712"/>
              <a:gd name="T13" fmla="*/ 256 h 568"/>
              <a:gd name="T14" fmla="*/ 696 w 712"/>
              <a:gd name="T15" fmla="*/ 400 h 568"/>
              <a:gd name="T16" fmla="*/ 648 w 712"/>
              <a:gd name="T17" fmla="*/ 544 h 568"/>
              <a:gd name="T18" fmla="*/ 456 w 712"/>
              <a:gd name="T19" fmla="*/ 448 h 568"/>
              <a:gd name="T20" fmla="*/ 360 w 712"/>
              <a:gd name="T21" fmla="*/ 448 h 568"/>
              <a:gd name="T22" fmla="*/ 360 w 712"/>
              <a:gd name="T23" fmla="*/ 544 h 568"/>
              <a:gd name="T24" fmla="*/ 264 w 712"/>
              <a:gd name="T25" fmla="*/ 544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2" h="568">
                <a:moveTo>
                  <a:pt x="264" y="544"/>
                </a:moveTo>
                <a:cubicBezTo>
                  <a:pt x="208" y="520"/>
                  <a:pt x="48" y="448"/>
                  <a:pt x="24" y="400"/>
                </a:cubicBezTo>
                <a:cubicBezTo>
                  <a:pt x="0" y="352"/>
                  <a:pt x="64" y="296"/>
                  <a:pt x="120" y="256"/>
                </a:cubicBezTo>
                <a:cubicBezTo>
                  <a:pt x="176" y="216"/>
                  <a:pt x="304" y="200"/>
                  <a:pt x="360" y="160"/>
                </a:cubicBezTo>
                <a:cubicBezTo>
                  <a:pt x="416" y="120"/>
                  <a:pt x="408" y="32"/>
                  <a:pt x="456" y="16"/>
                </a:cubicBezTo>
                <a:cubicBezTo>
                  <a:pt x="504" y="0"/>
                  <a:pt x="632" y="24"/>
                  <a:pt x="648" y="64"/>
                </a:cubicBezTo>
                <a:cubicBezTo>
                  <a:pt x="664" y="104"/>
                  <a:pt x="544" y="200"/>
                  <a:pt x="552" y="256"/>
                </a:cubicBezTo>
                <a:cubicBezTo>
                  <a:pt x="560" y="312"/>
                  <a:pt x="680" y="352"/>
                  <a:pt x="696" y="400"/>
                </a:cubicBezTo>
                <a:cubicBezTo>
                  <a:pt x="712" y="448"/>
                  <a:pt x="688" y="536"/>
                  <a:pt x="648" y="544"/>
                </a:cubicBezTo>
                <a:cubicBezTo>
                  <a:pt x="608" y="552"/>
                  <a:pt x="504" y="464"/>
                  <a:pt x="456" y="448"/>
                </a:cubicBezTo>
                <a:cubicBezTo>
                  <a:pt x="408" y="432"/>
                  <a:pt x="376" y="432"/>
                  <a:pt x="360" y="448"/>
                </a:cubicBezTo>
                <a:cubicBezTo>
                  <a:pt x="344" y="464"/>
                  <a:pt x="376" y="528"/>
                  <a:pt x="360" y="544"/>
                </a:cubicBezTo>
                <a:cubicBezTo>
                  <a:pt x="344" y="560"/>
                  <a:pt x="320" y="568"/>
                  <a:pt x="264" y="544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16" name="Freeform 52"/>
          <p:cNvSpPr>
            <a:spLocks/>
          </p:cNvSpPr>
          <p:nvPr/>
        </p:nvSpPr>
        <p:spPr bwMode="auto">
          <a:xfrm>
            <a:off x="6553200" y="3898900"/>
            <a:ext cx="1295400" cy="935038"/>
          </a:xfrm>
          <a:custGeom>
            <a:avLst/>
            <a:gdLst>
              <a:gd name="T0" fmla="*/ 303 w 816"/>
              <a:gd name="T1" fmla="*/ 544 h 589"/>
              <a:gd name="T2" fmla="*/ 28 w 816"/>
              <a:gd name="T3" fmla="*/ 400 h 589"/>
              <a:gd name="T4" fmla="*/ 138 w 816"/>
              <a:gd name="T5" fmla="*/ 256 h 589"/>
              <a:gd name="T6" fmla="*/ 413 w 816"/>
              <a:gd name="T7" fmla="*/ 160 h 589"/>
              <a:gd name="T8" fmla="*/ 523 w 816"/>
              <a:gd name="T9" fmla="*/ 16 h 589"/>
              <a:gd name="T10" fmla="*/ 743 w 816"/>
              <a:gd name="T11" fmla="*/ 64 h 589"/>
              <a:gd name="T12" fmla="*/ 633 w 816"/>
              <a:gd name="T13" fmla="*/ 256 h 589"/>
              <a:gd name="T14" fmla="*/ 798 w 816"/>
              <a:gd name="T15" fmla="*/ 400 h 589"/>
              <a:gd name="T16" fmla="*/ 743 w 816"/>
              <a:gd name="T17" fmla="*/ 544 h 589"/>
              <a:gd name="T18" fmla="*/ 676 w 816"/>
              <a:gd name="T19" fmla="*/ 365 h 589"/>
              <a:gd name="T20" fmla="*/ 563 w 816"/>
              <a:gd name="T21" fmla="*/ 293 h 589"/>
              <a:gd name="T22" fmla="*/ 415 w 816"/>
              <a:gd name="T23" fmla="*/ 281 h 589"/>
              <a:gd name="T24" fmla="*/ 296 w 816"/>
              <a:gd name="T25" fmla="*/ 477 h 589"/>
              <a:gd name="T26" fmla="*/ 385 w 816"/>
              <a:gd name="T27" fmla="*/ 578 h 589"/>
              <a:gd name="T28" fmla="*/ 303 w 816"/>
              <a:gd name="T29" fmla="*/ 544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16" h="589">
                <a:moveTo>
                  <a:pt x="303" y="544"/>
                </a:moveTo>
                <a:cubicBezTo>
                  <a:pt x="238" y="520"/>
                  <a:pt x="55" y="448"/>
                  <a:pt x="28" y="400"/>
                </a:cubicBezTo>
                <a:cubicBezTo>
                  <a:pt x="0" y="352"/>
                  <a:pt x="73" y="296"/>
                  <a:pt x="138" y="256"/>
                </a:cubicBezTo>
                <a:cubicBezTo>
                  <a:pt x="202" y="216"/>
                  <a:pt x="348" y="200"/>
                  <a:pt x="413" y="160"/>
                </a:cubicBezTo>
                <a:cubicBezTo>
                  <a:pt x="477" y="120"/>
                  <a:pt x="468" y="32"/>
                  <a:pt x="523" y="16"/>
                </a:cubicBezTo>
                <a:cubicBezTo>
                  <a:pt x="578" y="0"/>
                  <a:pt x="724" y="24"/>
                  <a:pt x="743" y="64"/>
                </a:cubicBezTo>
                <a:cubicBezTo>
                  <a:pt x="761" y="104"/>
                  <a:pt x="623" y="200"/>
                  <a:pt x="633" y="256"/>
                </a:cubicBezTo>
                <a:cubicBezTo>
                  <a:pt x="642" y="312"/>
                  <a:pt x="779" y="352"/>
                  <a:pt x="798" y="400"/>
                </a:cubicBezTo>
                <a:cubicBezTo>
                  <a:pt x="816" y="448"/>
                  <a:pt x="763" y="550"/>
                  <a:pt x="743" y="544"/>
                </a:cubicBezTo>
                <a:cubicBezTo>
                  <a:pt x="723" y="538"/>
                  <a:pt x="706" y="407"/>
                  <a:pt x="676" y="365"/>
                </a:cubicBezTo>
                <a:cubicBezTo>
                  <a:pt x="646" y="323"/>
                  <a:pt x="607" y="307"/>
                  <a:pt x="563" y="293"/>
                </a:cubicBezTo>
                <a:cubicBezTo>
                  <a:pt x="519" y="279"/>
                  <a:pt x="459" y="250"/>
                  <a:pt x="415" y="281"/>
                </a:cubicBezTo>
                <a:cubicBezTo>
                  <a:pt x="371" y="312"/>
                  <a:pt x="301" y="428"/>
                  <a:pt x="296" y="477"/>
                </a:cubicBezTo>
                <a:cubicBezTo>
                  <a:pt x="291" y="526"/>
                  <a:pt x="384" y="567"/>
                  <a:pt x="385" y="578"/>
                </a:cubicBezTo>
                <a:cubicBezTo>
                  <a:pt x="386" y="589"/>
                  <a:pt x="320" y="551"/>
                  <a:pt x="303" y="544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17" name="AutoShape 53"/>
          <p:cNvSpPr>
            <a:spLocks noChangeArrowheads="1"/>
          </p:cNvSpPr>
          <p:nvPr/>
        </p:nvSpPr>
        <p:spPr bwMode="auto">
          <a:xfrm>
            <a:off x="5715000" y="25146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18" name="AutoShape 54"/>
          <p:cNvSpPr>
            <a:spLocks noChangeArrowheads="1"/>
          </p:cNvSpPr>
          <p:nvPr/>
        </p:nvSpPr>
        <p:spPr bwMode="auto">
          <a:xfrm>
            <a:off x="8077200" y="32766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19" name="AutoShape 55"/>
          <p:cNvSpPr>
            <a:spLocks noChangeArrowheads="1"/>
          </p:cNvSpPr>
          <p:nvPr/>
        </p:nvSpPr>
        <p:spPr bwMode="auto">
          <a:xfrm>
            <a:off x="7848600" y="20574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0" name="AutoShape 56"/>
          <p:cNvSpPr>
            <a:spLocks noChangeArrowheads="1"/>
          </p:cNvSpPr>
          <p:nvPr/>
        </p:nvSpPr>
        <p:spPr bwMode="auto">
          <a:xfrm>
            <a:off x="6400800" y="35052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1" name="AutoShape 57"/>
          <p:cNvSpPr>
            <a:spLocks noChangeArrowheads="1"/>
          </p:cNvSpPr>
          <p:nvPr/>
        </p:nvSpPr>
        <p:spPr bwMode="auto">
          <a:xfrm>
            <a:off x="6400800" y="19050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2" name="AutoShape 58"/>
          <p:cNvSpPr>
            <a:spLocks noChangeArrowheads="1"/>
          </p:cNvSpPr>
          <p:nvPr/>
        </p:nvSpPr>
        <p:spPr bwMode="auto">
          <a:xfrm>
            <a:off x="7162800" y="44196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3" name="AutoShape 59"/>
          <p:cNvSpPr>
            <a:spLocks noChangeArrowheads="1"/>
          </p:cNvSpPr>
          <p:nvPr/>
        </p:nvSpPr>
        <p:spPr bwMode="auto">
          <a:xfrm>
            <a:off x="8382000" y="25908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4" name="AutoShape 60"/>
          <p:cNvSpPr>
            <a:spLocks noChangeArrowheads="1"/>
          </p:cNvSpPr>
          <p:nvPr/>
        </p:nvSpPr>
        <p:spPr bwMode="auto">
          <a:xfrm>
            <a:off x="5410200" y="32004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2857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5" name="Freeform 61"/>
          <p:cNvSpPr>
            <a:spLocks/>
          </p:cNvSpPr>
          <p:nvPr/>
        </p:nvSpPr>
        <p:spPr bwMode="auto">
          <a:xfrm>
            <a:off x="5943600" y="5257800"/>
            <a:ext cx="1111250" cy="977900"/>
          </a:xfrm>
          <a:custGeom>
            <a:avLst/>
            <a:gdLst>
              <a:gd name="T0" fmla="*/ 264 w 700"/>
              <a:gd name="T1" fmla="*/ 544 h 616"/>
              <a:gd name="T2" fmla="*/ 24 w 700"/>
              <a:gd name="T3" fmla="*/ 400 h 616"/>
              <a:gd name="T4" fmla="*/ 120 w 700"/>
              <a:gd name="T5" fmla="*/ 256 h 616"/>
              <a:gd name="T6" fmla="*/ 360 w 700"/>
              <a:gd name="T7" fmla="*/ 160 h 616"/>
              <a:gd name="T8" fmla="*/ 456 w 700"/>
              <a:gd name="T9" fmla="*/ 16 h 616"/>
              <a:gd name="T10" fmla="*/ 648 w 700"/>
              <a:gd name="T11" fmla="*/ 64 h 616"/>
              <a:gd name="T12" fmla="*/ 626 w 700"/>
              <a:gd name="T13" fmla="*/ 244 h 616"/>
              <a:gd name="T14" fmla="*/ 696 w 700"/>
              <a:gd name="T15" fmla="*/ 400 h 616"/>
              <a:gd name="T16" fmla="*/ 648 w 700"/>
              <a:gd name="T17" fmla="*/ 544 h 616"/>
              <a:gd name="T18" fmla="*/ 555 w 700"/>
              <a:gd name="T19" fmla="*/ 571 h 616"/>
              <a:gd name="T20" fmla="*/ 466 w 700"/>
              <a:gd name="T21" fmla="*/ 612 h 616"/>
              <a:gd name="T22" fmla="*/ 360 w 700"/>
              <a:gd name="T23" fmla="*/ 544 h 616"/>
              <a:gd name="T24" fmla="*/ 264 w 700"/>
              <a:gd name="T25" fmla="*/ 54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00" h="616">
                <a:moveTo>
                  <a:pt x="264" y="544"/>
                </a:moveTo>
                <a:cubicBezTo>
                  <a:pt x="208" y="520"/>
                  <a:pt x="48" y="448"/>
                  <a:pt x="24" y="400"/>
                </a:cubicBezTo>
                <a:cubicBezTo>
                  <a:pt x="0" y="352"/>
                  <a:pt x="64" y="296"/>
                  <a:pt x="120" y="256"/>
                </a:cubicBezTo>
                <a:cubicBezTo>
                  <a:pt x="176" y="216"/>
                  <a:pt x="304" y="200"/>
                  <a:pt x="360" y="160"/>
                </a:cubicBezTo>
                <a:cubicBezTo>
                  <a:pt x="416" y="120"/>
                  <a:pt x="408" y="32"/>
                  <a:pt x="456" y="16"/>
                </a:cubicBezTo>
                <a:cubicBezTo>
                  <a:pt x="504" y="0"/>
                  <a:pt x="620" y="26"/>
                  <a:pt x="648" y="64"/>
                </a:cubicBezTo>
                <a:cubicBezTo>
                  <a:pt x="676" y="102"/>
                  <a:pt x="618" y="188"/>
                  <a:pt x="626" y="244"/>
                </a:cubicBezTo>
                <a:cubicBezTo>
                  <a:pt x="634" y="300"/>
                  <a:pt x="692" y="350"/>
                  <a:pt x="696" y="400"/>
                </a:cubicBezTo>
                <a:cubicBezTo>
                  <a:pt x="700" y="450"/>
                  <a:pt x="671" y="516"/>
                  <a:pt x="648" y="544"/>
                </a:cubicBezTo>
                <a:cubicBezTo>
                  <a:pt x="625" y="572"/>
                  <a:pt x="585" y="560"/>
                  <a:pt x="555" y="571"/>
                </a:cubicBezTo>
                <a:cubicBezTo>
                  <a:pt x="525" y="582"/>
                  <a:pt x="498" y="616"/>
                  <a:pt x="466" y="612"/>
                </a:cubicBezTo>
                <a:cubicBezTo>
                  <a:pt x="434" y="608"/>
                  <a:pt x="394" y="555"/>
                  <a:pt x="360" y="544"/>
                </a:cubicBezTo>
                <a:cubicBezTo>
                  <a:pt x="326" y="533"/>
                  <a:pt x="320" y="568"/>
                  <a:pt x="264" y="544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6" name="AutoShape 62"/>
          <p:cNvSpPr>
            <a:spLocks noChangeArrowheads="1"/>
          </p:cNvSpPr>
          <p:nvPr/>
        </p:nvSpPr>
        <p:spPr bwMode="auto">
          <a:xfrm>
            <a:off x="6400800" y="56388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57150" cap="rnd">
            <a:solidFill>
              <a:srgbClr val="CCEC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7" name="Freeform 63"/>
          <p:cNvSpPr>
            <a:spLocks/>
          </p:cNvSpPr>
          <p:nvPr/>
        </p:nvSpPr>
        <p:spPr bwMode="auto">
          <a:xfrm>
            <a:off x="7696200" y="5562600"/>
            <a:ext cx="1111250" cy="977900"/>
          </a:xfrm>
          <a:custGeom>
            <a:avLst/>
            <a:gdLst>
              <a:gd name="T0" fmla="*/ 264 w 700"/>
              <a:gd name="T1" fmla="*/ 544 h 616"/>
              <a:gd name="T2" fmla="*/ 24 w 700"/>
              <a:gd name="T3" fmla="*/ 400 h 616"/>
              <a:gd name="T4" fmla="*/ 120 w 700"/>
              <a:gd name="T5" fmla="*/ 256 h 616"/>
              <a:gd name="T6" fmla="*/ 360 w 700"/>
              <a:gd name="T7" fmla="*/ 160 h 616"/>
              <a:gd name="T8" fmla="*/ 456 w 700"/>
              <a:gd name="T9" fmla="*/ 16 h 616"/>
              <a:gd name="T10" fmla="*/ 648 w 700"/>
              <a:gd name="T11" fmla="*/ 64 h 616"/>
              <a:gd name="T12" fmla="*/ 626 w 700"/>
              <a:gd name="T13" fmla="*/ 244 h 616"/>
              <a:gd name="T14" fmla="*/ 696 w 700"/>
              <a:gd name="T15" fmla="*/ 400 h 616"/>
              <a:gd name="T16" fmla="*/ 648 w 700"/>
              <a:gd name="T17" fmla="*/ 544 h 616"/>
              <a:gd name="T18" fmla="*/ 555 w 700"/>
              <a:gd name="T19" fmla="*/ 571 h 616"/>
              <a:gd name="T20" fmla="*/ 466 w 700"/>
              <a:gd name="T21" fmla="*/ 612 h 616"/>
              <a:gd name="T22" fmla="*/ 360 w 700"/>
              <a:gd name="T23" fmla="*/ 544 h 616"/>
              <a:gd name="T24" fmla="*/ 264 w 700"/>
              <a:gd name="T25" fmla="*/ 544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00" h="616">
                <a:moveTo>
                  <a:pt x="264" y="544"/>
                </a:moveTo>
                <a:cubicBezTo>
                  <a:pt x="208" y="520"/>
                  <a:pt x="48" y="448"/>
                  <a:pt x="24" y="400"/>
                </a:cubicBezTo>
                <a:cubicBezTo>
                  <a:pt x="0" y="352"/>
                  <a:pt x="64" y="296"/>
                  <a:pt x="120" y="256"/>
                </a:cubicBezTo>
                <a:cubicBezTo>
                  <a:pt x="176" y="216"/>
                  <a:pt x="304" y="200"/>
                  <a:pt x="360" y="160"/>
                </a:cubicBezTo>
                <a:cubicBezTo>
                  <a:pt x="416" y="120"/>
                  <a:pt x="408" y="32"/>
                  <a:pt x="456" y="16"/>
                </a:cubicBezTo>
                <a:cubicBezTo>
                  <a:pt x="504" y="0"/>
                  <a:pt x="620" y="26"/>
                  <a:pt x="648" y="64"/>
                </a:cubicBezTo>
                <a:cubicBezTo>
                  <a:pt x="676" y="102"/>
                  <a:pt x="618" y="188"/>
                  <a:pt x="626" y="244"/>
                </a:cubicBezTo>
                <a:cubicBezTo>
                  <a:pt x="634" y="300"/>
                  <a:pt x="692" y="350"/>
                  <a:pt x="696" y="400"/>
                </a:cubicBezTo>
                <a:cubicBezTo>
                  <a:pt x="700" y="450"/>
                  <a:pt x="671" y="516"/>
                  <a:pt x="648" y="544"/>
                </a:cubicBezTo>
                <a:cubicBezTo>
                  <a:pt x="625" y="572"/>
                  <a:pt x="585" y="560"/>
                  <a:pt x="555" y="571"/>
                </a:cubicBezTo>
                <a:cubicBezTo>
                  <a:pt x="525" y="582"/>
                  <a:pt x="498" y="616"/>
                  <a:pt x="466" y="612"/>
                </a:cubicBezTo>
                <a:cubicBezTo>
                  <a:pt x="434" y="608"/>
                  <a:pt x="394" y="555"/>
                  <a:pt x="360" y="544"/>
                </a:cubicBezTo>
                <a:cubicBezTo>
                  <a:pt x="326" y="533"/>
                  <a:pt x="320" y="568"/>
                  <a:pt x="264" y="544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8" name="AutoShape 64"/>
          <p:cNvSpPr>
            <a:spLocks noChangeArrowheads="1"/>
          </p:cNvSpPr>
          <p:nvPr/>
        </p:nvSpPr>
        <p:spPr bwMode="auto">
          <a:xfrm>
            <a:off x="8153400" y="5943600"/>
            <a:ext cx="381000" cy="3810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66FF33"/>
          </a:solidFill>
          <a:ln w="57150" cap="rnd">
            <a:solidFill>
              <a:srgbClr val="CCEC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29" name="Freeform 65"/>
          <p:cNvSpPr>
            <a:spLocks/>
          </p:cNvSpPr>
          <p:nvPr/>
        </p:nvSpPr>
        <p:spPr bwMode="auto">
          <a:xfrm>
            <a:off x="6858000" y="723900"/>
            <a:ext cx="776288" cy="1181100"/>
          </a:xfrm>
          <a:custGeom>
            <a:avLst/>
            <a:gdLst>
              <a:gd name="T0" fmla="*/ 93 w 489"/>
              <a:gd name="T1" fmla="*/ 222 h 744"/>
              <a:gd name="T2" fmla="*/ 1 w 489"/>
              <a:gd name="T3" fmla="*/ 104 h 744"/>
              <a:gd name="T4" fmla="*/ 97 w 489"/>
              <a:gd name="T5" fmla="*/ 8 h 744"/>
              <a:gd name="T6" fmla="*/ 289 w 489"/>
              <a:gd name="T7" fmla="*/ 56 h 744"/>
              <a:gd name="T8" fmla="*/ 385 w 489"/>
              <a:gd name="T9" fmla="*/ 200 h 744"/>
              <a:gd name="T10" fmla="*/ 385 w 489"/>
              <a:gd name="T11" fmla="*/ 344 h 744"/>
              <a:gd name="T12" fmla="*/ 385 w 489"/>
              <a:gd name="T13" fmla="*/ 440 h 744"/>
              <a:gd name="T14" fmla="*/ 481 w 489"/>
              <a:gd name="T15" fmla="*/ 584 h 744"/>
              <a:gd name="T16" fmla="*/ 433 w 489"/>
              <a:gd name="T17" fmla="*/ 728 h 744"/>
              <a:gd name="T18" fmla="*/ 289 w 489"/>
              <a:gd name="T19" fmla="*/ 680 h 744"/>
              <a:gd name="T20" fmla="*/ 145 w 489"/>
              <a:gd name="T21" fmla="*/ 680 h 744"/>
              <a:gd name="T22" fmla="*/ 145 w 489"/>
              <a:gd name="T23" fmla="*/ 488 h 744"/>
              <a:gd name="T24" fmla="*/ 241 w 489"/>
              <a:gd name="T25" fmla="*/ 392 h 744"/>
              <a:gd name="T26" fmla="*/ 193 w 489"/>
              <a:gd name="T27" fmla="*/ 296 h 744"/>
              <a:gd name="T28" fmla="*/ 93 w 489"/>
              <a:gd name="T29" fmla="*/ 222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9" h="744">
                <a:moveTo>
                  <a:pt x="93" y="222"/>
                </a:moveTo>
                <a:cubicBezTo>
                  <a:pt x="61" y="190"/>
                  <a:pt x="0" y="140"/>
                  <a:pt x="1" y="104"/>
                </a:cubicBezTo>
                <a:cubicBezTo>
                  <a:pt x="2" y="68"/>
                  <a:pt x="49" y="16"/>
                  <a:pt x="97" y="8"/>
                </a:cubicBezTo>
                <a:cubicBezTo>
                  <a:pt x="145" y="0"/>
                  <a:pt x="241" y="24"/>
                  <a:pt x="289" y="56"/>
                </a:cubicBezTo>
                <a:cubicBezTo>
                  <a:pt x="337" y="88"/>
                  <a:pt x="369" y="152"/>
                  <a:pt x="385" y="200"/>
                </a:cubicBezTo>
                <a:cubicBezTo>
                  <a:pt x="401" y="248"/>
                  <a:pt x="385" y="304"/>
                  <a:pt x="385" y="344"/>
                </a:cubicBezTo>
                <a:cubicBezTo>
                  <a:pt x="385" y="384"/>
                  <a:pt x="369" y="400"/>
                  <a:pt x="385" y="440"/>
                </a:cubicBezTo>
                <a:cubicBezTo>
                  <a:pt x="401" y="480"/>
                  <a:pt x="473" y="536"/>
                  <a:pt x="481" y="584"/>
                </a:cubicBezTo>
                <a:cubicBezTo>
                  <a:pt x="489" y="632"/>
                  <a:pt x="465" y="712"/>
                  <a:pt x="433" y="728"/>
                </a:cubicBezTo>
                <a:cubicBezTo>
                  <a:pt x="401" y="744"/>
                  <a:pt x="337" y="688"/>
                  <a:pt x="289" y="680"/>
                </a:cubicBezTo>
                <a:cubicBezTo>
                  <a:pt x="241" y="672"/>
                  <a:pt x="169" y="712"/>
                  <a:pt x="145" y="680"/>
                </a:cubicBezTo>
                <a:cubicBezTo>
                  <a:pt x="121" y="648"/>
                  <a:pt x="129" y="536"/>
                  <a:pt x="145" y="488"/>
                </a:cubicBezTo>
                <a:cubicBezTo>
                  <a:pt x="161" y="440"/>
                  <a:pt x="233" y="424"/>
                  <a:pt x="241" y="392"/>
                </a:cubicBezTo>
                <a:cubicBezTo>
                  <a:pt x="249" y="360"/>
                  <a:pt x="218" y="324"/>
                  <a:pt x="193" y="296"/>
                </a:cubicBezTo>
                <a:cubicBezTo>
                  <a:pt x="168" y="268"/>
                  <a:pt x="125" y="254"/>
                  <a:pt x="93" y="222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8930" name="Oval 66"/>
          <p:cNvSpPr>
            <a:spLocks noChangeArrowheads="1"/>
          </p:cNvSpPr>
          <p:nvPr/>
        </p:nvSpPr>
        <p:spPr bwMode="auto">
          <a:xfrm>
            <a:off x="7086600" y="12954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2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8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88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8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18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8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8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8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1889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8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8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88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88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8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18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aching FileTemplat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0000"/>
      </a:accent1>
      <a:accent2>
        <a:srgbClr val="00FF00"/>
      </a:accent2>
      <a:accent3>
        <a:srgbClr val="AAAAFF"/>
      </a:accent3>
      <a:accent4>
        <a:srgbClr val="DADADA"/>
      </a:accent4>
      <a:accent5>
        <a:srgbClr val="FFAAAA"/>
      </a:accent5>
      <a:accent6>
        <a:srgbClr val="00E700"/>
      </a:accent6>
      <a:hlink>
        <a:srgbClr val="FF9900"/>
      </a:hlink>
      <a:folHlink>
        <a:srgbClr val="9900CC"/>
      </a:folHlink>
    </a:clrScheme>
    <a:fontScheme name="Teaching File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aching File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ching File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aching FileTemplat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0000"/>
      </a:accent1>
      <a:accent2>
        <a:srgbClr val="00FF00"/>
      </a:accent2>
      <a:accent3>
        <a:srgbClr val="AAAAFF"/>
      </a:accent3>
      <a:accent4>
        <a:srgbClr val="DADADA"/>
      </a:accent4>
      <a:accent5>
        <a:srgbClr val="FFAAAA"/>
      </a:accent5>
      <a:accent6>
        <a:srgbClr val="00E700"/>
      </a:accent6>
      <a:hlink>
        <a:srgbClr val="FF9900"/>
      </a:hlink>
      <a:folHlink>
        <a:srgbClr val="9900CC"/>
      </a:folHlink>
    </a:clrScheme>
    <a:fontScheme name="Teaching File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aching File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ching File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eaching FileTemplat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0000"/>
      </a:accent1>
      <a:accent2>
        <a:srgbClr val="00FF00"/>
      </a:accent2>
      <a:accent3>
        <a:srgbClr val="AAAAFF"/>
      </a:accent3>
      <a:accent4>
        <a:srgbClr val="DADADA"/>
      </a:accent4>
      <a:accent5>
        <a:srgbClr val="FFAAAA"/>
      </a:accent5>
      <a:accent6>
        <a:srgbClr val="00E700"/>
      </a:accent6>
      <a:hlink>
        <a:srgbClr val="FF9900"/>
      </a:hlink>
      <a:folHlink>
        <a:srgbClr val="9900CC"/>
      </a:folHlink>
    </a:clrScheme>
    <a:fontScheme name="Teaching File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aching File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ching File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ching File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Office\Templates\Teaching FileTemplate.pot</Template>
  <TotalTime>10911</TotalTime>
  <Words>1725</Words>
  <Application>Microsoft Office PowerPoint</Application>
  <PresentationFormat>On-screen Show (4:3)</PresentationFormat>
  <Paragraphs>507</Paragraphs>
  <Slides>74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ＭＳ Ｐゴシック</vt:lpstr>
      <vt:lpstr>Arial</vt:lpstr>
      <vt:lpstr>Arial Unicode MS</vt:lpstr>
      <vt:lpstr>Comic Sans MS</vt:lpstr>
      <vt:lpstr>Times New Roman</vt:lpstr>
      <vt:lpstr>Wingdings</vt:lpstr>
      <vt:lpstr>Teaching FileTemplate</vt:lpstr>
      <vt:lpstr>2_Teaching FileTemplate</vt:lpstr>
      <vt:lpstr>3_Teaching FileTemplate</vt:lpstr>
      <vt:lpstr>Default Design</vt:lpstr>
      <vt:lpstr>Pediatric Interactive Session:  Unknown Cases: Pediatric Body Imaging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Chronic Granulomatous Disease (CGD) </vt:lpstr>
      <vt:lpstr>Chronic Granulomatous Disease (CGD) </vt:lpstr>
      <vt:lpstr>Chronic Granulomatous Disease (CGD) </vt:lpstr>
      <vt:lpstr>Chronic Granulomatous Disease (CGD) </vt:lpstr>
      <vt:lpstr>Review: Other Considerations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Interstitial Lung Disease in Infants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Castleman’s Disease</vt:lpstr>
      <vt:lpstr>PowerPoint Presentation</vt:lpstr>
      <vt:lpstr>PowerPoint Presentation</vt:lpstr>
      <vt:lpstr>Castleman’s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WUSM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Pediatric Chest Imaging with MDCT and MRI</dc:title>
  <dc:creator>Ed Lee</dc:creator>
  <cp:lastModifiedBy>Lee, Edward</cp:lastModifiedBy>
  <cp:revision>925</cp:revision>
  <cp:lastPrinted>2003-05-20T03:17:55Z</cp:lastPrinted>
  <dcterms:created xsi:type="dcterms:W3CDTF">2001-04-24T00:26:04Z</dcterms:created>
  <dcterms:modified xsi:type="dcterms:W3CDTF">2023-10-12T23:58:22Z</dcterms:modified>
</cp:coreProperties>
</file>