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0" r:id="rId4"/>
    <p:sldId id="261" r:id="rId5"/>
    <p:sldId id="266" r:id="rId6"/>
    <p:sldId id="263" r:id="rId7"/>
    <p:sldId id="265" r:id="rId8"/>
    <p:sldId id="25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393C1F-0F07-3E2A-FB8C-8D15889C7B21}" v="3" dt="2023-10-08T09:07:35.647"/>
    <p1510:client id="{50441BB9-8006-C64B-BDA1-D8AA3FBAF524}" v="855" dt="2023-10-08T14:57:54.1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05" autoAdjust="0"/>
    <p:restoredTop sz="94603"/>
  </p:normalViewPr>
  <p:slideViewPr>
    <p:cSldViewPr snapToGrid="0">
      <p:cViewPr>
        <p:scale>
          <a:sx n="110" d="100"/>
          <a:sy n="110" d="100"/>
        </p:scale>
        <p:origin x="392" y="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25393C1F-0F07-3E2A-FB8C-8D15889C7B21}"/>
    <pc:docChg chg="modSld">
      <pc:chgData name="" userId="" providerId="" clId="Web-{25393C1F-0F07-3E2A-FB8C-8D15889C7B21}" dt="2023-10-08T09:07:16.349" v="0" actId="1076"/>
      <pc:docMkLst>
        <pc:docMk/>
      </pc:docMkLst>
      <pc:sldChg chg="modSp">
        <pc:chgData name="" userId="" providerId="" clId="Web-{25393C1F-0F07-3E2A-FB8C-8D15889C7B21}" dt="2023-10-08T09:07:16.349" v="0" actId="1076"/>
        <pc:sldMkLst>
          <pc:docMk/>
          <pc:sldMk cId="2717327022" sldId="256"/>
        </pc:sldMkLst>
        <pc:picChg chg="mod">
          <ac:chgData name="" userId="" providerId="" clId="Web-{25393C1F-0F07-3E2A-FB8C-8D15889C7B21}" dt="2023-10-08T09:07:16.349" v="0" actId="1076"/>
          <ac:picMkLst>
            <pc:docMk/>
            <pc:sldMk cId="2717327022" sldId="256"/>
            <ac:picMk id="5" creationId="{F42B7F08-07E8-2622-DE5F-ED61D7655B09}"/>
          </ac:picMkLst>
        </pc:picChg>
      </pc:sldChg>
    </pc:docChg>
  </pc:docChgLst>
  <pc:docChgLst>
    <pc:chgData name="Alekya Devi Anala" userId="07eeca69-e2c3-4046-98e8-88b44bb4bf97" providerId="ADAL" clId="{50441BB9-8006-C64B-BDA1-D8AA3FBAF524}"/>
    <pc:docChg chg="undo custSel modSld">
      <pc:chgData name="Alekya Devi Anala" userId="07eeca69-e2c3-4046-98e8-88b44bb4bf97" providerId="ADAL" clId="{50441BB9-8006-C64B-BDA1-D8AA3FBAF524}" dt="2023-10-08T15:45:31.658" v="1655" actId="1076"/>
      <pc:docMkLst>
        <pc:docMk/>
      </pc:docMkLst>
      <pc:sldChg chg="addSp delSp modSp mod">
        <pc:chgData name="Alekya Devi Anala" userId="07eeca69-e2c3-4046-98e8-88b44bb4bf97" providerId="ADAL" clId="{50441BB9-8006-C64B-BDA1-D8AA3FBAF524}" dt="2023-10-08T15:44:54.202" v="1654" actId="478"/>
        <pc:sldMkLst>
          <pc:docMk/>
          <pc:sldMk cId="2717327022" sldId="256"/>
        </pc:sldMkLst>
        <pc:spChg chg="mod">
          <ac:chgData name="Alekya Devi Anala" userId="07eeca69-e2c3-4046-98e8-88b44bb4bf97" providerId="ADAL" clId="{50441BB9-8006-C64B-BDA1-D8AA3FBAF524}" dt="2023-10-08T15:43:47.893" v="1650" actId="20577"/>
          <ac:spMkLst>
            <pc:docMk/>
            <pc:sldMk cId="2717327022" sldId="256"/>
            <ac:spMk id="4" creationId="{2BB69DF9-8996-61E6-8D1D-A60A85716612}"/>
          </ac:spMkLst>
        </pc:spChg>
        <pc:cxnChg chg="add del">
          <ac:chgData name="Alekya Devi Anala" userId="07eeca69-e2c3-4046-98e8-88b44bb4bf97" providerId="ADAL" clId="{50441BB9-8006-C64B-BDA1-D8AA3FBAF524}" dt="2023-10-08T15:44:32.771" v="1652" actId="478"/>
          <ac:cxnSpMkLst>
            <pc:docMk/>
            <pc:sldMk cId="2717327022" sldId="256"/>
            <ac:cxnSpMk id="11" creationId="{5001B3AC-3A70-8318-4EDB-61BFECD328E1}"/>
          </ac:cxnSpMkLst>
        </pc:cxnChg>
        <pc:cxnChg chg="add del">
          <ac:chgData name="Alekya Devi Anala" userId="07eeca69-e2c3-4046-98e8-88b44bb4bf97" providerId="ADAL" clId="{50441BB9-8006-C64B-BDA1-D8AA3FBAF524}" dt="2023-10-08T15:44:54.202" v="1654" actId="478"/>
          <ac:cxnSpMkLst>
            <pc:docMk/>
            <pc:sldMk cId="2717327022" sldId="256"/>
            <ac:cxnSpMk id="14" creationId="{94331B51-0F14-A2EC-FB0E-A05BBE14E442}"/>
          </ac:cxnSpMkLst>
        </pc:cxnChg>
      </pc:sldChg>
      <pc:sldChg chg="modSp mod">
        <pc:chgData name="Alekya Devi Anala" userId="07eeca69-e2c3-4046-98e8-88b44bb4bf97" providerId="ADAL" clId="{50441BB9-8006-C64B-BDA1-D8AA3FBAF524}" dt="2023-10-07T19:59:11.119" v="522" actId="255"/>
        <pc:sldMkLst>
          <pc:docMk/>
          <pc:sldMk cId="2011960" sldId="257"/>
        </pc:sldMkLst>
        <pc:spChg chg="mod">
          <ac:chgData name="Alekya Devi Anala" userId="07eeca69-e2c3-4046-98e8-88b44bb4bf97" providerId="ADAL" clId="{50441BB9-8006-C64B-BDA1-D8AA3FBAF524}" dt="2023-10-07T17:58:04.253" v="7" actId="20577"/>
          <ac:spMkLst>
            <pc:docMk/>
            <pc:sldMk cId="2011960" sldId="257"/>
            <ac:spMk id="8" creationId="{7BF33630-BF4A-CBE9-3C69-57922269917C}"/>
          </ac:spMkLst>
        </pc:spChg>
        <pc:spChg chg="mod">
          <ac:chgData name="Alekya Devi Anala" userId="07eeca69-e2c3-4046-98e8-88b44bb4bf97" providerId="ADAL" clId="{50441BB9-8006-C64B-BDA1-D8AA3FBAF524}" dt="2023-10-07T19:59:11.119" v="522" actId="255"/>
          <ac:spMkLst>
            <pc:docMk/>
            <pc:sldMk cId="2011960" sldId="257"/>
            <ac:spMk id="9" creationId="{A8EBD98F-A9FD-347C-4A6D-FEAFE5FD4F6D}"/>
          </ac:spMkLst>
        </pc:spChg>
      </pc:sldChg>
      <pc:sldChg chg="modSp mod">
        <pc:chgData name="Alekya Devi Anala" userId="07eeca69-e2c3-4046-98e8-88b44bb4bf97" providerId="ADAL" clId="{50441BB9-8006-C64B-BDA1-D8AA3FBAF524}" dt="2023-10-07T19:58:59.999" v="521" actId="5793"/>
        <pc:sldMkLst>
          <pc:docMk/>
          <pc:sldMk cId="2488525434" sldId="260"/>
        </pc:sldMkLst>
        <pc:spChg chg="mod">
          <ac:chgData name="Alekya Devi Anala" userId="07eeca69-e2c3-4046-98e8-88b44bb4bf97" providerId="ADAL" clId="{50441BB9-8006-C64B-BDA1-D8AA3FBAF524}" dt="2023-10-07T19:58:59.999" v="521" actId="5793"/>
          <ac:spMkLst>
            <pc:docMk/>
            <pc:sldMk cId="2488525434" sldId="260"/>
            <ac:spMk id="6" creationId="{60962A67-6256-980A-78DD-CB26BEBD2A7C}"/>
          </ac:spMkLst>
        </pc:spChg>
      </pc:sldChg>
      <pc:sldChg chg="modSp mod">
        <pc:chgData name="Alekya Devi Anala" userId="07eeca69-e2c3-4046-98e8-88b44bb4bf97" providerId="ADAL" clId="{50441BB9-8006-C64B-BDA1-D8AA3FBAF524}" dt="2023-10-08T15:09:08.572" v="1411"/>
        <pc:sldMkLst>
          <pc:docMk/>
          <pc:sldMk cId="3893353035" sldId="263"/>
        </pc:sldMkLst>
        <pc:spChg chg="mod">
          <ac:chgData name="Alekya Devi Anala" userId="07eeca69-e2c3-4046-98e8-88b44bb4bf97" providerId="ADAL" clId="{50441BB9-8006-C64B-BDA1-D8AA3FBAF524}" dt="2023-10-08T15:09:08.572" v="1411"/>
          <ac:spMkLst>
            <pc:docMk/>
            <pc:sldMk cId="3893353035" sldId="263"/>
            <ac:spMk id="6" creationId="{BAEC58A6-7AA0-BB5F-FC6F-9AE118E16296}"/>
          </ac:spMkLst>
        </pc:spChg>
      </pc:sldChg>
      <pc:sldChg chg="modSp mod">
        <pc:chgData name="Alekya Devi Anala" userId="07eeca69-e2c3-4046-98e8-88b44bb4bf97" providerId="ADAL" clId="{50441BB9-8006-C64B-BDA1-D8AA3FBAF524}" dt="2023-10-08T15:45:31.658" v="1655" actId="1076"/>
        <pc:sldMkLst>
          <pc:docMk/>
          <pc:sldMk cId="3643316667" sldId="265"/>
        </pc:sldMkLst>
        <pc:spChg chg="mod">
          <ac:chgData name="Alekya Devi Anala" userId="07eeca69-e2c3-4046-98e8-88b44bb4bf97" providerId="ADAL" clId="{50441BB9-8006-C64B-BDA1-D8AA3FBAF524}" dt="2023-10-08T15:45:31.658" v="1655" actId="1076"/>
          <ac:spMkLst>
            <pc:docMk/>
            <pc:sldMk cId="3643316667" sldId="265"/>
            <ac:spMk id="6" creationId="{BAEC58A6-7AA0-BB5F-FC6F-9AE118E16296}"/>
          </ac:spMkLst>
        </pc:spChg>
      </pc:sldChg>
    </pc:docChg>
  </pc:docChgLst>
  <pc:docChgLst>
    <pc:chgData name="Alekya Devi Anala" userId="S::20203265@rcsi.com::07eeca69-e2c3-4046-98e8-88b44bb4bf97" providerId="AD" clId="Web-{25393C1F-0F07-3E2A-FB8C-8D15889C7B21}"/>
    <pc:docChg chg="modSld">
      <pc:chgData name="Alekya Devi Anala" userId="S::20203265@rcsi.com::07eeca69-e2c3-4046-98e8-88b44bb4bf97" providerId="AD" clId="Web-{25393C1F-0F07-3E2A-FB8C-8D15889C7B21}" dt="2023-10-08T09:07:35.647" v="1" actId="1076"/>
      <pc:docMkLst>
        <pc:docMk/>
      </pc:docMkLst>
      <pc:sldChg chg="modSp">
        <pc:chgData name="Alekya Devi Anala" userId="S::20203265@rcsi.com::07eeca69-e2c3-4046-98e8-88b44bb4bf97" providerId="AD" clId="Web-{25393C1F-0F07-3E2A-FB8C-8D15889C7B21}" dt="2023-10-08T09:07:35.647" v="1" actId="1076"/>
        <pc:sldMkLst>
          <pc:docMk/>
          <pc:sldMk cId="2717327022" sldId="256"/>
        </pc:sldMkLst>
        <pc:picChg chg="mod">
          <ac:chgData name="Alekya Devi Anala" userId="S::20203265@rcsi.com::07eeca69-e2c3-4046-98e8-88b44bb4bf97" providerId="AD" clId="Web-{25393C1F-0F07-3E2A-FB8C-8D15889C7B21}" dt="2023-10-08T09:07:35.647" v="1" actId="1076"/>
          <ac:picMkLst>
            <pc:docMk/>
            <pc:sldMk cId="2717327022" sldId="256"/>
            <ac:picMk id="5" creationId="{F42B7F08-07E8-2622-DE5F-ED61D7655B0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8DFA06-D686-7C4B-8F87-86821E3783C0}" type="datetimeFigureOut">
              <a:rPr lang="en-BH" smtClean="0"/>
              <a:t>08/10/2023</a:t>
            </a:fld>
            <a:endParaRPr lang="en-B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CA7E43-650A-D14A-8C1F-EF124E56008C}" type="slidenum">
              <a:rPr lang="en-BH" smtClean="0"/>
              <a:t>‹#›</a:t>
            </a:fld>
            <a:endParaRPr lang="en-BH"/>
          </a:p>
        </p:txBody>
      </p:sp>
    </p:spTree>
    <p:extLst>
      <p:ext uri="{BB962C8B-B14F-4D97-AF65-F5344CB8AC3E}">
        <p14:creationId xmlns:p14="http://schemas.microsoft.com/office/powerpoint/2010/main" val="22018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H" dirty="0"/>
          </a:p>
        </p:txBody>
      </p:sp>
      <p:sp>
        <p:nvSpPr>
          <p:cNvPr id="4" name="Slide Number Placeholder 3"/>
          <p:cNvSpPr>
            <a:spLocks noGrp="1"/>
          </p:cNvSpPr>
          <p:nvPr>
            <p:ph type="sldNum" sz="quarter" idx="5"/>
          </p:nvPr>
        </p:nvSpPr>
        <p:spPr/>
        <p:txBody>
          <a:bodyPr/>
          <a:lstStyle/>
          <a:p>
            <a:fld id="{F9CA7E43-650A-D14A-8C1F-EF124E56008C}" type="slidenum">
              <a:rPr lang="en-BH" smtClean="0"/>
              <a:t>2</a:t>
            </a:fld>
            <a:endParaRPr lang="en-BH"/>
          </a:p>
        </p:txBody>
      </p:sp>
    </p:spTree>
    <p:extLst>
      <p:ext uri="{BB962C8B-B14F-4D97-AF65-F5344CB8AC3E}">
        <p14:creationId xmlns:p14="http://schemas.microsoft.com/office/powerpoint/2010/main" val="2132038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CD8DF-448D-0EA6-3539-F0C4F7C71E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85393D-1C32-572C-5EBB-A4539B30E3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B5CB49-0297-F077-7A47-BE24D7799425}"/>
              </a:ext>
            </a:extLst>
          </p:cNvPr>
          <p:cNvSpPr>
            <a:spLocks noGrp="1"/>
          </p:cNvSpPr>
          <p:nvPr>
            <p:ph type="dt" sz="half" idx="10"/>
          </p:nvPr>
        </p:nvSpPr>
        <p:spPr/>
        <p:txBody>
          <a:bodyPr/>
          <a:lstStyle/>
          <a:p>
            <a:fld id="{E360E950-BAA1-4F43-9A65-5D1267ED50F5}" type="datetimeFigureOut">
              <a:rPr lang="en-US" smtClean="0"/>
              <a:t>10/7/23</a:t>
            </a:fld>
            <a:endParaRPr lang="en-US"/>
          </a:p>
        </p:txBody>
      </p:sp>
      <p:sp>
        <p:nvSpPr>
          <p:cNvPr id="5" name="Footer Placeholder 4">
            <a:extLst>
              <a:ext uri="{FF2B5EF4-FFF2-40B4-BE49-F238E27FC236}">
                <a16:creationId xmlns:a16="http://schemas.microsoft.com/office/drawing/2014/main" id="{F4782C73-E7A8-8F4B-7DC1-75F535772D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FECD3C-A3A3-DD77-A474-DED55FDD4FCC}"/>
              </a:ext>
            </a:extLst>
          </p:cNvPr>
          <p:cNvSpPr>
            <a:spLocks noGrp="1"/>
          </p:cNvSpPr>
          <p:nvPr>
            <p:ph type="sldNum" sz="quarter" idx="12"/>
          </p:nvPr>
        </p:nvSpPr>
        <p:spPr/>
        <p:txBody>
          <a:bodyPr/>
          <a:lstStyle/>
          <a:p>
            <a:fld id="{BF0DD868-44A8-4F56-BBCB-5F2029814598}" type="slidenum">
              <a:rPr lang="en-US" smtClean="0"/>
              <a:t>‹#›</a:t>
            </a:fld>
            <a:endParaRPr lang="en-US"/>
          </a:p>
        </p:txBody>
      </p:sp>
    </p:spTree>
    <p:extLst>
      <p:ext uri="{BB962C8B-B14F-4D97-AF65-F5344CB8AC3E}">
        <p14:creationId xmlns:p14="http://schemas.microsoft.com/office/powerpoint/2010/main" val="946820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89161-6503-DCEC-13C9-7D540243E5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819A99-D1EC-68C4-6646-8730EE4508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AB8F42-E751-0BF8-F742-9B3FCEBD3A14}"/>
              </a:ext>
            </a:extLst>
          </p:cNvPr>
          <p:cNvSpPr>
            <a:spLocks noGrp="1"/>
          </p:cNvSpPr>
          <p:nvPr>
            <p:ph type="dt" sz="half" idx="10"/>
          </p:nvPr>
        </p:nvSpPr>
        <p:spPr/>
        <p:txBody>
          <a:bodyPr/>
          <a:lstStyle/>
          <a:p>
            <a:fld id="{E360E950-BAA1-4F43-9A65-5D1267ED50F5}" type="datetimeFigureOut">
              <a:rPr lang="en-US" smtClean="0"/>
              <a:t>10/7/23</a:t>
            </a:fld>
            <a:endParaRPr lang="en-US"/>
          </a:p>
        </p:txBody>
      </p:sp>
      <p:sp>
        <p:nvSpPr>
          <p:cNvPr id="5" name="Footer Placeholder 4">
            <a:extLst>
              <a:ext uri="{FF2B5EF4-FFF2-40B4-BE49-F238E27FC236}">
                <a16:creationId xmlns:a16="http://schemas.microsoft.com/office/drawing/2014/main" id="{8BB68A5C-48D5-6F8F-DD2B-2CE9449572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CA91CA-BF68-C986-864A-0FEF25DDB9D0}"/>
              </a:ext>
            </a:extLst>
          </p:cNvPr>
          <p:cNvSpPr>
            <a:spLocks noGrp="1"/>
          </p:cNvSpPr>
          <p:nvPr>
            <p:ph type="sldNum" sz="quarter" idx="12"/>
          </p:nvPr>
        </p:nvSpPr>
        <p:spPr/>
        <p:txBody>
          <a:bodyPr/>
          <a:lstStyle/>
          <a:p>
            <a:fld id="{BF0DD868-44A8-4F56-BBCB-5F2029814598}" type="slidenum">
              <a:rPr lang="en-US" smtClean="0"/>
              <a:t>‹#›</a:t>
            </a:fld>
            <a:endParaRPr lang="en-US"/>
          </a:p>
        </p:txBody>
      </p:sp>
    </p:spTree>
    <p:extLst>
      <p:ext uri="{BB962C8B-B14F-4D97-AF65-F5344CB8AC3E}">
        <p14:creationId xmlns:p14="http://schemas.microsoft.com/office/powerpoint/2010/main" val="2305931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24A0D7-F879-2644-D704-78FD4BA85D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C60148-B230-DF19-521F-962A085CCD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965D23-5F62-480E-0D1B-B6D54E2B437B}"/>
              </a:ext>
            </a:extLst>
          </p:cNvPr>
          <p:cNvSpPr>
            <a:spLocks noGrp="1"/>
          </p:cNvSpPr>
          <p:nvPr>
            <p:ph type="dt" sz="half" idx="10"/>
          </p:nvPr>
        </p:nvSpPr>
        <p:spPr/>
        <p:txBody>
          <a:bodyPr/>
          <a:lstStyle/>
          <a:p>
            <a:fld id="{E360E950-BAA1-4F43-9A65-5D1267ED50F5}" type="datetimeFigureOut">
              <a:rPr lang="en-US" smtClean="0"/>
              <a:t>10/7/23</a:t>
            </a:fld>
            <a:endParaRPr lang="en-US"/>
          </a:p>
        </p:txBody>
      </p:sp>
      <p:sp>
        <p:nvSpPr>
          <p:cNvPr id="5" name="Footer Placeholder 4">
            <a:extLst>
              <a:ext uri="{FF2B5EF4-FFF2-40B4-BE49-F238E27FC236}">
                <a16:creationId xmlns:a16="http://schemas.microsoft.com/office/drawing/2014/main" id="{E5286B80-8876-6D02-4BB6-0E3DAEB3B7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090578-80AC-E803-3AD2-8D187F00BEAE}"/>
              </a:ext>
            </a:extLst>
          </p:cNvPr>
          <p:cNvSpPr>
            <a:spLocks noGrp="1"/>
          </p:cNvSpPr>
          <p:nvPr>
            <p:ph type="sldNum" sz="quarter" idx="12"/>
          </p:nvPr>
        </p:nvSpPr>
        <p:spPr/>
        <p:txBody>
          <a:bodyPr/>
          <a:lstStyle/>
          <a:p>
            <a:fld id="{BF0DD868-44A8-4F56-BBCB-5F2029814598}" type="slidenum">
              <a:rPr lang="en-US" smtClean="0"/>
              <a:t>‹#›</a:t>
            </a:fld>
            <a:endParaRPr lang="en-US"/>
          </a:p>
        </p:txBody>
      </p:sp>
    </p:spTree>
    <p:extLst>
      <p:ext uri="{BB962C8B-B14F-4D97-AF65-F5344CB8AC3E}">
        <p14:creationId xmlns:p14="http://schemas.microsoft.com/office/powerpoint/2010/main" val="1231800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1482C-EB79-A3AE-5EEB-B5F4C0BBD0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12B0F0-79B6-61B5-6701-C9C6D4B5C5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4AF535-24A0-648F-5763-2A48F4236B9F}"/>
              </a:ext>
            </a:extLst>
          </p:cNvPr>
          <p:cNvSpPr>
            <a:spLocks noGrp="1"/>
          </p:cNvSpPr>
          <p:nvPr>
            <p:ph type="dt" sz="half" idx="10"/>
          </p:nvPr>
        </p:nvSpPr>
        <p:spPr/>
        <p:txBody>
          <a:bodyPr/>
          <a:lstStyle/>
          <a:p>
            <a:fld id="{E360E950-BAA1-4F43-9A65-5D1267ED50F5}" type="datetimeFigureOut">
              <a:rPr lang="en-US" smtClean="0"/>
              <a:t>10/7/23</a:t>
            </a:fld>
            <a:endParaRPr lang="en-US"/>
          </a:p>
        </p:txBody>
      </p:sp>
      <p:sp>
        <p:nvSpPr>
          <p:cNvPr id="5" name="Footer Placeholder 4">
            <a:extLst>
              <a:ext uri="{FF2B5EF4-FFF2-40B4-BE49-F238E27FC236}">
                <a16:creationId xmlns:a16="http://schemas.microsoft.com/office/drawing/2014/main" id="{716514AE-41AB-DCCD-8DBC-126408644C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569F2-C2E6-9372-D442-B6EAAEFD12E5}"/>
              </a:ext>
            </a:extLst>
          </p:cNvPr>
          <p:cNvSpPr>
            <a:spLocks noGrp="1"/>
          </p:cNvSpPr>
          <p:nvPr>
            <p:ph type="sldNum" sz="quarter" idx="12"/>
          </p:nvPr>
        </p:nvSpPr>
        <p:spPr/>
        <p:txBody>
          <a:bodyPr/>
          <a:lstStyle/>
          <a:p>
            <a:fld id="{BF0DD868-44A8-4F56-BBCB-5F2029814598}" type="slidenum">
              <a:rPr lang="en-US" smtClean="0"/>
              <a:t>‹#›</a:t>
            </a:fld>
            <a:endParaRPr lang="en-US"/>
          </a:p>
        </p:txBody>
      </p:sp>
    </p:spTree>
    <p:extLst>
      <p:ext uri="{BB962C8B-B14F-4D97-AF65-F5344CB8AC3E}">
        <p14:creationId xmlns:p14="http://schemas.microsoft.com/office/powerpoint/2010/main" val="464773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7B09D-51E9-971F-2477-E3C51C0E71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ACC69F-169A-2803-4AA2-387DA51340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325F14-37B8-7E36-05BB-8321F7D28FE4}"/>
              </a:ext>
            </a:extLst>
          </p:cNvPr>
          <p:cNvSpPr>
            <a:spLocks noGrp="1"/>
          </p:cNvSpPr>
          <p:nvPr>
            <p:ph type="dt" sz="half" idx="10"/>
          </p:nvPr>
        </p:nvSpPr>
        <p:spPr/>
        <p:txBody>
          <a:bodyPr/>
          <a:lstStyle/>
          <a:p>
            <a:fld id="{E360E950-BAA1-4F43-9A65-5D1267ED50F5}" type="datetimeFigureOut">
              <a:rPr lang="en-US" smtClean="0"/>
              <a:t>10/7/23</a:t>
            </a:fld>
            <a:endParaRPr lang="en-US"/>
          </a:p>
        </p:txBody>
      </p:sp>
      <p:sp>
        <p:nvSpPr>
          <p:cNvPr id="5" name="Footer Placeholder 4">
            <a:extLst>
              <a:ext uri="{FF2B5EF4-FFF2-40B4-BE49-F238E27FC236}">
                <a16:creationId xmlns:a16="http://schemas.microsoft.com/office/drawing/2014/main" id="{6AE86761-10DD-18F0-D891-A6E399D54B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5DEE41-6D71-71B6-AB3D-4EC8C43BDB36}"/>
              </a:ext>
            </a:extLst>
          </p:cNvPr>
          <p:cNvSpPr>
            <a:spLocks noGrp="1"/>
          </p:cNvSpPr>
          <p:nvPr>
            <p:ph type="sldNum" sz="quarter" idx="12"/>
          </p:nvPr>
        </p:nvSpPr>
        <p:spPr/>
        <p:txBody>
          <a:bodyPr/>
          <a:lstStyle/>
          <a:p>
            <a:fld id="{BF0DD868-44A8-4F56-BBCB-5F2029814598}" type="slidenum">
              <a:rPr lang="en-US" smtClean="0"/>
              <a:t>‹#›</a:t>
            </a:fld>
            <a:endParaRPr lang="en-US"/>
          </a:p>
        </p:txBody>
      </p:sp>
    </p:spTree>
    <p:extLst>
      <p:ext uri="{BB962C8B-B14F-4D97-AF65-F5344CB8AC3E}">
        <p14:creationId xmlns:p14="http://schemas.microsoft.com/office/powerpoint/2010/main" val="32672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74032-5DC6-1B47-6E4A-7351EBEEEF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566EE1-C287-C569-3C81-9460764CBC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4CC368-9909-9AF4-503A-5F4C2FEEE0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669B70-C286-F7D7-C7B0-30907188F169}"/>
              </a:ext>
            </a:extLst>
          </p:cNvPr>
          <p:cNvSpPr>
            <a:spLocks noGrp="1"/>
          </p:cNvSpPr>
          <p:nvPr>
            <p:ph type="dt" sz="half" idx="10"/>
          </p:nvPr>
        </p:nvSpPr>
        <p:spPr/>
        <p:txBody>
          <a:bodyPr/>
          <a:lstStyle/>
          <a:p>
            <a:fld id="{E360E950-BAA1-4F43-9A65-5D1267ED50F5}" type="datetimeFigureOut">
              <a:rPr lang="en-US" smtClean="0"/>
              <a:t>10/7/23</a:t>
            </a:fld>
            <a:endParaRPr lang="en-US"/>
          </a:p>
        </p:txBody>
      </p:sp>
      <p:sp>
        <p:nvSpPr>
          <p:cNvPr id="6" name="Footer Placeholder 5">
            <a:extLst>
              <a:ext uri="{FF2B5EF4-FFF2-40B4-BE49-F238E27FC236}">
                <a16:creationId xmlns:a16="http://schemas.microsoft.com/office/drawing/2014/main" id="{9183015D-BD64-7A3D-D694-F576EF8792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DDA278-1845-FA62-CA47-75E99766B42F}"/>
              </a:ext>
            </a:extLst>
          </p:cNvPr>
          <p:cNvSpPr>
            <a:spLocks noGrp="1"/>
          </p:cNvSpPr>
          <p:nvPr>
            <p:ph type="sldNum" sz="quarter" idx="12"/>
          </p:nvPr>
        </p:nvSpPr>
        <p:spPr/>
        <p:txBody>
          <a:bodyPr/>
          <a:lstStyle/>
          <a:p>
            <a:fld id="{BF0DD868-44A8-4F56-BBCB-5F2029814598}" type="slidenum">
              <a:rPr lang="en-US" smtClean="0"/>
              <a:t>‹#›</a:t>
            </a:fld>
            <a:endParaRPr lang="en-US"/>
          </a:p>
        </p:txBody>
      </p:sp>
    </p:spTree>
    <p:extLst>
      <p:ext uri="{BB962C8B-B14F-4D97-AF65-F5344CB8AC3E}">
        <p14:creationId xmlns:p14="http://schemas.microsoft.com/office/powerpoint/2010/main" val="3780568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62BC-D517-F26C-ACE7-590F521158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E14DE1-C872-151D-37B5-0EE21B5164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F5D03F-F57D-D3C4-A37B-59BE005664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A6CB8A-B83F-E782-270B-BF644E5C43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709F92-0BEC-9654-6DF8-67D1276276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72B732-177B-A361-F881-D810DCC309F1}"/>
              </a:ext>
            </a:extLst>
          </p:cNvPr>
          <p:cNvSpPr>
            <a:spLocks noGrp="1"/>
          </p:cNvSpPr>
          <p:nvPr>
            <p:ph type="dt" sz="half" idx="10"/>
          </p:nvPr>
        </p:nvSpPr>
        <p:spPr/>
        <p:txBody>
          <a:bodyPr/>
          <a:lstStyle/>
          <a:p>
            <a:fld id="{E360E950-BAA1-4F43-9A65-5D1267ED50F5}" type="datetimeFigureOut">
              <a:rPr lang="en-US" smtClean="0"/>
              <a:t>10/7/23</a:t>
            </a:fld>
            <a:endParaRPr lang="en-US"/>
          </a:p>
        </p:txBody>
      </p:sp>
      <p:sp>
        <p:nvSpPr>
          <p:cNvPr id="8" name="Footer Placeholder 7">
            <a:extLst>
              <a:ext uri="{FF2B5EF4-FFF2-40B4-BE49-F238E27FC236}">
                <a16:creationId xmlns:a16="http://schemas.microsoft.com/office/drawing/2014/main" id="{FD78900D-BA31-D2E3-4C19-2B3EFDDD37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02118A-C55F-1D9C-4ED9-1656E2FC5193}"/>
              </a:ext>
            </a:extLst>
          </p:cNvPr>
          <p:cNvSpPr>
            <a:spLocks noGrp="1"/>
          </p:cNvSpPr>
          <p:nvPr>
            <p:ph type="sldNum" sz="quarter" idx="12"/>
          </p:nvPr>
        </p:nvSpPr>
        <p:spPr/>
        <p:txBody>
          <a:bodyPr/>
          <a:lstStyle/>
          <a:p>
            <a:fld id="{BF0DD868-44A8-4F56-BBCB-5F2029814598}" type="slidenum">
              <a:rPr lang="en-US" smtClean="0"/>
              <a:t>‹#›</a:t>
            </a:fld>
            <a:endParaRPr lang="en-US"/>
          </a:p>
        </p:txBody>
      </p:sp>
    </p:spTree>
    <p:extLst>
      <p:ext uri="{BB962C8B-B14F-4D97-AF65-F5344CB8AC3E}">
        <p14:creationId xmlns:p14="http://schemas.microsoft.com/office/powerpoint/2010/main" val="1416773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C3E4D-522E-5539-D044-CF944F7118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08322E-CEA1-87B0-60CD-B5EDA53146CF}"/>
              </a:ext>
            </a:extLst>
          </p:cNvPr>
          <p:cNvSpPr>
            <a:spLocks noGrp="1"/>
          </p:cNvSpPr>
          <p:nvPr>
            <p:ph type="dt" sz="half" idx="10"/>
          </p:nvPr>
        </p:nvSpPr>
        <p:spPr/>
        <p:txBody>
          <a:bodyPr/>
          <a:lstStyle/>
          <a:p>
            <a:fld id="{E360E950-BAA1-4F43-9A65-5D1267ED50F5}" type="datetimeFigureOut">
              <a:rPr lang="en-US" smtClean="0"/>
              <a:t>10/7/23</a:t>
            </a:fld>
            <a:endParaRPr lang="en-US"/>
          </a:p>
        </p:txBody>
      </p:sp>
      <p:sp>
        <p:nvSpPr>
          <p:cNvPr id="4" name="Footer Placeholder 3">
            <a:extLst>
              <a:ext uri="{FF2B5EF4-FFF2-40B4-BE49-F238E27FC236}">
                <a16:creationId xmlns:a16="http://schemas.microsoft.com/office/drawing/2014/main" id="{AB7E6CC7-921B-6F0C-DB77-9D75410151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24FA3A-B0AE-C7FB-B56A-2BCA7D97F55B}"/>
              </a:ext>
            </a:extLst>
          </p:cNvPr>
          <p:cNvSpPr>
            <a:spLocks noGrp="1"/>
          </p:cNvSpPr>
          <p:nvPr>
            <p:ph type="sldNum" sz="quarter" idx="12"/>
          </p:nvPr>
        </p:nvSpPr>
        <p:spPr/>
        <p:txBody>
          <a:bodyPr/>
          <a:lstStyle/>
          <a:p>
            <a:fld id="{BF0DD868-44A8-4F56-BBCB-5F2029814598}" type="slidenum">
              <a:rPr lang="en-US" smtClean="0"/>
              <a:t>‹#›</a:t>
            </a:fld>
            <a:endParaRPr lang="en-US"/>
          </a:p>
        </p:txBody>
      </p:sp>
    </p:spTree>
    <p:extLst>
      <p:ext uri="{BB962C8B-B14F-4D97-AF65-F5344CB8AC3E}">
        <p14:creationId xmlns:p14="http://schemas.microsoft.com/office/powerpoint/2010/main" val="4134639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1D16BD-4BF6-8577-CAA1-5CDE29DD39E9}"/>
              </a:ext>
            </a:extLst>
          </p:cNvPr>
          <p:cNvSpPr>
            <a:spLocks noGrp="1"/>
          </p:cNvSpPr>
          <p:nvPr>
            <p:ph type="dt" sz="half" idx="10"/>
          </p:nvPr>
        </p:nvSpPr>
        <p:spPr/>
        <p:txBody>
          <a:bodyPr/>
          <a:lstStyle/>
          <a:p>
            <a:fld id="{E360E950-BAA1-4F43-9A65-5D1267ED50F5}" type="datetimeFigureOut">
              <a:rPr lang="en-US" smtClean="0"/>
              <a:t>10/7/23</a:t>
            </a:fld>
            <a:endParaRPr lang="en-US"/>
          </a:p>
        </p:txBody>
      </p:sp>
      <p:sp>
        <p:nvSpPr>
          <p:cNvPr id="3" name="Footer Placeholder 2">
            <a:extLst>
              <a:ext uri="{FF2B5EF4-FFF2-40B4-BE49-F238E27FC236}">
                <a16:creationId xmlns:a16="http://schemas.microsoft.com/office/drawing/2014/main" id="{311808B2-D6F6-B84B-8B3E-7C9791EB95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CB825A-08B0-C85E-0946-89C3AD777AA8}"/>
              </a:ext>
            </a:extLst>
          </p:cNvPr>
          <p:cNvSpPr>
            <a:spLocks noGrp="1"/>
          </p:cNvSpPr>
          <p:nvPr>
            <p:ph type="sldNum" sz="quarter" idx="12"/>
          </p:nvPr>
        </p:nvSpPr>
        <p:spPr/>
        <p:txBody>
          <a:bodyPr/>
          <a:lstStyle/>
          <a:p>
            <a:fld id="{BF0DD868-44A8-4F56-BBCB-5F2029814598}" type="slidenum">
              <a:rPr lang="en-US" smtClean="0"/>
              <a:t>‹#›</a:t>
            </a:fld>
            <a:endParaRPr lang="en-US"/>
          </a:p>
        </p:txBody>
      </p:sp>
    </p:spTree>
    <p:extLst>
      <p:ext uri="{BB962C8B-B14F-4D97-AF65-F5344CB8AC3E}">
        <p14:creationId xmlns:p14="http://schemas.microsoft.com/office/powerpoint/2010/main" val="3625632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7977B-0970-3054-7D63-81BB7D24C8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116ADD-100A-1E77-4436-2BD8B6131A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3C3571-649C-B039-DB48-EBE5AC572F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10E37E-0036-0A04-68A0-776365639F70}"/>
              </a:ext>
            </a:extLst>
          </p:cNvPr>
          <p:cNvSpPr>
            <a:spLocks noGrp="1"/>
          </p:cNvSpPr>
          <p:nvPr>
            <p:ph type="dt" sz="half" idx="10"/>
          </p:nvPr>
        </p:nvSpPr>
        <p:spPr/>
        <p:txBody>
          <a:bodyPr/>
          <a:lstStyle/>
          <a:p>
            <a:fld id="{E360E950-BAA1-4F43-9A65-5D1267ED50F5}" type="datetimeFigureOut">
              <a:rPr lang="en-US" smtClean="0"/>
              <a:t>10/7/23</a:t>
            </a:fld>
            <a:endParaRPr lang="en-US"/>
          </a:p>
        </p:txBody>
      </p:sp>
      <p:sp>
        <p:nvSpPr>
          <p:cNvPr id="6" name="Footer Placeholder 5">
            <a:extLst>
              <a:ext uri="{FF2B5EF4-FFF2-40B4-BE49-F238E27FC236}">
                <a16:creationId xmlns:a16="http://schemas.microsoft.com/office/drawing/2014/main" id="{21AA0511-6351-4583-E233-E74335B837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F71A52-25C3-EC68-D0BB-CCC3BBA63BCB}"/>
              </a:ext>
            </a:extLst>
          </p:cNvPr>
          <p:cNvSpPr>
            <a:spLocks noGrp="1"/>
          </p:cNvSpPr>
          <p:nvPr>
            <p:ph type="sldNum" sz="quarter" idx="12"/>
          </p:nvPr>
        </p:nvSpPr>
        <p:spPr/>
        <p:txBody>
          <a:bodyPr/>
          <a:lstStyle/>
          <a:p>
            <a:fld id="{BF0DD868-44A8-4F56-BBCB-5F2029814598}" type="slidenum">
              <a:rPr lang="en-US" smtClean="0"/>
              <a:t>‹#›</a:t>
            </a:fld>
            <a:endParaRPr lang="en-US"/>
          </a:p>
        </p:txBody>
      </p:sp>
    </p:spTree>
    <p:extLst>
      <p:ext uri="{BB962C8B-B14F-4D97-AF65-F5344CB8AC3E}">
        <p14:creationId xmlns:p14="http://schemas.microsoft.com/office/powerpoint/2010/main" val="3426871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3D50C-9961-04EA-F510-230021C19D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B6D68F-77BA-7783-1DF9-EBA8B301AC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D6F259-0D12-3230-9891-50B03C3209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A966C8-3A54-873E-96BD-DC461ADAFB41}"/>
              </a:ext>
            </a:extLst>
          </p:cNvPr>
          <p:cNvSpPr>
            <a:spLocks noGrp="1"/>
          </p:cNvSpPr>
          <p:nvPr>
            <p:ph type="dt" sz="half" idx="10"/>
          </p:nvPr>
        </p:nvSpPr>
        <p:spPr/>
        <p:txBody>
          <a:bodyPr/>
          <a:lstStyle/>
          <a:p>
            <a:fld id="{E360E950-BAA1-4F43-9A65-5D1267ED50F5}" type="datetimeFigureOut">
              <a:rPr lang="en-US" smtClean="0"/>
              <a:t>10/7/23</a:t>
            </a:fld>
            <a:endParaRPr lang="en-US"/>
          </a:p>
        </p:txBody>
      </p:sp>
      <p:sp>
        <p:nvSpPr>
          <p:cNvPr id="6" name="Footer Placeholder 5">
            <a:extLst>
              <a:ext uri="{FF2B5EF4-FFF2-40B4-BE49-F238E27FC236}">
                <a16:creationId xmlns:a16="http://schemas.microsoft.com/office/drawing/2014/main" id="{A2F85CF8-3A04-6B61-9A38-86A80F0B3B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F46E11-3ED0-6BF2-B99E-6CD9DE7A3632}"/>
              </a:ext>
            </a:extLst>
          </p:cNvPr>
          <p:cNvSpPr>
            <a:spLocks noGrp="1"/>
          </p:cNvSpPr>
          <p:nvPr>
            <p:ph type="sldNum" sz="quarter" idx="12"/>
          </p:nvPr>
        </p:nvSpPr>
        <p:spPr/>
        <p:txBody>
          <a:bodyPr/>
          <a:lstStyle/>
          <a:p>
            <a:fld id="{BF0DD868-44A8-4F56-BBCB-5F2029814598}" type="slidenum">
              <a:rPr lang="en-US" smtClean="0"/>
              <a:t>‹#›</a:t>
            </a:fld>
            <a:endParaRPr lang="en-US"/>
          </a:p>
        </p:txBody>
      </p:sp>
    </p:spTree>
    <p:extLst>
      <p:ext uri="{BB962C8B-B14F-4D97-AF65-F5344CB8AC3E}">
        <p14:creationId xmlns:p14="http://schemas.microsoft.com/office/powerpoint/2010/main" val="2242783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EE62BF-F623-1351-5E6F-12C20F71F9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3CB5D-6FA8-1115-21CE-748ED5B14E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C0B39C-45D3-23CA-C937-62C7AA0506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60E950-BAA1-4F43-9A65-5D1267ED50F5}" type="datetimeFigureOut">
              <a:rPr lang="en-US" smtClean="0"/>
              <a:t>10/7/23</a:t>
            </a:fld>
            <a:endParaRPr lang="en-US"/>
          </a:p>
        </p:txBody>
      </p:sp>
      <p:sp>
        <p:nvSpPr>
          <p:cNvPr id="5" name="Footer Placeholder 4">
            <a:extLst>
              <a:ext uri="{FF2B5EF4-FFF2-40B4-BE49-F238E27FC236}">
                <a16:creationId xmlns:a16="http://schemas.microsoft.com/office/drawing/2014/main" id="{82C23E27-A607-EA64-E84A-39203C9A1E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9EA84F-44EC-E0A5-BFA5-8AB3916C4D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0DD868-44A8-4F56-BBCB-5F2029814598}" type="slidenum">
              <a:rPr lang="en-US" smtClean="0"/>
              <a:t>‹#›</a:t>
            </a:fld>
            <a:endParaRPr lang="en-US"/>
          </a:p>
        </p:txBody>
      </p:sp>
    </p:spTree>
    <p:extLst>
      <p:ext uri="{BB962C8B-B14F-4D97-AF65-F5344CB8AC3E}">
        <p14:creationId xmlns:p14="http://schemas.microsoft.com/office/powerpoint/2010/main" val="1092580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8F812-AC36-7B4C-CD5D-86280929EF2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4854B86-2F8E-7BCA-4AC9-7144FD9B3FFF}"/>
              </a:ext>
            </a:extLst>
          </p:cNvPr>
          <p:cNvSpPr>
            <a:spLocks noGrp="1"/>
          </p:cNvSpPr>
          <p:nvPr>
            <p:ph type="subTitle" idx="1"/>
          </p:nvPr>
        </p:nvSpPr>
        <p:spPr/>
        <p:txBody>
          <a:bodyPr/>
          <a:lstStyle/>
          <a:p>
            <a:endParaRPr lang="en-US"/>
          </a:p>
        </p:txBody>
      </p:sp>
      <p:pic>
        <p:nvPicPr>
          <p:cNvPr id="5" name="Picture 4" descr="A white rectangular frame with text&#10;&#10;Description automatically generated">
            <a:extLst>
              <a:ext uri="{FF2B5EF4-FFF2-40B4-BE49-F238E27FC236}">
                <a16:creationId xmlns:a16="http://schemas.microsoft.com/office/drawing/2014/main" id="{F42B7F08-07E8-2622-DE5F-ED61D7655B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815" cy="6858000"/>
          </a:xfrm>
          <a:prstGeom prst="rect">
            <a:avLst/>
          </a:prstGeom>
        </p:spPr>
      </p:pic>
      <p:sp>
        <p:nvSpPr>
          <p:cNvPr id="4" name="TextBox 3">
            <a:extLst>
              <a:ext uri="{FF2B5EF4-FFF2-40B4-BE49-F238E27FC236}">
                <a16:creationId xmlns:a16="http://schemas.microsoft.com/office/drawing/2014/main" id="{2BB69DF9-8996-61E6-8D1D-A60A85716612}"/>
              </a:ext>
            </a:extLst>
          </p:cNvPr>
          <p:cNvSpPr txBox="1"/>
          <p:nvPr/>
        </p:nvSpPr>
        <p:spPr>
          <a:xfrm>
            <a:off x="3101068" y="2063155"/>
            <a:ext cx="5988677" cy="3170099"/>
          </a:xfrm>
          <a:prstGeom prst="rect">
            <a:avLst/>
          </a:prstGeom>
          <a:noFill/>
        </p:spPr>
        <p:txBody>
          <a:bodyPr wrap="square" rtlCol="0">
            <a:spAutoFit/>
          </a:bodyPr>
          <a:lstStyle/>
          <a:p>
            <a:pPr algn="ctr"/>
            <a:r>
              <a:rPr lang="en-US" sz="3200" u="none" strike="noStrike" dirty="0">
                <a:effectLst/>
              </a:rPr>
              <a:t>Audit of Completeness and Appropriateness of Radiology Request and Adequacy of Clinical Information on Radiology Request </a:t>
            </a:r>
            <a:endParaRPr lang="en-BH" sz="3200" dirty="0"/>
          </a:p>
          <a:p>
            <a:pPr algn="ctr"/>
            <a:endParaRPr lang="en-BH" dirty="0">
              <a:solidFill>
                <a:schemeClr val="tx2">
                  <a:lumMod val="50000"/>
                </a:schemeClr>
              </a:solidFill>
            </a:endParaRPr>
          </a:p>
          <a:p>
            <a:pPr algn="ctr"/>
            <a:r>
              <a:rPr lang="en-BH" dirty="0">
                <a:solidFill>
                  <a:schemeClr val="tx2">
                    <a:lumMod val="50000"/>
                  </a:schemeClr>
                </a:solidFill>
              </a:rPr>
              <a:t>Dr. Hussain Abdulla Ali 	 Prianna Menezes </a:t>
            </a:r>
          </a:p>
          <a:p>
            <a:pPr algn="ctr"/>
            <a:r>
              <a:rPr lang="en-BH" dirty="0">
                <a:solidFill>
                  <a:schemeClr val="tx2">
                    <a:lumMod val="50000"/>
                  </a:schemeClr>
                </a:solidFill>
              </a:rPr>
              <a:t>Alekya Devi Anala                           Zarish Hussain</a:t>
            </a:r>
          </a:p>
          <a:p>
            <a:pPr algn="ctr"/>
            <a:r>
              <a:rPr lang="en-BH" dirty="0">
                <a:solidFill>
                  <a:schemeClr val="tx2">
                    <a:lumMod val="50000"/>
                  </a:schemeClr>
                </a:solidFill>
              </a:rPr>
              <a:t>Maryam Farhan Juma         Dr. Bedoor Al Omran </a:t>
            </a:r>
          </a:p>
        </p:txBody>
      </p:sp>
    </p:spTree>
    <p:extLst>
      <p:ext uri="{BB962C8B-B14F-4D97-AF65-F5344CB8AC3E}">
        <p14:creationId xmlns:p14="http://schemas.microsoft.com/office/powerpoint/2010/main" val="2717327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B52E74-2EAD-C61F-F5A5-4908C6146AB6}"/>
              </a:ext>
            </a:extLst>
          </p:cNvPr>
          <p:cNvSpPr>
            <a:spLocks noGrp="1"/>
          </p:cNvSpPr>
          <p:nvPr>
            <p:ph type="title"/>
          </p:nvPr>
        </p:nvSpPr>
        <p:spPr/>
        <p:txBody>
          <a:bodyPr/>
          <a:lstStyle/>
          <a:p>
            <a:endParaRPr lang="en-BH"/>
          </a:p>
        </p:txBody>
      </p:sp>
      <p:sp>
        <p:nvSpPr>
          <p:cNvPr id="6" name="Content Placeholder 5">
            <a:extLst>
              <a:ext uri="{FF2B5EF4-FFF2-40B4-BE49-F238E27FC236}">
                <a16:creationId xmlns:a16="http://schemas.microsoft.com/office/drawing/2014/main" id="{4BE512F3-BC4C-2BEF-0ABA-51B1B04839E9}"/>
              </a:ext>
            </a:extLst>
          </p:cNvPr>
          <p:cNvSpPr>
            <a:spLocks noGrp="1"/>
          </p:cNvSpPr>
          <p:nvPr>
            <p:ph idx="1"/>
          </p:nvPr>
        </p:nvSpPr>
        <p:spPr/>
        <p:txBody>
          <a:bodyPr/>
          <a:lstStyle/>
          <a:p>
            <a:endParaRPr lang="en-BH"/>
          </a:p>
        </p:txBody>
      </p:sp>
      <p:pic>
        <p:nvPicPr>
          <p:cNvPr id="5" name="Picture 4" descr="A person standing in front of a window&#10;&#10;Description automatically generated">
            <a:extLst>
              <a:ext uri="{FF2B5EF4-FFF2-40B4-BE49-F238E27FC236}">
                <a16:creationId xmlns:a16="http://schemas.microsoft.com/office/drawing/2014/main" id="{E8D34B50-EAAD-651A-058C-F82EE11C28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8" name="TextBox 7">
            <a:extLst>
              <a:ext uri="{FF2B5EF4-FFF2-40B4-BE49-F238E27FC236}">
                <a16:creationId xmlns:a16="http://schemas.microsoft.com/office/drawing/2014/main" id="{7BF33630-BF4A-CBE9-3C69-57922269917C}"/>
              </a:ext>
            </a:extLst>
          </p:cNvPr>
          <p:cNvSpPr txBox="1"/>
          <p:nvPr/>
        </p:nvSpPr>
        <p:spPr>
          <a:xfrm>
            <a:off x="838200" y="1206230"/>
            <a:ext cx="9842770" cy="646331"/>
          </a:xfrm>
          <a:prstGeom prst="rect">
            <a:avLst/>
          </a:prstGeom>
          <a:noFill/>
        </p:spPr>
        <p:txBody>
          <a:bodyPr wrap="square" rtlCol="0">
            <a:spAutoFit/>
          </a:bodyPr>
          <a:lstStyle/>
          <a:p>
            <a:r>
              <a:rPr lang="en-BH" sz="3600" dirty="0">
                <a:solidFill>
                  <a:schemeClr val="tx2">
                    <a:lumMod val="50000"/>
                  </a:schemeClr>
                </a:solidFill>
                <a:latin typeface="+mj-lt"/>
                <a:cs typeface="Bangla Sangam MN" panose="02000000000000000000" pitchFamily="2" charset="0"/>
              </a:rPr>
              <a:t>PURPOSE</a:t>
            </a:r>
          </a:p>
        </p:txBody>
      </p:sp>
      <p:sp>
        <p:nvSpPr>
          <p:cNvPr id="9" name="TextBox 8">
            <a:extLst>
              <a:ext uri="{FF2B5EF4-FFF2-40B4-BE49-F238E27FC236}">
                <a16:creationId xmlns:a16="http://schemas.microsoft.com/office/drawing/2014/main" id="{A8EBD98F-A9FD-347C-4A6D-FEAFE5FD4F6D}"/>
              </a:ext>
            </a:extLst>
          </p:cNvPr>
          <p:cNvSpPr txBox="1"/>
          <p:nvPr/>
        </p:nvSpPr>
        <p:spPr>
          <a:xfrm>
            <a:off x="838200" y="1993166"/>
            <a:ext cx="10017868" cy="4154984"/>
          </a:xfrm>
          <a:prstGeom prst="rect">
            <a:avLst/>
          </a:prstGeom>
          <a:noFill/>
        </p:spPr>
        <p:txBody>
          <a:bodyPr wrap="square" rtlCol="0">
            <a:spAutoFit/>
          </a:bodyPr>
          <a:lstStyle/>
          <a:p>
            <a:pPr rtl="0">
              <a:spcBef>
                <a:spcPts val="0"/>
              </a:spcBef>
              <a:spcAft>
                <a:spcPts val="0"/>
              </a:spcAft>
            </a:pPr>
            <a:r>
              <a:rPr lang="en-US" sz="2400" b="0" i="0" u="none" strike="noStrike" dirty="0">
                <a:solidFill>
                  <a:srgbClr val="000000"/>
                </a:solidFill>
                <a:effectLst/>
                <a:cs typeface="Arial" panose="020B0604020202020204" pitchFamily="34" charset="0"/>
              </a:rPr>
              <a:t>Radiology request forms are one of the essential communication tools used in referring patients for radiological investigations. </a:t>
            </a:r>
          </a:p>
          <a:p>
            <a:pPr rtl="0">
              <a:spcBef>
                <a:spcPts val="0"/>
              </a:spcBef>
              <a:spcAft>
                <a:spcPts val="0"/>
              </a:spcAft>
            </a:pPr>
            <a:br>
              <a:rPr lang="en-US" sz="2400" b="0" dirty="0">
                <a:effectLst/>
                <a:cs typeface="Arial" panose="020B0604020202020204" pitchFamily="34" charset="0"/>
              </a:rPr>
            </a:br>
            <a:r>
              <a:rPr lang="en-US" sz="2400" b="0" i="0" u="none" strike="noStrike" dirty="0">
                <a:solidFill>
                  <a:srgbClr val="000000"/>
                </a:solidFill>
                <a:effectLst/>
                <a:cs typeface="Arial" panose="020B0604020202020204" pitchFamily="34" charset="0"/>
              </a:rPr>
              <a:t>The objectives of this audit were to: </a:t>
            </a:r>
            <a:endParaRPr lang="en-US" sz="2400" b="0" dirty="0">
              <a:effectLst/>
              <a:cs typeface="Arial" panose="020B0604020202020204" pitchFamily="34" charset="0"/>
            </a:endParaRPr>
          </a:p>
          <a:p>
            <a:pPr marL="285750" indent="-285750" rtl="0" fontAlgn="base">
              <a:spcBef>
                <a:spcPts val="0"/>
              </a:spcBef>
              <a:spcAft>
                <a:spcPts val="0"/>
              </a:spcAft>
              <a:buFont typeface="Arial" panose="020B0604020202020204" pitchFamily="34" charset="0"/>
              <a:buChar char="•"/>
            </a:pPr>
            <a:r>
              <a:rPr lang="en-US" sz="2400" b="0" i="0" u="none" strike="noStrike" dirty="0">
                <a:solidFill>
                  <a:srgbClr val="000000"/>
                </a:solidFill>
                <a:effectLst/>
                <a:cs typeface="Arial" panose="020B0604020202020204" pitchFamily="34" charset="0"/>
              </a:rPr>
              <a:t>Assess the level of completion and legibility of information captured in electronic-based medical imaging forms and to determine whether the clinical history provided aided in the final impression/diagnosis. </a:t>
            </a:r>
          </a:p>
          <a:p>
            <a:pPr marL="285750" indent="-285750" rtl="0" fontAlgn="base">
              <a:spcBef>
                <a:spcPts val="0"/>
              </a:spcBef>
              <a:spcAft>
                <a:spcPts val="0"/>
              </a:spcAft>
              <a:buFont typeface="Arial" panose="020B0604020202020204" pitchFamily="34" charset="0"/>
              <a:buChar char="•"/>
            </a:pPr>
            <a:r>
              <a:rPr lang="en-US" sz="2400" b="0" i="0" u="none" strike="noStrike" dirty="0">
                <a:solidFill>
                  <a:srgbClr val="000000"/>
                </a:solidFill>
                <a:effectLst/>
                <a:cs typeface="Arial" panose="020B0604020202020204" pitchFamily="34" charset="0"/>
              </a:rPr>
              <a:t>Evaluate whether the correct radiological examination/procedure is prescribed. </a:t>
            </a:r>
          </a:p>
          <a:p>
            <a:pPr marL="285750" indent="-285750" rtl="0" fontAlgn="base">
              <a:spcBef>
                <a:spcPts val="0"/>
              </a:spcBef>
              <a:spcAft>
                <a:spcPts val="0"/>
              </a:spcAft>
              <a:buFont typeface="Arial" panose="020B0604020202020204" pitchFamily="34" charset="0"/>
              <a:buChar char="•"/>
            </a:pPr>
            <a:r>
              <a:rPr lang="en-US" sz="2400" b="0" i="0" u="none" strike="noStrike" dirty="0">
                <a:solidFill>
                  <a:srgbClr val="000000"/>
                </a:solidFill>
                <a:effectLst/>
                <a:cs typeface="Arial" panose="020B0604020202020204" pitchFamily="34" charset="0"/>
              </a:rPr>
              <a:t>Appraise the justification of the radiological examinations. </a:t>
            </a:r>
          </a:p>
          <a:p>
            <a:pPr marL="457200" indent="-457200">
              <a:buFont typeface="Arial" panose="020B0604020202020204" pitchFamily="34" charset="0"/>
              <a:buChar char="•"/>
            </a:pPr>
            <a:endParaRPr lang="en-BH" sz="2400" dirty="0">
              <a:solidFill>
                <a:schemeClr val="tx2">
                  <a:lumMod val="50000"/>
                </a:schemeClr>
              </a:solidFill>
              <a:cs typeface="Corsiva Hebrew" pitchFamily="2" charset="-79"/>
            </a:endParaRPr>
          </a:p>
        </p:txBody>
      </p:sp>
    </p:spTree>
    <p:extLst>
      <p:ext uri="{BB962C8B-B14F-4D97-AF65-F5344CB8AC3E}">
        <p14:creationId xmlns:p14="http://schemas.microsoft.com/office/powerpoint/2010/main" val="2011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8F812-AC36-7B4C-CD5D-86280929EF2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4854B86-2F8E-7BCA-4AC9-7144FD9B3FFF}"/>
              </a:ext>
            </a:extLst>
          </p:cNvPr>
          <p:cNvSpPr>
            <a:spLocks noGrp="1"/>
          </p:cNvSpPr>
          <p:nvPr>
            <p:ph type="subTitle" idx="1"/>
          </p:nvPr>
        </p:nvSpPr>
        <p:spPr/>
        <p:txBody>
          <a:bodyPr/>
          <a:lstStyle/>
          <a:p>
            <a:endParaRPr lang="en-US"/>
          </a:p>
        </p:txBody>
      </p:sp>
      <p:pic>
        <p:nvPicPr>
          <p:cNvPr id="5" name="Picture 4" descr="A person standing in front of a window&#10;&#10;Description automatically generated">
            <a:extLst>
              <a:ext uri="{FF2B5EF4-FFF2-40B4-BE49-F238E27FC236}">
                <a16:creationId xmlns:a16="http://schemas.microsoft.com/office/drawing/2014/main" id="{E8D34B50-EAAD-651A-058C-F82EE11C2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4" name="TextBox 3">
            <a:extLst>
              <a:ext uri="{FF2B5EF4-FFF2-40B4-BE49-F238E27FC236}">
                <a16:creationId xmlns:a16="http://schemas.microsoft.com/office/drawing/2014/main" id="{D187C146-0E22-A9BD-F9E3-3634A4513D6F}"/>
              </a:ext>
            </a:extLst>
          </p:cNvPr>
          <p:cNvSpPr txBox="1"/>
          <p:nvPr/>
        </p:nvSpPr>
        <p:spPr>
          <a:xfrm>
            <a:off x="838200" y="1206230"/>
            <a:ext cx="9842770" cy="646331"/>
          </a:xfrm>
          <a:prstGeom prst="rect">
            <a:avLst/>
          </a:prstGeom>
          <a:noFill/>
        </p:spPr>
        <p:txBody>
          <a:bodyPr wrap="square" rtlCol="0">
            <a:spAutoFit/>
          </a:bodyPr>
          <a:lstStyle/>
          <a:p>
            <a:r>
              <a:rPr lang="en-BH" sz="3600" dirty="0">
                <a:solidFill>
                  <a:schemeClr val="tx2">
                    <a:lumMod val="50000"/>
                  </a:schemeClr>
                </a:solidFill>
                <a:latin typeface="+mj-lt"/>
                <a:cs typeface="Arial" panose="020B0604020202020204" pitchFamily="34" charset="0"/>
              </a:rPr>
              <a:t>Methods</a:t>
            </a:r>
          </a:p>
        </p:txBody>
      </p:sp>
      <p:sp>
        <p:nvSpPr>
          <p:cNvPr id="6" name="TextBox 5">
            <a:extLst>
              <a:ext uri="{FF2B5EF4-FFF2-40B4-BE49-F238E27FC236}">
                <a16:creationId xmlns:a16="http://schemas.microsoft.com/office/drawing/2014/main" id="{60962A67-6256-980A-78DD-CB26BEBD2A7C}"/>
              </a:ext>
            </a:extLst>
          </p:cNvPr>
          <p:cNvSpPr txBox="1"/>
          <p:nvPr/>
        </p:nvSpPr>
        <p:spPr>
          <a:xfrm>
            <a:off x="838200" y="1859984"/>
            <a:ext cx="10006717" cy="4893647"/>
          </a:xfrm>
          <a:prstGeom prst="rect">
            <a:avLst/>
          </a:prstGeom>
          <a:noFill/>
        </p:spPr>
        <p:txBody>
          <a:bodyPr wrap="square" rtlCol="0">
            <a:spAutoFit/>
          </a:bodyPr>
          <a:lstStyle/>
          <a:p>
            <a:pPr marL="285750" indent="-285750" rtl="0">
              <a:spcBef>
                <a:spcPts val="0"/>
              </a:spcBef>
              <a:spcAft>
                <a:spcPts val="0"/>
              </a:spcAft>
              <a:buFont typeface="Arial" panose="020B0604020202020204" pitchFamily="34" charset="0"/>
              <a:buChar char="•"/>
            </a:pPr>
            <a:r>
              <a:rPr lang="en-US" sz="2400" b="0" i="0" u="none" strike="noStrike" dirty="0">
                <a:solidFill>
                  <a:srgbClr val="000000"/>
                </a:solidFill>
                <a:effectLst/>
                <a:cs typeface="Arial" panose="020B0604020202020204" pitchFamily="34" charset="0"/>
              </a:rPr>
              <a:t>A retrospective cohort study of the radiological requests was conducted at the </a:t>
            </a:r>
            <a:r>
              <a:rPr lang="en-US" sz="2400" b="1" i="0" u="none" strike="noStrike" dirty="0">
                <a:solidFill>
                  <a:srgbClr val="000000"/>
                </a:solidFill>
                <a:effectLst/>
                <a:cs typeface="Arial" panose="020B0604020202020204" pitchFamily="34" charset="0"/>
              </a:rPr>
              <a:t>Royal Medical Services-Bahrain Defence Force Hospital </a:t>
            </a:r>
            <a:r>
              <a:rPr lang="en-US" sz="2400" b="0" i="0" u="none" strike="noStrike" dirty="0">
                <a:solidFill>
                  <a:srgbClr val="000000"/>
                </a:solidFill>
                <a:effectLst/>
                <a:cs typeface="Arial" panose="020B0604020202020204" pitchFamily="34" charset="0"/>
              </a:rPr>
              <a:t>between 12-March-2023 and 25-March-2023.  </a:t>
            </a:r>
          </a:p>
          <a:p>
            <a:pPr rtl="0">
              <a:spcBef>
                <a:spcPts val="0"/>
              </a:spcBef>
              <a:spcAft>
                <a:spcPts val="0"/>
              </a:spcAft>
            </a:pPr>
            <a:endParaRPr lang="en-US" sz="2400" dirty="0">
              <a:cs typeface="Arial" panose="020B0604020202020204" pitchFamily="34" charset="0"/>
            </a:endParaRPr>
          </a:p>
          <a:p>
            <a:pPr marL="285750" indent="-285750" rtl="0">
              <a:spcBef>
                <a:spcPts val="0"/>
              </a:spcBef>
              <a:spcAft>
                <a:spcPts val="0"/>
              </a:spcAft>
              <a:buFont typeface="Arial" panose="020B0604020202020204" pitchFamily="34" charset="0"/>
              <a:buChar char="•"/>
            </a:pPr>
            <a:r>
              <a:rPr lang="en-US" sz="2400" b="0" i="0" u="none" strike="noStrike" dirty="0">
                <a:solidFill>
                  <a:srgbClr val="000000"/>
                </a:solidFill>
                <a:effectLst/>
                <a:cs typeface="Arial" panose="020B0604020202020204" pitchFamily="34" charset="0"/>
              </a:rPr>
              <a:t>The electronic radiological request for the general X-rays and CT scans were manually assessed for the following criteria:</a:t>
            </a:r>
            <a:endParaRPr lang="en-US" sz="2400" dirty="0">
              <a:cs typeface="Arial" panose="020B0604020202020204" pitchFamily="34" charset="0"/>
            </a:endParaRPr>
          </a:p>
          <a:p>
            <a:pPr marL="742950" lvl="1" indent="-285750">
              <a:buFont typeface="Arial" panose="020B0604020202020204" pitchFamily="34" charset="0"/>
              <a:buChar char="•"/>
            </a:pPr>
            <a:r>
              <a:rPr lang="en-US" sz="2400" b="0" i="0" u="none" strike="noStrike" dirty="0">
                <a:solidFill>
                  <a:srgbClr val="000000"/>
                </a:solidFill>
                <a:effectLst/>
                <a:cs typeface="Arial" panose="020B0604020202020204" pitchFamily="34" charset="0"/>
              </a:rPr>
              <a:t>Essential clinical information </a:t>
            </a:r>
          </a:p>
          <a:p>
            <a:pPr marL="742950" lvl="1" indent="-285750">
              <a:buFont typeface="Arial" panose="020B0604020202020204" pitchFamily="34" charset="0"/>
              <a:buChar char="•"/>
            </a:pPr>
            <a:r>
              <a:rPr lang="en-US" sz="2400" b="0" i="0" u="none" strike="noStrike" dirty="0">
                <a:solidFill>
                  <a:srgbClr val="000000"/>
                </a:solidFill>
                <a:effectLst/>
                <a:cs typeface="Arial" panose="020B0604020202020204" pitchFamily="34" charset="0"/>
              </a:rPr>
              <a:t>Relevant clinical information</a:t>
            </a:r>
          </a:p>
          <a:p>
            <a:pPr lvl="1"/>
            <a:endParaRPr lang="en-US" sz="2400" b="0" i="0" u="none" strike="noStrike" dirty="0">
              <a:solidFill>
                <a:srgbClr val="000000"/>
              </a:solidFill>
              <a:effectLst/>
              <a:cs typeface="Arial" panose="020B0604020202020204" pitchFamily="34" charset="0"/>
            </a:endParaRPr>
          </a:p>
          <a:p>
            <a:pPr marL="285750" indent="-285750" rtl="0">
              <a:spcBef>
                <a:spcPts val="0"/>
              </a:spcBef>
              <a:spcAft>
                <a:spcPts val="0"/>
              </a:spcAft>
              <a:buFont typeface="Arial" panose="020B0604020202020204" pitchFamily="34" charset="0"/>
              <a:buChar char="•"/>
            </a:pPr>
            <a:r>
              <a:rPr lang="en-US" sz="2400" b="0" i="0" u="none" strike="noStrike" dirty="0">
                <a:solidFill>
                  <a:srgbClr val="000000"/>
                </a:solidFill>
                <a:effectLst/>
                <a:cs typeface="Arial" panose="020B0604020202020204" pitchFamily="34" charset="0"/>
              </a:rPr>
              <a:t>The collected data were analyzed using SPSS and Microsoft Office. A check mark was placed for data that was missing among the requested forms. </a:t>
            </a:r>
            <a:endParaRPr lang="en-US" sz="2400" b="0" dirty="0">
              <a:effectLst/>
              <a:cs typeface="Arial" panose="020B0604020202020204" pitchFamily="34" charset="0"/>
            </a:endParaRPr>
          </a:p>
          <a:p>
            <a:br>
              <a:rPr lang="en-US" sz="2400" dirty="0">
                <a:latin typeface="Arial" panose="020B0604020202020204" pitchFamily="34" charset="0"/>
                <a:cs typeface="Arial" panose="020B0604020202020204" pitchFamily="34" charset="0"/>
              </a:rPr>
            </a:br>
            <a:endParaRPr lang="en-BH" sz="2400"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8525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8F812-AC36-7B4C-CD5D-86280929EF2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4854B86-2F8E-7BCA-4AC9-7144FD9B3FFF}"/>
              </a:ext>
            </a:extLst>
          </p:cNvPr>
          <p:cNvSpPr>
            <a:spLocks noGrp="1"/>
          </p:cNvSpPr>
          <p:nvPr>
            <p:ph type="subTitle" idx="1"/>
          </p:nvPr>
        </p:nvSpPr>
        <p:spPr/>
        <p:txBody>
          <a:bodyPr/>
          <a:lstStyle/>
          <a:p>
            <a:endParaRPr lang="en-US"/>
          </a:p>
        </p:txBody>
      </p:sp>
      <p:pic>
        <p:nvPicPr>
          <p:cNvPr id="5" name="Picture 4" descr="A person standing in front of a window&#10;&#10;Description automatically generated">
            <a:extLst>
              <a:ext uri="{FF2B5EF4-FFF2-40B4-BE49-F238E27FC236}">
                <a16:creationId xmlns:a16="http://schemas.microsoft.com/office/drawing/2014/main" id="{E8D34B50-EAAD-651A-058C-F82EE11C2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4" name="TextBox 3">
            <a:extLst>
              <a:ext uri="{FF2B5EF4-FFF2-40B4-BE49-F238E27FC236}">
                <a16:creationId xmlns:a16="http://schemas.microsoft.com/office/drawing/2014/main" id="{E43F98C0-91E9-595D-F1CF-110B56D7D3B9}"/>
              </a:ext>
            </a:extLst>
          </p:cNvPr>
          <p:cNvSpPr txBox="1"/>
          <p:nvPr/>
        </p:nvSpPr>
        <p:spPr>
          <a:xfrm>
            <a:off x="838200" y="1206230"/>
            <a:ext cx="9842770" cy="646331"/>
          </a:xfrm>
          <a:prstGeom prst="rect">
            <a:avLst/>
          </a:prstGeom>
          <a:noFill/>
        </p:spPr>
        <p:txBody>
          <a:bodyPr wrap="square" rtlCol="0">
            <a:spAutoFit/>
          </a:bodyPr>
          <a:lstStyle/>
          <a:p>
            <a:r>
              <a:rPr lang="en-BH" sz="3600" dirty="0">
                <a:solidFill>
                  <a:schemeClr val="tx2">
                    <a:lumMod val="50000"/>
                  </a:schemeClr>
                </a:solidFill>
                <a:latin typeface="+mj-lt"/>
              </a:rPr>
              <a:t>Results</a:t>
            </a:r>
          </a:p>
        </p:txBody>
      </p:sp>
      <p:sp>
        <p:nvSpPr>
          <p:cNvPr id="6" name="TextBox 5">
            <a:extLst>
              <a:ext uri="{FF2B5EF4-FFF2-40B4-BE49-F238E27FC236}">
                <a16:creationId xmlns:a16="http://schemas.microsoft.com/office/drawing/2014/main" id="{BAEC58A6-7AA0-BB5F-FC6F-9AE118E16296}"/>
              </a:ext>
            </a:extLst>
          </p:cNvPr>
          <p:cNvSpPr txBox="1"/>
          <p:nvPr/>
        </p:nvSpPr>
        <p:spPr>
          <a:xfrm>
            <a:off x="895755" y="1848155"/>
            <a:ext cx="9727659" cy="1195135"/>
          </a:xfrm>
          <a:prstGeom prst="rect">
            <a:avLst/>
          </a:prstGeom>
          <a:noFill/>
        </p:spPr>
        <p:txBody>
          <a:bodyPr wrap="square" rtlCol="0">
            <a:spAutoFit/>
          </a:bodyPr>
          <a:lstStyle/>
          <a:p>
            <a:pPr marL="342900" indent="-342900" rtl="0">
              <a:spcBef>
                <a:spcPts val="0"/>
              </a:spcBef>
              <a:spcAft>
                <a:spcPts val="0"/>
              </a:spcAft>
              <a:buFont typeface="Arial" panose="020B0604020202020204" pitchFamily="34" charset="0"/>
              <a:buChar char="•"/>
            </a:pPr>
            <a:r>
              <a:rPr lang="en-US" sz="2400" dirty="0">
                <a:solidFill>
                  <a:srgbClr val="000000"/>
                </a:solidFill>
                <a:cs typeface="Arial" panose="020B0604020202020204" pitchFamily="34" charset="0"/>
              </a:rPr>
              <a:t>T</a:t>
            </a:r>
            <a:r>
              <a:rPr lang="en-US" sz="2400" b="0" i="0" u="none" strike="noStrike" dirty="0">
                <a:solidFill>
                  <a:srgbClr val="000000"/>
                </a:solidFill>
                <a:effectLst/>
                <a:cs typeface="Arial" panose="020B0604020202020204" pitchFamily="34" charset="0"/>
              </a:rPr>
              <a:t>hree hundred eighty (380) referrals to the radiology department through e-request were analyzed. </a:t>
            </a:r>
            <a:endParaRPr lang="en-US" sz="2400" dirty="0">
              <a:solidFill>
                <a:srgbClr val="000000"/>
              </a:solidFill>
              <a:cs typeface="Arial" panose="020B0604020202020204" pitchFamily="34" charset="0"/>
            </a:endParaRPr>
          </a:p>
          <a:p>
            <a:pPr rtl="0">
              <a:lnSpc>
                <a:spcPct val="150000"/>
              </a:lnSpc>
              <a:spcBef>
                <a:spcPts val="0"/>
              </a:spcBef>
              <a:spcAft>
                <a:spcPts val="0"/>
              </a:spcAft>
            </a:pPr>
            <a:endParaRPr lang="en-US" b="0" i="0" u="none" strike="noStrike" dirty="0">
              <a:solidFill>
                <a:srgbClr val="000000"/>
              </a:solidFill>
              <a:effectLst/>
              <a:latin typeface="Arial" panose="020B0604020202020204" pitchFamily="34" charset="0"/>
              <a:cs typeface="Arial" panose="020B0604020202020204" pitchFamily="34" charset="0"/>
            </a:endParaRPr>
          </a:p>
        </p:txBody>
      </p:sp>
      <p:pic>
        <p:nvPicPr>
          <p:cNvPr id="8" name="Picture 7" descr="A comparison of pie charts&#10;&#10;Description automatically generated">
            <a:extLst>
              <a:ext uri="{FF2B5EF4-FFF2-40B4-BE49-F238E27FC236}">
                <a16:creationId xmlns:a16="http://schemas.microsoft.com/office/drawing/2014/main" id="{EFFF1F04-0A3D-5753-5EAF-A1CB0391E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4942" y="2642829"/>
            <a:ext cx="5882116" cy="3725340"/>
          </a:xfrm>
          <a:prstGeom prst="rect">
            <a:avLst/>
          </a:prstGeom>
        </p:spPr>
      </p:pic>
    </p:spTree>
    <p:extLst>
      <p:ext uri="{BB962C8B-B14F-4D97-AF65-F5344CB8AC3E}">
        <p14:creationId xmlns:p14="http://schemas.microsoft.com/office/powerpoint/2010/main" val="2022143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8F812-AC36-7B4C-CD5D-86280929EF2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4854B86-2F8E-7BCA-4AC9-7144FD9B3FFF}"/>
              </a:ext>
            </a:extLst>
          </p:cNvPr>
          <p:cNvSpPr>
            <a:spLocks noGrp="1"/>
          </p:cNvSpPr>
          <p:nvPr>
            <p:ph type="subTitle" idx="1"/>
          </p:nvPr>
        </p:nvSpPr>
        <p:spPr/>
        <p:txBody>
          <a:bodyPr/>
          <a:lstStyle/>
          <a:p>
            <a:endParaRPr lang="en-US"/>
          </a:p>
        </p:txBody>
      </p:sp>
      <p:pic>
        <p:nvPicPr>
          <p:cNvPr id="5" name="Picture 4" descr="A person standing in front of a window&#10;&#10;Description automatically generated">
            <a:extLst>
              <a:ext uri="{FF2B5EF4-FFF2-40B4-BE49-F238E27FC236}">
                <a16:creationId xmlns:a16="http://schemas.microsoft.com/office/drawing/2014/main" id="{E8D34B50-EAAD-651A-058C-F82EE11C2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4" name="TextBox 3">
            <a:extLst>
              <a:ext uri="{FF2B5EF4-FFF2-40B4-BE49-F238E27FC236}">
                <a16:creationId xmlns:a16="http://schemas.microsoft.com/office/drawing/2014/main" id="{E43F98C0-91E9-595D-F1CF-110B56D7D3B9}"/>
              </a:ext>
            </a:extLst>
          </p:cNvPr>
          <p:cNvSpPr txBox="1"/>
          <p:nvPr/>
        </p:nvSpPr>
        <p:spPr>
          <a:xfrm>
            <a:off x="838200" y="1206230"/>
            <a:ext cx="9842770" cy="646331"/>
          </a:xfrm>
          <a:prstGeom prst="rect">
            <a:avLst/>
          </a:prstGeom>
          <a:noFill/>
        </p:spPr>
        <p:txBody>
          <a:bodyPr wrap="square" rtlCol="0">
            <a:spAutoFit/>
          </a:bodyPr>
          <a:lstStyle/>
          <a:p>
            <a:r>
              <a:rPr lang="en-BH" sz="3600" dirty="0">
                <a:solidFill>
                  <a:schemeClr val="tx2">
                    <a:lumMod val="50000"/>
                  </a:schemeClr>
                </a:solidFill>
                <a:latin typeface="+mj-lt"/>
              </a:rPr>
              <a:t>Results</a:t>
            </a:r>
          </a:p>
        </p:txBody>
      </p:sp>
      <p:pic>
        <p:nvPicPr>
          <p:cNvPr id="12" name="Picture 11" descr="A graph with numbers and a number of missing data&#10;&#10;Description automatically generated">
            <a:extLst>
              <a:ext uri="{FF2B5EF4-FFF2-40B4-BE49-F238E27FC236}">
                <a16:creationId xmlns:a16="http://schemas.microsoft.com/office/drawing/2014/main" id="{4384EA57-1706-B7EC-3314-B7616D94D8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6313" y="1936428"/>
            <a:ext cx="5645573" cy="3830116"/>
          </a:xfrm>
          <a:prstGeom prst="rect">
            <a:avLst/>
          </a:prstGeom>
        </p:spPr>
      </p:pic>
      <p:pic>
        <p:nvPicPr>
          <p:cNvPr id="14" name="Picture 13" descr="A graph with numbers and a number of missing data&#10;&#10;Description automatically generated">
            <a:extLst>
              <a:ext uri="{FF2B5EF4-FFF2-40B4-BE49-F238E27FC236}">
                <a16:creationId xmlns:a16="http://schemas.microsoft.com/office/drawing/2014/main" id="{47DA99D3-3324-BE0B-B8AD-776EEBE8B9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097" y="1932214"/>
            <a:ext cx="5657902" cy="3803423"/>
          </a:xfrm>
          <a:prstGeom prst="rect">
            <a:avLst/>
          </a:prstGeom>
        </p:spPr>
      </p:pic>
    </p:spTree>
    <p:extLst>
      <p:ext uri="{BB962C8B-B14F-4D97-AF65-F5344CB8AC3E}">
        <p14:creationId xmlns:p14="http://schemas.microsoft.com/office/powerpoint/2010/main" val="3660698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8F812-AC36-7B4C-CD5D-86280929EF2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4854B86-2F8E-7BCA-4AC9-7144FD9B3FFF}"/>
              </a:ext>
            </a:extLst>
          </p:cNvPr>
          <p:cNvSpPr>
            <a:spLocks noGrp="1"/>
          </p:cNvSpPr>
          <p:nvPr>
            <p:ph type="subTitle" idx="1"/>
          </p:nvPr>
        </p:nvSpPr>
        <p:spPr/>
        <p:txBody>
          <a:bodyPr/>
          <a:lstStyle/>
          <a:p>
            <a:endParaRPr lang="en-US"/>
          </a:p>
        </p:txBody>
      </p:sp>
      <p:pic>
        <p:nvPicPr>
          <p:cNvPr id="5" name="Picture 4" descr="A person standing in front of a window&#10;&#10;Description automatically generated">
            <a:extLst>
              <a:ext uri="{FF2B5EF4-FFF2-40B4-BE49-F238E27FC236}">
                <a16:creationId xmlns:a16="http://schemas.microsoft.com/office/drawing/2014/main" id="{E8D34B50-EAAD-651A-058C-F82EE11C2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4" name="TextBox 3">
            <a:extLst>
              <a:ext uri="{FF2B5EF4-FFF2-40B4-BE49-F238E27FC236}">
                <a16:creationId xmlns:a16="http://schemas.microsoft.com/office/drawing/2014/main" id="{E43F98C0-91E9-595D-F1CF-110B56D7D3B9}"/>
              </a:ext>
            </a:extLst>
          </p:cNvPr>
          <p:cNvSpPr txBox="1"/>
          <p:nvPr/>
        </p:nvSpPr>
        <p:spPr>
          <a:xfrm>
            <a:off x="838200" y="1206230"/>
            <a:ext cx="9842770" cy="646331"/>
          </a:xfrm>
          <a:prstGeom prst="rect">
            <a:avLst/>
          </a:prstGeom>
          <a:noFill/>
        </p:spPr>
        <p:txBody>
          <a:bodyPr wrap="square" rtlCol="0">
            <a:spAutoFit/>
          </a:bodyPr>
          <a:lstStyle/>
          <a:p>
            <a:r>
              <a:rPr lang="en-BH" sz="3600" dirty="0">
                <a:solidFill>
                  <a:schemeClr val="tx2">
                    <a:lumMod val="50000"/>
                  </a:schemeClr>
                </a:solidFill>
                <a:latin typeface="+mj-lt"/>
              </a:rPr>
              <a:t>Discussion</a:t>
            </a:r>
          </a:p>
        </p:txBody>
      </p:sp>
      <p:sp>
        <p:nvSpPr>
          <p:cNvPr id="6" name="TextBox 5">
            <a:extLst>
              <a:ext uri="{FF2B5EF4-FFF2-40B4-BE49-F238E27FC236}">
                <a16:creationId xmlns:a16="http://schemas.microsoft.com/office/drawing/2014/main" id="{BAEC58A6-7AA0-BB5F-FC6F-9AE118E16296}"/>
              </a:ext>
            </a:extLst>
          </p:cNvPr>
          <p:cNvSpPr txBox="1"/>
          <p:nvPr/>
        </p:nvSpPr>
        <p:spPr>
          <a:xfrm>
            <a:off x="838200" y="1852561"/>
            <a:ext cx="9727659" cy="4462760"/>
          </a:xfrm>
          <a:prstGeom prst="rect">
            <a:avLst/>
          </a:prstGeom>
          <a:noFill/>
        </p:spPr>
        <p:txBody>
          <a:bodyPr wrap="square" rtlCol="0">
            <a:spAutoFit/>
          </a:bodyPr>
          <a:lstStyle/>
          <a:p>
            <a:pPr marL="171450" indent="-171450" rtl="0">
              <a:spcBef>
                <a:spcPts val="0"/>
              </a:spcBef>
              <a:spcAft>
                <a:spcPts val="0"/>
              </a:spcAft>
              <a:buFont typeface="Arial" panose="020B0604020202020204" pitchFamily="34" charset="0"/>
              <a:buChar char="•"/>
            </a:pPr>
            <a:r>
              <a:rPr lang="en-US" sz="2000" b="0" i="0" u="none" strike="noStrike" dirty="0">
                <a:solidFill>
                  <a:srgbClr val="000000"/>
                </a:solidFill>
                <a:effectLst/>
              </a:rPr>
              <a:t>According to Bahrain Defence Force Hospital standards, the referrer must provide enough medical information regarding the desired medical exposure so that the radiation practitioner can determine whether the exposure is appropriate. </a:t>
            </a:r>
          </a:p>
          <a:p>
            <a:pPr rtl="0">
              <a:spcBef>
                <a:spcPts val="0"/>
              </a:spcBef>
              <a:spcAft>
                <a:spcPts val="0"/>
              </a:spcAft>
            </a:pPr>
            <a:endParaRPr lang="en-US" sz="2000" b="0" i="0" u="none" strike="noStrike" dirty="0">
              <a:solidFill>
                <a:srgbClr val="000000"/>
              </a:solidFill>
              <a:effectLst/>
            </a:endParaRPr>
          </a:p>
          <a:p>
            <a:pPr marL="171450" indent="-171450" rtl="0">
              <a:spcBef>
                <a:spcPts val="0"/>
              </a:spcBef>
              <a:spcAft>
                <a:spcPts val="0"/>
              </a:spcAft>
              <a:buFont typeface="Arial" panose="020B0604020202020204" pitchFamily="34" charset="0"/>
              <a:buChar char="•"/>
            </a:pPr>
            <a:r>
              <a:rPr lang="en-US" sz="2000" b="0" i="0" u="none" strike="noStrike" dirty="0">
                <a:solidFill>
                  <a:srgbClr val="000000"/>
                </a:solidFill>
                <a:effectLst/>
              </a:rPr>
              <a:t>The highest missing data criteria in both the CT and X-ray requests was the "clinical problem described" </a:t>
            </a:r>
            <a:r>
              <a:rPr lang="en-US" sz="2000" dirty="0">
                <a:solidFill>
                  <a:srgbClr val="000000"/>
                </a:solidFill>
              </a:rPr>
              <a:t>which is</a:t>
            </a:r>
            <a:r>
              <a:rPr lang="en-US" sz="2000" b="0" i="0" u="none" strike="noStrike" dirty="0">
                <a:solidFill>
                  <a:srgbClr val="000000"/>
                </a:solidFill>
                <a:effectLst/>
              </a:rPr>
              <a:t> essential in assisting the patients with writing more accurate reports and guiding them for further investigations for the diagnosis and treatment.</a:t>
            </a:r>
          </a:p>
          <a:p>
            <a:pPr rtl="0">
              <a:spcBef>
                <a:spcPts val="0"/>
              </a:spcBef>
              <a:spcAft>
                <a:spcPts val="0"/>
              </a:spcAft>
            </a:pPr>
            <a:endParaRPr lang="en-US" sz="2000" b="0" i="0" u="none" strike="noStrike" dirty="0">
              <a:solidFill>
                <a:srgbClr val="000000"/>
              </a:solidFill>
              <a:effectLst/>
            </a:endParaRPr>
          </a:p>
          <a:p>
            <a:pPr marL="171450" indent="-171450" rtl="0">
              <a:spcBef>
                <a:spcPts val="0"/>
              </a:spcBef>
              <a:spcAft>
                <a:spcPts val="0"/>
              </a:spcAft>
              <a:buFont typeface="Arial" panose="020B0604020202020204" pitchFamily="34" charset="0"/>
              <a:buChar char="•"/>
            </a:pPr>
            <a:r>
              <a:rPr lang="en-US" sz="2000" dirty="0">
                <a:solidFill>
                  <a:srgbClr val="000000"/>
                </a:solidFill>
              </a:rPr>
              <a:t>Missing clinical information leads to a cumulative effect of various problems, such as increasing the stochastic effect of radiation in patients by repeating the imaging when the request is incorrect, decreasing the imaging machine life, extra costs for patients and the hospital, delay in diagnosing/treating the patient, miscommunication between the referring physician, technologist, and radiologist. These issues can be easily avoidable if the referring physician fills out the radiology request form adequately. </a:t>
            </a:r>
            <a:endParaRPr lang="en-BH" sz="2400" dirty="0">
              <a:solidFill>
                <a:schemeClr val="tx2">
                  <a:lumMod val="50000"/>
                </a:schemeClr>
              </a:solidFill>
            </a:endParaRPr>
          </a:p>
        </p:txBody>
      </p:sp>
      <p:sp>
        <p:nvSpPr>
          <p:cNvPr id="8" name="TextBox 7">
            <a:extLst>
              <a:ext uri="{FF2B5EF4-FFF2-40B4-BE49-F238E27FC236}">
                <a16:creationId xmlns:a16="http://schemas.microsoft.com/office/drawing/2014/main" id="{701832F8-B955-0353-F64A-4A5E0906A90A}"/>
              </a:ext>
            </a:extLst>
          </p:cNvPr>
          <p:cNvSpPr txBox="1"/>
          <p:nvPr/>
        </p:nvSpPr>
        <p:spPr>
          <a:xfrm>
            <a:off x="568036" y="-207818"/>
            <a:ext cx="184731" cy="369332"/>
          </a:xfrm>
          <a:prstGeom prst="rect">
            <a:avLst/>
          </a:prstGeom>
          <a:noFill/>
        </p:spPr>
        <p:txBody>
          <a:bodyPr wrap="none" rtlCol="0">
            <a:spAutoFit/>
          </a:bodyPr>
          <a:lstStyle/>
          <a:p>
            <a:endParaRPr lang="en-BH" dirty="0"/>
          </a:p>
        </p:txBody>
      </p:sp>
    </p:spTree>
    <p:extLst>
      <p:ext uri="{BB962C8B-B14F-4D97-AF65-F5344CB8AC3E}">
        <p14:creationId xmlns:p14="http://schemas.microsoft.com/office/powerpoint/2010/main" val="3893353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8F812-AC36-7B4C-CD5D-86280929EF2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4854B86-2F8E-7BCA-4AC9-7144FD9B3FFF}"/>
              </a:ext>
            </a:extLst>
          </p:cNvPr>
          <p:cNvSpPr>
            <a:spLocks noGrp="1"/>
          </p:cNvSpPr>
          <p:nvPr>
            <p:ph type="subTitle" idx="1"/>
          </p:nvPr>
        </p:nvSpPr>
        <p:spPr/>
        <p:txBody>
          <a:bodyPr/>
          <a:lstStyle/>
          <a:p>
            <a:endParaRPr lang="en-US"/>
          </a:p>
        </p:txBody>
      </p:sp>
      <p:pic>
        <p:nvPicPr>
          <p:cNvPr id="5" name="Picture 4" descr="A person standing in front of a window&#10;&#10;Description automatically generated">
            <a:extLst>
              <a:ext uri="{FF2B5EF4-FFF2-40B4-BE49-F238E27FC236}">
                <a16:creationId xmlns:a16="http://schemas.microsoft.com/office/drawing/2014/main" id="{E8D34B50-EAAD-651A-058C-F82EE11C2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4" name="TextBox 3">
            <a:extLst>
              <a:ext uri="{FF2B5EF4-FFF2-40B4-BE49-F238E27FC236}">
                <a16:creationId xmlns:a16="http://schemas.microsoft.com/office/drawing/2014/main" id="{E43F98C0-91E9-595D-F1CF-110B56D7D3B9}"/>
              </a:ext>
            </a:extLst>
          </p:cNvPr>
          <p:cNvSpPr txBox="1"/>
          <p:nvPr/>
        </p:nvSpPr>
        <p:spPr>
          <a:xfrm>
            <a:off x="838200" y="1206230"/>
            <a:ext cx="9842770" cy="646331"/>
          </a:xfrm>
          <a:prstGeom prst="rect">
            <a:avLst/>
          </a:prstGeom>
          <a:noFill/>
        </p:spPr>
        <p:txBody>
          <a:bodyPr wrap="square" rtlCol="0">
            <a:spAutoFit/>
          </a:bodyPr>
          <a:lstStyle/>
          <a:p>
            <a:r>
              <a:rPr lang="en-BH" sz="3600" dirty="0">
                <a:solidFill>
                  <a:schemeClr val="tx2">
                    <a:lumMod val="50000"/>
                  </a:schemeClr>
                </a:solidFill>
                <a:latin typeface="+mj-lt"/>
              </a:rPr>
              <a:t>Conclusion</a:t>
            </a:r>
          </a:p>
        </p:txBody>
      </p:sp>
      <p:sp>
        <p:nvSpPr>
          <p:cNvPr id="6" name="TextBox 5">
            <a:extLst>
              <a:ext uri="{FF2B5EF4-FFF2-40B4-BE49-F238E27FC236}">
                <a16:creationId xmlns:a16="http://schemas.microsoft.com/office/drawing/2014/main" id="{BAEC58A6-7AA0-BB5F-FC6F-9AE118E16296}"/>
              </a:ext>
            </a:extLst>
          </p:cNvPr>
          <p:cNvSpPr txBox="1"/>
          <p:nvPr/>
        </p:nvSpPr>
        <p:spPr>
          <a:xfrm>
            <a:off x="1116834" y="1936428"/>
            <a:ext cx="9727659" cy="3970318"/>
          </a:xfrm>
          <a:prstGeom prst="rect">
            <a:avLst/>
          </a:prstGeom>
          <a:noFill/>
        </p:spPr>
        <p:txBody>
          <a:bodyPr wrap="square" rtlCol="0">
            <a:spAutoFit/>
          </a:bodyPr>
          <a:lstStyle/>
          <a:p>
            <a:pPr marL="457200" indent="-457200">
              <a:buFont typeface="Arial" panose="020B0604020202020204" pitchFamily="34" charset="0"/>
              <a:buChar char="•"/>
            </a:pPr>
            <a:r>
              <a:rPr lang="en-US" sz="2000" dirty="0">
                <a:solidFill>
                  <a:srgbClr val="000000"/>
                </a:solidFill>
              </a:rPr>
              <a:t>It is essential to properly fill radiologist requests form as it is important for radiologist </a:t>
            </a:r>
            <a:r>
              <a:rPr lang="en-US" sz="2000" b="0" i="0" u="none" strike="noStrike" dirty="0">
                <a:solidFill>
                  <a:srgbClr val="000000"/>
                </a:solidFill>
                <a:effectLst/>
              </a:rPr>
              <a:t>to make the correct radiological diagnosis.</a:t>
            </a:r>
          </a:p>
          <a:p>
            <a:pPr marL="457200" indent="-457200">
              <a:buFont typeface="Arial" panose="020B0604020202020204" pitchFamily="34" charset="0"/>
              <a:buChar char="•"/>
            </a:pPr>
            <a:r>
              <a:rPr lang="en-US" sz="2000" dirty="0">
                <a:solidFill>
                  <a:srgbClr val="000000"/>
                </a:solidFill>
              </a:rPr>
              <a:t>In our study, there is a significant amount of missing data for both the X-ray and CT scan radiology request forms. </a:t>
            </a:r>
            <a:endParaRPr lang="en-US" sz="2000" b="0" i="0" u="none" strike="noStrike" dirty="0">
              <a:solidFill>
                <a:srgbClr val="000000"/>
              </a:solidFill>
              <a:effectLst/>
            </a:endParaRPr>
          </a:p>
          <a:p>
            <a:pPr marL="457200" indent="-457200">
              <a:buFont typeface="Arial" panose="020B0604020202020204" pitchFamily="34" charset="0"/>
              <a:buChar char="•"/>
            </a:pPr>
            <a:r>
              <a:rPr lang="en-US" sz="2000" b="0" i="0" u="none" strike="noStrike" dirty="0">
                <a:solidFill>
                  <a:srgbClr val="000000"/>
                </a:solidFill>
                <a:effectLst/>
              </a:rPr>
              <a:t>Incomplete radiological requests increase costs, workload, and radiation exposure to patients and staff. </a:t>
            </a:r>
          </a:p>
          <a:p>
            <a:pPr marL="457200" indent="-457200">
              <a:buFont typeface="Arial" panose="020B0604020202020204" pitchFamily="34" charset="0"/>
              <a:buChar char="•"/>
            </a:pPr>
            <a:r>
              <a:rPr lang="en-US" sz="2000" b="0" i="0" u="none" strike="noStrike" dirty="0">
                <a:solidFill>
                  <a:srgbClr val="000000"/>
                </a:solidFill>
                <a:effectLst/>
              </a:rPr>
              <a:t>Therefore, cutting down on radiological </a:t>
            </a:r>
            <a:r>
              <a:rPr lang="en-US" sz="2000" dirty="0">
                <a:solidFill>
                  <a:srgbClr val="000000"/>
                </a:solidFill>
              </a:rPr>
              <a:t>requests</a:t>
            </a:r>
            <a:r>
              <a:rPr lang="en-US" sz="2000" b="0" i="0" u="none" strike="noStrike" dirty="0">
                <a:solidFill>
                  <a:srgbClr val="000000"/>
                </a:solidFill>
                <a:effectLst/>
              </a:rPr>
              <a:t> will not only spare patients from needless exposure, but it can also significantly reduce operating expenses and workload for the department. </a:t>
            </a:r>
            <a:endParaRPr lang="en-US" sz="2000" b="0" dirty="0">
              <a:effectLst/>
            </a:endParaRPr>
          </a:p>
          <a:p>
            <a:pPr marL="914400" lvl="1" indent="-457200">
              <a:buFont typeface="Arial" panose="020B0604020202020204" pitchFamily="34" charset="0"/>
              <a:buChar char="•"/>
            </a:pPr>
            <a:endParaRPr lang="en-BH" sz="2400" dirty="0">
              <a:solidFill>
                <a:schemeClr val="tx2">
                  <a:lumMod val="50000"/>
                </a:schemeClr>
              </a:solidFill>
            </a:endParaRPr>
          </a:p>
          <a:p>
            <a:pPr marL="457200" indent="-457200">
              <a:buFont typeface="Arial" panose="020B0604020202020204" pitchFamily="34" charset="0"/>
              <a:buChar char="•"/>
            </a:pPr>
            <a:endParaRPr lang="en-BH" sz="2400" dirty="0">
              <a:solidFill>
                <a:schemeClr val="tx2">
                  <a:lumMod val="50000"/>
                </a:schemeClr>
              </a:solidFill>
            </a:endParaRPr>
          </a:p>
          <a:p>
            <a:pPr marL="914400" lvl="1" indent="-457200">
              <a:buFont typeface="Arial" panose="020B0604020202020204" pitchFamily="34" charset="0"/>
              <a:buChar char="•"/>
            </a:pPr>
            <a:endParaRPr lang="en-BH" sz="2400" dirty="0">
              <a:solidFill>
                <a:schemeClr val="tx2">
                  <a:lumMod val="50000"/>
                </a:schemeClr>
              </a:solidFill>
            </a:endParaRPr>
          </a:p>
        </p:txBody>
      </p:sp>
      <p:sp>
        <p:nvSpPr>
          <p:cNvPr id="8" name="TextBox 7">
            <a:extLst>
              <a:ext uri="{FF2B5EF4-FFF2-40B4-BE49-F238E27FC236}">
                <a16:creationId xmlns:a16="http://schemas.microsoft.com/office/drawing/2014/main" id="{701832F8-B955-0353-F64A-4A5E0906A90A}"/>
              </a:ext>
            </a:extLst>
          </p:cNvPr>
          <p:cNvSpPr txBox="1"/>
          <p:nvPr/>
        </p:nvSpPr>
        <p:spPr>
          <a:xfrm>
            <a:off x="568036" y="-207818"/>
            <a:ext cx="184731" cy="369332"/>
          </a:xfrm>
          <a:prstGeom prst="rect">
            <a:avLst/>
          </a:prstGeom>
          <a:noFill/>
        </p:spPr>
        <p:txBody>
          <a:bodyPr wrap="none" rtlCol="0">
            <a:spAutoFit/>
          </a:bodyPr>
          <a:lstStyle/>
          <a:p>
            <a:endParaRPr lang="en-BH" dirty="0"/>
          </a:p>
        </p:txBody>
      </p:sp>
    </p:spTree>
    <p:extLst>
      <p:ext uri="{BB962C8B-B14F-4D97-AF65-F5344CB8AC3E}">
        <p14:creationId xmlns:p14="http://schemas.microsoft.com/office/powerpoint/2010/main" val="3643316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8F812-AC36-7B4C-CD5D-86280929EF2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4854B86-2F8E-7BCA-4AC9-7144FD9B3FFF}"/>
              </a:ext>
            </a:extLst>
          </p:cNvPr>
          <p:cNvSpPr>
            <a:spLocks noGrp="1"/>
          </p:cNvSpPr>
          <p:nvPr>
            <p:ph type="subTitle" idx="1"/>
          </p:nvPr>
        </p:nvSpPr>
        <p:spPr/>
        <p:txBody>
          <a:bodyPr/>
          <a:lstStyle/>
          <a:p>
            <a:endParaRPr lang="en-US"/>
          </a:p>
        </p:txBody>
      </p:sp>
      <p:pic>
        <p:nvPicPr>
          <p:cNvPr id="5" name="Picture 4" descr="A white text on a black background&#10;&#10;Description automatically generated">
            <a:extLst>
              <a:ext uri="{FF2B5EF4-FFF2-40B4-BE49-F238E27FC236}">
                <a16:creationId xmlns:a16="http://schemas.microsoft.com/office/drawing/2014/main" id="{22585623-E7D3-7A73-DEAE-FFA486792D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Tree>
    <p:extLst>
      <p:ext uri="{BB962C8B-B14F-4D97-AF65-F5344CB8AC3E}">
        <p14:creationId xmlns:p14="http://schemas.microsoft.com/office/powerpoint/2010/main" val="5383305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1573</TotalTime>
  <Words>463</Words>
  <Application>Microsoft Macintosh PowerPoint</Application>
  <PresentationFormat>Widescreen</PresentationFormat>
  <Paragraphs>36</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Kavin Thiran</dc:creator>
  <cp:lastModifiedBy>Alekya Devi Anala</cp:lastModifiedBy>
  <cp:revision>6</cp:revision>
  <dcterms:created xsi:type="dcterms:W3CDTF">2023-10-06T08:13:36Z</dcterms:created>
  <dcterms:modified xsi:type="dcterms:W3CDTF">2023-10-08T15:45:41Z</dcterms:modified>
</cp:coreProperties>
</file>