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8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CD8DF-448D-0EA6-3539-F0C4F7C71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85393D-1C32-572C-5EBB-A4539B30E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5CB49-0297-F077-7A47-BE24D77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2C73-E7A8-8F4B-7DC1-75F535772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ECD3C-A3A3-DD77-A474-DED55FDD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9161-6503-DCEC-13C9-7D540243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819A99-D1EC-68C4-6646-8730EE450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8F42-E751-0BF8-F742-9B3FCEBD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68A5C-48D5-6F8F-DD2B-2CE944957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A91CA-BF68-C986-864A-0FEF25DDB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3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24A0D7-F879-2644-D704-78FD4BA85D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60148-B230-DF19-521F-962A085CC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5D23-5F62-480E-0D1B-B6D54E2B4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86B80-8876-6D02-4BB6-0E3DAEB3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090578-80AC-E803-3AD2-8D187F00B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0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482C-EB79-A3AE-5EEB-B5F4C0BBD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2B0F0-79B6-61B5-6701-C9C6D4B5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AF535-24A0-648F-5763-2A48F423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514AE-41AB-DCCD-8DBC-12640864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569F2-C2E6-9372-D442-B6EAAEFD1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7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B09D-51E9-971F-2477-E3C51C0E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C69F-169A-2803-4AA2-387DA513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25F14-37B8-7E36-05BB-8321F7D28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6761-10DD-18F0-D891-A6E399D54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DEE41-6D71-71B6-AB3D-4EC8C43B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74032-5DC6-1B47-6E4A-7351EBEE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66EE1-C287-C569-3C81-9460764CB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4CC368-9909-9AF4-503A-5F4C2FEEE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69B70-C286-F7D7-C7B0-30907188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3015D-BD64-7A3D-D694-F576EF87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DA278-1845-FA62-CA47-75E99766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6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B62BC-D517-F26C-ACE7-590F52115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4DE1-C872-151D-37B5-0EE21B516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F5D03F-F57D-D3C4-A37B-59BE00566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A6CB8A-B83F-E782-270B-BF644E5C43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709F92-0BEC-9654-6DF8-67D127627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72B732-177B-A361-F881-D810DCC3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78900D-BA31-D2E3-4C19-2B3EFDDD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02118A-C55F-1D9C-4ED9-1656E2FC5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3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C3E4D-522E-5539-D044-CF944F71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8322E-CEA1-87B0-60CD-B5EDA531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7E6CC7-921B-6F0C-DB77-9D754101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4FA3A-B0AE-C7FB-B56A-2BCA7D97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1D16BD-4BF6-8577-CAA1-5CDE29DD3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808B2-D6F6-B84B-8B3E-7C9791EB9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B825A-08B0-C85E-0946-89C3AD7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7977B-0970-3054-7D63-81BB7D24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16ADD-100A-1E77-4436-2BD8B6131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3C3571-649C-B039-DB48-EBE5AC572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0E37E-0036-0A04-68A0-77636563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A0511-6351-4583-E233-E74335B8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71A52-25C3-EC68-D0BB-CCC3BBA63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1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D50C-9961-04EA-F510-230021C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B6D68F-77BA-7783-1DF9-EBA8B301A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6F259-0D12-3230-9891-50B03C320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966C8-3A54-873E-96BD-DC461ADA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F85CF8-3A04-6B61-9A38-86A80F0B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46E11-3ED0-6BF2-B99E-6CD9DE7A3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8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EE62BF-F623-1351-5E6F-12C20F71F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3CB5D-6FA8-1115-21CE-748ED5B14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0B39C-45D3-23CA-C937-62C7AA0506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E950-BAA1-4F43-9A65-5D1267ED50F5}" type="datetimeFigureOut">
              <a:rPr lang="en-US" smtClean="0"/>
              <a:t>10/7/23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23E27-A607-EA64-E84A-39203C9A1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EA84F-44EC-E0A5-BFA5-8AB3916C4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DD868-44A8-4F56-BBCB-5F2029814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8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rectangular frame with text&#10;&#10;Description automatically generated">
            <a:extLst>
              <a:ext uri="{FF2B5EF4-FFF2-40B4-BE49-F238E27FC236}">
                <a16:creationId xmlns:a16="http://schemas.microsoft.com/office/drawing/2014/main" id="{F42B7F08-07E8-2622-DE5F-ED61D7655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B69DF9-8996-61E6-8D1D-A60A85716612}"/>
              </a:ext>
            </a:extLst>
          </p:cNvPr>
          <p:cNvSpPr txBox="1"/>
          <p:nvPr/>
        </p:nvSpPr>
        <p:spPr>
          <a:xfrm>
            <a:off x="3101661" y="2316163"/>
            <a:ext cx="59886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H" sz="2800" dirty="0">
                <a:solidFill>
                  <a:schemeClr val="tx2">
                    <a:lumMod val="50000"/>
                  </a:schemeClr>
                </a:solidFill>
              </a:rPr>
              <a:t>Radiology and Breastfeeding Practices in the Kingdom of Bahrain: A Knowledge Assessment Among Healthcare Professionals</a:t>
            </a:r>
          </a:p>
          <a:p>
            <a:endParaRPr lang="en-BH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BH" dirty="0">
                <a:solidFill>
                  <a:schemeClr val="tx2">
                    <a:lumMod val="50000"/>
                  </a:schemeClr>
                </a:solidFill>
              </a:rPr>
              <a:t>Dr. Bedoor Al Omran	Maryam Al Khalifa</a:t>
            </a:r>
          </a:p>
          <a:p>
            <a:pPr algn="ctr"/>
            <a:r>
              <a:rPr lang="en-BH" dirty="0">
                <a:solidFill>
                  <a:schemeClr val="tx2">
                    <a:lumMod val="50000"/>
                  </a:schemeClr>
                </a:solidFill>
              </a:rPr>
              <a:t>Dr. Fatima Al Hakeem	Dr. Eman Shajarah</a:t>
            </a:r>
          </a:p>
        </p:txBody>
      </p:sp>
    </p:spTree>
    <p:extLst>
      <p:ext uri="{BB962C8B-B14F-4D97-AF65-F5344CB8AC3E}">
        <p14:creationId xmlns:p14="http://schemas.microsoft.com/office/powerpoint/2010/main" val="271732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B52E74-2EAD-C61F-F5A5-4908C614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H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E512F3-BC4C-2BEF-0ABA-51B1B048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H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F33630-BF4A-CBE9-3C69-57922269917C}"/>
              </a:ext>
            </a:extLst>
          </p:cNvPr>
          <p:cNvSpPr txBox="1"/>
          <p:nvPr/>
        </p:nvSpPr>
        <p:spPr>
          <a:xfrm>
            <a:off x="838200" y="1206230"/>
            <a:ext cx="98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3600" dirty="0">
                <a:solidFill>
                  <a:schemeClr val="tx2">
                    <a:lumMod val="50000"/>
                  </a:schemeClr>
                </a:solidFill>
                <a:latin typeface="+mj-lt"/>
                <a:cs typeface="Bangla Sangam MN" panose="02000000000000000000" pitchFamily="2" charset="0"/>
              </a:rPr>
              <a:t>Background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BD98F-A9FD-347C-4A6D-FEAFE5FD4F6D}"/>
              </a:ext>
            </a:extLst>
          </p:cNvPr>
          <p:cNvSpPr txBox="1"/>
          <p:nvPr/>
        </p:nvSpPr>
        <p:spPr>
          <a:xfrm>
            <a:off x="1128409" y="2159540"/>
            <a:ext cx="97276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  <a:cs typeface="Corsiva Hebrew" pitchFamily="2" charset="-79"/>
              </a:rPr>
              <a:t>Breastfeeding is beneficial for both mothers and babies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  <a:cs typeface="Corsiva Hebrew" pitchFamily="2" charset="-79"/>
              </a:rPr>
              <a:t>Healthcare professionals (HCPs) are a trusted source of information to breastfeeding mothers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  <a:cs typeface="Corsiva Hebrew" pitchFamily="2" charset="-79"/>
              </a:rPr>
              <a:t>Recent increase in the use of radiological imaging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  <a:cs typeface="Corsiva Hebrew" pitchFamily="2" charset="-79"/>
              </a:rPr>
              <a:t>Dilemma regarding whether it is safe to expose breastfeeding mothers to radiation/contrast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  <a:cs typeface="Corsiva Hebrew" pitchFamily="2" charset="-79"/>
              </a:rPr>
              <a:t>Unjustified anxiety regarding safety </a:t>
            </a:r>
            <a:r>
              <a:rPr lang="en-BH" sz="2400" dirty="0">
                <a:solidFill>
                  <a:schemeClr val="tx2">
                    <a:lumMod val="50000"/>
                  </a:schemeClr>
                </a:solidFill>
                <a:cs typeface="Corsiva Hebrew" pitchFamily="2" charset="-79"/>
                <a:sym typeface="Wingdings" pitchFamily="2" charset="2"/>
              </a:rPr>
              <a:t> unnecessary avoidance of diagnostic imaging or unnecessary interruption of breastfeeding</a:t>
            </a:r>
            <a:endParaRPr lang="en-BH" sz="2400" dirty="0">
              <a:solidFill>
                <a:schemeClr val="tx2">
                  <a:lumMod val="50000"/>
                </a:schemeClr>
              </a:solidFill>
              <a:cs typeface="Corsiva Hebrew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  <a:cs typeface="Corsiva Hebrew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7C146-0E22-A9BD-F9E3-3634A4513D6F}"/>
              </a:ext>
            </a:extLst>
          </p:cNvPr>
          <p:cNvSpPr txBox="1"/>
          <p:nvPr/>
        </p:nvSpPr>
        <p:spPr>
          <a:xfrm>
            <a:off x="838200" y="1206230"/>
            <a:ext cx="98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Methods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62A67-6256-980A-78DD-CB26BEBD2A7C}"/>
              </a:ext>
            </a:extLst>
          </p:cNvPr>
          <p:cNvSpPr txBox="1"/>
          <p:nvPr/>
        </p:nvSpPr>
        <p:spPr>
          <a:xfrm>
            <a:off x="1128409" y="2159540"/>
            <a:ext cx="9727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Cross sectional study from August 2022 to October 2022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Participants included doctors, nurses, radiological technicians, and other allied HCPs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A questionnaire was formed and distrubuted to HCPs in the public and private sectors in Bahrain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Demographic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General breastfeeding knowledge (12 questions)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Radiology-related breastfeeding knowledge (13 questions)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Source of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25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F98C0-91E9-595D-F1CF-110B56D7D3B9}"/>
              </a:ext>
            </a:extLst>
          </p:cNvPr>
          <p:cNvSpPr txBox="1"/>
          <p:nvPr/>
        </p:nvSpPr>
        <p:spPr>
          <a:xfrm>
            <a:off x="838200" y="1206230"/>
            <a:ext cx="98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C58A6-7AA0-BB5F-FC6F-9AE118E16296}"/>
              </a:ext>
            </a:extLst>
          </p:cNvPr>
          <p:cNvSpPr txBox="1"/>
          <p:nvPr/>
        </p:nvSpPr>
        <p:spPr>
          <a:xfrm>
            <a:off x="1128409" y="2159540"/>
            <a:ext cx="97276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384 respondents: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Average score of 72% (general – 80%, radiology – 65%)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Factors contributing to a higher score: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Personal history of breastfeeding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Age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Board-certified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Years of work experience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Availability of imaging facilities in the workplace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4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F98C0-91E9-595D-F1CF-110B56D7D3B9}"/>
              </a:ext>
            </a:extLst>
          </p:cNvPr>
          <p:cNvSpPr txBox="1"/>
          <p:nvPr/>
        </p:nvSpPr>
        <p:spPr>
          <a:xfrm>
            <a:off x="838200" y="1206230"/>
            <a:ext cx="98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C58A6-7AA0-BB5F-FC6F-9AE118E16296}"/>
              </a:ext>
            </a:extLst>
          </p:cNvPr>
          <p:cNvSpPr txBox="1"/>
          <p:nvPr/>
        </p:nvSpPr>
        <p:spPr>
          <a:xfrm>
            <a:off x="1128409" y="2159540"/>
            <a:ext cx="972765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Evident lack of knowledge regarding use of imaging modalities or contrast in breastfeeding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Concern about the quality of health counselling provided to these 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Many breastfeeding patients undergo radiological procedures for different reasons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Breastfeeding mothers depend on HCPs for information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Incorrect information may unnecessarily impair breastfeeding practices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832F8-B955-0353-F64A-4A5E0906A90A}"/>
              </a:ext>
            </a:extLst>
          </p:cNvPr>
          <p:cNvSpPr txBox="1"/>
          <p:nvPr/>
        </p:nvSpPr>
        <p:spPr>
          <a:xfrm>
            <a:off x="568036" y="-20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893353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E8D34B50-EAAD-651A-058C-F82EE11C2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3F98C0-91E9-595D-F1CF-110B56D7D3B9}"/>
              </a:ext>
            </a:extLst>
          </p:cNvPr>
          <p:cNvSpPr txBox="1"/>
          <p:nvPr/>
        </p:nvSpPr>
        <p:spPr>
          <a:xfrm>
            <a:off x="838200" y="1206230"/>
            <a:ext cx="9842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H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Conclusion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EC58A6-7AA0-BB5F-FC6F-9AE118E16296}"/>
              </a:ext>
            </a:extLst>
          </p:cNvPr>
          <p:cNvSpPr txBox="1"/>
          <p:nvPr/>
        </p:nvSpPr>
        <p:spPr>
          <a:xfrm>
            <a:off x="1128409" y="2159540"/>
            <a:ext cx="97276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General breastfeeding knowledge was adequate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Deficiency in radiology-related knowledge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Standardized breastfeeding education program for HCPs regarding: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Common breastfeeding problems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BH" sz="2400" dirty="0">
                <a:solidFill>
                  <a:schemeClr val="tx2">
                    <a:lumMod val="50000"/>
                  </a:schemeClr>
                </a:solidFill>
              </a:rPr>
              <a:t>Exposure to radiological imaging and/or contrast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BH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832F8-B955-0353-F64A-4A5E0906A90A}"/>
              </a:ext>
            </a:extLst>
          </p:cNvPr>
          <p:cNvSpPr txBox="1"/>
          <p:nvPr/>
        </p:nvSpPr>
        <p:spPr>
          <a:xfrm>
            <a:off x="568036" y="-207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BH" dirty="0"/>
          </a:p>
        </p:txBody>
      </p:sp>
    </p:spTree>
    <p:extLst>
      <p:ext uri="{BB962C8B-B14F-4D97-AF65-F5344CB8AC3E}">
        <p14:creationId xmlns:p14="http://schemas.microsoft.com/office/powerpoint/2010/main" val="3643316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8F812-AC36-7B4C-CD5D-86280929EF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54B86-2F8E-7BCA-4AC9-7144FD9B3F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2585623-E7D3-7A73-DEAE-FFA48679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0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273</Words>
  <Application>Microsoft Macintosh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Kavin Thiran</dc:creator>
  <cp:lastModifiedBy>Sh. Maryam Fahad Khalifa Salman AlKhalifa</cp:lastModifiedBy>
  <cp:revision>6</cp:revision>
  <dcterms:created xsi:type="dcterms:W3CDTF">2023-10-06T08:13:36Z</dcterms:created>
  <dcterms:modified xsi:type="dcterms:W3CDTF">2023-10-07T15:26:45Z</dcterms:modified>
</cp:coreProperties>
</file>