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82" r:id="rId7"/>
    <p:sldId id="270" r:id="rId8"/>
    <p:sldId id="276" r:id="rId9"/>
    <p:sldId id="283" r:id="rId10"/>
    <p:sldId id="271" r:id="rId11"/>
    <p:sldId id="278" r:id="rId12"/>
    <p:sldId id="284" r:id="rId13"/>
    <p:sldId id="272" r:id="rId14"/>
    <p:sldId id="273" r:id="rId15"/>
    <p:sldId id="274" r:id="rId16"/>
    <p:sldId id="275" r:id="rId17"/>
    <p:sldId id="287" r:id="rId18"/>
    <p:sldId id="279" r:id="rId19"/>
    <p:sldId id="280" r:id="rId20"/>
    <p:sldId id="288" r:id="rId21"/>
    <p:sldId id="290" r:id="rId22"/>
    <p:sldId id="291" r:id="rId23"/>
    <p:sldId id="292" r:id="rId24"/>
    <p:sldId id="286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waf Alharbi" initials="NA" lastIdx="1" clrIdx="0">
    <p:extLst>
      <p:ext uri="{19B8F6BF-5375-455C-9EA6-DF929625EA0E}">
        <p15:presenceInfo xmlns:p15="http://schemas.microsoft.com/office/powerpoint/2012/main" userId="S::nawaf.alharbi@agfa.com::95f2c60b-a9aa-4282-87b2-9bd3ccae0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9T16:47:07.97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0B7A5-C6D3-4D51-9C6D-8D8533804462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1EB59-BEA9-4E9B-BB26-F8919C223293}">
      <dgm:prSet phldrT="[Text]" custT="1"/>
      <dgm:spPr/>
      <dgm:t>
        <a:bodyPr/>
        <a:lstStyle/>
        <a:p>
          <a:r>
            <a:rPr lang="en-US" sz="1100" dirty="0"/>
            <a:t>Direction</a:t>
          </a:r>
        </a:p>
      </dgm:t>
    </dgm:pt>
    <dgm:pt modelId="{168D5856-BD02-4AEE-BEB6-1727D00DDDFC}" type="parTrans" cxnId="{579979F8-91AD-40A5-89BD-BDA95DA4B30A}">
      <dgm:prSet/>
      <dgm:spPr/>
      <dgm:t>
        <a:bodyPr/>
        <a:lstStyle/>
        <a:p>
          <a:endParaRPr lang="en-US" sz="3200"/>
        </a:p>
      </dgm:t>
    </dgm:pt>
    <dgm:pt modelId="{1B127007-BC15-4FEA-870D-DD9334CE7908}" type="sibTrans" cxnId="{579979F8-91AD-40A5-89BD-BDA95DA4B30A}">
      <dgm:prSet/>
      <dgm:spPr/>
      <dgm:t>
        <a:bodyPr/>
        <a:lstStyle/>
        <a:p>
          <a:endParaRPr lang="en-US" sz="3200"/>
        </a:p>
      </dgm:t>
    </dgm:pt>
    <dgm:pt modelId="{359306D5-C704-4D0F-9CC3-6F476E469F2D}">
      <dgm:prSet phldrT="[Text]" custT="1"/>
      <dgm:spPr/>
      <dgm:t>
        <a:bodyPr/>
        <a:lstStyle/>
        <a:p>
          <a:r>
            <a:rPr lang="en-US" sz="850" dirty="0"/>
            <a:t>Interoperability</a:t>
          </a:r>
        </a:p>
      </dgm:t>
    </dgm:pt>
    <dgm:pt modelId="{851F1564-79F4-47A8-8493-4F49C53C53F6}" type="parTrans" cxnId="{D7F12B6E-25CB-45B3-9070-7BDE6B864E37}">
      <dgm:prSet/>
      <dgm:spPr/>
      <dgm:t>
        <a:bodyPr/>
        <a:lstStyle/>
        <a:p>
          <a:endParaRPr lang="en-US" sz="3200"/>
        </a:p>
      </dgm:t>
    </dgm:pt>
    <dgm:pt modelId="{1FF66A13-F9E4-41C2-B5B8-9D541508C0B2}" type="sibTrans" cxnId="{D7F12B6E-25CB-45B3-9070-7BDE6B864E37}">
      <dgm:prSet/>
      <dgm:spPr/>
      <dgm:t>
        <a:bodyPr/>
        <a:lstStyle/>
        <a:p>
          <a:endParaRPr lang="en-US" sz="3200"/>
        </a:p>
      </dgm:t>
    </dgm:pt>
    <dgm:pt modelId="{A082C436-10C0-4CC0-B86D-B9D78CB25A67}">
      <dgm:prSet phldrT="[Text]" custT="1"/>
      <dgm:spPr/>
      <dgm:t>
        <a:bodyPr/>
        <a:lstStyle/>
        <a:p>
          <a:r>
            <a:rPr lang="en-US" sz="1000" dirty="0"/>
            <a:t>Cybersecurity</a:t>
          </a:r>
        </a:p>
      </dgm:t>
    </dgm:pt>
    <dgm:pt modelId="{12EFAD26-6885-46F8-B4BD-D90C7F6F1938}" type="parTrans" cxnId="{277B3079-5EEB-4F76-A49A-754D044562A6}">
      <dgm:prSet/>
      <dgm:spPr/>
      <dgm:t>
        <a:bodyPr/>
        <a:lstStyle/>
        <a:p>
          <a:endParaRPr lang="en-US" sz="3200"/>
        </a:p>
      </dgm:t>
    </dgm:pt>
    <dgm:pt modelId="{A86C7F01-8C67-4E38-9674-31078EA57254}" type="sibTrans" cxnId="{277B3079-5EEB-4F76-A49A-754D044562A6}">
      <dgm:prSet/>
      <dgm:spPr/>
      <dgm:t>
        <a:bodyPr/>
        <a:lstStyle/>
        <a:p>
          <a:endParaRPr lang="en-US" sz="3200"/>
        </a:p>
      </dgm:t>
    </dgm:pt>
    <dgm:pt modelId="{A3B7FE71-9571-4068-BD33-759742E6B86E}">
      <dgm:prSet phldrT="[Text]" custT="1"/>
      <dgm:spPr/>
      <dgm:t>
        <a:bodyPr/>
        <a:lstStyle/>
        <a:p>
          <a:r>
            <a:rPr lang="en-US" sz="900" dirty="0"/>
            <a:t>Infrastructure Reediness</a:t>
          </a:r>
        </a:p>
      </dgm:t>
    </dgm:pt>
    <dgm:pt modelId="{47EB1378-0B4D-44F0-A440-B5FE6A3C73DE}" type="parTrans" cxnId="{9F6FED05-FF58-4FB7-AA2C-D8AEBB73FC3E}">
      <dgm:prSet/>
      <dgm:spPr/>
      <dgm:t>
        <a:bodyPr/>
        <a:lstStyle/>
        <a:p>
          <a:endParaRPr lang="en-US" sz="3200"/>
        </a:p>
      </dgm:t>
    </dgm:pt>
    <dgm:pt modelId="{344D3F34-9158-4295-BC0C-6323CD1B21B1}" type="sibTrans" cxnId="{9F6FED05-FF58-4FB7-AA2C-D8AEBB73FC3E}">
      <dgm:prSet/>
      <dgm:spPr/>
      <dgm:t>
        <a:bodyPr/>
        <a:lstStyle/>
        <a:p>
          <a:endParaRPr lang="en-US" sz="3200"/>
        </a:p>
      </dgm:t>
    </dgm:pt>
    <dgm:pt modelId="{A2B3F2DC-98FF-452F-8BE4-AE25BC64973C}">
      <dgm:prSet phldrT="[Text]" custT="1"/>
      <dgm:spPr/>
      <dgm:t>
        <a:bodyPr/>
        <a:lstStyle/>
        <a:p>
          <a:r>
            <a:rPr lang="en-US" sz="1100" dirty="0"/>
            <a:t>Expenditure</a:t>
          </a:r>
        </a:p>
      </dgm:t>
    </dgm:pt>
    <dgm:pt modelId="{FB94C38E-211E-4ADD-BAA6-F44740B43B9F}" type="parTrans" cxnId="{A2DEB933-4371-4C1F-8A25-0A08DD4C74CB}">
      <dgm:prSet/>
      <dgm:spPr/>
      <dgm:t>
        <a:bodyPr/>
        <a:lstStyle/>
        <a:p>
          <a:endParaRPr lang="en-US" sz="3200"/>
        </a:p>
      </dgm:t>
    </dgm:pt>
    <dgm:pt modelId="{68E05FFE-D1EB-4C64-91E1-B2BBF7547E64}" type="sibTrans" cxnId="{A2DEB933-4371-4C1F-8A25-0A08DD4C74CB}">
      <dgm:prSet/>
      <dgm:spPr/>
      <dgm:t>
        <a:bodyPr/>
        <a:lstStyle/>
        <a:p>
          <a:endParaRPr lang="en-US" sz="3200"/>
        </a:p>
      </dgm:t>
    </dgm:pt>
    <dgm:pt modelId="{1DB05E81-E995-4CE6-B275-F8F1F77B2956}">
      <dgm:prSet phldrT="[Text]" custT="1"/>
      <dgm:spPr/>
      <dgm:t>
        <a:bodyPr/>
        <a:lstStyle/>
        <a:p>
          <a:r>
            <a:rPr lang="en-US" sz="1000" dirty="0"/>
            <a:t>Emerging Technologies</a:t>
          </a:r>
        </a:p>
      </dgm:t>
    </dgm:pt>
    <dgm:pt modelId="{8D3CC1EB-8275-4B49-8815-8BC2BB9922A6}" type="parTrans" cxnId="{56DFBFEE-E861-4E15-9627-1F066C30B0FB}">
      <dgm:prSet/>
      <dgm:spPr/>
      <dgm:t>
        <a:bodyPr/>
        <a:lstStyle/>
        <a:p>
          <a:endParaRPr lang="en-US" sz="3200"/>
        </a:p>
      </dgm:t>
    </dgm:pt>
    <dgm:pt modelId="{C2F74525-1EB1-49F3-9CD8-5503F75CC937}" type="sibTrans" cxnId="{56DFBFEE-E861-4E15-9627-1F066C30B0FB}">
      <dgm:prSet/>
      <dgm:spPr/>
      <dgm:t>
        <a:bodyPr/>
        <a:lstStyle/>
        <a:p>
          <a:endParaRPr lang="en-US" sz="3200"/>
        </a:p>
      </dgm:t>
    </dgm:pt>
    <dgm:pt modelId="{9E91A9F7-00C3-4C91-B08B-A820A75B719D}">
      <dgm:prSet phldrT="[Text]" custT="1"/>
      <dgm:spPr/>
      <dgm:t>
        <a:bodyPr/>
        <a:lstStyle/>
        <a:p>
          <a:r>
            <a:rPr lang="en-US" sz="1100" dirty="0"/>
            <a:t>Image retention </a:t>
          </a:r>
        </a:p>
      </dgm:t>
    </dgm:pt>
    <dgm:pt modelId="{6C973EE6-3128-4052-AFC8-D823A7A147B7}" type="parTrans" cxnId="{5F7BD59E-56FD-4701-BB3A-F83FFE662D07}">
      <dgm:prSet/>
      <dgm:spPr/>
      <dgm:t>
        <a:bodyPr/>
        <a:lstStyle/>
        <a:p>
          <a:endParaRPr lang="en-US" sz="3200"/>
        </a:p>
      </dgm:t>
    </dgm:pt>
    <dgm:pt modelId="{934809E3-1D3A-44B8-8CD6-FE3479961819}" type="sibTrans" cxnId="{5F7BD59E-56FD-4701-BB3A-F83FFE662D07}">
      <dgm:prSet/>
      <dgm:spPr/>
      <dgm:t>
        <a:bodyPr/>
        <a:lstStyle/>
        <a:p>
          <a:endParaRPr lang="en-US" sz="3200"/>
        </a:p>
      </dgm:t>
    </dgm:pt>
    <dgm:pt modelId="{47CA8B68-91C8-43F7-AFDB-1334C854BBAC}">
      <dgm:prSet phldrT="[Text]"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Ownership </a:t>
          </a:r>
        </a:p>
      </dgm:t>
    </dgm:pt>
    <dgm:pt modelId="{5DFBB735-1B7B-4328-98D1-29B4D72F1EA1}" type="parTrans" cxnId="{4C04B5A2-5CB7-45A0-AA09-BFE2F7B6ADA2}">
      <dgm:prSet/>
      <dgm:spPr/>
      <dgm:t>
        <a:bodyPr/>
        <a:lstStyle/>
        <a:p>
          <a:endParaRPr lang="en-US" sz="3200"/>
        </a:p>
      </dgm:t>
    </dgm:pt>
    <dgm:pt modelId="{11FDCCA6-C7A1-46AE-BAFE-772AB3EC8363}" type="sibTrans" cxnId="{4C04B5A2-5CB7-45A0-AA09-BFE2F7B6ADA2}">
      <dgm:prSet/>
      <dgm:spPr/>
      <dgm:t>
        <a:bodyPr/>
        <a:lstStyle/>
        <a:p>
          <a:endParaRPr lang="en-US" sz="3200"/>
        </a:p>
      </dgm:t>
    </dgm:pt>
    <dgm:pt modelId="{54C7F51D-D388-45EA-A3AF-F1545A031931}" type="pres">
      <dgm:prSet presAssocID="{33C0B7A5-C6D3-4D51-9C6D-8D8533804462}" presName="cycle" presStyleCnt="0">
        <dgm:presLayoutVars>
          <dgm:dir/>
          <dgm:resizeHandles val="exact"/>
        </dgm:presLayoutVars>
      </dgm:prSet>
      <dgm:spPr/>
    </dgm:pt>
    <dgm:pt modelId="{68E5B855-EE4C-40F2-9B1A-6F8CB2F1936C}" type="pres">
      <dgm:prSet presAssocID="{47CA8B68-91C8-43F7-AFDB-1334C854BBAC}" presName="node" presStyleLbl="node1" presStyleIdx="0" presStyleCnt="8">
        <dgm:presLayoutVars>
          <dgm:bulletEnabled val="1"/>
        </dgm:presLayoutVars>
      </dgm:prSet>
      <dgm:spPr>
        <a:xfrm>
          <a:off x="2579626" y="2475"/>
          <a:ext cx="842536" cy="547648"/>
        </a:xfrm>
        <a:prstGeom prst="roundRect">
          <a:avLst/>
        </a:prstGeom>
      </dgm:spPr>
    </dgm:pt>
    <dgm:pt modelId="{4E6F57D9-D4BF-463B-B838-C72A752E65C4}" type="pres">
      <dgm:prSet presAssocID="{47CA8B68-91C8-43F7-AFDB-1334C854BBAC}" presName="spNode" presStyleCnt="0"/>
      <dgm:spPr/>
    </dgm:pt>
    <dgm:pt modelId="{4D6A3909-762C-4B67-8236-D3731A4A18F7}" type="pres">
      <dgm:prSet presAssocID="{11FDCCA6-C7A1-46AE-BAFE-772AB3EC8363}" presName="sibTrans" presStyleLbl="sibTrans1D1" presStyleIdx="0" presStyleCnt="8"/>
      <dgm:spPr/>
    </dgm:pt>
    <dgm:pt modelId="{F93607B2-0BCD-4FE8-8F04-10CC866BFB45}" type="pres">
      <dgm:prSet presAssocID="{0811EB59-BEA9-4E9B-BB26-F8919C223293}" presName="node" presStyleLbl="node1" presStyleIdx="1" presStyleCnt="8">
        <dgm:presLayoutVars>
          <dgm:bulletEnabled val="1"/>
        </dgm:presLayoutVars>
      </dgm:prSet>
      <dgm:spPr/>
    </dgm:pt>
    <dgm:pt modelId="{9E5D1D2A-74A8-448A-95C3-E961BBCEECEC}" type="pres">
      <dgm:prSet presAssocID="{0811EB59-BEA9-4E9B-BB26-F8919C223293}" presName="spNode" presStyleCnt="0"/>
      <dgm:spPr/>
    </dgm:pt>
    <dgm:pt modelId="{575E9BF9-A10E-400C-88F0-1431AC33D535}" type="pres">
      <dgm:prSet presAssocID="{1B127007-BC15-4FEA-870D-DD9334CE7908}" presName="sibTrans" presStyleLbl="sibTrans1D1" presStyleIdx="1" presStyleCnt="8"/>
      <dgm:spPr/>
    </dgm:pt>
    <dgm:pt modelId="{FB6B293E-E6AE-4DB4-A89A-1CC8C8ED5EA9}" type="pres">
      <dgm:prSet presAssocID="{359306D5-C704-4D0F-9CC3-6F476E469F2D}" presName="node" presStyleLbl="node1" presStyleIdx="2" presStyleCnt="8">
        <dgm:presLayoutVars>
          <dgm:bulletEnabled val="1"/>
        </dgm:presLayoutVars>
      </dgm:prSet>
      <dgm:spPr/>
    </dgm:pt>
    <dgm:pt modelId="{51A24628-5A34-47AA-AEED-D92E019D0672}" type="pres">
      <dgm:prSet presAssocID="{359306D5-C704-4D0F-9CC3-6F476E469F2D}" presName="spNode" presStyleCnt="0"/>
      <dgm:spPr/>
    </dgm:pt>
    <dgm:pt modelId="{E4046937-86B7-4EF8-B0E9-8B5852727724}" type="pres">
      <dgm:prSet presAssocID="{1FF66A13-F9E4-41C2-B5B8-9D541508C0B2}" presName="sibTrans" presStyleLbl="sibTrans1D1" presStyleIdx="2" presStyleCnt="8"/>
      <dgm:spPr/>
    </dgm:pt>
    <dgm:pt modelId="{D4CC9BBA-4FC9-440A-AECC-C11269D0A6F7}" type="pres">
      <dgm:prSet presAssocID="{A082C436-10C0-4CC0-B86D-B9D78CB25A67}" presName="node" presStyleLbl="node1" presStyleIdx="3" presStyleCnt="8">
        <dgm:presLayoutVars>
          <dgm:bulletEnabled val="1"/>
        </dgm:presLayoutVars>
      </dgm:prSet>
      <dgm:spPr/>
    </dgm:pt>
    <dgm:pt modelId="{A6AF2653-2132-429D-A0DD-44B06101ACB0}" type="pres">
      <dgm:prSet presAssocID="{A082C436-10C0-4CC0-B86D-B9D78CB25A67}" presName="spNode" presStyleCnt="0"/>
      <dgm:spPr/>
    </dgm:pt>
    <dgm:pt modelId="{326FB7E4-8016-4338-89FE-D093745DD954}" type="pres">
      <dgm:prSet presAssocID="{A86C7F01-8C67-4E38-9674-31078EA57254}" presName="sibTrans" presStyleLbl="sibTrans1D1" presStyleIdx="3" presStyleCnt="8"/>
      <dgm:spPr/>
    </dgm:pt>
    <dgm:pt modelId="{F79AA88C-9902-4CC3-8651-C5880D9F121C}" type="pres">
      <dgm:prSet presAssocID="{A3B7FE71-9571-4068-BD33-759742E6B86E}" presName="node" presStyleLbl="node1" presStyleIdx="4" presStyleCnt="8">
        <dgm:presLayoutVars>
          <dgm:bulletEnabled val="1"/>
        </dgm:presLayoutVars>
      </dgm:prSet>
      <dgm:spPr/>
    </dgm:pt>
    <dgm:pt modelId="{2CD2201F-31FD-496A-971F-2F061F032D4A}" type="pres">
      <dgm:prSet presAssocID="{A3B7FE71-9571-4068-BD33-759742E6B86E}" presName="spNode" presStyleCnt="0"/>
      <dgm:spPr/>
    </dgm:pt>
    <dgm:pt modelId="{F7AB4BAB-522D-4A4B-8CA9-52409BEC716C}" type="pres">
      <dgm:prSet presAssocID="{344D3F34-9158-4295-BC0C-6323CD1B21B1}" presName="sibTrans" presStyleLbl="sibTrans1D1" presStyleIdx="4" presStyleCnt="8"/>
      <dgm:spPr/>
    </dgm:pt>
    <dgm:pt modelId="{4BB1CDA2-5761-4467-A7E4-6BAF61DD1C4B}" type="pres">
      <dgm:prSet presAssocID="{A2B3F2DC-98FF-452F-8BE4-AE25BC64973C}" presName="node" presStyleLbl="node1" presStyleIdx="5" presStyleCnt="8">
        <dgm:presLayoutVars>
          <dgm:bulletEnabled val="1"/>
        </dgm:presLayoutVars>
      </dgm:prSet>
      <dgm:spPr/>
    </dgm:pt>
    <dgm:pt modelId="{BDE30FB0-3F47-40FE-BD93-9E383C0518E7}" type="pres">
      <dgm:prSet presAssocID="{A2B3F2DC-98FF-452F-8BE4-AE25BC64973C}" presName="spNode" presStyleCnt="0"/>
      <dgm:spPr/>
    </dgm:pt>
    <dgm:pt modelId="{853DC365-EAFF-4DDD-8C57-BC24AB194D31}" type="pres">
      <dgm:prSet presAssocID="{68E05FFE-D1EB-4C64-91E1-B2BBF7547E64}" presName="sibTrans" presStyleLbl="sibTrans1D1" presStyleIdx="5" presStyleCnt="8"/>
      <dgm:spPr/>
    </dgm:pt>
    <dgm:pt modelId="{288A2FBA-2000-4348-820B-DBD11AF66679}" type="pres">
      <dgm:prSet presAssocID="{1DB05E81-E995-4CE6-B275-F8F1F77B2956}" presName="node" presStyleLbl="node1" presStyleIdx="6" presStyleCnt="8">
        <dgm:presLayoutVars>
          <dgm:bulletEnabled val="1"/>
        </dgm:presLayoutVars>
      </dgm:prSet>
      <dgm:spPr/>
    </dgm:pt>
    <dgm:pt modelId="{61557A9B-81E9-453F-A42C-6351EF0422FD}" type="pres">
      <dgm:prSet presAssocID="{1DB05E81-E995-4CE6-B275-F8F1F77B2956}" presName="spNode" presStyleCnt="0"/>
      <dgm:spPr/>
    </dgm:pt>
    <dgm:pt modelId="{FE917528-80F7-4FF5-BA67-E688D797C37D}" type="pres">
      <dgm:prSet presAssocID="{C2F74525-1EB1-49F3-9CD8-5503F75CC937}" presName="sibTrans" presStyleLbl="sibTrans1D1" presStyleIdx="6" presStyleCnt="8"/>
      <dgm:spPr/>
    </dgm:pt>
    <dgm:pt modelId="{B5CF13BE-815D-433B-AFC4-3CCD9A3D052D}" type="pres">
      <dgm:prSet presAssocID="{9E91A9F7-00C3-4C91-B08B-A820A75B719D}" presName="node" presStyleLbl="node1" presStyleIdx="7" presStyleCnt="8">
        <dgm:presLayoutVars>
          <dgm:bulletEnabled val="1"/>
        </dgm:presLayoutVars>
      </dgm:prSet>
      <dgm:spPr/>
    </dgm:pt>
    <dgm:pt modelId="{EFA25DE9-46D6-4109-8F76-6CBE46ABB220}" type="pres">
      <dgm:prSet presAssocID="{9E91A9F7-00C3-4C91-B08B-A820A75B719D}" presName="spNode" presStyleCnt="0"/>
      <dgm:spPr/>
    </dgm:pt>
    <dgm:pt modelId="{53E1164B-573C-4152-A0A3-590C6731E8E6}" type="pres">
      <dgm:prSet presAssocID="{934809E3-1D3A-44B8-8CD6-FE3479961819}" presName="sibTrans" presStyleLbl="sibTrans1D1" presStyleIdx="7" presStyleCnt="8"/>
      <dgm:spPr/>
    </dgm:pt>
  </dgm:ptLst>
  <dgm:cxnLst>
    <dgm:cxn modelId="{AF65A600-4D4E-4BA0-BF22-8907696412BE}" type="presOf" srcId="{0811EB59-BEA9-4E9B-BB26-F8919C223293}" destId="{F93607B2-0BCD-4FE8-8F04-10CC866BFB45}" srcOrd="0" destOrd="0" presId="urn:microsoft.com/office/officeart/2005/8/layout/cycle6"/>
    <dgm:cxn modelId="{9F6FED05-FF58-4FB7-AA2C-D8AEBB73FC3E}" srcId="{33C0B7A5-C6D3-4D51-9C6D-8D8533804462}" destId="{A3B7FE71-9571-4068-BD33-759742E6B86E}" srcOrd="4" destOrd="0" parTransId="{47EB1378-0B4D-44F0-A440-B5FE6A3C73DE}" sibTransId="{344D3F34-9158-4295-BC0C-6323CD1B21B1}"/>
    <dgm:cxn modelId="{501B0F1C-C916-4B47-B92E-1BAED8112E72}" type="presOf" srcId="{A86C7F01-8C67-4E38-9674-31078EA57254}" destId="{326FB7E4-8016-4338-89FE-D093745DD954}" srcOrd="0" destOrd="0" presId="urn:microsoft.com/office/officeart/2005/8/layout/cycle6"/>
    <dgm:cxn modelId="{A2DEB933-4371-4C1F-8A25-0A08DD4C74CB}" srcId="{33C0B7A5-C6D3-4D51-9C6D-8D8533804462}" destId="{A2B3F2DC-98FF-452F-8BE4-AE25BC64973C}" srcOrd="5" destOrd="0" parTransId="{FB94C38E-211E-4ADD-BAA6-F44740B43B9F}" sibTransId="{68E05FFE-D1EB-4C64-91E1-B2BBF7547E64}"/>
    <dgm:cxn modelId="{6E6C6449-59FA-4D43-9F07-193D65D2D74E}" type="presOf" srcId="{47CA8B68-91C8-43F7-AFDB-1334C854BBAC}" destId="{68E5B855-EE4C-40F2-9B1A-6F8CB2F1936C}" srcOrd="0" destOrd="0" presId="urn:microsoft.com/office/officeart/2005/8/layout/cycle6"/>
    <dgm:cxn modelId="{D7F12B6E-25CB-45B3-9070-7BDE6B864E37}" srcId="{33C0B7A5-C6D3-4D51-9C6D-8D8533804462}" destId="{359306D5-C704-4D0F-9CC3-6F476E469F2D}" srcOrd="2" destOrd="0" parTransId="{851F1564-79F4-47A8-8493-4F49C53C53F6}" sibTransId="{1FF66A13-F9E4-41C2-B5B8-9D541508C0B2}"/>
    <dgm:cxn modelId="{6DF3D06F-D439-49D8-821E-86BD6AB4D5DE}" type="presOf" srcId="{68E05FFE-D1EB-4C64-91E1-B2BBF7547E64}" destId="{853DC365-EAFF-4DDD-8C57-BC24AB194D31}" srcOrd="0" destOrd="0" presId="urn:microsoft.com/office/officeart/2005/8/layout/cycle6"/>
    <dgm:cxn modelId="{51007050-207C-433D-83D2-7FE000F507F6}" type="presOf" srcId="{359306D5-C704-4D0F-9CC3-6F476E469F2D}" destId="{FB6B293E-E6AE-4DB4-A89A-1CC8C8ED5EA9}" srcOrd="0" destOrd="0" presId="urn:microsoft.com/office/officeart/2005/8/layout/cycle6"/>
    <dgm:cxn modelId="{277B3079-5EEB-4F76-A49A-754D044562A6}" srcId="{33C0B7A5-C6D3-4D51-9C6D-8D8533804462}" destId="{A082C436-10C0-4CC0-B86D-B9D78CB25A67}" srcOrd="3" destOrd="0" parTransId="{12EFAD26-6885-46F8-B4BD-D90C7F6F1938}" sibTransId="{A86C7F01-8C67-4E38-9674-31078EA57254}"/>
    <dgm:cxn modelId="{B2C39D84-71B4-4151-912F-11FF960BC762}" type="presOf" srcId="{A3B7FE71-9571-4068-BD33-759742E6B86E}" destId="{F79AA88C-9902-4CC3-8651-C5880D9F121C}" srcOrd="0" destOrd="0" presId="urn:microsoft.com/office/officeart/2005/8/layout/cycle6"/>
    <dgm:cxn modelId="{6F36AC8E-7386-4BE6-A76E-400F6241EA34}" type="presOf" srcId="{11FDCCA6-C7A1-46AE-BAFE-772AB3EC8363}" destId="{4D6A3909-762C-4B67-8236-D3731A4A18F7}" srcOrd="0" destOrd="0" presId="urn:microsoft.com/office/officeart/2005/8/layout/cycle6"/>
    <dgm:cxn modelId="{8A48438F-EE64-42B9-8E81-8E9A51657089}" type="presOf" srcId="{344D3F34-9158-4295-BC0C-6323CD1B21B1}" destId="{F7AB4BAB-522D-4A4B-8CA9-52409BEC716C}" srcOrd="0" destOrd="0" presId="urn:microsoft.com/office/officeart/2005/8/layout/cycle6"/>
    <dgm:cxn modelId="{03B64090-9BEC-4AD8-80A9-735ACE1A8CE8}" type="presOf" srcId="{934809E3-1D3A-44B8-8CD6-FE3479961819}" destId="{53E1164B-573C-4152-A0A3-590C6731E8E6}" srcOrd="0" destOrd="0" presId="urn:microsoft.com/office/officeart/2005/8/layout/cycle6"/>
    <dgm:cxn modelId="{D37DA293-B9FA-4F73-8177-B78BA5DD107B}" type="presOf" srcId="{C2F74525-1EB1-49F3-9CD8-5503F75CC937}" destId="{FE917528-80F7-4FF5-BA67-E688D797C37D}" srcOrd="0" destOrd="0" presId="urn:microsoft.com/office/officeart/2005/8/layout/cycle6"/>
    <dgm:cxn modelId="{D34A2F9A-1F51-4DE9-8867-159E1A395FEE}" type="presOf" srcId="{A082C436-10C0-4CC0-B86D-B9D78CB25A67}" destId="{D4CC9BBA-4FC9-440A-AECC-C11269D0A6F7}" srcOrd="0" destOrd="0" presId="urn:microsoft.com/office/officeart/2005/8/layout/cycle6"/>
    <dgm:cxn modelId="{5F7BD59E-56FD-4701-BB3A-F83FFE662D07}" srcId="{33C0B7A5-C6D3-4D51-9C6D-8D8533804462}" destId="{9E91A9F7-00C3-4C91-B08B-A820A75B719D}" srcOrd="7" destOrd="0" parTransId="{6C973EE6-3128-4052-AFC8-D823A7A147B7}" sibTransId="{934809E3-1D3A-44B8-8CD6-FE3479961819}"/>
    <dgm:cxn modelId="{4C04B5A2-5CB7-45A0-AA09-BFE2F7B6ADA2}" srcId="{33C0B7A5-C6D3-4D51-9C6D-8D8533804462}" destId="{47CA8B68-91C8-43F7-AFDB-1334C854BBAC}" srcOrd="0" destOrd="0" parTransId="{5DFBB735-1B7B-4328-98D1-29B4D72F1EA1}" sibTransId="{11FDCCA6-C7A1-46AE-BAFE-772AB3EC8363}"/>
    <dgm:cxn modelId="{FCF354AB-EF25-4F1E-A47D-D4245371C69B}" type="presOf" srcId="{1B127007-BC15-4FEA-870D-DD9334CE7908}" destId="{575E9BF9-A10E-400C-88F0-1431AC33D535}" srcOrd="0" destOrd="0" presId="urn:microsoft.com/office/officeart/2005/8/layout/cycle6"/>
    <dgm:cxn modelId="{1F4438C1-5E5B-4B69-8E24-720D224B212B}" type="presOf" srcId="{33C0B7A5-C6D3-4D51-9C6D-8D8533804462}" destId="{54C7F51D-D388-45EA-A3AF-F1545A031931}" srcOrd="0" destOrd="0" presId="urn:microsoft.com/office/officeart/2005/8/layout/cycle6"/>
    <dgm:cxn modelId="{744BFFC9-2E11-4136-8BC1-B0AEF9A0D8AE}" type="presOf" srcId="{1FF66A13-F9E4-41C2-B5B8-9D541508C0B2}" destId="{E4046937-86B7-4EF8-B0E9-8B5852727724}" srcOrd="0" destOrd="0" presId="urn:microsoft.com/office/officeart/2005/8/layout/cycle6"/>
    <dgm:cxn modelId="{2D7990E4-D3B6-4F78-9207-1FBE8F524D13}" type="presOf" srcId="{1DB05E81-E995-4CE6-B275-F8F1F77B2956}" destId="{288A2FBA-2000-4348-820B-DBD11AF66679}" srcOrd="0" destOrd="0" presId="urn:microsoft.com/office/officeart/2005/8/layout/cycle6"/>
    <dgm:cxn modelId="{56DFBFEE-E861-4E15-9627-1F066C30B0FB}" srcId="{33C0B7A5-C6D3-4D51-9C6D-8D8533804462}" destId="{1DB05E81-E995-4CE6-B275-F8F1F77B2956}" srcOrd="6" destOrd="0" parTransId="{8D3CC1EB-8275-4B49-8815-8BC2BB9922A6}" sibTransId="{C2F74525-1EB1-49F3-9CD8-5503F75CC937}"/>
    <dgm:cxn modelId="{2D4DC7F2-6BCF-4BDB-BFD6-33AD23D7C594}" type="presOf" srcId="{9E91A9F7-00C3-4C91-B08B-A820A75B719D}" destId="{B5CF13BE-815D-433B-AFC4-3CCD9A3D052D}" srcOrd="0" destOrd="0" presId="urn:microsoft.com/office/officeart/2005/8/layout/cycle6"/>
    <dgm:cxn modelId="{E30C56F5-35C4-4C6E-84E0-08BDC9D86D46}" type="presOf" srcId="{A2B3F2DC-98FF-452F-8BE4-AE25BC64973C}" destId="{4BB1CDA2-5761-4467-A7E4-6BAF61DD1C4B}" srcOrd="0" destOrd="0" presId="urn:microsoft.com/office/officeart/2005/8/layout/cycle6"/>
    <dgm:cxn modelId="{579979F8-91AD-40A5-89BD-BDA95DA4B30A}" srcId="{33C0B7A5-C6D3-4D51-9C6D-8D8533804462}" destId="{0811EB59-BEA9-4E9B-BB26-F8919C223293}" srcOrd="1" destOrd="0" parTransId="{168D5856-BD02-4AEE-BEB6-1727D00DDDFC}" sibTransId="{1B127007-BC15-4FEA-870D-DD9334CE7908}"/>
    <dgm:cxn modelId="{BCCD71CC-B15A-49C4-ACE5-C2097B0A77E0}" type="presParOf" srcId="{54C7F51D-D388-45EA-A3AF-F1545A031931}" destId="{68E5B855-EE4C-40F2-9B1A-6F8CB2F1936C}" srcOrd="0" destOrd="0" presId="urn:microsoft.com/office/officeart/2005/8/layout/cycle6"/>
    <dgm:cxn modelId="{EC3565AA-8D84-4242-B59B-1236B617A625}" type="presParOf" srcId="{54C7F51D-D388-45EA-A3AF-F1545A031931}" destId="{4E6F57D9-D4BF-463B-B838-C72A752E65C4}" srcOrd="1" destOrd="0" presId="urn:microsoft.com/office/officeart/2005/8/layout/cycle6"/>
    <dgm:cxn modelId="{DB38E18F-C5D0-4CD1-96D4-B08FBEA21DA5}" type="presParOf" srcId="{54C7F51D-D388-45EA-A3AF-F1545A031931}" destId="{4D6A3909-762C-4B67-8236-D3731A4A18F7}" srcOrd="2" destOrd="0" presId="urn:microsoft.com/office/officeart/2005/8/layout/cycle6"/>
    <dgm:cxn modelId="{14B6CA2B-A3C2-4D24-80FF-403ACE9BA430}" type="presParOf" srcId="{54C7F51D-D388-45EA-A3AF-F1545A031931}" destId="{F93607B2-0BCD-4FE8-8F04-10CC866BFB45}" srcOrd="3" destOrd="0" presId="urn:microsoft.com/office/officeart/2005/8/layout/cycle6"/>
    <dgm:cxn modelId="{B9BEE539-3277-470F-8488-63A793B8F78F}" type="presParOf" srcId="{54C7F51D-D388-45EA-A3AF-F1545A031931}" destId="{9E5D1D2A-74A8-448A-95C3-E961BBCEECEC}" srcOrd="4" destOrd="0" presId="urn:microsoft.com/office/officeart/2005/8/layout/cycle6"/>
    <dgm:cxn modelId="{C8A73560-BD07-415B-844F-9D42B8B98A6F}" type="presParOf" srcId="{54C7F51D-D388-45EA-A3AF-F1545A031931}" destId="{575E9BF9-A10E-400C-88F0-1431AC33D535}" srcOrd="5" destOrd="0" presId="urn:microsoft.com/office/officeart/2005/8/layout/cycle6"/>
    <dgm:cxn modelId="{79C3605E-C4FE-4C23-8D7C-F013A6939AAB}" type="presParOf" srcId="{54C7F51D-D388-45EA-A3AF-F1545A031931}" destId="{FB6B293E-E6AE-4DB4-A89A-1CC8C8ED5EA9}" srcOrd="6" destOrd="0" presId="urn:microsoft.com/office/officeart/2005/8/layout/cycle6"/>
    <dgm:cxn modelId="{45078E09-00CA-4043-960D-045E534CC035}" type="presParOf" srcId="{54C7F51D-D388-45EA-A3AF-F1545A031931}" destId="{51A24628-5A34-47AA-AEED-D92E019D0672}" srcOrd="7" destOrd="0" presId="urn:microsoft.com/office/officeart/2005/8/layout/cycle6"/>
    <dgm:cxn modelId="{F3F25AF9-EB57-426E-9BD9-4B7D4D0AF2A2}" type="presParOf" srcId="{54C7F51D-D388-45EA-A3AF-F1545A031931}" destId="{E4046937-86B7-4EF8-B0E9-8B5852727724}" srcOrd="8" destOrd="0" presId="urn:microsoft.com/office/officeart/2005/8/layout/cycle6"/>
    <dgm:cxn modelId="{B5C69375-515F-4736-A4C2-F791449A7ACE}" type="presParOf" srcId="{54C7F51D-D388-45EA-A3AF-F1545A031931}" destId="{D4CC9BBA-4FC9-440A-AECC-C11269D0A6F7}" srcOrd="9" destOrd="0" presId="urn:microsoft.com/office/officeart/2005/8/layout/cycle6"/>
    <dgm:cxn modelId="{D1141636-22D3-4525-83FA-B663F884DC5A}" type="presParOf" srcId="{54C7F51D-D388-45EA-A3AF-F1545A031931}" destId="{A6AF2653-2132-429D-A0DD-44B06101ACB0}" srcOrd="10" destOrd="0" presId="urn:microsoft.com/office/officeart/2005/8/layout/cycle6"/>
    <dgm:cxn modelId="{CAB332DB-9F4A-438E-89C6-977480F8600A}" type="presParOf" srcId="{54C7F51D-D388-45EA-A3AF-F1545A031931}" destId="{326FB7E4-8016-4338-89FE-D093745DD954}" srcOrd="11" destOrd="0" presId="urn:microsoft.com/office/officeart/2005/8/layout/cycle6"/>
    <dgm:cxn modelId="{6614F286-2733-4D3F-A351-A588A7E6863A}" type="presParOf" srcId="{54C7F51D-D388-45EA-A3AF-F1545A031931}" destId="{F79AA88C-9902-4CC3-8651-C5880D9F121C}" srcOrd="12" destOrd="0" presId="urn:microsoft.com/office/officeart/2005/8/layout/cycle6"/>
    <dgm:cxn modelId="{0C59E17F-01E8-46C0-B8F5-6FF2938C2F95}" type="presParOf" srcId="{54C7F51D-D388-45EA-A3AF-F1545A031931}" destId="{2CD2201F-31FD-496A-971F-2F061F032D4A}" srcOrd="13" destOrd="0" presId="urn:microsoft.com/office/officeart/2005/8/layout/cycle6"/>
    <dgm:cxn modelId="{9A93426C-E2F9-4B4C-806C-15BDA1DF06F5}" type="presParOf" srcId="{54C7F51D-D388-45EA-A3AF-F1545A031931}" destId="{F7AB4BAB-522D-4A4B-8CA9-52409BEC716C}" srcOrd="14" destOrd="0" presId="urn:microsoft.com/office/officeart/2005/8/layout/cycle6"/>
    <dgm:cxn modelId="{A63575C6-8B70-45B8-AD54-670926AD963B}" type="presParOf" srcId="{54C7F51D-D388-45EA-A3AF-F1545A031931}" destId="{4BB1CDA2-5761-4467-A7E4-6BAF61DD1C4B}" srcOrd="15" destOrd="0" presId="urn:microsoft.com/office/officeart/2005/8/layout/cycle6"/>
    <dgm:cxn modelId="{4B29F144-DF1D-4A90-BBF7-A0A9D171823E}" type="presParOf" srcId="{54C7F51D-D388-45EA-A3AF-F1545A031931}" destId="{BDE30FB0-3F47-40FE-BD93-9E383C0518E7}" srcOrd="16" destOrd="0" presId="urn:microsoft.com/office/officeart/2005/8/layout/cycle6"/>
    <dgm:cxn modelId="{0830E883-D9D0-462F-A113-5CB4723B4CF0}" type="presParOf" srcId="{54C7F51D-D388-45EA-A3AF-F1545A031931}" destId="{853DC365-EAFF-4DDD-8C57-BC24AB194D31}" srcOrd="17" destOrd="0" presId="urn:microsoft.com/office/officeart/2005/8/layout/cycle6"/>
    <dgm:cxn modelId="{3874D049-CE2B-4CCE-A5E2-DB52E5BE1A0B}" type="presParOf" srcId="{54C7F51D-D388-45EA-A3AF-F1545A031931}" destId="{288A2FBA-2000-4348-820B-DBD11AF66679}" srcOrd="18" destOrd="0" presId="urn:microsoft.com/office/officeart/2005/8/layout/cycle6"/>
    <dgm:cxn modelId="{498FCA39-51D4-4A9D-AA7E-3EB9A08CEDB8}" type="presParOf" srcId="{54C7F51D-D388-45EA-A3AF-F1545A031931}" destId="{61557A9B-81E9-453F-A42C-6351EF0422FD}" srcOrd="19" destOrd="0" presId="urn:microsoft.com/office/officeart/2005/8/layout/cycle6"/>
    <dgm:cxn modelId="{1B573719-6A91-42E3-B9AD-2A4C70FDF8D6}" type="presParOf" srcId="{54C7F51D-D388-45EA-A3AF-F1545A031931}" destId="{FE917528-80F7-4FF5-BA67-E688D797C37D}" srcOrd="20" destOrd="0" presId="urn:microsoft.com/office/officeart/2005/8/layout/cycle6"/>
    <dgm:cxn modelId="{8FA0F180-3F0D-4EF4-B3EE-86F7C0C08688}" type="presParOf" srcId="{54C7F51D-D388-45EA-A3AF-F1545A031931}" destId="{B5CF13BE-815D-433B-AFC4-3CCD9A3D052D}" srcOrd="21" destOrd="0" presId="urn:microsoft.com/office/officeart/2005/8/layout/cycle6"/>
    <dgm:cxn modelId="{A8C3F144-9E11-43C8-9B7E-0F7651CAB8DC}" type="presParOf" srcId="{54C7F51D-D388-45EA-A3AF-F1545A031931}" destId="{EFA25DE9-46D6-4109-8F76-6CBE46ABB220}" srcOrd="22" destOrd="0" presId="urn:microsoft.com/office/officeart/2005/8/layout/cycle6"/>
    <dgm:cxn modelId="{24BDD6E8-2453-4B18-B5F1-2262F05240ED}" type="presParOf" srcId="{54C7F51D-D388-45EA-A3AF-F1545A031931}" destId="{53E1164B-573C-4152-A0A3-590C6731E8E6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29A20-5A25-4228-A304-C3B032410D2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A18EF08-E603-414D-9F7A-C8F78882982F}">
      <dgm:prSet phldrT="[Text]"/>
      <dgm:spPr/>
      <dgm:t>
        <a:bodyPr/>
        <a:lstStyle/>
        <a:p>
          <a:r>
            <a:rPr lang="en-US" dirty="0"/>
            <a:t>Maximize </a:t>
          </a:r>
        </a:p>
      </dgm:t>
    </dgm:pt>
    <dgm:pt modelId="{6053813D-F3C7-4E38-A52E-9D554B354B99}" type="parTrans" cxnId="{EF86444E-5DD0-4DA0-8468-854EC4FA24D7}">
      <dgm:prSet/>
      <dgm:spPr/>
      <dgm:t>
        <a:bodyPr/>
        <a:lstStyle/>
        <a:p>
          <a:endParaRPr lang="en-US"/>
        </a:p>
      </dgm:t>
    </dgm:pt>
    <dgm:pt modelId="{875AF225-52C1-4A55-A39A-59CADE528C91}" type="sibTrans" cxnId="{EF86444E-5DD0-4DA0-8468-854EC4FA24D7}">
      <dgm:prSet/>
      <dgm:spPr/>
      <dgm:t>
        <a:bodyPr/>
        <a:lstStyle/>
        <a:p>
          <a:endParaRPr lang="en-US"/>
        </a:p>
      </dgm:t>
    </dgm:pt>
    <dgm:pt modelId="{53C4C719-DE66-4E6C-96F5-4A454F3BA2D8}">
      <dgm:prSet phldrT="[Text]"/>
      <dgm:spPr/>
      <dgm:t>
        <a:bodyPr/>
        <a:lstStyle/>
        <a:p>
          <a:r>
            <a:rPr lang="en-US" dirty="0"/>
            <a:t>Minimize </a:t>
          </a:r>
        </a:p>
      </dgm:t>
    </dgm:pt>
    <dgm:pt modelId="{53DF216A-8571-4181-A4EC-C871B8952591}" type="parTrans" cxnId="{07375BA0-87F1-4B74-B60C-B47913869FFE}">
      <dgm:prSet/>
      <dgm:spPr/>
      <dgm:t>
        <a:bodyPr/>
        <a:lstStyle/>
        <a:p>
          <a:endParaRPr lang="en-US"/>
        </a:p>
      </dgm:t>
    </dgm:pt>
    <dgm:pt modelId="{C1E82C42-CBA6-4EAC-87D2-DE352C63D2B7}" type="sibTrans" cxnId="{07375BA0-87F1-4B74-B60C-B47913869FFE}">
      <dgm:prSet/>
      <dgm:spPr/>
      <dgm:t>
        <a:bodyPr/>
        <a:lstStyle/>
        <a:p>
          <a:endParaRPr lang="en-US"/>
        </a:p>
      </dgm:t>
    </dgm:pt>
    <dgm:pt modelId="{51337FF8-82CF-4779-BED7-3C0AF599905E}">
      <dgm:prSet phldrT="[Text]"/>
      <dgm:spPr/>
      <dgm:t>
        <a:bodyPr/>
        <a:lstStyle/>
        <a:p>
          <a:r>
            <a:rPr lang="en-US" dirty="0"/>
            <a:t>Nation image access</a:t>
          </a:r>
        </a:p>
      </dgm:t>
    </dgm:pt>
    <dgm:pt modelId="{7D982FBE-078C-438E-B393-EEE319F50B7C}" type="parTrans" cxnId="{4EB86FEB-5078-4EA3-8103-061F2DCEFDBC}">
      <dgm:prSet/>
      <dgm:spPr/>
      <dgm:t>
        <a:bodyPr/>
        <a:lstStyle/>
        <a:p>
          <a:endParaRPr lang="en-US"/>
        </a:p>
      </dgm:t>
    </dgm:pt>
    <dgm:pt modelId="{BA967DA2-CA70-4B59-9BDD-0947B51003C9}" type="sibTrans" cxnId="{4EB86FEB-5078-4EA3-8103-061F2DCEFDBC}">
      <dgm:prSet/>
      <dgm:spPr/>
      <dgm:t>
        <a:bodyPr/>
        <a:lstStyle/>
        <a:p>
          <a:endParaRPr lang="en-US"/>
        </a:p>
      </dgm:t>
    </dgm:pt>
    <dgm:pt modelId="{CE56DEF1-3729-497A-B3A3-726FBFA49605}">
      <dgm:prSet phldrT="[Text]"/>
      <dgm:spPr/>
      <dgm:t>
        <a:bodyPr/>
        <a:lstStyle/>
        <a:p>
          <a:r>
            <a:rPr lang="en-US" dirty="0"/>
            <a:t>Turnaround time</a:t>
          </a:r>
        </a:p>
      </dgm:t>
    </dgm:pt>
    <dgm:pt modelId="{D216AF46-25CB-454A-8125-FBF6B2719FBB}" type="parTrans" cxnId="{6728F7E9-8DE7-4BCC-BB2C-DA1199A389D3}">
      <dgm:prSet/>
      <dgm:spPr/>
      <dgm:t>
        <a:bodyPr/>
        <a:lstStyle/>
        <a:p>
          <a:endParaRPr lang="en-US"/>
        </a:p>
      </dgm:t>
    </dgm:pt>
    <dgm:pt modelId="{4DCCE8A3-3305-4465-BBDA-66B38D61632F}" type="sibTrans" cxnId="{6728F7E9-8DE7-4BCC-BB2C-DA1199A389D3}">
      <dgm:prSet/>
      <dgm:spPr/>
      <dgm:t>
        <a:bodyPr/>
        <a:lstStyle/>
        <a:p>
          <a:endParaRPr lang="en-US"/>
        </a:p>
      </dgm:t>
    </dgm:pt>
    <dgm:pt modelId="{E7827F33-60A5-44EE-B6B3-13C7D20C942E}">
      <dgm:prSet phldrT="[Text]"/>
      <dgm:spPr/>
      <dgm:t>
        <a:bodyPr/>
        <a:lstStyle/>
        <a:p>
          <a:r>
            <a:rPr lang="en-US" dirty="0"/>
            <a:t>Nation data exchange</a:t>
          </a:r>
        </a:p>
      </dgm:t>
    </dgm:pt>
    <dgm:pt modelId="{165A5EB0-895D-43A0-B2CA-89E98C8BE5EA}" type="parTrans" cxnId="{406CA6F3-8003-430B-A842-8F6CA1C8FE66}">
      <dgm:prSet/>
      <dgm:spPr/>
      <dgm:t>
        <a:bodyPr/>
        <a:lstStyle/>
        <a:p>
          <a:endParaRPr lang="en-US"/>
        </a:p>
      </dgm:t>
    </dgm:pt>
    <dgm:pt modelId="{F4F2A0F4-0E6F-4DAC-BBF9-2F323E540D9F}" type="sibTrans" cxnId="{406CA6F3-8003-430B-A842-8F6CA1C8FE66}">
      <dgm:prSet/>
      <dgm:spPr/>
      <dgm:t>
        <a:bodyPr/>
        <a:lstStyle/>
        <a:p>
          <a:endParaRPr lang="en-US"/>
        </a:p>
      </dgm:t>
    </dgm:pt>
    <dgm:pt modelId="{0B061C25-705E-458F-8AEB-4766B30F9D1B}">
      <dgm:prSet phldrT="[Text]"/>
      <dgm:spPr/>
      <dgm:t>
        <a:bodyPr/>
        <a:lstStyle/>
        <a:p>
          <a:r>
            <a:rPr lang="en-US" dirty="0"/>
            <a:t>Standardization </a:t>
          </a:r>
        </a:p>
      </dgm:t>
    </dgm:pt>
    <dgm:pt modelId="{58206EC9-D857-43CE-BFF5-00A0C85088C3}" type="parTrans" cxnId="{813742FB-D817-4017-AE58-874F8A4276A2}">
      <dgm:prSet/>
      <dgm:spPr/>
      <dgm:t>
        <a:bodyPr/>
        <a:lstStyle/>
        <a:p>
          <a:endParaRPr lang="en-US"/>
        </a:p>
      </dgm:t>
    </dgm:pt>
    <dgm:pt modelId="{E891A814-7A4C-4E77-BD5C-FBC0882D62B0}" type="sibTrans" cxnId="{813742FB-D817-4017-AE58-874F8A4276A2}">
      <dgm:prSet/>
      <dgm:spPr/>
      <dgm:t>
        <a:bodyPr/>
        <a:lstStyle/>
        <a:p>
          <a:endParaRPr lang="en-US"/>
        </a:p>
      </dgm:t>
    </dgm:pt>
    <dgm:pt modelId="{67FA4828-5F7A-4C29-8C07-4DBADDB07C85}">
      <dgm:prSet phldrT="[Text]"/>
      <dgm:spPr/>
      <dgm:t>
        <a:bodyPr/>
        <a:lstStyle/>
        <a:p>
          <a:r>
            <a:rPr lang="en-US" dirty="0"/>
            <a:t>Resources utilization</a:t>
          </a:r>
        </a:p>
      </dgm:t>
    </dgm:pt>
    <dgm:pt modelId="{43EB3DAC-7D1D-4CCF-8B2C-35E09A6AC743}" type="parTrans" cxnId="{8EA5BBAC-BD3E-4B1F-A14D-CE4D8B4F3497}">
      <dgm:prSet/>
      <dgm:spPr/>
      <dgm:t>
        <a:bodyPr/>
        <a:lstStyle/>
        <a:p>
          <a:endParaRPr lang="en-US"/>
        </a:p>
      </dgm:t>
    </dgm:pt>
    <dgm:pt modelId="{F97476F2-2B2C-471B-BE10-678B5297B55E}" type="sibTrans" cxnId="{8EA5BBAC-BD3E-4B1F-A14D-CE4D8B4F3497}">
      <dgm:prSet/>
      <dgm:spPr/>
      <dgm:t>
        <a:bodyPr/>
        <a:lstStyle/>
        <a:p>
          <a:endParaRPr lang="en-US"/>
        </a:p>
      </dgm:t>
    </dgm:pt>
    <dgm:pt modelId="{CF00A55F-248A-4E9E-BF61-26E8E6096681}">
      <dgm:prSet phldrT="[Text]"/>
      <dgm:spPr/>
      <dgm:t>
        <a:bodyPr/>
        <a:lstStyle/>
        <a:p>
          <a:r>
            <a:rPr lang="en-US" dirty="0"/>
            <a:t>Hospitality</a:t>
          </a:r>
        </a:p>
      </dgm:t>
    </dgm:pt>
    <dgm:pt modelId="{727184F4-C554-4EB3-8869-E063CAD6561F}" type="parTrans" cxnId="{8C09EF34-40EC-46DE-83CD-ED34542FD60E}">
      <dgm:prSet/>
      <dgm:spPr/>
      <dgm:t>
        <a:bodyPr/>
        <a:lstStyle/>
        <a:p>
          <a:endParaRPr lang="en-US"/>
        </a:p>
      </dgm:t>
    </dgm:pt>
    <dgm:pt modelId="{5DB0F45C-BF54-4ACE-9866-BEEDB6288AEA}" type="sibTrans" cxnId="{8C09EF34-40EC-46DE-83CD-ED34542FD60E}">
      <dgm:prSet/>
      <dgm:spPr/>
      <dgm:t>
        <a:bodyPr/>
        <a:lstStyle/>
        <a:p>
          <a:endParaRPr lang="en-US"/>
        </a:p>
      </dgm:t>
    </dgm:pt>
    <dgm:pt modelId="{A17770F8-ABE6-4931-9B83-3E7612142136}">
      <dgm:prSet phldrT="[Text]"/>
      <dgm:spPr/>
      <dgm:t>
        <a:bodyPr/>
        <a:lstStyle/>
        <a:p>
          <a:r>
            <a:rPr lang="en-US" dirty="0"/>
            <a:t>Exams retake</a:t>
          </a:r>
        </a:p>
      </dgm:t>
    </dgm:pt>
    <dgm:pt modelId="{6847EBB1-A332-4E8C-806F-86E8DAE0BCE6}" type="parTrans" cxnId="{38C7DE95-EDBE-4D2C-A0A0-71089C2A6F9A}">
      <dgm:prSet/>
      <dgm:spPr/>
      <dgm:t>
        <a:bodyPr/>
        <a:lstStyle/>
        <a:p>
          <a:endParaRPr lang="en-US"/>
        </a:p>
      </dgm:t>
    </dgm:pt>
    <dgm:pt modelId="{E14D70BB-3170-4D64-BD2F-2B60BC51A974}" type="sibTrans" cxnId="{38C7DE95-EDBE-4D2C-A0A0-71089C2A6F9A}">
      <dgm:prSet/>
      <dgm:spPr/>
      <dgm:t>
        <a:bodyPr/>
        <a:lstStyle/>
        <a:p>
          <a:endParaRPr lang="en-US"/>
        </a:p>
      </dgm:t>
    </dgm:pt>
    <dgm:pt modelId="{7DAE61CF-D86D-44C5-AA06-3C291026E99A}">
      <dgm:prSet phldrT="[Text]"/>
      <dgm:spPr/>
      <dgm:t>
        <a:bodyPr/>
        <a:lstStyle/>
        <a:p>
          <a:r>
            <a:rPr lang="en-US" dirty="0"/>
            <a:t>Education </a:t>
          </a:r>
        </a:p>
      </dgm:t>
    </dgm:pt>
    <dgm:pt modelId="{BB21E1F5-54B0-4050-B440-8EEFD4498B1A}" type="parTrans" cxnId="{8AB31056-BED7-49C5-8883-EB085D2D56DD}">
      <dgm:prSet/>
      <dgm:spPr/>
      <dgm:t>
        <a:bodyPr/>
        <a:lstStyle/>
        <a:p>
          <a:endParaRPr lang="en-US"/>
        </a:p>
      </dgm:t>
    </dgm:pt>
    <dgm:pt modelId="{0938573A-3DFA-432C-864B-EBBA62CD48EA}" type="sibTrans" cxnId="{8AB31056-BED7-49C5-8883-EB085D2D56DD}">
      <dgm:prSet/>
      <dgm:spPr/>
      <dgm:t>
        <a:bodyPr/>
        <a:lstStyle/>
        <a:p>
          <a:endParaRPr lang="en-US"/>
        </a:p>
      </dgm:t>
    </dgm:pt>
    <dgm:pt modelId="{8B00D28B-CFF3-48D5-B47C-3CCFB206886C}">
      <dgm:prSet phldrT="[Text]"/>
      <dgm:spPr/>
      <dgm:t>
        <a:bodyPr/>
        <a:lstStyle/>
        <a:p>
          <a:r>
            <a:rPr lang="en-US" dirty="0"/>
            <a:t>Integration complexity </a:t>
          </a:r>
        </a:p>
      </dgm:t>
    </dgm:pt>
    <dgm:pt modelId="{9D0D033A-4C31-413E-930F-52F3B5439A20}" type="parTrans" cxnId="{0CC77897-1CDD-49A8-B4CF-AB1ABC5EF1A7}">
      <dgm:prSet/>
      <dgm:spPr/>
      <dgm:t>
        <a:bodyPr/>
        <a:lstStyle/>
        <a:p>
          <a:endParaRPr lang="en-US"/>
        </a:p>
      </dgm:t>
    </dgm:pt>
    <dgm:pt modelId="{069133E8-345C-40DF-BB37-A9ED20EA2CF5}" type="sibTrans" cxnId="{0CC77897-1CDD-49A8-B4CF-AB1ABC5EF1A7}">
      <dgm:prSet/>
      <dgm:spPr/>
      <dgm:t>
        <a:bodyPr/>
        <a:lstStyle/>
        <a:p>
          <a:endParaRPr lang="en-US"/>
        </a:p>
      </dgm:t>
    </dgm:pt>
    <dgm:pt modelId="{7DA1FB3D-B516-45F0-AE69-DF94F8D47AE3}">
      <dgm:prSet phldrT="[Text]"/>
      <dgm:spPr/>
      <dgm:t>
        <a:bodyPr/>
        <a:lstStyle/>
        <a:p>
          <a:r>
            <a:rPr lang="en-US" dirty="0"/>
            <a:t>Duplication </a:t>
          </a:r>
        </a:p>
      </dgm:t>
    </dgm:pt>
    <dgm:pt modelId="{9111E537-8744-404C-B3C2-671FDB1303FA}" type="parTrans" cxnId="{15367F54-ED8E-4B14-8462-024ABBF61E7E}">
      <dgm:prSet/>
      <dgm:spPr/>
      <dgm:t>
        <a:bodyPr/>
        <a:lstStyle/>
        <a:p>
          <a:endParaRPr lang="en-US"/>
        </a:p>
      </dgm:t>
    </dgm:pt>
    <dgm:pt modelId="{4CE045CB-239D-42FB-84B5-C2CEA631A38E}" type="sibTrans" cxnId="{15367F54-ED8E-4B14-8462-024ABBF61E7E}">
      <dgm:prSet/>
      <dgm:spPr/>
      <dgm:t>
        <a:bodyPr/>
        <a:lstStyle/>
        <a:p>
          <a:endParaRPr lang="en-US"/>
        </a:p>
      </dgm:t>
    </dgm:pt>
    <dgm:pt modelId="{8F36FA57-0D43-47D9-B494-73B4C26ACA6F}">
      <dgm:prSet phldrT="[Text]"/>
      <dgm:spPr/>
      <dgm:t>
        <a:bodyPr/>
        <a:lstStyle/>
        <a:p>
          <a:endParaRPr lang="en-US" dirty="0"/>
        </a:p>
      </dgm:t>
    </dgm:pt>
    <dgm:pt modelId="{0289E39C-9A5B-4B63-B9EB-FC145B4E6D92}" type="parTrans" cxnId="{0D32D15C-6961-463E-8238-BB8F798171FC}">
      <dgm:prSet/>
      <dgm:spPr/>
      <dgm:t>
        <a:bodyPr/>
        <a:lstStyle/>
        <a:p>
          <a:endParaRPr lang="en-US"/>
        </a:p>
      </dgm:t>
    </dgm:pt>
    <dgm:pt modelId="{FF60CEB8-F2A1-4046-A033-17A096E3F008}" type="sibTrans" cxnId="{0D32D15C-6961-463E-8238-BB8F798171FC}">
      <dgm:prSet/>
      <dgm:spPr/>
      <dgm:t>
        <a:bodyPr/>
        <a:lstStyle/>
        <a:p>
          <a:endParaRPr lang="en-US"/>
        </a:p>
      </dgm:t>
    </dgm:pt>
    <dgm:pt modelId="{F10EA9A8-E4D1-4950-B080-911FD1B2CC9F}">
      <dgm:prSet phldrT="[Text]"/>
      <dgm:spPr/>
      <dgm:t>
        <a:bodyPr/>
        <a:lstStyle/>
        <a:p>
          <a:r>
            <a:rPr lang="en-US" dirty="0"/>
            <a:t>AI Applications</a:t>
          </a:r>
        </a:p>
      </dgm:t>
    </dgm:pt>
    <dgm:pt modelId="{986C022F-F36B-448A-8728-4FF708BAC232}" type="parTrans" cxnId="{54F49BFA-8F86-4E0F-994F-9D16A335DE63}">
      <dgm:prSet/>
      <dgm:spPr/>
      <dgm:t>
        <a:bodyPr/>
        <a:lstStyle/>
        <a:p>
          <a:endParaRPr lang="en-US"/>
        </a:p>
      </dgm:t>
    </dgm:pt>
    <dgm:pt modelId="{6B7CF7E2-CA6F-4803-B7BA-1E6679EE896A}" type="sibTrans" cxnId="{54F49BFA-8F86-4E0F-994F-9D16A335DE63}">
      <dgm:prSet/>
      <dgm:spPr/>
      <dgm:t>
        <a:bodyPr/>
        <a:lstStyle/>
        <a:p>
          <a:endParaRPr lang="en-US"/>
        </a:p>
      </dgm:t>
    </dgm:pt>
    <dgm:pt modelId="{208DF5D2-AE08-4148-8F99-A454F81B6393}">
      <dgm:prSet phldrT="[Text]"/>
      <dgm:spPr/>
      <dgm:t>
        <a:bodyPr/>
        <a:lstStyle/>
        <a:p>
          <a:r>
            <a:rPr lang="en-US" dirty="0"/>
            <a:t>Radiation Exposure </a:t>
          </a:r>
        </a:p>
      </dgm:t>
    </dgm:pt>
    <dgm:pt modelId="{230D809B-7642-4A04-BD3C-329F31578385}" type="parTrans" cxnId="{8ACC22D2-6B89-4FF9-8DE7-8067B2825B96}">
      <dgm:prSet/>
      <dgm:spPr/>
      <dgm:t>
        <a:bodyPr/>
        <a:lstStyle/>
        <a:p>
          <a:endParaRPr lang="en-US"/>
        </a:p>
      </dgm:t>
    </dgm:pt>
    <dgm:pt modelId="{F7F1031E-ACAB-4AAA-AC50-4D126402FCBA}" type="sibTrans" cxnId="{8ACC22D2-6B89-4FF9-8DE7-8067B2825B96}">
      <dgm:prSet/>
      <dgm:spPr/>
      <dgm:t>
        <a:bodyPr/>
        <a:lstStyle/>
        <a:p>
          <a:endParaRPr lang="en-US"/>
        </a:p>
      </dgm:t>
    </dgm:pt>
    <dgm:pt modelId="{564222F3-D7F7-439C-81C0-11374F037CC0}" type="pres">
      <dgm:prSet presAssocID="{E4629A20-5A25-4228-A304-C3B032410D2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777588AB-0618-4094-A4C0-1138F7682FC7}" type="pres">
      <dgm:prSet presAssocID="{E4629A20-5A25-4228-A304-C3B032410D2C}" presName="Background" presStyleLbl="bgImgPlace1" presStyleIdx="0" presStyleCnt="1"/>
      <dgm:spPr/>
    </dgm:pt>
    <dgm:pt modelId="{0A4C3320-82C5-4C84-9DD4-93F2A94C7D6C}" type="pres">
      <dgm:prSet presAssocID="{E4629A20-5A25-4228-A304-C3B032410D2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26A1C81-431F-4D11-AD46-7CD64ACA7EC0}" type="pres">
      <dgm:prSet presAssocID="{E4629A20-5A25-4228-A304-C3B032410D2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AB107ED-F384-4215-BC45-D0B187410A90}" type="pres">
      <dgm:prSet presAssocID="{E4629A20-5A25-4228-A304-C3B032410D2C}" presName="Plus" presStyleLbl="alignNode1" presStyleIdx="0" presStyleCnt="2"/>
      <dgm:spPr>
        <a:solidFill>
          <a:schemeClr val="accent6"/>
        </a:solidFill>
      </dgm:spPr>
    </dgm:pt>
    <dgm:pt modelId="{5AD447CE-F386-4665-AF6D-B8CF32D183AA}" type="pres">
      <dgm:prSet presAssocID="{E4629A20-5A25-4228-A304-C3B032410D2C}" presName="Minus" presStyleLbl="alignNode1" presStyleIdx="1" presStyleCnt="2"/>
      <dgm:spPr>
        <a:solidFill>
          <a:srgbClr val="FF0000"/>
        </a:solidFill>
      </dgm:spPr>
    </dgm:pt>
    <dgm:pt modelId="{55E0B637-31E7-49FA-8D4A-FBA473E4E6E2}" type="pres">
      <dgm:prSet presAssocID="{E4629A20-5A25-4228-A304-C3B032410D2C}" presName="Divider" presStyleLbl="parChTrans1D1" presStyleIdx="0" presStyleCnt="1"/>
      <dgm:spPr/>
    </dgm:pt>
  </dgm:ptLst>
  <dgm:cxnLst>
    <dgm:cxn modelId="{84923009-8FF9-4232-AB33-21B78A4EC0DE}" type="presOf" srcId="{7DA1FB3D-B516-45F0-AE69-DF94F8D47AE3}" destId="{126A1C81-431F-4D11-AD46-7CD64ACA7EC0}" srcOrd="0" destOrd="5" presId="urn:microsoft.com/office/officeart/2009/3/layout/PlusandMinus"/>
    <dgm:cxn modelId="{E1E1161D-526D-4C2A-9B65-35634725290F}" type="presOf" srcId="{51337FF8-82CF-4779-BED7-3C0AF599905E}" destId="{0A4C3320-82C5-4C84-9DD4-93F2A94C7D6C}" srcOrd="0" destOrd="1" presId="urn:microsoft.com/office/officeart/2009/3/layout/PlusandMinus"/>
    <dgm:cxn modelId="{F17C0B25-1380-4DB9-AD25-B9BD2B8EC8C1}" type="presOf" srcId="{4A18EF08-E603-414D-9F7A-C8F78882982F}" destId="{0A4C3320-82C5-4C84-9DD4-93F2A94C7D6C}" srcOrd="0" destOrd="0" presId="urn:microsoft.com/office/officeart/2009/3/layout/PlusandMinus"/>
    <dgm:cxn modelId="{8C09EF34-40EC-46DE-83CD-ED34542FD60E}" srcId="{53C4C719-DE66-4E6C-96F5-4A454F3BA2D8}" destId="{CF00A55F-248A-4E9E-BF61-26E8E6096681}" srcOrd="1" destOrd="0" parTransId="{727184F4-C554-4EB3-8869-E063CAD6561F}" sibTransId="{5DB0F45C-BF54-4ACE-9866-BEEDB6288AEA}"/>
    <dgm:cxn modelId="{3481E739-65C6-4635-A4F9-4BEBB3AD82DA}" type="presOf" srcId="{8F36FA57-0D43-47D9-B494-73B4C26ACA6F}" destId="{0A4C3320-82C5-4C84-9DD4-93F2A94C7D6C}" srcOrd="0" destOrd="7" presId="urn:microsoft.com/office/officeart/2009/3/layout/PlusandMinus"/>
    <dgm:cxn modelId="{0D32D15C-6961-463E-8238-BB8F798171FC}" srcId="{4A18EF08-E603-414D-9F7A-C8F78882982F}" destId="{8F36FA57-0D43-47D9-B494-73B4C26ACA6F}" srcOrd="6" destOrd="0" parTransId="{0289E39C-9A5B-4B63-B9EB-FC145B4E6D92}" sibTransId="{FF60CEB8-F2A1-4046-A033-17A096E3F008}"/>
    <dgm:cxn modelId="{6D22635E-A0D5-4DF2-A2FA-547F3891BC4D}" type="presOf" srcId="{E4629A20-5A25-4228-A304-C3B032410D2C}" destId="{564222F3-D7F7-439C-81C0-11374F037CC0}" srcOrd="0" destOrd="0" presId="urn:microsoft.com/office/officeart/2009/3/layout/PlusandMinus"/>
    <dgm:cxn modelId="{38182D43-1C8D-4703-990D-61D8F39ED46C}" type="presOf" srcId="{F10EA9A8-E4D1-4950-B080-911FD1B2CC9F}" destId="{0A4C3320-82C5-4C84-9DD4-93F2A94C7D6C}" srcOrd="0" destOrd="6" presId="urn:microsoft.com/office/officeart/2009/3/layout/PlusandMinus"/>
    <dgm:cxn modelId="{9096CA43-F1FA-4D98-88E2-5ECC758D77EA}" type="presOf" srcId="{208DF5D2-AE08-4148-8F99-A454F81B6393}" destId="{126A1C81-431F-4D11-AD46-7CD64ACA7EC0}" srcOrd="0" destOrd="6" presId="urn:microsoft.com/office/officeart/2009/3/layout/PlusandMinus"/>
    <dgm:cxn modelId="{FA955769-2906-4EA7-B286-A9C9C666C6CD}" type="presOf" srcId="{0B061C25-705E-458F-8AEB-4766B30F9D1B}" destId="{0A4C3320-82C5-4C84-9DD4-93F2A94C7D6C}" srcOrd="0" destOrd="3" presId="urn:microsoft.com/office/officeart/2009/3/layout/PlusandMinus"/>
    <dgm:cxn modelId="{6228CD69-55E5-4EF0-A551-F9A0EE974328}" type="presOf" srcId="{7DAE61CF-D86D-44C5-AA06-3C291026E99A}" destId="{0A4C3320-82C5-4C84-9DD4-93F2A94C7D6C}" srcOrd="0" destOrd="5" presId="urn:microsoft.com/office/officeart/2009/3/layout/PlusandMinus"/>
    <dgm:cxn modelId="{EF86444E-5DD0-4DA0-8468-854EC4FA24D7}" srcId="{E4629A20-5A25-4228-A304-C3B032410D2C}" destId="{4A18EF08-E603-414D-9F7A-C8F78882982F}" srcOrd="0" destOrd="0" parTransId="{6053813D-F3C7-4E38-A52E-9D554B354B99}" sibTransId="{875AF225-52C1-4A55-A39A-59CADE528C91}"/>
    <dgm:cxn modelId="{15367F54-ED8E-4B14-8462-024ABBF61E7E}" srcId="{53C4C719-DE66-4E6C-96F5-4A454F3BA2D8}" destId="{7DA1FB3D-B516-45F0-AE69-DF94F8D47AE3}" srcOrd="4" destOrd="0" parTransId="{9111E537-8744-404C-B3C2-671FDB1303FA}" sibTransId="{4CE045CB-239D-42FB-84B5-C2CEA631A38E}"/>
    <dgm:cxn modelId="{8AB31056-BED7-49C5-8883-EB085D2D56DD}" srcId="{4A18EF08-E603-414D-9F7A-C8F78882982F}" destId="{7DAE61CF-D86D-44C5-AA06-3C291026E99A}" srcOrd="4" destOrd="0" parTransId="{BB21E1F5-54B0-4050-B440-8EEFD4498B1A}" sibTransId="{0938573A-3DFA-432C-864B-EBBA62CD48EA}"/>
    <dgm:cxn modelId="{19BA6377-C4CE-4C80-824F-735A77CBECEF}" type="presOf" srcId="{67FA4828-5F7A-4C29-8C07-4DBADDB07C85}" destId="{0A4C3320-82C5-4C84-9DD4-93F2A94C7D6C}" srcOrd="0" destOrd="4" presId="urn:microsoft.com/office/officeart/2009/3/layout/PlusandMinus"/>
    <dgm:cxn modelId="{5FF9C258-C9CD-46F7-AB18-8F06F3D76DDD}" type="presOf" srcId="{E7827F33-60A5-44EE-B6B3-13C7D20C942E}" destId="{0A4C3320-82C5-4C84-9DD4-93F2A94C7D6C}" srcOrd="0" destOrd="2" presId="urn:microsoft.com/office/officeart/2009/3/layout/PlusandMinus"/>
    <dgm:cxn modelId="{55D94D92-7B75-40EE-9489-E1B9A58889CE}" type="presOf" srcId="{53C4C719-DE66-4E6C-96F5-4A454F3BA2D8}" destId="{126A1C81-431F-4D11-AD46-7CD64ACA7EC0}" srcOrd="0" destOrd="0" presId="urn:microsoft.com/office/officeart/2009/3/layout/PlusandMinus"/>
    <dgm:cxn modelId="{38C7DE95-EDBE-4D2C-A0A0-71089C2A6F9A}" srcId="{53C4C719-DE66-4E6C-96F5-4A454F3BA2D8}" destId="{A17770F8-ABE6-4931-9B83-3E7612142136}" srcOrd="2" destOrd="0" parTransId="{6847EBB1-A332-4E8C-806F-86E8DAE0BCE6}" sibTransId="{E14D70BB-3170-4D64-BD2F-2B60BC51A974}"/>
    <dgm:cxn modelId="{0CC77897-1CDD-49A8-B4CF-AB1ABC5EF1A7}" srcId="{53C4C719-DE66-4E6C-96F5-4A454F3BA2D8}" destId="{8B00D28B-CFF3-48D5-B47C-3CCFB206886C}" srcOrd="3" destOrd="0" parTransId="{9D0D033A-4C31-413E-930F-52F3B5439A20}" sibTransId="{069133E8-345C-40DF-BB37-A9ED20EA2CF5}"/>
    <dgm:cxn modelId="{07375BA0-87F1-4B74-B60C-B47913869FFE}" srcId="{E4629A20-5A25-4228-A304-C3B032410D2C}" destId="{53C4C719-DE66-4E6C-96F5-4A454F3BA2D8}" srcOrd="1" destOrd="0" parTransId="{53DF216A-8571-4181-A4EC-C871B8952591}" sibTransId="{C1E82C42-CBA6-4EAC-87D2-DE352C63D2B7}"/>
    <dgm:cxn modelId="{8EA5BBAC-BD3E-4B1F-A14D-CE4D8B4F3497}" srcId="{4A18EF08-E603-414D-9F7A-C8F78882982F}" destId="{67FA4828-5F7A-4C29-8C07-4DBADDB07C85}" srcOrd="3" destOrd="0" parTransId="{43EB3DAC-7D1D-4CCF-8B2C-35E09A6AC743}" sibTransId="{F97476F2-2B2C-471B-BE10-678B5297B55E}"/>
    <dgm:cxn modelId="{ABE2E6BF-C5ED-424D-86D5-7D30DE3DC92B}" type="presOf" srcId="{CF00A55F-248A-4E9E-BF61-26E8E6096681}" destId="{126A1C81-431F-4D11-AD46-7CD64ACA7EC0}" srcOrd="0" destOrd="2" presId="urn:microsoft.com/office/officeart/2009/3/layout/PlusandMinus"/>
    <dgm:cxn modelId="{A624B1C3-C14A-4D70-8F97-7056CDD30E3B}" type="presOf" srcId="{A17770F8-ABE6-4931-9B83-3E7612142136}" destId="{126A1C81-431F-4D11-AD46-7CD64ACA7EC0}" srcOrd="0" destOrd="3" presId="urn:microsoft.com/office/officeart/2009/3/layout/PlusandMinus"/>
    <dgm:cxn modelId="{8ACC22D2-6B89-4FF9-8DE7-8067B2825B96}" srcId="{53C4C719-DE66-4E6C-96F5-4A454F3BA2D8}" destId="{208DF5D2-AE08-4148-8F99-A454F81B6393}" srcOrd="5" destOrd="0" parTransId="{230D809B-7642-4A04-BD3C-329F31578385}" sibTransId="{F7F1031E-ACAB-4AAA-AC50-4D126402FCBA}"/>
    <dgm:cxn modelId="{1D356BDD-E3E2-4220-842C-0B660CF135BF}" type="presOf" srcId="{8B00D28B-CFF3-48D5-B47C-3CCFB206886C}" destId="{126A1C81-431F-4D11-AD46-7CD64ACA7EC0}" srcOrd="0" destOrd="4" presId="urn:microsoft.com/office/officeart/2009/3/layout/PlusandMinus"/>
    <dgm:cxn modelId="{6728F7E9-8DE7-4BCC-BB2C-DA1199A389D3}" srcId="{53C4C719-DE66-4E6C-96F5-4A454F3BA2D8}" destId="{CE56DEF1-3729-497A-B3A3-726FBFA49605}" srcOrd="0" destOrd="0" parTransId="{D216AF46-25CB-454A-8125-FBF6B2719FBB}" sibTransId="{4DCCE8A3-3305-4465-BBDA-66B38D61632F}"/>
    <dgm:cxn modelId="{4EB86FEB-5078-4EA3-8103-061F2DCEFDBC}" srcId="{4A18EF08-E603-414D-9F7A-C8F78882982F}" destId="{51337FF8-82CF-4779-BED7-3C0AF599905E}" srcOrd="0" destOrd="0" parTransId="{7D982FBE-078C-438E-B393-EEE319F50B7C}" sibTransId="{BA967DA2-CA70-4B59-9BDD-0947B51003C9}"/>
    <dgm:cxn modelId="{1BB6B8ED-4724-44CB-824C-38C0549A11BB}" type="presOf" srcId="{CE56DEF1-3729-497A-B3A3-726FBFA49605}" destId="{126A1C81-431F-4D11-AD46-7CD64ACA7EC0}" srcOrd="0" destOrd="1" presId="urn:microsoft.com/office/officeart/2009/3/layout/PlusandMinus"/>
    <dgm:cxn modelId="{406CA6F3-8003-430B-A842-8F6CA1C8FE66}" srcId="{4A18EF08-E603-414D-9F7A-C8F78882982F}" destId="{E7827F33-60A5-44EE-B6B3-13C7D20C942E}" srcOrd="1" destOrd="0" parTransId="{165A5EB0-895D-43A0-B2CA-89E98C8BE5EA}" sibTransId="{F4F2A0F4-0E6F-4DAC-BBF9-2F323E540D9F}"/>
    <dgm:cxn modelId="{54F49BFA-8F86-4E0F-994F-9D16A335DE63}" srcId="{4A18EF08-E603-414D-9F7A-C8F78882982F}" destId="{F10EA9A8-E4D1-4950-B080-911FD1B2CC9F}" srcOrd="5" destOrd="0" parTransId="{986C022F-F36B-448A-8728-4FF708BAC232}" sibTransId="{6B7CF7E2-CA6F-4803-B7BA-1E6679EE896A}"/>
    <dgm:cxn modelId="{813742FB-D817-4017-AE58-874F8A4276A2}" srcId="{4A18EF08-E603-414D-9F7A-C8F78882982F}" destId="{0B061C25-705E-458F-8AEB-4766B30F9D1B}" srcOrd="2" destOrd="0" parTransId="{58206EC9-D857-43CE-BFF5-00A0C85088C3}" sibTransId="{E891A814-7A4C-4E77-BD5C-FBC0882D62B0}"/>
    <dgm:cxn modelId="{5F10F211-628B-4057-B92E-85AA25BE142A}" type="presParOf" srcId="{564222F3-D7F7-439C-81C0-11374F037CC0}" destId="{777588AB-0618-4094-A4C0-1138F7682FC7}" srcOrd="0" destOrd="0" presId="urn:microsoft.com/office/officeart/2009/3/layout/PlusandMinus"/>
    <dgm:cxn modelId="{39C04D8D-2545-4EA6-B512-BE53CACBB56D}" type="presParOf" srcId="{564222F3-D7F7-439C-81C0-11374F037CC0}" destId="{0A4C3320-82C5-4C84-9DD4-93F2A94C7D6C}" srcOrd="1" destOrd="0" presId="urn:microsoft.com/office/officeart/2009/3/layout/PlusandMinus"/>
    <dgm:cxn modelId="{0E56CBD4-AAF8-4818-823A-1D0DC1CFFFD0}" type="presParOf" srcId="{564222F3-D7F7-439C-81C0-11374F037CC0}" destId="{126A1C81-431F-4D11-AD46-7CD64ACA7EC0}" srcOrd="2" destOrd="0" presId="urn:microsoft.com/office/officeart/2009/3/layout/PlusandMinus"/>
    <dgm:cxn modelId="{79391367-27F5-44AE-AD90-6F71CC4F053D}" type="presParOf" srcId="{564222F3-D7F7-439C-81C0-11374F037CC0}" destId="{4AB107ED-F384-4215-BC45-D0B187410A90}" srcOrd="3" destOrd="0" presId="urn:microsoft.com/office/officeart/2009/3/layout/PlusandMinus"/>
    <dgm:cxn modelId="{EDFCE227-C592-416B-B053-8505BB103CE8}" type="presParOf" srcId="{564222F3-D7F7-439C-81C0-11374F037CC0}" destId="{5AD447CE-F386-4665-AF6D-B8CF32D183AA}" srcOrd="4" destOrd="0" presId="urn:microsoft.com/office/officeart/2009/3/layout/PlusandMinus"/>
    <dgm:cxn modelId="{E2C47D5C-C556-4F48-AD76-60BEAFCA9F0E}" type="presParOf" srcId="{564222F3-D7F7-439C-81C0-11374F037CC0}" destId="{55E0B637-31E7-49FA-8D4A-FBA473E4E6E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5B855-EE4C-40F2-9B1A-6F8CB2F1936C}">
      <dsp:nvSpPr>
        <dsp:cNvPr id="0" name=""/>
        <dsp:cNvSpPr/>
      </dsp:nvSpPr>
      <dsp:spPr>
        <a:xfrm>
          <a:off x="2579626" y="2475"/>
          <a:ext cx="842536" cy="54764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Ownership </a:t>
          </a:r>
        </a:p>
      </dsp:txBody>
      <dsp:txXfrm>
        <a:off x="2606360" y="29209"/>
        <a:ext cx="789068" cy="494180"/>
      </dsp:txXfrm>
    </dsp:sp>
    <dsp:sp modelId="{4D6A3909-762C-4B67-8236-D3731A4A18F7}">
      <dsp:nvSpPr>
        <dsp:cNvPr id="0" name=""/>
        <dsp:cNvSpPr/>
      </dsp:nvSpPr>
      <dsp:spPr>
        <a:xfrm>
          <a:off x="1100862" y="276299"/>
          <a:ext cx="3800064" cy="3800064"/>
        </a:xfrm>
        <a:custGeom>
          <a:avLst/>
          <a:gdLst/>
          <a:ahLst/>
          <a:cxnLst/>
          <a:rect l="0" t="0" r="0" b="0"/>
          <a:pathLst>
            <a:path>
              <a:moveTo>
                <a:pt x="2327364" y="48678"/>
              </a:moveTo>
              <a:arcTo wR="1900032" hR="1900032" stAng="16979848" swAng="11082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607B2-0BCD-4FE8-8F04-10CC866BFB45}">
      <dsp:nvSpPr>
        <dsp:cNvPr id="0" name=""/>
        <dsp:cNvSpPr/>
      </dsp:nvSpPr>
      <dsp:spPr>
        <a:xfrm>
          <a:off x="3923152" y="558981"/>
          <a:ext cx="842536" cy="547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Direction</a:t>
          </a:r>
        </a:p>
      </dsp:txBody>
      <dsp:txXfrm>
        <a:off x="3949886" y="585715"/>
        <a:ext cx="789068" cy="494180"/>
      </dsp:txXfrm>
    </dsp:sp>
    <dsp:sp modelId="{575E9BF9-A10E-400C-88F0-1431AC33D535}">
      <dsp:nvSpPr>
        <dsp:cNvPr id="0" name=""/>
        <dsp:cNvSpPr/>
      </dsp:nvSpPr>
      <dsp:spPr>
        <a:xfrm>
          <a:off x="1100862" y="276299"/>
          <a:ext cx="3800064" cy="3800064"/>
        </a:xfrm>
        <a:custGeom>
          <a:avLst/>
          <a:gdLst/>
          <a:ahLst/>
          <a:cxnLst/>
          <a:rect l="0" t="0" r="0" b="0"/>
          <a:pathLst>
            <a:path>
              <a:moveTo>
                <a:pt x="3475131" y="837400"/>
              </a:moveTo>
              <a:arcTo wR="1900032" hR="1900032" stAng="19559678" swAng="15277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B293E-E6AE-4DB4-A89A-1CC8C8ED5EA9}">
      <dsp:nvSpPr>
        <dsp:cNvPr id="0" name=""/>
        <dsp:cNvSpPr/>
      </dsp:nvSpPr>
      <dsp:spPr>
        <a:xfrm>
          <a:off x="4479658" y="1902507"/>
          <a:ext cx="842536" cy="547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dirty="0"/>
            <a:t>Interoperability</a:t>
          </a:r>
        </a:p>
      </dsp:txBody>
      <dsp:txXfrm>
        <a:off x="4506392" y="1929241"/>
        <a:ext cx="789068" cy="494180"/>
      </dsp:txXfrm>
    </dsp:sp>
    <dsp:sp modelId="{E4046937-86B7-4EF8-B0E9-8B5852727724}">
      <dsp:nvSpPr>
        <dsp:cNvPr id="0" name=""/>
        <dsp:cNvSpPr/>
      </dsp:nvSpPr>
      <dsp:spPr>
        <a:xfrm>
          <a:off x="1100862" y="276299"/>
          <a:ext cx="3800064" cy="3800064"/>
        </a:xfrm>
        <a:custGeom>
          <a:avLst/>
          <a:gdLst/>
          <a:ahLst/>
          <a:cxnLst/>
          <a:rect l="0" t="0" r="0" b="0"/>
          <a:pathLst>
            <a:path>
              <a:moveTo>
                <a:pt x="3778980" y="2182305"/>
              </a:moveTo>
              <a:arcTo wR="1900032" hR="1900032" stAng="512617" swAng="15277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C9BBA-4FC9-440A-AECC-C11269D0A6F7}">
      <dsp:nvSpPr>
        <dsp:cNvPr id="0" name=""/>
        <dsp:cNvSpPr/>
      </dsp:nvSpPr>
      <dsp:spPr>
        <a:xfrm>
          <a:off x="3923152" y="3246033"/>
          <a:ext cx="842536" cy="547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Cybersecurity</a:t>
          </a:r>
        </a:p>
      </dsp:txBody>
      <dsp:txXfrm>
        <a:off x="3949886" y="3272767"/>
        <a:ext cx="789068" cy="494180"/>
      </dsp:txXfrm>
    </dsp:sp>
    <dsp:sp modelId="{326FB7E4-8016-4338-89FE-D093745DD954}">
      <dsp:nvSpPr>
        <dsp:cNvPr id="0" name=""/>
        <dsp:cNvSpPr/>
      </dsp:nvSpPr>
      <dsp:spPr>
        <a:xfrm>
          <a:off x="1100862" y="276299"/>
          <a:ext cx="3800064" cy="3800064"/>
        </a:xfrm>
        <a:custGeom>
          <a:avLst/>
          <a:gdLst/>
          <a:ahLst/>
          <a:cxnLst/>
          <a:rect l="0" t="0" r="0" b="0"/>
          <a:pathLst>
            <a:path>
              <a:moveTo>
                <a:pt x="2891878" y="3520638"/>
              </a:moveTo>
              <a:arcTo wR="1900032" hR="1900032" stAng="3511949" swAng="11082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AA88C-9902-4CC3-8651-C5880D9F121C}">
      <dsp:nvSpPr>
        <dsp:cNvPr id="0" name=""/>
        <dsp:cNvSpPr/>
      </dsp:nvSpPr>
      <dsp:spPr>
        <a:xfrm>
          <a:off x="2579626" y="3802540"/>
          <a:ext cx="842536" cy="547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Infrastructure Reediness</a:t>
          </a:r>
        </a:p>
      </dsp:txBody>
      <dsp:txXfrm>
        <a:off x="2606360" y="3829274"/>
        <a:ext cx="789068" cy="494180"/>
      </dsp:txXfrm>
    </dsp:sp>
    <dsp:sp modelId="{F7AB4BAB-522D-4A4B-8CA9-52409BEC716C}">
      <dsp:nvSpPr>
        <dsp:cNvPr id="0" name=""/>
        <dsp:cNvSpPr/>
      </dsp:nvSpPr>
      <dsp:spPr>
        <a:xfrm>
          <a:off x="1100862" y="276299"/>
          <a:ext cx="3800064" cy="3800064"/>
        </a:xfrm>
        <a:custGeom>
          <a:avLst/>
          <a:gdLst/>
          <a:ahLst/>
          <a:cxnLst/>
          <a:rect l="0" t="0" r="0" b="0"/>
          <a:pathLst>
            <a:path>
              <a:moveTo>
                <a:pt x="1472700" y="3751386"/>
              </a:moveTo>
              <a:arcTo wR="1900032" hR="1900032" stAng="6179848" swAng="11082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1CDA2-5761-4467-A7E4-6BAF61DD1C4B}">
      <dsp:nvSpPr>
        <dsp:cNvPr id="0" name=""/>
        <dsp:cNvSpPr/>
      </dsp:nvSpPr>
      <dsp:spPr>
        <a:xfrm>
          <a:off x="1236100" y="3246033"/>
          <a:ext cx="842536" cy="547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Expenditure</a:t>
          </a:r>
        </a:p>
      </dsp:txBody>
      <dsp:txXfrm>
        <a:off x="1262834" y="3272767"/>
        <a:ext cx="789068" cy="494180"/>
      </dsp:txXfrm>
    </dsp:sp>
    <dsp:sp modelId="{853DC365-EAFF-4DDD-8C57-BC24AB194D31}">
      <dsp:nvSpPr>
        <dsp:cNvPr id="0" name=""/>
        <dsp:cNvSpPr/>
      </dsp:nvSpPr>
      <dsp:spPr>
        <a:xfrm>
          <a:off x="1100862" y="276299"/>
          <a:ext cx="3800064" cy="3800064"/>
        </a:xfrm>
        <a:custGeom>
          <a:avLst/>
          <a:gdLst/>
          <a:ahLst/>
          <a:cxnLst/>
          <a:rect l="0" t="0" r="0" b="0"/>
          <a:pathLst>
            <a:path>
              <a:moveTo>
                <a:pt x="324933" y="2962664"/>
              </a:moveTo>
              <a:arcTo wR="1900032" hR="1900032" stAng="8759678" swAng="15277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A2FBA-2000-4348-820B-DBD11AF66679}">
      <dsp:nvSpPr>
        <dsp:cNvPr id="0" name=""/>
        <dsp:cNvSpPr/>
      </dsp:nvSpPr>
      <dsp:spPr>
        <a:xfrm>
          <a:off x="679593" y="1902507"/>
          <a:ext cx="842536" cy="547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Emerging Technologies</a:t>
          </a:r>
        </a:p>
      </dsp:txBody>
      <dsp:txXfrm>
        <a:off x="706327" y="1929241"/>
        <a:ext cx="789068" cy="494180"/>
      </dsp:txXfrm>
    </dsp:sp>
    <dsp:sp modelId="{FE917528-80F7-4FF5-BA67-E688D797C37D}">
      <dsp:nvSpPr>
        <dsp:cNvPr id="0" name=""/>
        <dsp:cNvSpPr/>
      </dsp:nvSpPr>
      <dsp:spPr>
        <a:xfrm>
          <a:off x="1100862" y="276299"/>
          <a:ext cx="3800064" cy="3800064"/>
        </a:xfrm>
        <a:custGeom>
          <a:avLst/>
          <a:gdLst/>
          <a:ahLst/>
          <a:cxnLst/>
          <a:rect l="0" t="0" r="0" b="0"/>
          <a:pathLst>
            <a:path>
              <a:moveTo>
                <a:pt x="21084" y="1617759"/>
              </a:moveTo>
              <a:arcTo wR="1900032" hR="1900032" stAng="11312617" swAng="15277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F13BE-815D-433B-AFC4-3CCD9A3D052D}">
      <dsp:nvSpPr>
        <dsp:cNvPr id="0" name=""/>
        <dsp:cNvSpPr/>
      </dsp:nvSpPr>
      <dsp:spPr>
        <a:xfrm>
          <a:off x="1236100" y="558981"/>
          <a:ext cx="842536" cy="547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Image retention </a:t>
          </a:r>
        </a:p>
      </dsp:txBody>
      <dsp:txXfrm>
        <a:off x="1262834" y="585715"/>
        <a:ext cx="789068" cy="494180"/>
      </dsp:txXfrm>
    </dsp:sp>
    <dsp:sp modelId="{53E1164B-573C-4152-A0A3-590C6731E8E6}">
      <dsp:nvSpPr>
        <dsp:cNvPr id="0" name=""/>
        <dsp:cNvSpPr/>
      </dsp:nvSpPr>
      <dsp:spPr>
        <a:xfrm>
          <a:off x="1100862" y="276299"/>
          <a:ext cx="3800064" cy="3800064"/>
        </a:xfrm>
        <a:custGeom>
          <a:avLst/>
          <a:gdLst/>
          <a:ahLst/>
          <a:cxnLst/>
          <a:rect l="0" t="0" r="0" b="0"/>
          <a:pathLst>
            <a:path>
              <a:moveTo>
                <a:pt x="908186" y="279426"/>
              </a:moveTo>
              <a:arcTo wR="1900032" hR="1900032" stAng="14311949" swAng="11082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588AB-0618-4094-A4C0-1138F7682FC7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C3320-82C5-4C84-9DD4-93F2A94C7D6C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Maximize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Nation image access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Nation data exchange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Standardization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Resources utilization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Education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AI Applications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942848" y="1675172"/>
        <a:ext cx="3283712" cy="3126325"/>
      </dsp:txXfrm>
    </dsp:sp>
    <dsp:sp modelId="{126A1C81-431F-4D11-AD46-7CD64ACA7EC0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Minimize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Turnaround time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Hospitality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Exams retake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Integration complexity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Duplication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Radiation Exposure </a:t>
          </a:r>
        </a:p>
      </dsp:txBody>
      <dsp:txXfrm>
        <a:off x="4299712" y="1675172"/>
        <a:ext cx="3283712" cy="3126325"/>
      </dsp:txXfrm>
    </dsp:sp>
    <dsp:sp modelId="{4AB107ED-F384-4215-BC45-D0B187410A90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6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447CE-F386-4665-AF6D-B8CF32D183AA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0B637-31E7-49FA-8D4A-FBA473E4E6E2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E7B0-5FF2-4674-AD74-DFAEB242BC6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9F50E-A0DE-4264-87DA-ED983A0D6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9F50E-A0DE-4264-87DA-ED983A0D60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Greyling</a:t>
            </a:r>
            <a:r>
              <a:rPr lang="en-US" dirty="0">
                <a:effectLst/>
              </a:rPr>
              <a:t>, A. G., &amp; Pitcher, R. D. (</a:t>
            </a:r>
            <a:r>
              <a:rPr lang="en-US" dirty="0" err="1">
                <a:effectLst/>
              </a:rPr>
              <a:t>2018a</a:t>
            </a:r>
            <a:r>
              <a:rPr lang="en-US" dirty="0">
                <a:effectLst/>
              </a:rPr>
              <a:t>). Who </a:t>
            </a:r>
            <a:r>
              <a:rPr lang="en-US" dirty="0" err="1">
                <a:effectLst/>
              </a:rPr>
              <a:t>pacs</a:t>
            </a:r>
            <a:r>
              <a:rPr lang="en-US" dirty="0">
                <a:effectLst/>
              </a:rPr>
              <a:t> a punch? the role of the picture archiving and Communication System/Radiology Information System (PACS/RIS) in quantifying experiential learning in radiology residency. </a:t>
            </a:r>
            <a:r>
              <a:rPr lang="en-US" i="1" dirty="0">
                <a:effectLst/>
              </a:rPr>
              <a:t>Journal of Digital Imaging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31</a:t>
            </a:r>
            <a:r>
              <a:rPr lang="en-US" dirty="0">
                <a:effectLst/>
              </a:rPr>
              <a:t>(6), 792–798. https://doi.org/10.1007/s10278-018-0106-7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9F50E-A0DE-4264-87DA-ED983A0D60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9F50E-A0DE-4264-87DA-ED983A0D60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D8DF-448D-0EA6-3539-F0C4F7C7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5393D-1C32-572C-5EBB-A4539B30E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CB49-0297-F077-7A47-BE24D77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2C73-E7A8-8F4B-7DC1-75F53577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CD3C-A3A3-DD77-A474-DED55FD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9161-6503-DCEC-13C9-7D540243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19A99-D1EC-68C4-6646-8730EE450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8F42-E751-0BF8-F742-9B3FCEB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8A5C-48D5-6F8F-DD2B-2CE94495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A91CA-BF68-C986-864A-0FEF25DD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4A0D7-F879-2644-D704-78FD4BA85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60148-B230-DF19-521F-962A085C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5D23-5F62-480E-0D1B-B6D54E2B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86B80-8876-6D02-4BB6-0E3DAEB3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0578-80AC-E803-3AD2-8D187F00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482C-EB79-A3AE-5EEB-B5F4C0BB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2B0F0-79B6-61B5-6701-C9C6D4B5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535-24A0-648F-5763-2A48F423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514AE-41AB-DCCD-8DBC-12640864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69F2-C2E6-9372-D442-B6EAAEFD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B09D-51E9-971F-2477-E3C51C0E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C69F-169A-2803-4AA2-387DA513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5F14-37B8-7E36-05BB-8321F7D2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6761-10DD-18F0-D891-A6E399D5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DEE41-6D71-71B6-AB3D-4EC8C43B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4032-5DC6-1B47-6E4A-7351EBEE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6EE1-C287-C569-3C81-9460764C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CC368-9909-9AF4-503A-5F4C2FEE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69B70-C286-F7D7-C7B0-30907188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3015D-BD64-7A3D-D694-F576EF87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A278-1845-FA62-CA47-75E99766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6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62BC-D517-F26C-ACE7-590F5211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14DE1-C872-151D-37B5-0EE21B516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5D03F-F57D-D3C4-A37B-59BE00566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6CB8A-B83F-E782-270B-BF644E5C4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09F92-0BEC-9654-6DF8-67D127627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2B732-177B-A361-F881-D810DCC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8900D-BA31-D2E3-4C19-2B3EFDDD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2118A-C55F-1D9C-4ED9-1656E2FC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3E4D-522E-5539-D044-CF944F71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8322E-CEA1-87B0-60CD-B5EDA53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E6CC7-921B-6F0C-DB77-9D754101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4FA3A-B0AE-C7FB-B56A-2BCA7D9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D16BD-4BF6-8577-CAA1-5CDE29DD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808B2-D6F6-B84B-8B3E-7C9791EB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B825A-08B0-C85E-0946-89C3AD77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977B-0970-3054-7D63-81BB7D24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6ADD-100A-1E77-4436-2BD8B613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3571-649C-B039-DB48-EBE5AC57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E37E-0036-0A04-68A0-77636563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0511-6351-4583-E233-E74335B8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71A52-25C3-EC68-D0BB-CCC3BBA6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7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D50C-9961-04EA-F510-230021C1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6D68F-77BA-7783-1DF9-EBA8B301A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6F259-0D12-3230-9891-50B03C320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66C8-3A54-873E-96BD-DC461ADA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85CF8-3A04-6B61-9A38-86A80F0B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46E11-3ED0-6BF2-B99E-6CD9DE7A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E62BF-F623-1351-5E6F-12C20F71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3CB5D-6FA8-1115-21CE-748ED5B1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B39C-45D3-23CA-C937-62C7AA05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3E27-A607-EA64-E84A-39203C9A1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EA84F-44EC-E0A5-BFA5-8AB3916C4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8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text&#10;&#10;Description automatically generated">
            <a:extLst>
              <a:ext uri="{FF2B5EF4-FFF2-40B4-BE49-F238E27FC236}">
                <a16:creationId xmlns:a16="http://schemas.microsoft.com/office/drawing/2014/main" id="{F42B7F08-07E8-2622-DE5F-ED61D7655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0196" y="1911927"/>
            <a:ext cx="6966066" cy="2801389"/>
          </a:xfrm>
        </p:spPr>
        <p:txBody>
          <a:bodyPr anchor="ctr">
            <a:normAutofit/>
          </a:bodyPr>
          <a:lstStyle/>
          <a:p>
            <a:r>
              <a:rPr lang="en-US" sz="5300" dirty="0"/>
              <a:t>Toward Patient-Centric Medical Imaging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0195" y="4713316"/>
            <a:ext cx="6966067" cy="748146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By: Nawaf Alharbi</a:t>
            </a:r>
          </a:p>
          <a:p>
            <a:r>
              <a:rPr lang="en-US" dirty="0"/>
              <a:t>13.10.2023</a:t>
            </a:r>
          </a:p>
        </p:txBody>
      </p:sp>
    </p:spTree>
    <p:extLst>
      <p:ext uri="{BB962C8B-B14F-4D97-AF65-F5344CB8AC3E}">
        <p14:creationId xmlns:p14="http://schemas.microsoft.com/office/powerpoint/2010/main" val="271732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14F7E75-A430-46AD-B270-ABD2AC50A95C}"/>
              </a:ext>
            </a:extLst>
          </p:cNvPr>
          <p:cNvGrpSpPr/>
          <p:nvPr/>
        </p:nvGrpSpPr>
        <p:grpSpPr>
          <a:xfrm>
            <a:off x="4764024" y="2086690"/>
            <a:ext cx="6680624" cy="4281281"/>
            <a:chOff x="4764024" y="2086690"/>
            <a:chExt cx="6680624" cy="42812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4D44A2-2477-4BE1-9A96-05B82179E708}"/>
                </a:ext>
              </a:extLst>
            </p:cNvPr>
            <p:cNvGrpSpPr/>
            <p:nvPr/>
          </p:nvGrpSpPr>
          <p:grpSpPr>
            <a:xfrm>
              <a:off x="6263344" y="4230227"/>
              <a:ext cx="1645920" cy="2137744"/>
              <a:chOff x="6238719" y="2995787"/>
              <a:chExt cx="1911256" cy="24162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72F935C-ABCA-4B71-A01F-667C44A0C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38719" y="2995787"/>
                <a:ext cx="1911256" cy="210312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9840DB-4BBC-4B74-814F-D82D3282C721}"/>
                  </a:ext>
                </a:extLst>
              </p:cNvPr>
              <p:cNvSpPr txBox="1"/>
              <p:nvPr/>
            </p:nvSpPr>
            <p:spPr>
              <a:xfrm>
                <a:off x="6238719" y="5098907"/>
                <a:ext cx="1911256" cy="31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Public Health Group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AC2744-758E-45FE-9ABE-51E7CDDBE0C1}"/>
                </a:ext>
              </a:extLst>
            </p:cNvPr>
            <p:cNvGrpSpPr/>
            <p:nvPr/>
          </p:nvGrpSpPr>
          <p:grpSpPr>
            <a:xfrm>
              <a:off x="9798728" y="4224528"/>
              <a:ext cx="1645920" cy="2143443"/>
              <a:chOff x="9048006" y="2995787"/>
              <a:chExt cx="1915650" cy="242471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203D03E-0E8A-4DD1-B788-DC3DEE763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8006" y="2995787"/>
                <a:ext cx="1911256" cy="210312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5BF716-E2FE-439B-8666-1C95B9234885}"/>
                  </a:ext>
                </a:extLst>
              </p:cNvPr>
              <p:cNvSpPr txBox="1"/>
              <p:nvPr/>
            </p:nvSpPr>
            <p:spPr>
              <a:xfrm>
                <a:off x="9048006" y="5098907"/>
                <a:ext cx="1915650" cy="3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Private Health Group</a:t>
                </a:r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C89D817-395E-4FED-855B-6E4D179962CA}"/>
                </a:ext>
              </a:extLst>
            </p:cNvPr>
            <p:cNvSpPr/>
            <p:nvPr/>
          </p:nvSpPr>
          <p:spPr>
            <a:xfrm>
              <a:off x="6263344" y="3932232"/>
              <a:ext cx="5177529" cy="29229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Enterprise-wide Imaging Platform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BAFFD38-2708-4F5C-BAE8-9023A9DC8BA9}"/>
                </a:ext>
              </a:extLst>
            </p:cNvPr>
            <p:cNvSpPr/>
            <p:nvPr/>
          </p:nvSpPr>
          <p:spPr>
            <a:xfrm>
              <a:off x="6263343" y="3566160"/>
              <a:ext cx="1645921" cy="360207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Diagnostics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60C767E-8F93-4E6D-8752-37F227408155}"/>
                </a:ext>
              </a:extLst>
            </p:cNvPr>
            <p:cNvSpPr/>
            <p:nvPr/>
          </p:nvSpPr>
          <p:spPr>
            <a:xfrm>
              <a:off x="9794950" y="3566160"/>
              <a:ext cx="1645921" cy="36020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Clinical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2D2639E-3A6D-438F-BC26-C867ABF3CFC6}"/>
                </a:ext>
              </a:extLst>
            </p:cNvPr>
            <p:cNvSpPr/>
            <p:nvPr/>
          </p:nvSpPr>
          <p:spPr>
            <a:xfrm>
              <a:off x="8029146" y="3565848"/>
              <a:ext cx="1645922" cy="3602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Functional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715A668-B511-4E69-B712-43D5FDBCE73B}"/>
                </a:ext>
              </a:extLst>
            </p:cNvPr>
            <p:cNvSpPr/>
            <p:nvPr/>
          </p:nvSpPr>
          <p:spPr>
            <a:xfrm>
              <a:off x="6263343" y="3195969"/>
              <a:ext cx="5177528" cy="3602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Enterprise Workflow Engine</a:t>
              </a:r>
            </a:p>
          </p:txBody>
        </p:sp>
        <p:pic>
          <p:nvPicPr>
            <p:cNvPr id="25" name="Picture 24" descr="A white building with a red cross on it&#10;&#10;Description automatically generated">
              <a:extLst>
                <a:ext uri="{FF2B5EF4-FFF2-40B4-BE49-F238E27FC236}">
                  <a16:creationId xmlns:a16="http://schemas.microsoft.com/office/drawing/2014/main" id="{51B1DA0C-7053-435A-A663-DE358F44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146" y="4276113"/>
              <a:ext cx="615931" cy="615931"/>
            </a:xfrm>
            <a:prstGeom prst="rect">
              <a:avLst/>
            </a:prstGeom>
          </p:spPr>
        </p:pic>
        <p:pic>
          <p:nvPicPr>
            <p:cNvPr id="26" name="Picture 25" descr="A white building with a red cross on it&#10;&#10;Description automatically generated">
              <a:extLst>
                <a:ext uri="{FF2B5EF4-FFF2-40B4-BE49-F238E27FC236}">
                  <a16:creationId xmlns:a16="http://schemas.microsoft.com/office/drawing/2014/main" id="{C7C9FF9B-4029-4242-BBB7-B96AED458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41" y="4899540"/>
              <a:ext cx="615931" cy="615931"/>
            </a:xfrm>
            <a:prstGeom prst="rect">
              <a:avLst/>
            </a:prstGeom>
          </p:spPr>
        </p:pic>
        <p:pic>
          <p:nvPicPr>
            <p:cNvPr id="27" name="Picture 26" descr="A white building with a red cross on it&#10;&#10;Description automatically generated">
              <a:extLst>
                <a:ext uri="{FF2B5EF4-FFF2-40B4-BE49-F238E27FC236}">
                  <a16:creationId xmlns:a16="http://schemas.microsoft.com/office/drawing/2014/main" id="{24F7A5BC-203A-4C10-AA32-7CCA6317D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915" y="5467755"/>
              <a:ext cx="615931" cy="61593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BDEA28-4517-4FB9-A63C-E4FDF9EC678F}"/>
                </a:ext>
              </a:extLst>
            </p:cNvPr>
            <p:cNvSpPr txBox="1"/>
            <p:nvPr/>
          </p:nvSpPr>
          <p:spPr>
            <a:xfrm>
              <a:off x="8092867" y="6083686"/>
              <a:ext cx="1645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New Practice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16DCB36-1984-4D59-8492-E7E2760F25F9}"/>
                </a:ext>
              </a:extLst>
            </p:cNvPr>
            <p:cNvSpPr/>
            <p:nvPr/>
          </p:nvSpPr>
          <p:spPr>
            <a:xfrm>
              <a:off x="6263342" y="2834484"/>
              <a:ext cx="5177528" cy="3602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Enterprise Scheduling 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8F6C1FB-6621-45CC-A9B7-43CFDC3F5116}"/>
                </a:ext>
              </a:extLst>
            </p:cNvPr>
            <p:cNvSpPr/>
            <p:nvPr/>
          </p:nvSpPr>
          <p:spPr>
            <a:xfrm>
              <a:off x="6263045" y="2463855"/>
              <a:ext cx="5177528" cy="3602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Enterprise Data Warehouse 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473C763-00A3-4DDF-B7FB-6CC9DA61079F}"/>
                </a:ext>
              </a:extLst>
            </p:cNvPr>
            <p:cNvSpPr/>
            <p:nvPr/>
          </p:nvSpPr>
          <p:spPr>
            <a:xfrm>
              <a:off x="6263045" y="2086690"/>
              <a:ext cx="5177528" cy="3602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Prediction &amp; AI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DDC6DC-C43A-4A0D-AB71-012FCBDF44B7}"/>
                </a:ext>
              </a:extLst>
            </p:cNvPr>
            <p:cNvSpPr/>
            <p:nvPr/>
          </p:nvSpPr>
          <p:spPr>
            <a:xfrm>
              <a:off x="4764024" y="2239967"/>
              <a:ext cx="1255776" cy="47412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Insurance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BBF0BB-1DDE-4830-94B1-5A5AD941C1F9}"/>
                </a:ext>
              </a:extLst>
            </p:cNvPr>
            <p:cNvSpPr/>
            <p:nvPr/>
          </p:nvSpPr>
          <p:spPr>
            <a:xfrm>
              <a:off x="4764024" y="2867000"/>
              <a:ext cx="1255776" cy="47412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Radiation Protection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4B2A86-9223-447E-8FEC-48F32EF556A4}"/>
                </a:ext>
              </a:extLst>
            </p:cNvPr>
            <p:cNvSpPr/>
            <p:nvPr/>
          </p:nvSpPr>
          <p:spPr>
            <a:xfrm>
              <a:off x="4764024" y="3526337"/>
              <a:ext cx="1255776" cy="47412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Cross-Services</a:t>
              </a:r>
            </a:p>
          </p:txBody>
        </p:sp>
      </p:grp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Medical Imaging System, </a:t>
            </a:r>
            <a:r>
              <a:rPr lang="en-US" dirty="0">
                <a:solidFill>
                  <a:srgbClr val="FF0000"/>
                </a:solidFill>
              </a:rPr>
              <a:t>Moving Forward…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E7A231-088C-4521-8164-95FA123DE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04" y="2208011"/>
            <a:ext cx="5429596" cy="4367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National</a:t>
            </a:r>
          </a:p>
          <a:p>
            <a:pPr lvl="2"/>
            <a:r>
              <a:rPr lang="en-US" dirty="0"/>
              <a:t>Medical Imaging Archive</a:t>
            </a:r>
          </a:p>
          <a:p>
            <a:pPr lvl="2"/>
            <a:r>
              <a:rPr lang="en-US" dirty="0"/>
              <a:t>Unified Patient Access</a:t>
            </a:r>
          </a:p>
          <a:p>
            <a:pPr lvl="2"/>
            <a:r>
              <a:rPr lang="en-US" dirty="0"/>
              <a:t>Artificial Intelligence</a:t>
            </a:r>
          </a:p>
          <a:p>
            <a:pPr lvl="2"/>
            <a:r>
              <a:rPr lang="en-US" dirty="0"/>
              <a:t>Analytics  </a:t>
            </a:r>
          </a:p>
          <a:p>
            <a:pPr lvl="2"/>
            <a:r>
              <a:rPr lang="en-US" dirty="0"/>
              <a:t>Radiation Protection &amp; Control </a:t>
            </a:r>
          </a:p>
          <a:p>
            <a:pPr lvl="1"/>
            <a:r>
              <a:rPr lang="en-US" dirty="0"/>
              <a:t>Clinical</a:t>
            </a:r>
          </a:p>
          <a:p>
            <a:pPr lvl="2"/>
            <a:r>
              <a:rPr lang="en-US" dirty="0"/>
              <a:t>Shared Services</a:t>
            </a:r>
          </a:p>
          <a:p>
            <a:pPr lvl="2"/>
            <a:r>
              <a:rPr lang="en-US" dirty="0"/>
              <a:t>Shared Reading</a:t>
            </a:r>
          </a:p>
          <a:p>
            <a:pPr lvl="2"/>
            <a:r>
              <a:rPr lang="en-US" dirty="0"/>
              <a:t>Shared Workflow</a:t>
            </a:r>
          </a:p>
          <a:p>
            <a:pPr lvl="2"/>
            <a:r>
              <a:rPr lang="en-US" dirty="0"/>
              <a:t>Workflow Orchestration </a:t>
            </a:r>
          </a:p>
          <a:p>
            <a:pPr lvl="1"/>
            <a:r>
              <a:rPr lang="en-US" dirty="0"/>
              <a:t>Technological</a:t>
            </a:r>
          </a:p>
          <a:p>
            <a:pPr lvl="2"/>
            <a:r>
              <a:rPr lang="en-US" dirty="0"/>
              <a:t>Consolidation 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7EE1B27-DD88-47BE-A06A-91D14FFD5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1275" y="2791479"/>
            <a:ext cx="5429597" cy="3511826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64B9F8-29A4-4A98-B8E8-2C0B2F4F5365}"/>
              </a:ext>
            </a:extLst>
          </p:cNvPr>
          <p:cNvSpPr/>
          <p:nvPr/>
        </p:nvSpPr>
        <p:spPr>
          <a:xfrm>
            <a:off x="5512211" y="2186558"/>
            <a:ext cx="5815584" cy="430060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dirty="0"/>
              <a:t>Patient-centric Medical Imaging System</a:t>
            </a:r>
          </a:p>
        </p:txBody>
      </p:sp>
    </p:spTree>
    <p:extLst>
      <p:ext uri="{BB962C8B-B14F-4D97-AF65-F5344CB8AC3E}">
        <p14:creationId xmlns:p14="http://schemas.microsoft.com/office/powerpoint/2010/main" val="63985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Moving Forward, </a:t>
            </a:r>
            <a:r>
              <a:rPr lang="en-US" dirty="0">
                <a:solidFill>
                  <a:srgbClr val="FF0000"/>
                </a:solidFill>
              </a:rPr>
              <a:t>Direction…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A11E77-49F2-4527-96A4-B83FEC54D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58" y="1761502"/>
            <a:ext cx="5982684" cy="45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Moving Forward Directions, </a:t>
            </a:r>
            <a:r>
              <a:rPr lang="en-US" dirty="0">
                <a:solidFill>
                  <a:srgbClr val="FF0000"/>
                </a:solidFill>
              </a:rPr>
              <a:t>Rebuild…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E7A231-088C-4521-8164-95FA123DE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04" y="2208011"/>
            <a:ext cx="5429596" cy="4367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Technological</a:t>
            </a:r>
          </a:p>
          <a:p>
            <a:pPr lvl="1"/>
            <a:r>
              <a:rPr lang="en-US" dirty="0"/>
              <a:t>Infrastructure </a:t>
            </a:r>
          </a:p>
          <a:p>
            <a:pPr lvl="1"/>
            <a:r>
              <a:rPr lang="en-US" dirty="0"/>
              <a:t>Platform</a:t>
            </a:r>
          </a:p>
          <a:p>
            <a:pPr lvl="1"/>
            <a:r>
              <a:rPr lang="en-US" dirty="0"/>
              <a:t>Connectivity</a:t>
            </a:r>
          </a:p>
          <a:p>
            <a:r>
              <a:rPr lang="en-US" dirty="0"/>
              <a:t>Clinical</a:t>
            </a:r>
          </a:p>
          <a:p>
            <a:pPr lvl="1"/>
            <a:r>
              <a:rPr lang="en-US" dirty="0"/>
              <a:t>Workflow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r>
              <a:rPr lang="en-US" dirty="0"/>
              <a:t>Application</a:t>
            </a:r>
          </a:p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Master Patient ID</a:t>
            </a:r>
          </a:p>
          <a:p>
            <a:pPr lvl="1"/>
            <a:r>
              <a:rPr lang="en-US" dirty="0"/>
              <a:t>Repository and Registry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77E0E9-DC40-4793-8F19-72E195BD2C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13" y="1991969"/>
            <a:ext cx="2472241" cy="1862422"/>
          </a:xfrm>
          <a:prstGeom prst="rect">
            <a:avLst/>
          </a:prstGeom>
        </p:spPr>
      </p:pic>
      <p:pic>
        <p:nvPicPr>
          <p:cNvPr id="28" name="Picture 27" descr="A person holding a computer screen&#10;&#10;Description automatically generated">
            <a:extLst>
              <a:ext uri="{FF2B5EF4-FFF2-40B4-BE49-F238E27FC236}">
                <a16:creationId xmlns:a16="http://schemas.microsoft.com/office/drawing/2014/main" id="{75D25E34-AF11-47DA-9E0D-51455F23DF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8" b="95309" l="1250" r="99625">
                        <a14:foregroundMark x1="89500" y1="24733" x2="6875" y2="15565"/>
                        <a14:foregroundMark x1="6875" y1="15565" x2="4250" y2="51812"/>
                        <a14:foregroundMark x1="4250" y1="51812" x2="8625" y2="79318"/>
                        <a14:foregroundMark x1="8625" y1="79318" x2="26875" y2="83582"/>
                        <a14:foregroundMark x1="26875" y1="83582" x2="43875" y2="80810"/>
                        <a14:foregroundMark x1="43875" y1="80810" x2="81625" y2="86141"/>
                        <a14:foregroundMark x1="81625" y1="86141" x2="90750" y2="61834"/>
                        <a14:foregroundMark x1="90750" y1="61834" x2="89625" y2="32836"/>
                        <a14:foregroundMark x1="89625" y1="32836" x2="87875" y2="27719"/>
                        <a14:foregroundMark x1="70000" y1="7889" x2="51000" y2="1706"/>
                        <a14:foregroundMark x1="51000" y1="1706" x2="34250" y2="4478"/>
                        <a14:foregroundMark x1="34250" y1="4478" x2="32750" y2="11940"/>
                        <a14:foregroundMark x1="10500" y1="19829" x2="11125" y2="69296"/>
                        <a14:foregroundMark x1="2875" y1="23028" x2="4875" y2="85288"/>
                        <a14:foregroundMark x1="4875" y1="85288" x2="7750" y2="89765"/>
                        <a14:foregroundMark x1="3125" y1="23667" x2="1250" y2="35608"/>
                        <a14:foregroundMark x1="31500" y1="5757" x2="26250" y2="15139"/>
                        <a14:foregroundMark x1="29375" y1="42431" x2="55500" y2="43497"/>
                        <a14:foregroundMark x1="67000" y1="5117" x2="81500" y2="18337"/>
                        <a14:foregroundMark x1="81500" y1="18337" x2="92875" y2="43284"/>
                        <a14:foregroundMark x1="92875" y1="43284" x2="93500" y2="73348"/>
                        <a14:foregroundMark x1="93500" y1="73348" x2="75125" y2="88273"/>
                        <a14:foregroundMark x1="75125" y1="88273" x2="11500" y2="95522"/>
                        <a14:foregroundMark x1="19125" y1="45629" x2="46250" y2="27719"/>
                        <a14:foregroundMark x1="82375" y1="11514" x2="97625" y2="28145"/>
                        <a14:foregroundMark x1="97625" y1="28145" x2="99625" y2="57569"/>
                        <a14:foregroundMark x1="99625" y1="57569" x2="97500" y2="71002"/>
                        <a14:foregroundMark x1="25000" y1="13006" x2="31500" y2="5757"/>
                        <a14:backgroundMark x1="4766" y1="15109" x2="6703" y2="15086"/>
                        <a14:backgroundMark x1="2250" y1="15139" x2="4702" y2="15110"/>
                        <a14:backgroundMark x1="20525" y1="14109" x2="2312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86" y="3452886"/>
            <a:ext cx="2908150" cy="1704902"/>
          </a:xfrm>
          <a:prstGeom prst="rect">
            <a:avLst/>
          </a:prstGeom>
        </p:spPr>
      </p:pic>
      <p:pic>
        <p:nvPicPr>
          <p:cNvPr id="26" name="Picture 25" descr="A line art of icons&#10;&#10;Description automatically generated">
            <a:extLst>
              <a:ext uri="{FF2B5EF4-FFF2-40B4-BE49-F238E27FC236}">
                <a16:creationId xmlns:a16="http://schemas.microsoft.com/office/drawing/2014/main" id="{E517F400-A534-4B26-A467-FDE0BCA8EC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4"/>
          <a:stretch/>
        </p:blipFill>
        <p:spPr>
          <a:xfrm>
            <a:off x="8173251" y="4784927"/>
            <a:ext cx="3544761" cy="1704902"/>
          </a:xfrm>
          <a:prstGeom prst="rect">
            <a:avLst/>
          </a:prstGeom>
        </p:spPr>
      </p:pic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F7B8005-3744-4B69-9631-5B102359C029}"/>
              </a:ext>
            </a:extLst>
          </p:cNvPr>
          <p:cNvCxnSpPr>
            <a:stCxn id="26" idx="0"/>
            <a:endCxn id="28" idx="3"/>
          </p:cNvCxnSpPr>
          <p:nvPr/>
        </p:nvCxnSpPr>
        <p:spPr>
          <a:xfrm rot="16200000" flipV="1">
            <a:off x="9292639" y="4131934"/>
            <a:ext cx="479590" cy="8263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88DBB82F-024B-4E7F-83D5-E1F512295916}"/>
              </a:ext>
            </a:extLst>
          </p:cNvPr>
          <p:cNvCxnSpPr>
            <a:cxnSpLocks/>
            <a:stCxn id="28" idx="0"/>
            <a:endCxn id="22" idx="3"/>
          </p:cNvCxnSpPr>
          <p:nvPr/>
        </p:nvCxnSpPr>
        <p:spPr>
          <a:xfrm rot="16200000" flipV="1">
            <a:off x="7028105" y="2815829"/>
            <a:ext cx="529706" cy="74440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542E7338-978F-4C23-AB59-837732918D9B}"/>
              </a:ext>
            </a:extLst>
          </p:cNvPr>
          <p:cNvCxnSpPr>
            <a:cxnSpLocks/>
            <a:stCxn id="22" idx="2"/>
            <a:endCxn id="28" idx="1"/>
          </p:cNvCxnSpPr>
          <p:nvPr/>
        </p:nvCxnSpPr>
        <p:spPr>
          <a:xfrm rot="16200000" flipH="1">
            <a:off x="5722387" y="3816638"/>
            <a:ext cx="450946" cy="5264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E78844C1-0997-459D-A786-2AB341AD07D3}"/>
              </a:ext>
            </a:extLst>
          </p:cNvPr>
          <p:cNvCxnSpPr>
            <a:cxnSpLocks/>
            <a:stCxn id="28" idx="2"/>
            <a:endCxn id="26" idx="1"/>
          </p:cNvCxnSpPr>
          <p:nvPr/>
        </p:nvCxnSpPr>
        <p:spPr>
          <a:xfrm rot="16200000" flipH="1">
            <a:off x="7679411" y="5143538"/>
            <a:ext cx="479590" cy="50809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BAE24F45-D9D0-4500-8333-0D47B38816C3}"/>
              </a:ext>
            </a:extLst>
          </p:cNvPr>
          <p:cNvCxnSpPr>
            <a:cxnSpLocks/>
            <a:stCxn id="22" idx="1"/>
            <a:endCxn id="26" idx="1"/>
          </p:cNvCxnSpPr>
          <p:nvPr/>
        </p:nvCxnSpPr>
        <p:spPr>
          <a:xfrm rot="10800000" flipH="1" flipV="1">
            <a:off x="4448513" y="2923180"/>
            <a:ext cx="3724738" cy="2714198"/>
          </a:xfrm>
          <a:prstGeom prst="curvedConnector3">
            <a:avLst>
              <a:gd name="adj1" fmla="val -61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7477B293-BFE7-4B58-A5DB-B0787D1F5036}"/>
              </a:ext>
            </a:extLst>
          </p:cNvPr>
          <p:cNvCxnSpPr>
            <a:cxnSpLocks/>
          </p:cNvCxnSpPr>
          <p:nvPr/>
        </p:nvCxnSpPr>
        <p:spPr>
          <a:xfrm rot="10800000">
            <a:off x="6920754" y="2923180"/>
            <a:ext cx="3024880" cy="1861751"/>
          </a:xfrm>
          <a:prstGeom prst="curvedConnector3">
            <a:avLst>
              <a:gd name="adj1" fmla="val -71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8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Moving Forward Directions, </a:t>
            </a:r>
            <a:r>
              <a:rPr lang="en-US" dirty="0">
                <a:solidFill>
                  <a:srgbClr val="FF0000"/>
                </a:solidFill>
              </a:rPr>
              <a:t>Capitalize… 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2FCF5CC8-6A43-4F3B-91DC-17C2E655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2208213"/>
            <a:ext cx="5429250" cy="43672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Technological</a:t>
            </a:r>
          </a:p>
          <a:p>
            <a:pPr lvl="1"/>
            <a:r>
              <a:rPr lang="en-US" dirty="0"/>
              <a:t>Exchange Network</a:t>
            </a:r>
          </a:p>
          <a:p>
            <a:pPr lvl="1"/>
            <a:r>
              <a:rPr lang="en-US" dirty="0"/>
              <a:t>Platform</a:t>
            </a:r>
          </a:p>
          <a:p>
            <a:pPr lvl="1"/>
            <a:r>
              <a:rPr lang="en-US" dirty="0"/>
              <a:t>Connectivity </a:t>
            </a:r>
          </a:p>
          <a:p>
            <a:r>
              <a:rPr lang="en-US" dirty="0"/>
              <a:t>Clinical</a:t>
            </a:r>
          </a:p>
          <a:p>
            <a:pPr lvl="1"/>
            <a:r>
              <a:rPr lang="en-US" dirty="0"/>
              <a:t>Shared Services</a:t>
            </a:r>
          </a:p>
          <a:p>
            <a:pPr lvl="1"/>
            <a:r>
              <a:rPr lang="en-US" dirty="0"/>
              <a:t>Workflow Orchestration</a:t>
            </a:r>
          </a:p>
          <a:p>
            <a:pPr lvl="1"/>
            <a:r>
              <a:rPr lang="en-US" dirty="0"/>
              <a:t>Image Lifecycle Management </a:t>
            </a:r>
          </a:p>
          <a:p>
            <a:r>
              <a:rPr lang="en-US" dirty="0"/>
              <a:t>Regulatory </a:t>
            </a:r>
          </a:p>
          <a:p>
            <a:pPr lvl="1"/>
            <a:r>
              <a:rPr lang="en-US" dirty="0"/>
              <a:t>Master Patient ID</a:t>
            </a:r>
          </a:p>
          <a:p>
            <a:pPr lvl="1"/>
            <a:r>
              <a:rPr lang="en-US" dirty="0"/>
              <a:t>Pre-Fixing</a:t>
            </a:r>
          </a:p>
          <a:p>
            <a:r>
              <a:rPr lang="en-US" dirty="0"/>
              <a:t>Consumer</a:t>
            </a:r>
          </a:p>
          <a:p>
            <a:pPr lvl="1"/>
            <a:r>
              <a:rPr lang="en-US" dirty="0"/>
              <a:t>Insurance </a:t>
            </a:r>
          </a:p>
          <a:p>
            <a:pPr lvl="1"/>
            <a:r>
              <a:rPr lang="en-US" dirty="0"/>
              <a:t>Patient</a:t>
            </a:r>
          </a:p>
          <a:p>
            <a:pPr lvl="2"/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5C826806-BFC3-4ECF-B1EF-CFE3B8CAC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291" y="2073074"/>
            <a:ext cx="7114159" cy="43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6C1A7DE5-861E-4B66-A8EF-927637D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" y="2853819"/>
            <a:ext cx="11011592" cy="1150361"/>
          </a:xfrm>
        </p:spPr>
        <p:txBody>
          <a:bodyPr/>
          <a:lstStyle/>
          <a:p>
            <a:r>
              <a:rPr lang="en-US" dirty="0"/>
              <a:t>Opportunity &amp; Challenges…</a:t>
            </a:r>
          </a:p>
        </p:txBody>
      </p:sp>
    </p:spTree>
    <p:extLst>
      <p:ext uri="{BB962C8B-B14F-4D97-AF65-F5344CB8AC3E}">
        <p14:creationId xmlns:p14="http://schemas.microsoft.com/office/powerpoint/2010/main" val="385804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Moving Forward, </a:t>
            </a:r>
            <a:r>
              <a:rPr lang="en-US" dirty="0">
                <a:solidFill>
                  <a:srgbClr val="FF0000"/>
                </a:solidFill>
              </a:rPr>
              <a:t>Opportunity…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9CEAD-FA3E-4972-9535-B2BF92CA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679" y="2073074"/>
            <a:ext cx="7014640" cy="40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Moving Forward, </a:t>
            </a:r>
            <a:r>
              <a:rPr lang="en-US" dirty="0">
                <a:solidFill>
                  <a:srgbClr val="FF0000"/>
                </a:solidFill>
              </a:rPr>
              <a:t>Challenges…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594BC2-3D95-4E2D-9DB9-E5626DA55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954606"/>
              </p:ext>
            </p:extLst>
          </p:nvPr>
        </p:nvGraphicFramePr>
        <p:xfrm>
          <a:off x="3095104" y="2043028"/>
          <a:ext cx="6001789" cy="435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134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6C1A7DE5-861E-4B66-A8EF-927637D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" y="2853819"/>
            <a:ext cx="11011592" cy="1150361"/>
          </a:xfrm>
        </p:spPr>
        <p:txBody>
          <a:bodyPr/>
          <a:lstStyle/>
          <a:p>
            <a:r>
              <a:rPr lang="en-US" dirty="0"/>
              <a:t>Conclusion…</a:t>
            </a:r>
          </a:p>
        </p:txBody>
      </p:sp>
    </p:spTree>
    <p:extLst>
      <p:ext uri="{BB962C8B-B14F-4D97-AF65-F5344CB8AC3E}">
        <p14:creationId xmlns:p14="http://schemas.microsoft.com/office/powerpoint/2010/main" val="392434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3A74A7B-505B-4E76-87AC-CD418581B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816" y="1343100"/>
            <a:ext cx="1580942" cy="487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28FBCA-0947-424E-A143-9790D2169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608593"/>
              </p:ext>
            </p:extLst>
          </p:nvPr>
        </p:nvGraphicFramePr>
        <p:xfrm>
          <a:off x="541232" y="7955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803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6C1A7DE5-861E-4B66-A8EF-927637D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" y="2853819"/>
            <a:ext cx="11011592" cy="1150361"/>
          </a:xfrm>
        </p:spPr>
        <p:txBody>
          <a:bodyPr/>
          <a:lstStyle/>
          <a:p>
            <a:r>
              <a:rPr lang="en-US" dirty="0"/>
              <a:t>References…</a:t>
            </a:r>
          </a:p>
        </p:txBody>
      </p:sp>
    </p:spTree>
    <p:extLst>
      <p:ext uri="{BB962C8B-B14F-4D97-AF65-F5344CB8AC3E}">
        <p14:creationId xmlns:p14="http://schemas.microsoft.com/office/powerpoint/2010/main" val="296926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E7A231-088C-4521-8164-95FA123DE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04" y="2208011"/>
            <a:ext cx="5429596" cy="43673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Medical Imaging, Then</a:t>
            </a:r>
          </a:p>
          <a:p>
            <a:pPr lvl="1"/>
            <a:r>
              <a:rPr lang="en-US" dirty="0"/>
              <a:t>Objective </a:t>
            </a:r>
          </a:p>
          <a:p>
            <a:pPr lvl="1"/>
            <a:r>
              <a:rPr lang="en-US" dirty="0"/>
              <a:t>Challenges</a:t>
            </a:r>
          </a:p>
          <a:p>
            <a:r>
              <a:rPr lang="en-US" dirty="0"/>
              <a:t>Medical Imaging, Today</a:t>
            </a:r>
          </a:p>
          <a:p>
            <a:pPr lvl="1"/>
            <a:r>
              <a:rPr lang="en-US" dirty="0"/>
              <a:t>Objective </a:t>
            </a:r>
          </a:p>
          <a:p>
            <a:pPr lvl="1"/>
            <a:r>
              <a:rPr lang="en-US" dirty="0"/>
              <a:t>Challenges</a:t>
            </a:r>
          </a:p>
          <a:p>
            <a:r>
              <a:rPr lang="en-US" dirty="0"/>
              <a:t>Medical Imaging, Moving Forward</a:t>
            </a:r>
          </a:p>
          <a:p>
            <a:pPr lvl="1"/>
            <a:r>
              <a:rPr lang="en-US" dirty="0"/>
              <a:t>Direction</a:t>
            </a:r>
          </a:p>
          <a:p>
            <a:pPr lvl="1"/>
            <a:r>
              <a:rPr lang="en-US" dirty="0"/>
              <a:t>Opportunities &amp; Challenges</a:t>
            </a:r>
          </a:p>
          <a:p>
            <a:r>
              <a:rPr lang="en-US" dirty="0"/>
              <a:t>Conclusion </a:t>
            </a:r>
          </a:p>
          <a:p>
            <a:r>
              <a:rPr lang="en-US" dirty="0"/>
              <a:t>Reference </a:t>
            </a:r>
          </a:p>
          <a:p>
            <a:r>
              <a:rPr lang="en-US" dirty="0"/>
              <a:t>Discussion &amp; Questions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C9CE4-58DE-4C41-8A5C-3501BA9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01" y="2529603"/>
            <a:ext cx="6964540" cy="2979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1AB9C7-DBA9-4574-BA3D-E3CEF3671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38"/>
          <a:stretch/>
        </p:blipFill>
        <p:spPr>
          <a:xfrm>
            <a:off x="529205" y="933060"/>
            <a:ext cx="9118178" cy="56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Discussion &amp; Questions…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70CD5-2D3E-4FAD-AB7D-BDCC94269392}"/>
              </a:ext>
            </a:extLst>
          </p:cNvPr>
          <p:cNvSpPr txBox="1"/>
          <p:nvPr/>
        </p:nvSpPr>
        <p:spPr>
          <a:xfrm>
            <a:off x="1828711" y="4877582"/>
            <a:ext cx="3517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Regional Imaging Informatics | Strategy Oriented | Digital Transformation Influencer | Authentic Leadership | Deep Learning and Artificial Intelligence | Business Development | Sustainability</a:t>
            </a:r>
          </a:p>
        </p:txBody>
      </p:sp>
      <p:pic>
        <p:nvPicPr>
          <p:cNvPr id="3" name="Picture 2" descr="A qr code with a dinosaur&#10;&#10;Description automatically generated">
            <a:extLst>
              <a:ext uri="{FF2B5EF4-FFF2-40B4-BE49-F238E27FC236}">
                <a16:creationId xmlns:a16="http://schemas.microsoft.com/office/drawing/2014/main" id="{85141204-2990-4547-A148-90AAD232C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6" y="4792358"/>
            <a:ext cx="1493889" cy="14938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A4B82B-8385-4196-88F4-D4E21E0F7270}"/>
              </a:ext>
            </a:extLst>
          </p:cNvPr>
          <p:cNvSpPr/>
          <p:nvPr/>
        </p:nvSpPr>
        <p:spPr>
          <a:xfrm>
            <a:off x="395966" y="4539028"/>
            <a:ext cx="3679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Nawaf Alharbi, MBA |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Agfa HealthCare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360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2585623-E7D3-7A73-DEAE-FFA48679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" y="2853819"/>
            <a:ext cx="11011592" cy="1150361"/>
          </a:xfrm>
        </p:spPr>
        <p:txBody>
          <a:bodyPr/>
          <a:lstStyle/>
          <a:p>
            <a:r>
              <a:rPr lang="en-US" dirty="0"/>
              <a:t>Medical Imaging System, </a:t>
            </a:r>
            <a:r>
              <a:rPr lang="en-US" dirty="0">
                <a:solidFill>
                  <a:srgbClr val="FF0000"/>
                </a:solidFill>
              </a:rPr>
              <a:t>Then…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6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 dirty="0"/>
              <a:t>Medical Imaging System, </a:t>
            </a:r>
            <a:r>
              <a:rPr lang="en-US" dirty="0">
                <a:solidFill>
                  <a:srgbClr val="FF0000"/>
                </a:solidFill>
              </a:rPr>
              <a:t>Then…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E7A231-088C-4521-8164-95FA123DE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04" y="2208011"/>
            <a:ext cx="5429596" cy="4367356"/>
          </a:xfrm>
        </p:spPr>
        <p:txBody>
          <a:bodyPr>
            <a:normAutofit/>
          </a:bodyPr>
          <a:lstStyle/>
          <a:p>
            <a:r>
              <a:rPr lang="en-US" dirty="0"/>
              <a:t>Main Objective</a:t>
            </a:r>
          </a:p>
          <a:p>
            <a:pPr lvl="1"/>
            <a:r>
              <a:rPr lang="en-US" dirty="0"/>
              <a:t>Conversion from paper to digital image, thus:</a:t>
            </a:r>
          </a:p>
          <a:p>
            <a:pPr lvl="2"/>
            <a:r>
              <a:rPr lang="en-US" dirty="0"/>
              <a:t>Archive and display of Images</a:t>
            </a:r>
          </a:p>
          <a:p>
            <a:pPr lvl="2"/>
            <a:r>
              <a:rPr lang="en-US" dirty="0"/>
              <a:t>Diagnoses of Images</a:t>
            </a:r>
          </a:p>
          <a:p>
            <a:pPr lvl="2"/>
            <a:r>
              <a:rPr lang="en-US" dirty="0"/>
              <a:t>Communication </a:t>
            </a:r>
          </a:p>
          <a:p>
            <a:pPr lvl="3"/>
            <a:r>
              <a:rPr lang="en-US" dirty="0"/>
              <a:t>Health Information System (HIS)</a:t>
            </a:r>
          </a:p>
          <a:p>
            <a:pPr lvl="3"/>
            <a:r>
              <a:rPr lang="en-US" dirty="0"/>
              <a:t>Radiology Information System (RIS)</a:t>
            </a:r>
          </a:p>
          <a:p>
            <a:pPr lvl="2"/>
            <a:r>
              <a:rPr lang="en-US" dirty="0"/>
              <a:t>Enhancing radiological workflow</a:t>
            </a:r>
          </a:p>
          <a:p>
            <a:pPr lvl="2"/>
            <a:r>
              <a:rPr lang="en-US" dirty="0"/>
              <a:t>Facilitating image processing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FD0A911-DC51-4E15-852D-DDBBF5370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815705"/>
            <a:ext cx="5429250" cy="31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>
            <a:normAutofit/>
          </a:bodyPr>
          <a:lstStyle/>
          <a:p>
            <a:r>
              <a:rPr lang="en-US" dirty="0"/>
              <a:t>Then,</a:t>
            </a:r>
            <a:r>
              <a:rPr lang="en-US" dirty="0">
                <a:solidFill>
                  <a:srgbClr val="FF0000"/>
                </a:solidFill>
              </a:rPr>
              <a:t> Challenges…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E7A231-088C-4521-8164-95FA123DE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04" y="2208011"/>
            <a:ext cx="5429596" cy="4367356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Silos of Medial Imaging System</a:t>
            </a:r>
          </a:p>
          <a:p>
            <a:pPr lvl="1"/>
            <a:r>
              <a:rPr lang="en-US" dirty="0"/>
              <a:t>Limited Communication: </a:t>
            </a:r>
          </a:p>
          <a:p>
            <a:pPr lvl="2"/>
            <a:r>
              <a:rPr lang="en-US" dirty="0"/>
              <a:t>Between systems</a:t>
            </a:r>
          </a:p>
          <a:p>
            <a:pPr lvl="2"/>
            <a:r>
              <a:rPr lang="en-US" dirty="0"/>
              <a:t>Across departments </a:t>
            </a:r>
          </a:p>
          <a:p>
            <a:pPr lvl="1"/>
            <a:r>
              <a:rPr lang="en-US" dirty="0"/>
              <a:t>Technological Challenges:</a:t>
            </a:r>
          </a:p>
          <a:p>
            <a:pPr lvl="2"/>
            <a:r>
              <a:rPr lang="en-US" dirty="0"/>
              <a:t>Management</a:t>
            </a:r>
          </a:p>
          <a:p>
            <a:pPr lvl="3"/>
            <a:r>
              <a:rPr lang="en-US" dirty="0"/>
              <a:t>Storge, Updates, Securities   </a:t>
            </a:r>
          </a:p>
          <a:p>
            <a:pPr lvl="2"/>
            <a:r>
              <a:rPr lang="en-US" dirty="0"/>
              <a:t>Limited Access</a:t>
            </a:r>
          </a:p>
          <a:p>
            <a:pPr lvl="2"/>
            <a:r>
              <a:rPr lang="en-US" dirty="0"/>
              <a:t>Backup and Recovery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B63F71-07C2-4F16-BFD0-A9F6EADE0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577788"/>
            <a:ext cx="5181600" cy="47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69A0D181-9B0B-4D1F-ACA4-B0F9468C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" y="2853819"/>
            <a:ext cx="11011592" cy="1150361"/>
          </a:xfrm>
        </p:spPr>
        <p:txBody>
          <a:bodyPr/>
          <a:lstStyle/>
          <a:p>
            <a:r>
              <a:rPr lang="en-US" dirty="0"/>
              <a:t>Medical Imaging System, </a:t>
            </a:r>
            <a:r>
              <a:rPr lang="en-US" dirty="0">
                <a:solidFill>
                  <a:srgbClr val="FF0000"/>
                </a:solidFill>
              </a:rPr>
              <a:t>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6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/>
          <a:lstStyle/>
          <a:p>
            <a:r>
              <a:rPr lang="en-US"/>
              <a:t>Medical Imaging System, </a:t>
            </a:r>
            <a:r>
              <a:rPr lang="en-US">
                <a:solidFill>
                  <a:srgbClr val="FF0000"/>
                </a:solidFill>
              </a:rPr>
              <a:t>Now…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E7A231-088C-4521-8164-95FA123DE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04" y="2208011"/>
            <a:ext cx="5429596" cy="436735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Main Objective</a:t>
            </a:r>
          </a:p>
          <a:p>
            <a:pPr lvl="1"/>
            <a:r>
              <a:rPr lang="en-US"/>
              <a:t>Spanning across </a:t>
            </a:r>
          </a:p>
          <a:p>
            <a:pPr lvl="2"/>
            <a:r>
              <a:rPr lang="en-US"/>
              <a:t>Multi-department’s</a:t>
            </a:r>
          </a:p>
          <a:p>
            <a:pPr lvl="2"/>
            <a:r>
              <a:rPr lang="en-US"/>
              <a:t>Multi-facilities</a:t>
            </a:r>
          </a:p>
          <a:p>
            <a:pPr lvl="1"/>
            <a:r>
              <a:rPr lang="en-US"/>
              <a:t>Best of Breed Vendor </a:t>
            </a:r>
          </a:p>
          <a:p>
            <a:r>
              <a:rPr lang="en-US"/>
              <a:t>Outcome</a:t>
            </a:r>
          </a:p>
          <a:p>
            <a:pPr lvl="1"/>
            <a:r>
              <a:rPr lang="en-US"/>
              <a:t>Workflow optimization </a:t>
            </a:r>
          </a:p>
          <a:p>
            <a:pPr lvl="1"/>
            <a:r>
              <a:rPr lang="en-US"/>
              <a:t>Increased efficiency</a:t>
            </a:r>
          </a:p>
          <a:p>
            <a:pPr lvl="1"/>
            <a:r>
              <a:rPr lang="en-US"/>
              <a:t>Increased productivity</a:t>
            </a:r>
          </a:p>
          <a:p>
            <a:pPr lvl="1"/>
            <a:r>
              <a:rPr lang="en-US"/>
              <a:t>Time-saving </a:t>
            </a:r>
          </a:p>
          <a:p>
            <a:pPr lvl="1"/>
            <a:r>
              <a:rPr lang="en-US"/>
              <a:t>Cross-facility collaboration</a:t>
            </a:r>
          </a:p>
          <a:p>
            <a:pPr lvl="1"/>
            <a:r>
              <a:rPr lang="en-US"/>
              <a:t>AI Detection, Prediction &amp; Prioritization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663632-0B1F-4415-84A4-36BC75A573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4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156732D-0927-4894-B769-DF38BF60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922713"/>
            <a:ext cx="11011592" cy="1150361"/>
          </a:xfrm>
        </p:spPr>
        <p:txBody>
          <a:bodyPr>
            <a:normAutofit/>
          </a:bodyPr>
          <a:lstStyle/>
          <a:p>
            <a:r>
              <a:rPr lang="en-US" dirty="0"/>
              <a:t>Now, </a:t>
            </a:r>
            <a:r>
              <a:rPr lang="en-US" dirty="0">
                <a:solidFill>
                  <a:srgbClr val="FF0000"/>
                </a:solidFill>
              </a:rPr>
              <a:t>Challenges…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E7A231-088C-4521-8164-95FA123DE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04" y="2208011"/>
            <a:ext cx="5429596" cy="4367356"/>
          </a:xfrm>
        </p:spPr>
        <p:txBody>
          <a:bodyPr>
            <a:normAutofit fontScale="55000" lnSpcReduction="20000"/>
          </a:bodyPr>
          <a:lstStyle/>
          <a:p>
            <a:r>
              <a:rPr lang="en-US" sz="3000" dirty="0"/>
              <a:t>T</a:t>
            </a:r>
            <a:r>
              <a:rPr lang="en-US" sz="2600" dirty="0"/>
              <a:t>echnological</a:t>
            </a:r>
          </a:p>
          <a:p>
            <a:pPr lvl="1"/>
            <a:r>
              <a:rPr lang="en-US" sz="2600" dirty="0"/>
              <a:t>Compute &amp; Storage resources</a:t>
            </a:r>
          </a:p>
          <a:p>
            <a:pPr lvl="1"/>
            <a:r>
              <a:rPr lang="en-US" sz="2600" dirty="0"/>
              <a:t>System compatibility  &amp; communication</a:t>
            </a:r>
          </a:p>
          <a:p>
            <a:r>
              <a:rPr lang="en-US" sz="3000" dirty="0"/>
              <a:t>Clinical</a:t>
            </a:r>
          </a:p>
          <a:p>
            <a:pPr lvl="1"/>
            <a:r>
              <a:rPr lang="en-US" sz="2600" dirty="0"/>
              <a:t>Accessibility</a:t>
            </a:r>
          </a:p>
          <a:p>
            <a:pPr lvl="2"/>
            <a:r>
              <a:rPr lang="en-US" sz="2400" dirty="0"/>
              <a:t>Local vs. remote</a:t>
            </a:r>
          </a:p>
          <a:p>
            <a:pPr lvl="2"/>
            <a:r>
              <a:rPr lang="en-US" sz="2400" dirty="0"/>
              <a:t>Cross-Facilities (out-of-group)</a:t>
            </a:r>
          </a:p>
          <a:p>
            <a:pPr lvl="1"/>
            <a:r>
              <a:rPr lang="en-US" sz="2600" dirty="0"/>
              <a:t>Functionalities</a:t>
            </a:r>
          </a:p>
          <a:p>
            <a:pPr lvl="2"/>
            <a:r>
              <a:rPr lang="en-US" sz="2400" dirty="0"/>
              <a:t>Reporting</a:t>
            </a:r>
          </a:p>
          <a:p>
            <a:pPr lvl="2"/>
            <a:r>
              <a:rPr lang="en-US" sz="2400" dirty="0"/>
              <a:t>Use case-based AI</a:t>
            </a:r>
          </a:p>
          <a:p>
            <a:r>
              <a:rPr lang="en-US" sz="3000" dirty="0"/>
              <a:t>Management</a:t>
            </a:r>
          </a:p>
          <a:p>
            <a:pPr lvl="1"/>
            <a:r>
              <a:rPr lang="en-US" sz="2600" dirty="0"/>
              <a:t>Analytics &amp; Productivity</a:t>
            </a:r>
          </a:p>
          <a:p>
            <a:r>
              <a:rPr lang="en-US" sz="3000" dirty="0"/>
              <a:t>Economic</a:t>
            </a:r>
          </a:p>
          <a:p>
            <a:pPr lvl="1"/>
            <a:r>
              <a:rPr lang="en-US" sz="2600" dirty="0"/>
              <a:t>Budgeting &amp; Financing</a:t>
            </a:r>
          </a:p>
          <a:p>
            <a:r>
              <a:rPr lang="en-US" sz="3000" dirty="0"/>
              <a:t>External</a:t>
            </a:r>
          </a:p>
          <a:p>
            <a:pPr lvl="1"/>
            <a:r>
              <a:rPr lang="en-US" sz="2600" dirty="0"/>
              <a:t>Regulatory </a:t>
            </a:r>
          </a:p>
          <a:p>
            <a:pPr lvl="1"/>
            <a:r>
              <a:rPr lang="en-US" sz="2600" dirty="0"/>
              <a:t>Patient Expectation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6EFBB7-310C-4D60-8074-EE8BFAFF8059}"/>
              </a:ext>
            </a:extLst>
          </p:cNvPr>
          <p:cNvGrpSpPr/>
          <p:nvPr/>
        </p:nvGrpSpPr>
        <p:grpSpPr>
          <a:xfrm>
            <a:off x="6172202" y="2556875"/>
            <a:ext cx="2377440" cy="2937675"/>
            <a:chOff x="6238719" y="2995787"/>
            <a:chExt cx="1911256" cy="237706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5674F8A-858C-410F-970D-BDE12AB92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8719" y="2995787"/>
              <a:ext cx="1911256" cy="210312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6374C6-ADE8-4229-9714-2FD92C17111B}"/>
                </a:ext>
              </a:extLst>
            </p:cNvPr>
            <p:cNvSpPr txBox="1"/>
            <p:nvPr/>
          </p:nvSpPr>
          <p:spPr>
            <a:xfrm>
              <a:off x="6238719" y="5098907"/>
              <a:ext cx="1911256" cy="27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Public Health Group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EAC7CC7-CAC9-4977-8997-D54C8D1D28C8}"/>
              </a:ext>
            </a:extLst>
          </p:cNvPr>
          <p:cNvGrpSpPr/>
          <p:nvPr/>
        </p:nvGrpSpPr>
        <p:grpSpPr>
          <a:xfrm>
            <a:off x="8981489" y="2556875"/>
            <a:ext cx="2468880" cy="3017520"/>
            <a:chOff x="9048006" y="2995787"/>
            <a:chExt cx="1915650" cy="244167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89FD0E-37F0-490C-8ABB-899D1451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8006" y="2995787"/>
              <a:ext cx="1911256" cy="210312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BDC1F8D-057E-4312-A024-DBCF03EE4B17}"/>
                </a:ext>
              </a:extLst>
            </p:cNvPr>
            <p:cNvSpPr txBox="1"/>
            <p:nvPr/>
          </p:nvSpPr>
          <p:spPr>
            <a:xfrm>
              <a:off x="9048006" y="5098907"/>
              <a:ext cx="1915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Private Health Group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AA0266A-B337-491D-963A-98DF36C991FF}"/>
              </a:ext>
            </a:extLst>
          </p:cNvPr>
          <p:cNvSpPr txBox="1"/>
          <p:nvPr/>
        </p:nvSpPr>
        <p:spPr>
          <a:xfrm>
            <a:off x="7690104" y="2097607"/>
            <a:ext cx="225728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Silos of Health Groups</a:t>
            </a:r>
          </a:p>
        </p:txBody>
      </p:sp>
    </p:spTree>
    <p:extLst>
      <p:ext uri="{BB962C8B-B14F-4D97-AF65-F5344CB8AC3E}">
        <p14:creationId xmlns:p14="http://schemas.microsoft.com/office/powerpoint/2010/main" val="415954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6C1A7DE5-861E-4B66-A8EF-927637D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" y="2853819"/>
            <a:ext cx="11011592" cy="1150361"/>
          </a:xfrm>
        </p:spPr>
        <p:txBody>
          <a:bodyPr/>
          <a:lstStyle/>
          <a:p>
            <a:r>
              <a:rPr lang="en-US" dirty="0"/>
              <a:t>Medical Imaging System, </a:t>
            </a:r>
            <a:r>
              <a:rPr lang="en-US" dirty="0">
                <a:solidFill>
                  <a:srgbClr val="FF0000"/>
                </a:solidFill>
              </a:rPr>
              <a:t>Moving Forward…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3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DD7D33E08DD44A53FA980A6859D27" ma:contentTypeVersion="16" ma:contentTypeDescription="Create a new document." ma:contentTypeScope="" ma:versionID="130d0fc7f4f5cffdc9e8317e1ab8e116">
  <xsd:schema xmlns:xsd="http://www.w3.org/2001/XMLSchema" xmlns:xs="http://www.w3.org/2001/XMLSchema" xmlns:p="http://schemas.microsoft.com/office/2006/metadata/properties" xmlns:ns3="2b022b67-eb5e-45da-9d56-6136eef8d783" xmlns:ns4="56830b4a-8cbe-4095-9b6a-c15609e4f760" targetNamespace="http://schemas.microsoft.com/office/2006/metadata/properties" ma:root="true" ma:fieldsID="0d7e533e31ac983601b6b4ebd0f94fe6" ns3:_="" ns4:_="">
    <xsd:import namespace="2b022b67-eb5e-45da-9d56-6136eef8d783"/>
    <xsd:import namespace="56830b4a-8cbe-4095-9b6a-c15609e4f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2b67-eb5e-45da-9d56-6136eef8d7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30b4a-8cbe-4095-9b6a-c15609e4f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022b67-eb5e-45da-9d56-6136eef8d783" xsi:nil="true"/>
  </documentManagement>
</p:properties>
</file>

<file path=customXml/itemProps1.xml><?xml version="1.0" encoding="utf-8"?>
<ds:datastoreItem xmlns:ds="http://schemas.openxmlformats.org/officeDocument/2006/customXml" ds:itemID="{54208E71-03C9-43B6-86B1-103BE1888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022b67-eb5e-45da-9d56-6136eef8d783"/>
    <ds:schemaRef ds:uri="56830b4a-8cbe-4095-9b6a-c15609e4f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0A4EEA-175E-4FB3-BC7E-D357036F29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A5725-82EE-48B9-AF99-E83531C268E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b022b67-eb5e-45da-9d56-6136eef8d78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6830b4a-8cbe-4095-9b6a-c15609e4f76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488</Words>
  <Application>Microsoft Office PowerPoint</Application>
  <PresentationFormat>Widescreen</PresentationFormat>
  <Paragraphs>169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Toward Patient-Centric Medical Imaging Systems</vt:lpstr>
      <vt:lpstr>Outlines</vt:lpstr>
      <vt:lpstr>Medical Imaging System, Then…</vt:lpstr>
      <vt:lpstr>Medical Imaging System, Then…</vt:lpstr>
      <vt:lpstr>Then, Challenges…</vt:lpstr>
      <vt:lpstr>Medical Imaging System, Now…</vt:lpstr>
      <vt:lpstr>Medical Imaging System, Now…</vt:lpstr>
      <vt:lpstr>Now, Challenges…</vt:lpstr>
      <vt:lpstr>Medical Imaging System, Moving Forward…</vt:lpstr>
      <vt:lpstr>Medical Imaging System, Moving Forward…</vt:lpstr>
      <vt:lpstr>Moving Forward, Direction… </vt:lpstr>
      <vt:lpstr>Moving Forward Directions, Rebuild… </vt:lpstr>
      <vt:lpstr>Moving Forward Directions, Capitalize… </vt:lpstr>
      <vt:lpstr>Opportunity &amp; Challenges…</vt:lpstr>
      <vt:lpstr>Moving Forward, Opportunity… </vt:lpstr>
      <vt:lpstr>Moving Forward, Challenges… </vt:lpstr>
      <vt:lpstr>Conclusion…</vt:lpstr>
      <vt:lpstr>PowerPoint Presentation</vt:lpstr>
      <vt:lpstr>References…</vt:lpstr>
      <vt:lpstr>PowerPoint Presentation</vt:lpstr>
      <vt:lpstr>Discussion &amp; Questions…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Kavin Thiran</dc:creator>
  <cp:lastModifiedBy>Nawaf Alharbi</cp:lastModifiedBy>
  <cp:revision>42</cp:revision>
  <dcterms:created xsi:type="dcterms:W3CDTF">2023-10-06T08:13:36Z</dcterms:created>
  <dcterms:modified xsi:type="dcterms:W3CDTF">2023-10-12T05:57:07Z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0x010100A7FDD7D33E08DD44A53FA980A6859D27</vt:lpwstr>
  </property>
</Properties>
</file>