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43"/>
  </p:notesMasterIdLst>
  <p:handoutMasterIdLst>
    <p:handoutMasterId r:id="rId44"/>
  </p:handoutMasterIdLst>
  <p:sldIdLst>
    <p:sldId id="256" r:id="rId5"/>
    <p:sldId id="2559" r:id="rId6"/>
    <p:sldId id="4848" r:id="rId7"/>
    <p:sldId id="4853" r:id="rId8"/>
    <p:sldId id="258" r:id="rId9"/>
    <p:sldId id="4854" r:id="rId10"/>
    <p:sldId id="4855" r:id="rId11"/>
    <p:sldId id="4856" r:id="rId12"/>
    <p:sldId id="1729" r:id="rId13"/>
    <p:sldId id="4743" r:id="rId14"/>
    <p:sldId id="4696" r:id="rId15"/>
    <p:sldId id="260" r:id="rId16"/>
    <p:sldId id="4857" r:id="rId17"/>
    <p:sldId id="4858" r:id="rId18"/>
    <p:sldId id="261" r:id="rId19"/>
    <p:sldId id="262" r:id="rId20"/>
    <p:sldId id="263" r:id="rId21"/>
    <p:sldId id="4859" r:id="rId22"/>
    <p:sldId id="264" r:id="rId23"/>
    <p:sldId id="4860" r:id="rId24"/>
    <p:sldId id="4745" r:id="rId25"/>
    <p:sldId id="4861" r:id="rId26"/>
    <p:sldId id="267" r:id="rId27"/>
    <p:sldId id="4800" r:id="rId28"/>
    <p:sldId id="4862" r:id="rId29"/>
    <p:sldId id="269" r:id="rId30"/>
    <p:sldId id="4863" r:id="rId31"/>
    <p:sldId id="4805" r:id="rId32"/>
    <p:sldId id="271" r:id="rId33"/>
    <p:sldId id="272" r:id="rId34"/>
    <p:sldId id="4864" r:id="rId35"/>
    <p:sldId id="4865" r:id="rId36"/>
    <p:sldId id="4866" r:id="rId37"/>
    <p:sldId id="4867" r:id="rId38"/>
    <p:sldId id="274" r:id="rId39"/>
    <p:sldId id="275" r:id="rId40"/>
    <p:sldId id="259" r:id="rId41"/>
    <p:sldId id="4806" r:id="rId42"/>
  </p:sldIdLst>
  <p:sldSz cx="9144000" cy="5143500" type="screen16x9"/>
  <p:notesSz cx="7315200" cy="96012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3300"/>
    <a:srgbClr val="FF00FF"/>
    <a:srgbClr val="B2B2B2"/>
    <a:srgbClr val="9B1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86051" autoAdjust="0"/>
  </p:normalViewPr>
  <p:slideViewPr>
    <p:cSldViewPr>
      <p:cViewPr>
        <p:scale>
          <a:sx n="125" d="100"/>
          <a:sy n="125" d="100"/>
        </p:scale>
        <p:origin x="264" y="18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9CC4-27B0-4D41-8075-ADCA81E39EA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816AD-97FD-445E-B5BD-3F928733F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3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20FDD5-6055-4BEF-A248-54BE151F78EB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00A20A-776E-4BBB-922E-1057791D6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epic://OPTION/?LINKID&amp;10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epic://OPTION/?LINKID&amp;10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F6F14-45B4-4B84-BBEF-7E7E0447F2F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6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0A20A-776E-4BBB-922E-1057791D6A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0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3674292, 4 y,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06071-327A-44A9-A1E6-8CC7F47D9E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86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5311529, 14 M,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06071-327A-44A9-A1E6-8CC7F47D9E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74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4676092, 2 y,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0A20A-776E-4BBB-922E-1057791D6AE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8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4676092, 2 y,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0A20A-776E-4BBB-922E-1057791D6AE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1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5196794, 11 m,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06071-327A-44A9-A1E6-8CC7F47D9E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6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5142190; 15 m,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06071-327A-44A9-A1E6-8CC7F47D9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9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1528071, 3 month old female, </a:t>
            </a:r>
            <a:r>
              <a:rPr lang="en-US" dirty="0" err="1"/>
              <a:t>septo</a:t>
            </a:r>
            <a:r>
              <a:rPr lang="en-US"/>
              <a:t>-optic dysplasia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A20A-776E-4BBB-922E-1057791D6A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7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5218574, 6 m, M; </a:t>
            </a:r>
            <a:r>
              <a:rPr lang="en-US" sz="1800" b="0" i="0" u="sng" strike="noStrike" baseline="0" dirty="0">
                <a:solidFill>
                  <a:srgbClr val="A30660"/>
                </a:solidFill>
                <a:latin typeface="Segoe UI" panose="020B0502040204020203" pitchFamily="34" charset="0"/>
                <a:hlinkClick r:id="rId3"/>
              </a:rPr>
              <a:t>Meningitis due to Streptococcus pneumoniae</a:t>
            </a:r>
            <a:endParaRPr lang="en-US" sz="1800" b="0" i="0" u="sng" strike="noStrike" baseline="0" dirty="0">
              <a:solidFill>
                <a:srgbClr val="000000"/>
              </a:solidFill>
              <a:latin typeface="Segoe UI" panose="020B0502040204020203" pitchFamily="34" charset="0"/>
              <a:hlinkClick r:id="rId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06071-327A-44A9-A1E6-8CC7F47D9E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3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</a:rPr>
              <a:t>5218574, 6 m, M; </a:t>
            </a:r>
            <a:r>
              <a:rPr lang="en-US" sz="1800" b="0" i="0" u="sng" strike="noStrike" baseline="0">
                <a:solidFill>
                  <a:srgbClr val="A30660"/>
                </a:solidFill>
                <a:latin typeface="Segoe UI" panose="020B0502040204020203" pitchFamily="34" charset="0"/>
                <a:hlinkClick r:id="rId3"/>
              </a:rPr>
              <a:t>Meningitis due to Streptococcus pneumoniae</a:t>
            </a:r>
            <a:endParaRPr lang="en-US" sz="1800" b="0" i="0" u="sng" strike="noStrike" baseline="0">
              <a:solidFill>
                <a:srgbClr val="000000"/>
              </a:solidFill>
              <a:latin typeface="Segoe UI" panose="020B0502040204020203" pitchFamily="34" charset="0"/>
              <a:hlinkClick r:id="rId3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06071-327A-44A9-A1E6-8CC7F47D9E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9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4537854, 3 y,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06071-327A-44A9-A1E6-8CC7F47D9E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66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</a:rPr>
              <a:t>4732306, 2 y, 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06071-327A-44A9-A1E6-8CC7F47D9E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16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</a:rPr>
              <a:t>4732306, 2 y, 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06071-327A-44A9-A1E6-8CC7F47D9E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84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4235209, DIG, 4 m,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06071-327A-44A9-A1E6-8CC7F47D9E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8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4364"/>
            <a:ext cx="7772400" cy="769441"/>
          </a:xfrm>
        </p:spPr>
        <p:txBody>
          <a:bodyPr/>
          <a:lstStyle>
            <a:lvl1pPr>
              <a:defRPr baseline="0">
                <a:solidFill>
                  <a:srgbClr val="FFFF00"/>
                </a:solidFill>
                <a:latin typeface="Bell Gothic Std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E8B75A-CDC8-4B70-826E-C038F225D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86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>
              <a:defRPr baseline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ED446B0-3909-430E-82E2-FF9228E5AD1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BC43A-EE05-4489-BAF7-46EEBAD08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066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707886"/>
          </a:xfrm>
        </p:spPr>
        <p:txBody>
          <a:bodyPr wrap="square"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4F69722-DE38-48A1-AE1D-3800820396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6BCFECF-3C34-4765-9B53-878C9A21C2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4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4800" baseline="0">
                <a:solidFill>
                  <a:srgbClr val="FFC000"/>
                </a:solidFill>
                <a:latin typeface="Copperplate Gothic Bold" panose="020E07050202060204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4164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 baseline="0">
                <a:latin typeface="Calibri" pitchFamily="34" charset="0"/>
              </a:defRPr>
            </a:lvl1pPr>
            <a:lvl2pPr>
              <a:defRPr sz="2400" baseline="0">
                <a:latin typeface="Calibri" pitchFamily="34" charset="0"/>
              </a:defRPr>
            </a:lvl2pPr>
            <a:lvl3pPr>
              <a:defRPr sz="2000" baseline="0">
                <a:latin typeface="Calibri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 baseline="0">
                <a:latin typeface="Calibri" pitchFamily="34" charset="0"/>
              </a:defRPr>
            </a:lvl1pPr>
            <a:lvl2pPr>
              <a:defRPr sz="2400" baseline="0">
                <a:latin typeface="Calibri" pitchFamily="34" charset="0"/>
              </a:defRPr>
            </a:lvl2pPr>
            <a:lvl3pPr>
              <a:defRPr sz="2000" baseline="0">
                <a:latin typeface="Calibri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B8C2B60-D548-4378-BBB5-057B46E6579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F5E8DB5-CC15-45C4-A45C-907E4BCAA2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031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22C7450-BAF5-4D97-9790-C433E74AB96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28195F4-CD95-44C6-97AB-0A617573AE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154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4E1A1F-4DDB-435E-B809-E1AAD7029633}" type="datetimeFigureOut">
              <a:rPr lang="en-US"/>
              <a:pPr>
                <a:defRPr/>
              </a:pPr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6F9391-B8C9-4E31-8A25-274DAC7B2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608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1B71-AC65-4D34-B8F9-540667B35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566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889"/>
            <a:ext cx="8229600" cy="7694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AD9A1AC-3E6B-4E7E-A94C-68B93B869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023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B3B3B"/>
            </a:gs>
            <a:gs pos="0">
              <a:schemeClr val="tx2">
                <a:lumMod val="95000"/>
                <a:lumOff val="5000"/>
              </a:schemeClr>
            </a:gs>
            <a:gs pos="0">
              <a:schemeClr val="tx2">
                <a:lumMod val="95000"/>
                <a:lumOff val="5000"/>
              </a:schemeClr>
            </a:gs>
            <a:gs pos="0">
              <a:schemeClr val="tx2">
                <a:lumMod val="95000"/>
                <a:lumOff val="5000"/>
              </a:schemeClr>
            </a:gs>
            <a:gs pos="0">
              <a:schemeClr val="tx2">
                <a:lumMod val="95000"/>
                <a:lumOff val="5000"/>
              </a:schemeClr>
            </a:gs>
            <a:gs pos="0">
              <a:schemeClr val="tx2">
                <a:lumMod val="95000"/>
                <a:lumOff val="5000"/>
              </a:schemeClr>
            </a:gs>
            <a:gs pos="0">
              <a:schemeClr val="tx2">
                <a:lumMod val="95000"/>
                <a:lumOff val="5000"/>
              </a:schemeClr>
            </a:gs>
            <a:gs pos="0">
              <a:schemeClr val="tx2">
                <a:lumMod val="95000"/>
                <a:lumOff val="5000"/>
              </a:schemeClr>
            </a:gs>
            <a:gs pos="93000">
              <a:schemeClr val="tx1">
                <a:lumMod val="52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1376" y="249890"/>
            <a:ext cx="6901248" cy="769441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6699FF">
                  <a:alpha val="20000"/>
                </a:srgbClr>
              </a:gs>
            </a:gsLst>
            <a:lin ang="18900000" scaled="1"/>
          </a:gradFill>
          <a:ln w="12700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947B678-7654-4192-8AEF-8A8E7E6DF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74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F"/>
          </a:solidFill>
          <a:latin typeface="Calisto MT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F"/>
          </a:solidFill>
          <a:latin typeface="Calisto MT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F"/>
          </a:solidFill>
          <a:latin typeface="Calisto MT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F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SzPct val="80000"/>
        <a:buFont typeface="Arial" charset="0"/>
        <a:buChar char="•"/>
        <a:defRPr sz="3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50000"/>
        <a:buFont typeface="Arial" charset="0"/>
        <a:buChar char="•"/>
        <a:defRPr sz="2800">
          <a:solidFill>
            <a:srgbClr val="FFFFCC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50000"/>
        <a:buChar char="•"/>
        <a:defRPr sz="2400">
          <a:solidFill>
            <a:srgbClr val="FFFF99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rectangular frame with text&#10;&#10;Description automatically generated">
            <a:extLst>
              <a:ext uri="{FF2B5EF4-FFF2-40B4-BE49-F238E27FC236}">
                <a16:creationId xmlns:a16="http://schemas.microsoft.com/office/drawing/2014/main" id="{F42B7F08-07E8-2622-DE5F-ED61D7655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" y="0"/>
            <a:ext cx="9143111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6EE513-5A87-DDD4-2E94-59EAD5FB6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6" t="26296" r="9896" b="20371"/>
          <a:stretch/>
        </p:blipFill>
        <p:spPr>
          <a:xfrm>
            <a:off x="1904999" y="1428750"/>
            <a:ext cx="53340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2702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F002B-566A-62AD-8A9E-023C5D1CA675}"/>
              </a:ext>
            </a:extLst>
          </p:cNvPr>
          <p:cNvSpPr txBox="1"/>
          <p:nvPr/>
        </p:nvSpPr>
        <p:spPr>
          <a:xfrm>
            <a:off x="3961896" y="1294477"/>
            <a:ext cx="1220206" cy="2554545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50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16600" dirty="0">
                <a:solidFill>
                  <a:srgbClr val="FFC000"/>
                </a:solidFill>
                <a:latin typeface="Berlin Sans FB Demi" panose="020E0802020502020306" pitchFamily="34" charset="0"/>
                <a:cs typeface="Calibri" pitchFamily="34" charset="0"/>
              </a:rPr>
              <a:t>3</a:t>
            </a:r>
            <a:endParaRPr lang="en-US" sz="3300" dirty="0">
              <a:solidFill>
                <a:srgbClr val="FFC000"/>
              </a:solidFill>
              <a:latin typeface="Berlin Sans FB Demi" panose="020E0802020502020306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592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70B22-DD62-8CC1-48D1-446C5BB1F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5" t="22060" r="25567" b="22909"/>
          <a:stretch/>
        </p:blipFill>
        <p:spPr>
          <a:xfrm>
            <a:off x="2686506" y="217326"/>
            <a:ext cx="2163022" cy="2356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1E4A3-5325-07C9-CD3D-D46C6FC42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83" t="21428" r="25567" b="23540"/>
          <a:stretch/>
        </p:blipFill>
        <p:spPr>
          <a:xfrm>
            <a:off x="2800350" y="2628901"/>
            <a:ext cx="2049178" cy="2356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439F0-9C22-62F0-23FF-5E17221A01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38" t="15798" r="20545" b="14065"/>
          <a:stretch/>
        </p:blipFill>
        <p:spPr>
          <a:xfrm>
            <a:off x="5143500" y="187600"/>
            <a:ext cx="1861016" cy="2269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464071-C072-0309-4DD6-B106B6A5B0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38" t="16005" r="20545" b="13858"/>
          <a:stretch/>
        </p:blipFill>
        <p:spPr>
          <a:xfrm>
            <a:off x="5143500" y="2571750"/>
            <a:ext cx="1861016" cy="2269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AB6EAA-7383-E07B-F6B0-A6031A6B3D84}"/>
              </a:ext>
            </a:extLst>
          </p:cNvPr>
          <p:cNvSpPr txBox="1"/>
          <p:nvPr/>
        </p:nvSpPr>
        <p:spPr>
          <a:xfrm>
            <a:off x="1877120" y="4425623"/>
            <a:ext cx="684803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 w</a:t>
            </a:r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id="{B85C5AD1-9852-BDE5-C2D6-F23A646EF7BA}"/>
              </a:ext>
            </a:extLst>
          </p:cNvPr>
          <p:cNvSpPr/>
          <p:nvPr/>
        </p:nvSpPr>
        <p:spPr bwMode="auto">
          <a:xfrm rot="10362388">
            <a:off x="4439216" y="1695450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704E9-A122-48B7-D60D-62FA34771570}"/>
              </a:ext>
            </a:extLst>
          </p:cNvPr>
          <p:cNvSpPr txBox="1"/>
          <p:nvPr/>
        </p:nvSpPr>
        <p:spPr>
          <a:xfrm>
            <a:off x="550473" y="2213402"/>
            <a:ext cx="1669048" cy="830997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Bacterial</a:t>
            </a:r>
          </a:p>
          <a:p>
            <a:pPr algn="ctr">
              <a:defRPr/>
            </a:pP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Meningitis</a:t>
            </a:r>
          </a:p>
        </p:txBody>
      </p:sp>
    </p:spTree>
    <p:extLst>
      <p:ext uri="{BB962C8B-B14F-4D97-AF65-F5344CB8AC3E}">
        <p14:creationId xmlns:p14="http://schemas.microsoft.com/office/powerpoint/2010/main" val="3339526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DD1F5-0D59-6F3C-E7F9-5819C7A4D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02" t="11771" r="9598" b="9062"/>
          <a:stretch/>
        </p:blipFill>
        <p:spPr>
          <a:xfrm>
            <a:off x="6125956" y="905694"/>
            <a:ext cx="274320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385DA4-69AE-C013-03F7-27E96AE4D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3" t="16666" r="10000" b="10000"/>
          <a:stretch/>
        </p:blipFill>
        <p:spPr>
          <a:xfrm>
            <a:off x="152400" y="971550"/>
            <a:ext cx="2958368" cy="2829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4ECD0-B4CE-3E8F-2C78-FE14ACF3DE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6" t="16666" r="10000" b="10000"/>
          <a:stretch/>
        </p:blipFill>
        <p:spPr>
          <a:xfrm>
            <a:off x="3203490" y="971550"/>
            <a:ext cx="2829744" cy="2829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E5997-3962-B88A-CA54-8F7C5ADA8D35}"/>
              </a:ext>
            </a:extLst>
          </p:cNvPr>
          <p:cNvSpPr txBox="1"/>
          <p:nvPr/>
        </p:nvSpPr>
        <p:spPr>
          <a:xfrm>
            <a:off x="515939" y="4476750"/>
            <a:ext cx="1176925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 m,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01E34-B861-EBA4-D21E-33C13C39B501}"/>
              </a:ext>
            </a:extLst>
          </p:cNvPr>
          <p:cNvSpPr txBox="1"/>
          <p:nvPr/>
        </p:nvSpPr>
        <p:spPr>
          <a:xfrm>
            <a:off x="2659457" y="4476750"/>
            <a:ext cx="3825086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i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S. Pneumoniae </a:t>
            </a: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meningitis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18104-388F-C9FC-BB1C-605D1E4C76F6}"/>
              </a:ext>
            </a:extLst>
          </p:cNvPr>
          <p:cNvSpPr txBox="1"/>
          <p:nvPr/>
        </p:nvSpPr>
        <p:spPr>
          <a:xfrm>
            <a:off x="1149722" y="426073"/>
            <a:ext cx="963725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FLAIR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1CB1F-CB7F-153F-F33E-C93E2BF91A1D}"/>
              </a:ext>
            </a:extLst>
          </p:cNvPr>
          <p:cNvSpPr txBox="1"/>
          <p:nvPr/>
        </p:nvSpPr>
        <p:spPr>
          <a:xfrm>
            <a:off x="4003574" y="370724"/>
            <a:ext cx="1136851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FLAIR+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3A8FE-99D4-2A85-10D5-58B350D1F649}"/>
              </a:ext>
            </a:extLst>
          </p:cNvPr>
          <p:cNvSpPr txBox="1"/>
          <p:nvPr/>
        </p:nvSpPr>
        <p:spPr>
          <a:xfrm>
            <a:off x="7141045" y="370724"/>
            <a:ext cx="700833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T1+</a:t>
            </a:r>
          </a:p>
        </p:txBody>
      </p:sp>
      <p:sp>
        <p:nvSpPr>
          <p:cNvPr id="11" name="Notched Right Arrow 3">
            <a:extLst>
              <a:ext uri="{FF2B5EF4-FFF2-40B4-BE49-F238E27FC236}">
                <a16:creationId xmlns:a16="http://schemas.microsoft.com/office/drawing/2014/main" id="{082C7460-DBB4-CEC2-605C-E3333DDC9349}"/>
              </a:ext>
            </a:extLst>
          </p:cNvPr>
          <p:cNvSpPr/>
          <p:nvPr/>
        </p:nvSpPr>
        <p:spPr bwMode="auto">
          <a:xfrm rot="10362388">
            <a:off x="2546135" y="1346490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Notched Right Arrow 3">
            <a:extLst>
              <a:ext uri="{FF2B5EF4-FFF2-40B4-BE49-F238E27FC236}">
                <a16:creationId xmlns:a16="http://schemas.microsoft.com/office/drawing/2014/main" id="{008A0B06-0AF3-91A0-5836-4CCF133EC6DD}"/>
              </a:ext>
            </a:extLst>
          </p:cNvPr>
          <p:cNvSpPr/>
          <p:nvPr/>
        </p:nvSpPr>
        <p:spPr bwMode="auto">
          <a:xfrm rot="18048689">
            <a:off x="4299492" y="2189646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78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54ECD0-B4CE-3E8F-2C78-FE14ACF3D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6" t="16666" r="10000" b="10000"/>
          <a:stretch/>
        </p:blipFill>
        <p:spPr>
          <a:xfrm>
            <a:off x="1233354" y="590550"/>
            <a:ext cx="3425190" cy="3425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78DCB9-73E9-5127-24B0-79F210E6BA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33" t="25000" r="14811" b="12500"/>
          <a:stretch/>
        </p:blipFill>
        <p:spPr>
          <a:xfrm>
            <a:off x="4800600" y="590550"/>
            <a:ext cx="3526852" cy="34251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E5997-3962-B88A-CA54-8F7C5ADA8D35}"/>
              </a:ext>
            </a:extLst>
          </p:cNvPr>
          <p:cNvSpPr txBox="1"/>
          <p:nvPr/>
        </p:nvSpPr>
        <p:spPr>
          <a:xfrm>
            <a:off x="515939" y="4476750"/>
            <a:ext cx="1176925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 m,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A0643-FA9F-2CC1-7804-7065B2EE6CED}"/>
              </a:ext>
            </a:extLst>
          </p:cNvPr>
          <p:cNvSpPr txBox="1"/>
          <p:nvPr/>
        </p:nvSpPr>
        <p:spPr>
          <a:xfrm>
            <a:off x="2377523" y="209342"/>
            <a:ext cx="1136851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FLAIR+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80127D-858D-43C4-1265-B7F2D3B83ECD}"/>
              </a:ext>
            </a:extLst>
          </p:cNvPr>
          <p:cNvSpPr txBox="1"/>
          <p:nvPr/>
        </p:nvSpPr>
        <p:spPr>
          <a:xfrm>
            <a:off x="6169109" y="209342"/>
            <a:ext cx="789833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DWI</a:t>
            </a:r>
          </a:p>
        </p:txBody>
      </p:sp>
      <p:sp>
        <p:nvSpPr>
          <p:cNvPr id="8" name="Notched Right Arrow 3">
            <a:extLst>
              <a:ext uri="{FF2B5EF4-FFF2-40B4-BE49-F238E27FC236}">
                <a16:creationId xmlns:a16="http://schemas.microsoft.com/office/drawing/2014/main" id="{08181BCD-C6FA-528F-8C51-D2FC05D7DA05}"/>
              </a:ext>
            </a:extLst>
          </p:cNvPr>
          <p:cNvSpPr/>
          <p:nvPr/>
        </p:nvSpPr>
        <p:spPr bwMode="auto">
          <a:xfrm rot="7664083">
            <a:off x="3778768" y="886979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Notched Right Arrow 3">
            <a:extLst>
              <a:ext uri="{FF2B5EF4-FFF2-40B4-BE49-F238E27FC236}">
                <a16:creationId xmlns:a16="http://schemas.microsoft.com/office/drawing/2014/main" id="{091825FD-66B3-E70B-CC38-672FAE72EFEF}"/>
              </a:ext>
            </a:extLst>
          </p:cNvPr>
          <p:cNvSpPr/>
          <p:nvPr/>
        </p:nvSpPr>
        <p:spPr bwMode="auto">
          <a:xfrm rot="7664083">
            <a:off x="7551584" y="1115577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CD264-C2DC-E2A0-33FB-45C5BD56A311}"/>
              </a:ext>
            </a:extLst>
          </p:cNvPr>
          <p:cNvSpPr txBox="1"/>
          <p:nvPr/>
        </p:nvSpPr>
        <p:spPr>
          <a:xfrm>
            <a:off x="2659457" y="4476750"/>
            <a:ext cx="3825086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i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S. Pneumoniae </a:t>
            </a: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meningitis</a:t>
            </a:r>
          </a:p>
        </p:txBody>
      </p:sp>
    </p:spTree>
    <p:extLst>
      <p:ext uri="{BB962C8B-B14F-4D97-AF65-F5344CB8AC3E}">
        <p14:creationId xmlns:p14="http://schemas.microsoft.com/office/powerpoint/2010/main" val="4109228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F002B-566A-62AD-8A9E-023C5D1CA675}"/>
              </a:ext>
            </a:extLst>
          </p:cNvPr>
          <p:cNvSpPr txBox="1"/>
          <p:nvPr/>
        </p:nvSpPr>
        <p:spPr>
          <a:xfrm>
            <a:off x="3892165" y="1294477"/>
            <a:ext cx="1359668" cy="2554545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50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16600" dirty="0">
                <a:solidFill>
                  <a:srgbClr val="FFC000"/>
                </a:solidFill>
                <a:latin typeface="Berlin Sans FB Demi" panose="020E0802020502020306" pitchFamily="34" charset="0"/>
                <a:cs typeface="Calibri" pitchFamily="34" charset="0"/>
              </a:rPr>
              <a:t>4</a:t>
            </a:r>
            <a:endParaRPr lang="en-US" sz="3300" dirty="0">
              <a:solidFill>
                <a:srgbClr val="FFC000"/>
              </a:solidFill>
              <a:latin typeface="Berlin Sans FB Demi" panose="020E0802020502020306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0982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C00BF2-4BE2-72AA-B6E0-7F87F25D1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742950"/>
            <a:ext cx="3929063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0B5D0-C3A9-D87A-5095-E4FD0EF0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742950"/>
            <a:ext cx="3657600" cy="365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8FC8BF-04DB-FFD3-B4F0-E6B34E32FFBF}"/>
              </a:ext>
            </a:extLst>
          </p:cNvPr>
          <p:cNvSpPr txBox="1"/>
          <p:nvPr/>
        </p:nvSpPr>
        <p:spPr>
          <a:xfrm>
            <a:off x="657324" y="4476750"/>
            <a:ext cx="894156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 y, F</a:t>
            </a:r>
          </a:p>
        </p:txBody>
      </p:sp>
    </p:spTree>
    <p:extLst>
      <p:ext uri="{BB962C8B-B14F-4D97-AF65-F5344CB8AC3E}">
        <p14:creationId xmlns:p14="http://schemas.microsoft.com/office/powerpoint/2010/main" val="59781126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C6F927-AA03-24F7-B076-FFAC12462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1" t="5555" r="4258" b="12963"/>
          <a:stretch/>
        </p:blipFill>
        <p:spPr>
          <a:xfrm>
            <a:off x="731520" y="874755"/>
            <a:ext cx="4073236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682F4-457D-ABD7-3FF9-CF28C4B87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33" t="11667" r="19500" b="11667"/>
          <a:stretch/>
        </p:blipFill>
        <p:spPr>
          <a:xfrm>
            <a:off x="5105400" y="666750"/>
            <a:ext cx="3276600" cy="4073611"/>
          </a:xfrm>
          <a:prstGeom prst="rect">
            <a:avLst/>
          </a:prstGeom>
        </p:spPr>
      </p:pic>
      <p:sp>
        <p:nvSpPr>
          <p:cNvPr id="2" name="Notched Right Arrow 3">
            <a:extLst>
              <a:ext uri="{FF2B5EF4-FFF2-40B4-BE49-F238E27FC236}">
                <a16:creationId xmlns:a16="http://schemas.microsoft.com/office/drawing/2014/main" id="{CBF3A51D-3F04-2DD4-73E6-2E0E90FA733A}"/>
              </a:ext>
            </a:extLst>
          </p:cNvPr>
          <p:cNvSpPr/>
          <p:nvPr/>
        </p:nvSpPr>
        <p:spPr bwMode="auto">
          <a:xfrm rot="13331783">
            <a:off x="2343827" y="3557865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D92EC-AB59-7B4A-7D41-96150DF42239}"/>
              </a:ext>
            </a:extLst>
          </p:cNvPr>
          <p:cNvSpPr txBox="1"/>
          <p:nvPr/>
        </p:nvSpPr>
        <p:spPr>
          <a:xfrm>
            <a:off x="657324" y="4476750"/>
            <a:ext cx="894156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 y, F</a:t>
            </a:r>
          </a:p>
        </p:txBody>
      </p:sp>
    </p:spTree>
    <p:extLst>
      <p:ext uri="{BB962C8B-B14F-4D97-AF65-F5344CB8AC3E}">
        <p14:creationId xmlns:p14="http://schemas.microsoft.com/office/powerpoint/2010/main" val="3706834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7DABE5-DB90-2C59-DE32-DAC6DDAB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90550"/>
            <a:ext cx="3657600" cy="3657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BB531A-B77A-78F0-F3DE-DB75BF6266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6" t="6250" r="2642" b="10417"/>
          <a:stretch/>
        </p:blipFill>
        <p:spPr>
          <a:xfrm>
            <a:off x="457200" y="556260"/>
            <a:ext cx="4389120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34F9D-3483-26DA-F4C3-1916730EEABE}"/>
              </a:ext>
            </a:extLst>
          </p:cNvPr>
          <p:cNvSpPr txBox="1"/>
          <p:nvPr/>
        </p:nvSpPr>
        <p:spPr>
          <a:xfrm>
            <a:off x="3372519" y="4476750"/>
            <a:ext cx="2947602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Craniopharyngioma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56BE3-B881-0744-8BA3-71B4E79A9D79}"/>
              </a:ext>
            </a:extLst>
          </p:cNvPr>
          <p:cNvSpPr txBox="1"/>
          <p:nvPr/>
        </p:nvSpPr>
        <p:spPr>
          <a:xfrm>
            <a:off x="657324" y="4476750"/>
            <a:ext cx="894156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 y, F</a:t>
            </a:r>
          </a:p>
        </p:txBody>
      </p:sp>
    </p:spTree>
    <p:extLst>
      <p:ext uri="{BB962C8B-B14F-4D97-AF65-F5344CB8AC3E}">
        <p14:creationId xmlns:p14="http://schemas.microsoft.com/office/powerpoint/2010/main" val="1877415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F002B-566A-62AD-8A9E-023C5D1CA675}"/>
              </a:ext>
            </a:extLst>
          </p:cNvPr>
          <p:cNvSpPr txBox="1"/>
          <p:nvPr/>
        </p:nvSpPr>
        <p:spPr>
          <a:xfrm>
            <a:off x="3942660" y="1294477"/>
            <a:ext cx="1258678" cy="2554545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50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16600" dirty="0">
                <a:solidFill>
                  <a:srgbClr val="FFC000"/>
                </a:solidFill>
                <a:latin typeface="Berlin Sans FB Demi" panose="020E0802020502020306" pitchFamily="34" charset="0"/>
                <a:cs typeface="Calibri" pitchFamily="34" charset="0"/>
              </a:rPr>
              <a:t>5</a:t>
            </a:r>
            <a:endParaRPr lang="en-US" sz="3300" dirty="0">
              <a:solidFill>
                <a:srgbClr val="FFC000"/>
              </a:solidFill>
              <a:latin typeface="Berlin Sans FB Demi" panose="020E0802020502020306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8111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2C14E-6471-E340-C955-E0B174F0C0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" b="10662"/>
          <a:stretch/>
        </p:blipFill>
        <p:spPr>
          <a:xfrm>
            <a:off x="2377437" y="133350"/>
            <a:ext cx="4389125" cy="4084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D8B43B-5BA6-DFE1-03ED-48AD09EDDCFE}"/>
              </a:ext>
            </a:extLst>
          </p:cNvPr>
          <p:cNvSpPr txBox="1"/>
          <p:nvPr/>
        </p:nvSpPr>
        <p:spPr>
          <a:xfrm>
            <a:off x="2720819" y="4476750"/>
            <a:ext cx="3702360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Ectopic Neurohypophysis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00F0D-4A3F-98E5-52AD-F8AD74C06B56}"/>
              </a:ext>
            </a:extLst>
          </p:cNvPr>
          <p:cNvSpPr txBox="1"/>
          <p:nvPr/>
        </p:nvSpPr>
        <p:spPr>
          <a:xfrm>
            <a:off x="657324" y="4476750"/>
            <a:ext cx="894156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 y, F</a:t>
            </a:r>
          </a:p>
        </p:txBody>
      </p:sp>
      <p:sp>
        <p:nvSpPr>
          <p:cNvPr id="6" name="Notched Right Arrow 3">
            <a:extLst>
              <a:ext uri="{FF2B5EF4-FFF2-40B4-BE49-F238E27FC236}">
                <a16:creationId xmlns:a16="http://schemas.microsoft.com/office/drawing/2014/main" id="{FA4765CF-E98A-B110-1CF4-91D0CA9D6201}"/>
              </a:ext>
            </a:extLst>
          </p:cNvPr>
          <p:cNvSpPr/>
          <p:nvPr/>
        </p:nvSpPr>
        <p:spPr bwMode="auto">
          <a:xfrm rot="13331783">
            <a:off x="4172628" y="2673030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Notched Right Arrow 3">
            <a:extLst>
              <a:ext uri="{FF2B5EF4-FFF2-40B4-BE49-F238E27FC236}">
                <a16:creationId xmlns:a16="http://schemas.microsoft.com/office/drawing/2014/main" id="{47C57A66-BE94-412B-1016-59CE63E5EAA3}"/>
              </a:ext>
            </a:extLst>
          </p:cNvPr>
          <p:cNvSpPr/>
          <p:nvPr/>
        </p:nvSpPr>
        <p:spPr bwMode="auto">
          <a:xfrm rot="13331783">
            <a:off x="4325027" y="2282087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Notched Right Arrow 3">
            <a:extLst>
              <a:ext uri="{FF2B5EF4-FFF2-40B4-BE49-F238E27FC236}">
                <a16:creationId xmlns:a16="http://schemas.microsoft.com/office/drawing/2014/main" id="{38E15C62-5EE5-BB42-B29C-778E3A17FA95}"/>
              </a:ext>
            </a:extLst>
          </p:cNvPr>
          <p:cNvSpPr/>
          <p:nvPr/>
        </p:nvSpPr>
        <p:spPr bwMode="auto">
          <a:xfrm rot="13331783">
            <a:off x="5023687" y="1514265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6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1249623" y="697290"/>
            <a:ext cx="6644769" cy="2185214"/>
          </a:xfrm>
          <a:prstGeom prst="rect">
            <a:avLst/>
          </a:prstGeom>
          <a:noFill/>
          <a:ln w="19050">
            <a:solidFill>
              <a:schemeClr val="accent3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Pediatric Neuroradiology </a:t>
            </a:r>
          </a:p>
          <a:p>
            <a:pPr algn="ctr" eaLnBrk="1" hangingPunct="1"/>
            <a:r>
              <a:rPr lang="en-US" sz="4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&amp; Head and Neck Imaging</a:t>
            </a:r>
          </a:p>
          <a:p>
            <a:pPr algn="ctr" eaLnBrk="1" hangingPunct="1"/>
            <a:r>
              <a:rPr lang="en-US" sz="4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Quiz</a:t>
            </a:r>
          </a:p>
        </p:txBody>
      </p:sp>
      <p:sp>
        <p:nvSpPr>
          <p:cNvPr id="24581" name="Subtitle 7"/>
          <p:cNvSpPr>
            <a:spLocks noGrp="1"/>
          </p:cNvSpPr>
          <p:nvPr>
            <p:ph type="subTitle" idx="1"/>
          </p:nvPr>
        </p:nvSpPr>
        <p:spPr>
          <a:xfrm>
            <a:off x="1371600" y="2876550"/>
            <a:ext cx="6400800" cy="1314450"/>
          </a:xfrm>
        </p:spPr>
        <p:txBody>
          <a:bodyPr/>
          <a:lstStyle/>
          <a:p>
            <a:r>
              <a:rPr lang="en-US" sz="4000" dirty="0" err="1">
                <a:solidFill>
                  <a:srgbClr val="FFC000"/>
                </a:solidFill>
                <a:latin typeface="Franklin Gothic Medium" panose="020B0603020102020204" pitchFamily="34" charset="0"/>
              </a:rPr>
              <a:t>Korgün</a:t>
            </a:r>
            <a:r>
              <a:rPr lang="en-US" sz="4000" dirty="0">
                <a:solidFill>
                  <a:srgbClr val="FFC000"/>
                </a:solidFill>
                <a:latin typeface="Franklin Gothic Medium" panose="020B0603020102020204" pitchFamily="34" charset="0"/>
              </a:rPr>
              <a:t> Koral</a:t>
            </a:r>
            <a:r>
              <a:rPr lang="en-US" sz="4000">
                <a:solidFill>
                  <a:srgbClr val="FFC000"/>
                </a:solidFill>
                <a:latin typeface="Franklin Gothic Medium" panose="020B0603020102020204" pitchFamily="34" charset="0"/>
              </a:rPr>
              <a:t>, MD, MBA</a:t>
            </a:r>
            <a:endParaRPr lang="en-US" sz="4000" dirty="0">
              <a:solidFill>
                <a:srgbClr val="FFC000"/>
              </a:solidFill>
              <a:latin typeface="Franklin Gothic Medium" panose="020B0603020102020204" pitchFamily="34" charset="0"/>
            </a:endParaRPr>
          </a:p>
          <a:p>
            <a:endParaRPr lang="en-US" dirty="0"/>
          </a:p>
        </p:txBody>
      </p:sp>
      <p:pic>
        <p:nvPicPr>
          <p:cNvPr id="3" name="Google Shape;69;p1">
            <a:extLst>
              <a:ext uri="{FF2B5EF4-FFF2-40B4-BE49-F238E27FC236}">
                <a16:creationId xmlns:a16="http://schemas.microsoft.com/office/drawing/2014/main" id="{2FB0AE62-FAE2-1244-9BCA-8DBFFB8689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4200"/>
          <a:stretch/>
        </p:blipFill>
        <p:spPr>
          <a:xfrm>
            <a:off x="5181600" y="3856083"/>
            <a:ext cx="3466000" cy="96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0;p1">
            <a:extLst>
              <a:ext uri="{FF2B5EF4-FFF2-40B4-BE49-F238E27FC236}">
                <a16:creationId xmlns:a16="http://schemas.microsoft.com/office/drawing/2014/main" id="{A23C2EB0-4B3D-91DC-F8C7-059F2A935DF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719541"/>
            <a:ext cx="4191000" cy="123766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19159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6E8F6D-B842-1C16-BC75-CCAA67003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5" t="9524" r="14286" b="4762"/>
          <a:stretch/>
        </p:blipFill>
        <p:spPr>
          <a:xfrm>
            <a:off x="1264924" y="449582"/>
            <a:ext cx="3307076" cy="3840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B1B897-3558-0D09-4365-11390C180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86" t="7143" r="14285" b="7143"/>
          <a:stretch/>
        </p:blipFill>
        <p:spPr>
          <a:xfrm>
            <a:off x="4678680" y="449582"/>
            <a:ext cx="3200396" cy="3840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D8B43B-5BA6-DFE1-03ED-48AD09EDDCFE}"/>
              </a:ext>
            </a:extLst>
          </p:cNvPr>
          <p:cNvSpPr txBox="1"/>
          <p:nvPr/>
        </p:nvSpPr>
        <p:spPr>
          <a:xfrm>
            <a:off x="984472" y="4476750"/>
            <a:ext cx="7723717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Ectopic Neurohypophysis &amp; Thickened </a:t>
            </a:r>
            <a:r>
              <a:rPr lang="en-US" sz="27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Forniceal</a:t>
            </a: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Crura</a:t>
            </a:r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id="{D2C6CA6E-9432-9D5C-4D66-789169469C1B}"/>
              </a:ext>
            </a:extLst>
          </p:cNvPr>
          <p:cNvSpPr/>
          <p:nvPr/>
        </p:nvSpPr>
        <p:spPr bwMode="auto">
          <a:xfrm rot="13331783">
            <a:off x="2968187" y="2139630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Notched Right Arrow 3">
            <a:extLst>
              <a:ext uri="{FF2B5EF4-FFF2-40B4-BE49-F238E27FC236}">
                <a16:creationId xmlns:a16="http://schemas.microsoft.com/office/drawing/2014/main" id="{8A529948-BB66-7521-98F7-29734960BBB5}"/>
              </a:ext>
            </a:extLst>
          </p:cNvPr>
          <p:cNvSpPr/>
          <p:nvPr/>
        </p:nvSpPr>
        <p:spPr bwMode="auto">
          <a:xfrm rot="13331783">
            <a:off x="6306228" y="2381250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75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F002B-566A-62AD-8A9E-023C5D1CA675}"/>
              </a:ext>
            </a:extLst>
          </p:cNvPr>
          <p:cNvSpPr txBox="1"/>
          <p:nvPr/>
        </p:nvSpPr>
        <p:spPr>
          <a:xfrm>
            <a:off x="3888960" y="1294477"/>
            <a:ext cx="1366080" cy="2554545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50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16600" dirty="0">
                <a:solidFill>
                  <a:srgbClr val="FFC000"/>
                </a:solidFill>
                <a:latin typeface="Berlin Sans FB Demi" panose="020E0802020502020306" pitchFamily="34" charset="0"/>
                <a:cs typeface="Calibri" pitchFamily="34" charset="0"/>
              </a:rPr>
              <a:t>6</a:t>
            </a:r>
            <a:endParaRPr lang="en-US" sz="3300" dirty="0">
              <a:solidFill>
                <a:srgbClr val="FFC000"/>
              </a:solidFill>
              <a:latin typeface="Berlin Sans FB Demi" panose="020E0802020502020306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4113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E33018-660F-F047-1189-E500230DA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10417" r="14584" b="8333"/>
          <a:stretch/>
        </p:blipFill>
        <p:spPr>
          <a:xfrm>
            <a:off x="838200" y="251252"/>
            <a:ext cx="3270738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05367-34FD-0A97-9F28-EDF5DC5549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4" b="15928"/>
          <a:stretch/>
        </p:blipFill>
        <p:spPr>
          <a:xfrm>
            <a:off x="4533900" y="251252"/>
            <a:ext cx="3663462" cy="3822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A2F45A-1F32-C98E-4CD0-4971AEBC3104}"/>
              </a:ext>
            </a:extLst>
          </p:cNvPr>
          <p:cNvSpPr txBox="1"/>
          <p:nvPr/>
        </p:nvSpPr>
        <p:spPr>
          <a:xfrm>
            <a:off x="515939" y="4476750"/>
            <a:ext cx="1176925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 m, M</a:t>
            </a:r>
          </a:p>
        </p:txBody>
      </p:sp>
    </p:spTree>
    <p:extLst>
      <p:ext uri="{BB962C8B-B14F-4D97-AF65-F5344CB8AC3E}">
        <p14:creationId xmlns:p14="http://schemas.microsoft.com/office/powerpoint/2010/main" val="95881678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A6703-B394-8C54-4589-5B928673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2" t="8333" r="12731" b="8333"/>
          <a:stretch/>
        </p:blipFill>
        <p:spPr>
          <a:xfrm>
            <a:off x="762000" y="1276350"/>
            <a:ext cx="2519553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18BE8-9E8A-9B7B-EC16-163066A78E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75" t="16529" r="15463" b="8178"/>
          <a:stretch/>
        </p:blipFill>
        <p:spPr>
          <a:xfrm>
            <a:off x="3383676" y="340374"/>
            <a:ext cx="1819384" cy="2155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EDE175-AC24-C17D-E347-A88B986B9D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25" t="16000" r="16508" b="4000"/>
          <a:stretch/>
        </p:blipFill>
        <p:spPr>
          <a:xfrm>
            <a:off x="3383676" y="2571750"/>
            <a:ext cx="1819385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D7D826-9890-6946-10EC-7EDF7DF97B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85" t="16667" r="12820" b="8333"/>
          <a:stretch/>
        </p:blipFill>
        <p:spPr>
          <a:xfrm>
            <a:off x="5788140" y="2245446"/>
            <a:ext cx="2257605" cy="2902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52E420-602B-67D1-4DC2-055B4A5589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413" t="7607" r="12866" b="29059"/>
          <a:stretch/>
        </p:blipFill>
        <p:spPr>
          <a:xfrm>
            <a:off x="5788140" y="198371"/>
            <a:ext cx="2120445" cy="2012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E2EE6-BEA2-A8BD-BA89-CB04836C9F88}"/>
              </a:ext>
            </a:extLst>
          </p:cNvPr>
          <p:cNvSpPr txBox="1"/>
          <p:nvPr/>
        </p:nvSpPr>
        <p:spPr>
          <a:xfrm>
            <a:off x="977700" y="4476750"/>
            <a:ext cx="1176925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 m,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39F0A-F56E-1ADB-5E8C-5832ACECDB65}"/>
              </a:ext>
            </a:extLst>
          </p:cNvPr>
          <p:cNvSpPr txBox="1"/>
          <p:nvPr/>
        </p:nvSpPr>
        <p:spPr>
          <a:xfrm>
            <a:off x="1472375" y="154201"/>
            <a:ext cx="6199262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DIG (Desmoplastic Infantile Ganglioglioma)</a:t>
            </a:r>
          </a:p>
        </p:txBody>
      </p:sp>
    </p:spTree>
    <p:extLst>
      <p:ext uri="{BB962C8B-B14F-4D97-AF65-F5344CB8AC3E}">
        <p14:creationId xmlns:p14="http://schemas.microsoft.com/office/powerpoint/2010/main" val="2743968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F002B-566A-62AD-8A9E-023C5D1CA675}"/>
              </a:ext>
            </a:extLst>
          </p:cNvPr>
          <p:cNvSpPr txBox="1"/>
          <p:nvPr/>
        </p:nvSpPr>
        <p:spPr>
          <a:xfrm>
            <a:off x="3970713" y="1294477"/>
            <a:ext cx="1202573" cy="2554545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50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16600" dirty="0">
                <a:solidFill>
                  <a:srgbClr val="FFC000"/>
                </a:solidFill>
                <a:latin typeface="Berlin Sans FB Demi" panose="020E0802020502020306" pitchFamily="34" charset="0"/>
                <a:cs typeface="Calibri" pitchFamily="34" charset="0"/>
              </a:rPr>
              <a:t>7</a:t>
            </a:r>
            <a:endParaRPr lang="en-US" sz="3300" dirty="0">
              <a:solidFill>
                <a:srgbClr val="FFC000"/>
              </a:solidFill>
              <a:latin typeface="Berlin Sans FB Demi" panose="020E0802020502020306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430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8A42E-DC41-B66A-8770-87E51CF8C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68" t="16667" r="27260" b="12500"/>
          <a:stretch/>
        </p:blipFill>
        <p:spPr>
          <a:xfrm>
            <a:off x="929053" y="590550"/>
            <a:ext cx="3077731" cy="358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697DE-E89B-A3DC-C8F7-F81B21F44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00" t="6433" r="8349" b="12475"/>
          <a:stretch/>
        </p:blipFill>
        <p:spPr>
          <a:xfrm>
            <a:off x="4472355" y="590550"/>
            <a:ext cx="3780692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E70E6F-0DC0-6512-C068-DAD49ABE224F}"/>
              </a:ext>
            </a:extLst>
          </p:cNvPr>
          <p:cNvSpPr txBox="1"/>
          <p:nvPr/>
        </p:nvSpPr>
        <p:spPr>
          <a:xfrm>
            <a:off x="929053" y="4345201"/>
            <a:ext cx="1032014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 y, M</a:t>
            </a:r>
          </a:p>
        </p:txBody>
      </p:sp>
    </p:spTree>
    <p:extLst>
      <p:ext uri="{BB962C8B-B14F-4D97-AF65-F5344CB8AC3E}">
        <p14:creationId xmlns:p14="http://schemas.microsoft.com/office/powerpoint/2010/main" val="165867580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1634A-4714-A2B9-89C8-5155B3C90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02" t="18588" r="20320" b="14746"/>
          <a:stretch/>
        </p:blipFill>
        <p:spPr>
          <a:xfrm>
            <a:off x="1341120" y="472440"/>
            <a:ext cx="3215640" cy="3710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984A7-2B22-C670-2B67-2104256AB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59" t="18588" r="18663" b="14746"/>
          <a:stretch/>
        </p:blipFill>
        <p:spPr>
          <a:xfrm>
            <a:off x="4876800" y="472440"/>
            <a:ext cx="3215640" cy="37103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31C456-9B33-FC87-D2B9-F4B004063328}"/>
              </a:ext>
            </a:extLst>
          </p:cNvPr>
          <p:cNvSpPr txBox="1"/>
          <p:nvPr/>
        </p:nvSpPr>
        <p:spPr>
          <a:xfrm>
            <a:off x="1341120" y="4400550"/>
            <a:ext cx="1032014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 y, M</a:t>
            </a:r>
          </a:p>
        </p:txBody>
      </p:sp>
    </p:spTree>
    <p:extLst>
      <p:ext uri="{BB962C8B-B14F-4D97-AF65-F5344CB8AC3E}">
        <p14:creationId xmlns:p14="http://schemas.microsoft.com/office/powerpoint/2010/main" val="315489398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834F56-E605-01B7-D857-BDCE6A182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3" t="9337" r="13640" b="6638"/>
          <a:stretch/>
        </p:blipFill>
        <p:spPr>
          <a:xfrm>
            <a:off x="265878" y="1352550"/>
            <a:ext cx="1837266" cy="213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507E84-3643-390B-34AE-10FC37C53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28" t="16949" r="16172" b="12217"/>
          <a:stretch/>
        </p:blipFill>
        <p:spPr>
          <a:xfrm>
            <a:off x="2417331" y="1352550"/>
            <a:ext cx="1882590" cy="2133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F3EAA4-BB8A-68C9-E09C-D8AB6839D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61" t="16666" r="16173" b="12500"/>
          <a:stretch/>
        </p:blipFill>
        <p:spPr>
          <a:xfrm>
            <a:off x="6810885" y="1386840"/>
            <a:ext cx="1975821" cy="2099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F074F9-A642-2245-E3B9-657D746207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6" t="6666" r="10980"/>
          <a:stretch/>
        </p:blipFill>
        <p:spPr>
          <a:xfrm>
            <a:off x="4614108" y="1363980"/>
            <a:ext cx="1882590" cy="213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B36656-F7A7-F383-C3EB-BD319528A6FF}"/>
              </a:ext>
            </a:extLst>
          </p:cNvPr>
          <p:cNvSpPr txBox="1"/>
          <p:nvPr/>
        </p:nvSpPr>
        <p:spPr>
          <a:xfrm>
            <a:off x="288738" y="3867150"/>
            <a:ext cx="1032014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 y,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5A209-5CD2-F7AC-DE8A-6EEB3CCCCE2C}"/>
              </a:ext>
            </a:extLst>
          </p:cNvPr>
          <p:cNvSpPr txBox="1"/>
          <p:nvPr/>
        </p:nvSpPr>
        <p:spPr>
          <a:xfrm>
            <a:off x="2057946" y="3867150"/>
            <a:ext cx="5588582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Medulloblastoma (non-</a:t>
            </a:r>
            <a:r>
              <a:rPr lang="en-US" sz="27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Wnt</a:t>
            </a: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, non-SHH)</a:t>
            </a:r>
          </a:p>
        </p:txBody>
      </p:sp>
    </p:spTree>
    <p:extLst>
      <p:ext uri="{BB962C8B-B14F-4D97-AF65-F5344CB8AC3E}">
        <p14:creationId xmlns:p14="http://schemas.microsoft.com/office/powerpoint/2010/main" val="27985219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F002B-566A-62AD-8A9E-023C5D1CA675}"/>
              </a:ext>
            </a:extLst>
          </p:cNvPr>
          <p:cNvSpPr txBox="1"/>
          <p:nvPr/>
        </p:nvSpPr>
        <p:spPr>
          <a:xfrm>
            <a:off x="3957087" y="1294477"/>
            <a:ext cx="1229825" cy="2554545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50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16600" dirty="0">
                <a:solidFill>
                  <a:srgbClr val="FFC000"/>
                </a:solidFill>
                <a:latin typeface="Berlin Sans FB Demi" panose="020E0802020502020306" pitchFamily="34" charset="0"/>
                <a:cs typeface="Calibri" pitchFamily="34" charset="0"/>
              </a:rPr>
              <a:t>8</a:t>
            </a:r>
            <a:endParaRPr lang="en-US" sz="3300" dirty="0">
              <a:solidFill>
                <a:srgbClr val="FFC000"/>
              </a:solidFill>
              <a:latin typeface="Berlin Sans FB Demi" panose="020E0802020502020306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7293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D81EE4-2712-D367-297A-5A5869E83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91" t="9773" r="15876" b="6893"/>
          <a:stretch/>
        </p:blipFill>
        <p:spPr>
          <a:xfrm>
            <a:off x="1413551" y="361950"/>
            <a:ext cx="3194736" cy="3630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9FB07-6784-18CB-530D-2B0444AE93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33" t="8332" r="16000" b="10227"/>
          <a:stretch/>
        </p:blipFill>
        <p:spPr>
          <a:xfrm>
            <a:off x="4876800" y="361949"/>
            <a:ext cx="2971800" cy="3630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D391B4-C94C-C995-A8A1-5C53742D777A}"/>
              </a:ext>
            </a:extLst>
          </p:cNvPr>
          <p:cNvSpPr txBox="1"/>
          <p:nvPr/>
        </p:nvSpPr>
        <p:spPr>
          <a:xfrm>
            <a:off x="2057400" y="4248150"/>
            <a:ext cx="1912703" cy="615553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14 m, M</a:t>
            </a:r>
          </a:p>
        </p:txBody>
      </p:sp>
      <p:sp>
        <p:nvSpPr>
          <p:cNvPr id="3" name="Notched Right Arrow 6">
            <a:extLst>
              <a:ext uri="{FF2B5EF4-FFF2-40B4-BE49-F238E27FC236}">
                <a16:creationId xmlns:a16="http://schemas.microsoft.com/office/drawing/2014/main" id="{7C37F30D-7B50-66F6-8CCE-935115A52D2D}"/>
              </a:ext>
            </a:extLst>
          </p:cNvPr>
          <p:cNvSpPr/>
          <p:nvPr/>
        </p:nvSpPr>
        <p:spPr bwMode="auto">
          <a:xfrm rot="19230168">
            <a:off x="699421" y="2887380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Notched Right Arrow 6">
            <a:extLst>
              <a:ext uri="{FF2B5EF4-FFF2-40B4-BE49-F238E27FC236}">
                <a16:creationId xmlns:a16="http://schemas.microsoft.com/office/drawing/2014/main" id="{06455C90-B0BD-EF47-2FCE-936473A24FE7}"/>
              </a:ext>
            </a:extLst>
          </p:cNvPr>
          <p:cNvSpPr/>
          <p:nvPr/>
        </p:nvSpPr>
        <p:spPr bwMode="auto">
          <a:xfrm rot="17513703">
            <a:off x="4362706" y="3334796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869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F002B-566A-62AD-8A9E-023C5D1CA675}"/>
              </a:ext>
            </a:extLst>
          </p:cNvPr>
          <p:cNvSpPr txBox="1"/>
          <p:nvPr/>
        </p:nvSpPr>
        <p:spPr>
          <a:xfrm>
            <a:off x="4137425" y="1294477"/>
            <a:ext cx="869149" cy="2554545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50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16600" dirty="0">
                <a:solidFill>
                  <a:srgbClr val="FFC000"/>
                </a:solidFill>
                <a:latin typeface="Berlin Sans FB Demi" panose="020E0802020502020306" pitchFamily="34" charset="0"/>
                <a:cs typeface="Calibri" pitchFamily="34" charset="0"/>
              </a:rPr>
              <a:t>1</a:t>
            </a:r>
            <a:endParaRPr lang="en-US" sz="3300" dirty="0">
              <a:solidFill>
                <a:srgbClr val="FFC000"/>
              </a:solidFill>
              <a:latin typeface="Berlin Sans FB Demi" panose="020E0802020502020306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170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65FF9-8C13-512A-C000-6581221CB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33333" r="26667" b="26667"/>
          <a:stretch/>
        </p:blipFill>
        <p:spPr>
          <a:xfrm>
            <a:off x="2362198" y="209550"/>
            <a:ext cx="2133604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CED141-909D-DCBC-901F-9835C4813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90" t="33333" r="28644" b="26667"/>
          <a:stretch/>
        </p:blipFill>
        <p:spPr>
          <a:xfrm>
            <a:off x="5029198" y="209550"/>
            <a:ext cx="2133604" cy="182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9255F5-FD8F-65DE-2B92-8D14A1B8D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 t="10000" r="8333" b="11781"/>
          <a:stretch/>
        </p:blipFill>
        <p:spPr>
          <a:xfrm>
            <a:off x="2394737" y="2419350"/>
            <a:ext cx="2068526" cy="1981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57F282-0BEE-A9BC-0047-08C511AC03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4" t="2500" r="6665" b="17500"/>
          <a:stretch/>
        </p:blipFill>
        <p:spPr>
          <a:xfrm>
            <a:off x="5029198" y="2419350"/>
            <a:ext cx="2228852" cy="198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2BC70-BEBA-60D7-44E4-F4ABF3108CEC}"/>
              </a:ext>
            </a:extLst>
          </p:cNvPr>
          <p:cNvSpPr txBox="1"/>
          <p:nvPr/>
        </p:nvSpPr>
        <p:spPr>
          <a:xfrm>
            <a:off x="3202425" y="4537502"/>
            <a:ext cx="3298531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Infantile Hemangioma</a:t>
            </a:r>
          </a:p>
        </p:txBody>
      </p:sp>
    </p:spTree>
    <p:extLst>
      <p:ext uri="{BB962C8B-B14F-4D97-AF65-F5344CB8AC3E}">
        <p14:creationId xmlns:p14="http://schemas.microsoft.com/office/powerpoint/2010/main" val="3617871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F002B-566A-62AD-8A9E-023C5D1CA675}"/>
              </a:ext>
            </a:extLst>
          </p:cNvPr>
          <p:cNvSpPr txBox="1"/>
          <p:nvPr/>
        </p:nvSpPr>
        <p:spPr>
          <a:xfrm>
            <a:off x="3878540" y="1294477"/>
            <a:ext cx="1386918" cy="2554545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50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16600" dirty="0">
                <a:solidFill>
                  <a:srgbClr val="FFC000"/>
                </a:solidFill>
                <a:latin typeface="Berlin Sans FB Demi" panose="020E0802020502020306" pitchFamily="34" charset="0"/>
                <a:cs typeface="Calibri" pitchFamily="34" charset="0"/>
              </a:rPr>
              <a:t>9</a:t>
            </a:r>
            <a:endParaRPr lang="en-US" sz="3300" dirty="0">
              <a:solidFill>
                <a:srgbClr val="FFC000"/>
              </a:solidFill>
              <a:latin typeface="Berlin Sans FB Demi" panose="020E0802020502020306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0025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F7DB1D-797D-7537-9BA5-4FE1B3C67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8" t="16667" r="15651"/>
          <a:stretch/>
        </p:blipFill>
        <p:spPr>
          <a:xfrm>
            <a:off x="1287437" y="209550"/>
            <a:ext cx="3429002" cy="4082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39DBCC-FE81-224C-5439-5CAD81C73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63" r="22285"/>
          <a:stretch/>
        </p:blipFill>
        <p:spPr>
          <a:xfrm>
            <a:off x="4876799" y="209550"/>
            <a:ext cx="3544181" cy="4082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49C1A3-53FD-A2A3-E14D-29C47C654B54}"/>
              </a:ext>
            </a:extLst>
          </p:cNvPr>
          <p:cNvSpPr txBox="1"/>
          <p:nvPr/>
        </p:nvSpPr>
        <p:spPr>
          <a:xfrm>
            <a:off x="2133600" y="4400550"/>
            <a:ext cx="1438535" cy="615553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 y, M</a:t>
            </a:r>
          </a:p>
        </p:txBody>
      </p:sp>
    </p:spTree>
    <p:extLst>
      <p:ext uri="{BB962C8B-B14F-4D97-AF65-F5344CB8AC3E}">
        <p14:creationId xmlns:p14="http://schemas.microsoft.com/office/powerpoint/2010/main" val="3971979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E42B1D-7E33-51ED-ACFE-A2F75B7C0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37" t="11193" r="23197" b="10417"/>
          <a:stretch/>
        </p:blipFill>
        <p:spPr>
          <a:xfrm>
            <a:off x="778140" y="819150"/>
            <a:ext cx="1981201" cy="2867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F73E1-542A-3831-063D-D353D5992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49" t="24783" r="20834"/>
          <a:stretch/>
        </p:blipFill>
        <p:spPr>
          <a:xfrm>
            <a:off x="3170370" y="830580"/>
            <a:ext cx="2209801" cy="2751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3C5D5C-379C-6030-8FD2-9165BE1D20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87" r="16666" b="37500"/>
          <a:stretch/>
        </p:blipFill>
        <p:spPr>
          <a:xfrm>
            <a:off x="5791200" y="819150"/>
            <a:ext cx="2670489" cy="27625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49C1A3-53FD-A2A3-E14D-29C47C654B54}"/>
              </a:ext>
            </a:extLst>
          </p:cNvPr>
          <p:cNvSpPr txBox="1"/>
          <p:nvPr/>
        </p:nvSpPr>
        <p:spPr>
          <a:xfrm>
            <a:off x="778140" y="4095750"/>
            <a:ext cx="1438535" cy="615553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 y,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04CF4-E685-5893-EDE3-237CEDA61003}"/>
              </a:ext>
            </a:extLst>
          </p:cNvPr>
          <p:cNvSpPr txBox="1"/>
          <p:nvPr/>
        </p:nvSpPr>
        <p:spPr>
          <a:xfrm>
            <a:off x="3250968" y="4195777"/>
            <a:ext cx="2642070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Ranula (Plunging)</a:t>
            </a:r>
          </a:p>
        </p:txBody>
      </p:sp>
    </p:spTree>
    <p:extLst>
      <p:ext uri="{BB962C8B-B14F-4D97-AF65-F5344CB8AC3E}">
        <p14:creationId xmlns:p14="http://schemas.microsoft.com/office/powerpoint/2010/main" val="2098774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F002B-566A-62AD-8A9E-023C5D1CA675}"/>
              </a:ext>
            </a:extLst>
          </p:cNvPr>
          <p:cNvSpPr txBox="1"/>
          <p:nvPr/>
        </p:nvSpPr>
        <p:spPr>
          <a:xfrm>
            <a:off x="3467370" y="1294477"/>
            <a:ext cx="2209258" cy="2554545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50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16600" dirty="0">
                <a:solidFill>
                  <a:srgbClr val="FFC000"/>
                </a:solidFill>
                <a:latin typeface="Berlin Sans FB Demi" panose="020E0802020502020306" pitchFamily="34" charset="0"/>
                <a:cs typeface="Calibri" pitchFamily="34" charset="0"/>
              </a:rPr>
              <a:t>10</a:t>
            </a:r>
            <a:endParaRPr lang="en-US" sz="3300" dirty="0">
              <a:solidFill>
                <a:srgbClr val="FFC000"/>
              </a:solidFill>
              <a:latin typeface="Berlin Sans FB Demi" panose="020E0802020502020306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2391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35EB9-89A4-0CE1-28B9-6742126B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21" r="28496"/>
          <a:stretch/>
        </p:blipFill>
        <p:spPr>
          <a:xfrm>
            <a:off x="2522307" y="375087"/>
            <a:ext cx="1912704" cy="4419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8EA00F-8F76-577B-EE4D-B5827E5E4F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45" r="16459" b="10630"/>
          <a:stretch/>
        </p:blipFill>
        <p:spPr>
          <a:xfrm>
            <a:off x="4708991" y="371277"/>
            <a:ext cx="1920408" cy="4446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C7222-4A1C-AD7D-D162-44568FE489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23" r="32462" b="2292"/>
          <a:stretch/>
        </p:blipFill>
        <p:spPr>
          <a:xfrm>
            <a:off x="6880519" y="397946"/>
            <a:ext cx="1615610" cy="4419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33CE6-EA0C-B996-5D68-C5621708BBF4}"/>
              </a:ext>
            </a:extLst>
          </p:cNvPr>
          <p:cNvSpPr txBox="1"/>
          <p:nvPr/>
        </p:nvSpPr>
        <p:spPr>
          <a:xfrm>
            <a:off x="472613" y="348419"/>
            <a:ext cx="1912704" cy="615553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16 m, M</a:t>
            </a:r>
          </a:p>
        </p:txBody>
      </p:sp>
    </p:spTree>
    <p:extLst>
      <p:ext uri="{BB962C8B-B14F-4D97-AF65-F5344CB8AC3E}">
        <p14:creationId xmlns:p14="http://schemas.microsoft.com/office/powerpoint/2010/main" val="18517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31780-953B-0F54-FE5D-7079E0B7B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4" t="43390" r="29152" b="13277"/>
          <a:stretch/>
        </p:blipFill>
        <p:spPr>
          <a:xfrm>
            <a:off x="316525" y="1276348"/>
            <a:ext cx="2590797" cy="259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90FF52-D96D-B311-A2C2-BE492B2B5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3" t="43390" r="22824" b="13277"/>
          <a:stretch/>
        </p:blipFill>
        <p:spPr>
          <a:xfrm>
            <a:off x="2983522" y="1276348"/>
            <a:ext cx="3188678" cy="2590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40C4C-93EA-03DE-34E9-6BD3C1AC09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01" t="14619" r="10099" b="14548"/>
          <a:stretch/>
        </p:blipFill>
        <p:spPr>
          <a:xfrm>
            <a:off x="6248400" y="1276349"/>
            <a:ext cx="2743201" cy="2590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6B8BDE-A5DB-47E2-3FC4-619BDFD63348}"/>
              </a:ext>
            </a:extLst>
          </p:cNvPr>
          <p:cNvSpPr txBox="1"/>
          <p:nvPr/>
        </p:nvSpPr>
        <p:spPr>
          <a:xfrm>
            <a:off x="3216123" y="4195777"/>
            <a:ext cx="2711768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Diastematomyelia</a:t>
            </a:r>
          </a:p>
        </p:txBody>
      </p:sp>
    </p:spTree>
    <p:extLst>
      <p:ext uri="{BB962C8B-B14F-4D97-AF65-F5344CB8AC3E}">
        <p14:creationId xmlns:p14="http://schemas.microsoft.com/office/powerpoint/2010/main" val="1159792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2585623-E7D3-7A73-DEAE-FFA486792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3053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rectangular frame with text&#10;&#10;Description automatically generated">
            <a:extLst>
              <a:ext uri="{FF2B5EF4-FFF2-40B4-BE49-F238E27FC236}">
                <a16:creationId xmlns:a16="http://schemas.microsoft.com/office/drawing/2014/main" id="{F42B7F08-07E8-2622-DE5F-ED61D7655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" y="0"/>
            <a:ext cx="9143111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6EE513-5A87-DDD4-2E94-59EAD5FB6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6" t="26296" r="9896" b="20371"/>
          <a:stretch/>
        </p:blipFill>
        <p:spPr>
          <a:xfrm>
            <a:off x="1904999" y="1428750"/>
            <a:ext cx="53340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596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000A3-E985-FA6F-3399-9A1917F4D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78" t="11481" r="18518" b="10000"/>
          <a:stretch/>
        </p:blipFill>
        <p:spPr>
          <a:xfrm>
            <a:off x="1371600" y="552450"/>
            <a:ext cx="3276600" cy="403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DDB2B4-4B09-B276-DD6D-4ADE7A71B20F}"/>
              </a:ext>
            </a:extLst>
          </p:cNvPr>
          <p:cNvSpPr txBox="1"/>
          <p:nvPr/>
        </p:nvSpPr>
        <p:spPr>
          <a:xfrm>
            <a:off x="228600" y="4629150"/>
            <a:ext cx="1351653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15 m, 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0FF87-6E6D-C5E3-F4E2-F123663D2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78" t="11481" r="18518" b="10000"/>
          <a:stretch/>
        </p:blipFill>
        <p:spPr>
          <a:xfrm>
            <a:off x="4800600" y="552450"/>
            <a:ext cx="3276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049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F06B1-0345-A635-7CF5-30AB32B2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" t="12500" r="6250" b="18750"/>
          <a:stretch/>
        </p:blipFill>
        <p:spPr>
          <a:xfrm>
            <a:off x="1808019" y="400050"/>
            <a:ext cx="5527962" cy="4343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9E5D8-78BA-3A85-2007-05866BB43B65}"/>
              </a:ext>
            </a:extLst>
          </p:cNvPr>
          <p:cNvSpPr txBox="1"/>
          <p:nvPr/>
        </p:nvSpPr>
        <p:spPr>
          <a:xfrm>
            <a:off x="228600" y="4629150"/>
            <a:ext cx="1351653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15 m, M</a:t>
            </a:r>
          </a:p>
        </p:txBody>
      </p:sp>
    </p:spTree>
    <p:extLst>
      <p:ext uri="{BB962C8B-B14F-4D97-AF65-F5344CB8AC3E}">
        <p14:creationId xmlns:p14="http://schemas.microsoft.com/office/powerpoint/2010/main" val="10317074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D1215-24B7-787E-8D27-38E10317D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6" t="10001" r="15775" b="9999"/>
          <a:stretch/>
        </p:blipFill>
        <p:spPr>
          <a:xfrm>
            <a:off x="990599" y="285750"/>
            <a:ext cx="3505201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7B409-4032-BA09-34B3-5CCF95F92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62" t="10001" r="16453" b="9999"/>
          <a:stretch/>
        </p:blipFill>
        <p:spPr>
          <a:xfrm>
            <a:off x="4572000" y="285750"/>
            <a:ext cx="3352800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FDE9B0-4E18-6768-584D-16DF35341AEA}"/>
              </a:ext>
            </a:extLst>
          </p:cNvPr>
          <p:cNvSpPr txBox="1"/>
          <p:nvPr/>
        </p:nvSpPr>
        <p:spPr>
          <a:xfrm>
            <a:off x="228600" y="4629150"/>
            <a:ext cx="1351653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15 m, M</a:t>
            </a:r>
          </a:p>
        </p:txBody>
      </p:sp>
    </p:spTree>
    <p:extLst>
      <p:ext uri="{BB962C8B-B14F-4D97-AF65-F5344CB8AC3E}">
        <p14:creationId xmlns:p14="http://schemas.microsoft.com/office/powerpoint/2010/main" val="31161979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8B1EDA-AA6A-0540-E9DB-C0FCE83E5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8" t="11481" r="18518" b="10000"/>
          <a:stretch/>
        </p:blipFill>
        <p:spPr>
          <a:xfrm>
            <a:off x="1371600" y="361950"/>
            <a:ext cx="3276600" cy="403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2D695D-3EBD-294F-4CED-6963FD76E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76" t="10000" r="15775" b="11481"/>
          <a:stretch/>
        </p:blipFill>
        <p:spPr>
          <a:xfrm>
            <a:off x="4876800" y="361950"/>
            <a:ext cx="3505201" cy="403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93AA1-A9A2-A94C-F451-59785C426C90}"/>
              </a:ext>
            </a:extLst>
          </p:cNvPr>
          <p:cNvSpPr txBox="1"/>
          <p:nvPr/>
        </p:nvSpPr>
        <p:spPr>
          <a:xfrm>
            <a:off x="3782109" y="4619729"/>
            <a:ext cx="2189382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Tubulinopathy</a:t>
            </a:r>
            <a:endParaRPr lang="en-US" sz="27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102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F002B-566A-62AD-8A9E-023C5D1CA675}"/>
              </a:ext>
            </a:extLst>
          </p:cNvPr>
          <p:cNvSpPr txBox="1"/>
          <p:nvPr/>
        </p:nvSpPr>
        <p:spPr>
          <a:xfrm>
            <a:off x="3929035" y="1294477"/>
            <a:ext cx="1285929" cy="2554545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50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16600" dirty="0">
                <a:solidFill>
                  <a:srgbClr val="FFC000"/>
                </a:solidFill>
                <a:latin typeface="Berlin Sans FB Demi" panose="020E0802020502020306" pitchFamily="34" charset="0"/>
                <a:cs typeface="Calibri" pitchFamily="34" charset="0"/>
              </a:rPr>
              <a:t>2</a:t>
            </a:r>
            <a:endParaRPr lang="en-US" sz="3300" dirty="0">
              <a:solidFill>
                <a:srgbClr val="FFC000"/>
              </a:solidFill>
              <a:latin typeface="Berlin Sans FB Demi" panose="020E0802020502020306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526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t="14258" r="17773" b="21094"/>
          <a:stretch/>
        </p:blipFill>
        <p:spPr bwMode="auto">
          <a:xfrm>
            <a:off x="1371600" y="1092991"/>
            <a:ext cx="2942645" cy="2907509"/>
          </a:xfrm>
          <a:prstGeom prst="rect">
            <a:avLst/>
          </a:prstGeom>
          <a:noFill/>
          <a:ln w="9525">
            <a:solidFill>
              <a:schemeClr val="accent3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16602" r="20898" b="32226"/>
          <a:stretch/>
        </p:blipFill>
        <p:spPr bwMode="auto">
          <a:xfrm>
            <a:off x="4400551" y="1092991"/>
            <a:ext cx="3318110" cy="2907509"/>
          </a:xfrm>
          <a:prstGeom prst="rect">
            <a:avLst/>
          </a:prstGeom>
          <a:noFill/>
          <a:ln w="9525">
            <a:solidFill>
              <a:schemeClr val="accent3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4171950"/>
            <a:ext cx="1039067" cy="415498"/>
          </a:xfrm>
          <a:prstGeom prst="rect">
            <a:avLst/>
          </a:prstGeom>
          <a:gradFill>
            <a:gsLst>
              <a:gs pos="100000">
                <a:srgbClr val="000000"/>
              </a:gs>
              <a:gs pos="43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3">
                <a:lumMod val="85000"/>
              </a:schemeClr>
            </a:solidFill>
          </a:ln>
        </p:spPr>
        <p:txBody>
          <a:bodyPr wrap="none" tIns="0" bIns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 m, F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28755" y="171451"/>
            <a:ext cx="5517536" cy="83099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6699FF">
                  <a:alpha val="20000"/>
                </a:srgbClr>
              </a:gs>
            </a:gsLst>
            <a:lin ang="18900000" scaled="1"/>
          </a:gradFill>
          <a:ln w="12700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FFC000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2F"/>
                </a:solidFill>
                <a:latin typeface="Calisto MT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2F"/>
                </a:solidFill>
                <a:latin typeface="Calisto MT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2F"/>
                </a:solidFill>
                <a:latin typeface="Calisto MT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2F"/>
                </a:solidFill>
                <a:latin typeface="Calisto MT" pitchFamily="18" charset="0"/>
              </a:defRPr>
            </a:lvl9pPr>
          </a:lstStyle>
          <a:p>
            <a:pPr>
              <a:defRPr/>
            </a:pPr>
            <a:r>
              <a:rPr lang="en-US" sz="4950" dirty="0" err="1">
                <a:cs typeface="Calibri" pitchFamily="34" charset="0"/>
              </a:rPr>
              <a:t>Septo</a:t>
            </a:r>
            <a:r>
              <a:rPr lang="en-US" sz="4950" dirty="0">
                <a:cs typeface="Calibri" pitchFamily="34" charset="0"/>
              </a:rPr>
              <a:t>-optic </a:t>
            </a:r>
            <a:r>
              <a:rPr lang="en-US" sz="4950" dirty="0" err="1">
                <a:cs typeface="Calibri" pitchFamily="34" charset="0"/>
              </a:rPr>
              <a:t>Displasia</a:t>
            </a:r>
            <a:endParaRPr lang="en-US" sz="4500" dirty="0"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59530" y="3028950"/>
            <a:ext cx="1200150" cy="74295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charset="0"/>
            </a:endParaRPr>
          </a:p>
        </p:txBody>
      </p:sp>
      <p:sp>
        <p:nvSpPr>
          <p:cNvPr id="2" name="Notched Right Arrow 3">
            <a:extLst>
              <a:ext uri="{FF2B5EF4-FFF2-40B4-BE49-F238E27FC236}">
                <a16:creationId xmlns:a16="http://schemas.microsoft.com/office/drawing/2014/main" id="{4074D1C6-3ABA-408D-7BBB-0330D62F8CA0}"/>
              </a:ext>
            </a:extLst>
          </p:cNvPr>
          <p:cNvSpPr/>
          <p:nvPr/>
        </p:nvSpPr>
        <p:spPr bwMode="auto">
          <a:xfrm rot="8871010">
            <a:off x="2888193" y="1547599"/>
            <a:ext cx="1129265" cy="381000"/>
          </a:xfrm>
          <a:prstGeom prst="notchedRightArrow">
            <a:avLst/>
          </a:prstGeom>
          <a:gradFill>
            <a:gsLst>
              <a:gs pos="7000">
                <a:srgbClr val="FFC000"/>
              </a:gs>
              <a:gs pos="100000">
                <a:srgbClr val="7030A0">
                  <a:tint val="44500"/>
                  <a:satMod val="160000"/>
                  <a:alpha val="72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51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37BC5EC95BA4EFAB536AE8DC43E6010"/>
  <p:tag name="TPVERSION" val="5"/>
  <p:tag name="TPFULLVERSION" val="5.1.0.2296"/>
  <p:tag name="PPTVERSION" val="14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2_KORAL ARRS 2012">
  <a:themeElements>
    <a:clrScheme name="1_Kora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no Pro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ora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oral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oral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oral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oral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oral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oral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oral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oral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oral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oral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oral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013e5f-6504-4f63-b6ec-4971cbabd9c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DFE47898E37043A48002D2577CE922" ma:contentTypeVersion="16" ma:contentTypeDescription="Create a new document." ma:contentTypeScope="" ma:versionID="4a06dfb0017a2cb28ad359975ec31c48">
  <xsd:schema xmlns:xsd="http://www.w3.org/2001/XMLSchema" xmlns:xs="http://www.w3.org/2001/XMLSchema" xmlns:p="http://schemas.microsoft.com/office/2006/metadata/properties" xmlns:ns3="93ac59ff-6f5a-4a62-83dc-d81f1f045e15" xmlns:ns4="78013e5f-6504-4f63-b6ec-4971cbabd9ce" targetNamespace="http://schemas.microsoft.com/office/2006/metadata/properties" ma:root="true" ma:fieldsID="6984f56ef0eda5eed71f8f1b929355ed" ns3:_="" ns4:_="">
    <xsd:import namespace="93ac59ff-6f5a-4a62-83dc-d81f1f045e15"/>
    <xsd:import namespace="78013e5f-6504-4f63-b6ec-4971cbabd9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c59ff-6f5a-4a62-83dc-d81f1f045e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13e5f-6504-4f63-b6ec-4971cbabd9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9E6B09-AB38-4548-ACEA-1A04AE13467E}">
  <ds:schemaRefs>
    <ds:schemaRef ds:uri="http://purl.org/dc/dcmitype/"/>
    <ds:schemaRef ds:uri="78013e5f-6504-4f63-b6ec-4971cbabd9ce"/>
    <ds:schemaRef ds:uri="93ac59ff-6f5a-4a62-83dc-d81f1f045e1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EAE85A-24D2-4251-BDBA-693E27A9FD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ac59ff-6f5a-4a62-83dc-d81f1f045e15"/>
    <ds:schemaRef ds:uri="78013e5f-6504-4f63-b6ec-4971cbabd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13488B-96E2-4027-8C49-7B6E991C2C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18532</TotalTime>
  <Words>261</Words>
  <Application>Microsoft Office PowerPoint</Application>
  <PresentationFormat>On-screen Show (16:9)</PresentationFormat>
  <Paragraphs>81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Bell Gothic Std Light</vt:lpstr>
      <vt:lpstr>Berlin Sans FB Demi</vt:lpstr>
      <vt:lpstr>Calibri</vt:lpstr>
      <vt:lpstr>Calisto MT</vt:lpstr>
      <vt:lpstr>Copperplate Gothic Bold</vt:lpstr>
      <vt:lpstr>Franklin Gothic Medium</vt:lpstr>
      <vt:lpstr>Lucida Sans Unicode</vt:lpstr>
      <vt:lpstr>Segoe UI</vt:lpstr>
      <vt:lpstr>2_KORAL ARRS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Korgun Koral</dc:creator>
  <cp:lastModifiedBy>Korgun Koral</cp:lastModifiedBy>
  <cp:revision>859</cp:revision>
  <dcterms:created xsi:type="dcterms:W3CDTF">2006-08-16T00:00:00Z</dcterms:created>
  <dcterms:modified xsi:type="dcterms:W3CDTF">2023-10-10T01:48:34Z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0x01010022DFE47898E37043A48002D2577CE922</vt:lpwstr>
  </property>
</Properties>
</file>