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tags/tag3.xml" ContentType="application/vnd.openxmlformats-officedocument.presentationml.tags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tags/tag4.xml" ContentType="application/vnd.openxmlformats-officedocument.presentationml.tags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4"/>
  </p:sldMasterIdLst>
  <p:notesMasterIdLst>
    <p:notesMasterId r:id="rId288"/>
  </p:notesMasterIdLst>
  <p:handoutMasterIdLst>
    <p:handoutMasterId r:id="rId289"/>
  </p:handoutMasterIdLst>
  <p:sldIdLst>
    <p:sldId id="256" r:id="rId5"/>
    <p:sldId id="2559" r:id="rId6"/>
    <p:sldId id="2561" r:id="rId7"/>
    <p:sldId id="4768" r:id="rId8"/>
    <p:sldId id="4742" r:id="rId9"/>
    <p:sldId id="1045" r:id="rId10"/>
    <p:sldId id="2569" r:id="rId11"/>
    <p:sldId id="1443" r:id="rId12"/>
    <p:sldId id="3518" r:id="rId13"/>
    <p:sldId id="1454" r:id="rId14"/>
    <p:sldId id="1455" r:id="rId15"/>
    <p:sldId id="1456" r:id="rId16"/>
    <p:sldId id="1516" r:id="rId17"/>
    <p:sldId id="1194" r:id="rId18"/>
    <p:sldId id="4744" r:id="rId19"/>
    <p:sldId id="1052" r:id="rId20"/>
    <p:sldId id="1053" r:id="rId21"/>
    <p:sldId id="1054" r:id="rId22"/>
    <p:sldId id="1055" r:id="rId23"/>
    <p:sldId id="1056" r:id="rId24"/>
    <p:sldId id="1057" r:id="rId25"/>
    <p:sldId id="1467" r:id="rId26"/>
    <p:sldId id="1461" r:id="rId27"/>
    <p:sldId id="1462" r:id="rId28"/>
    <p:sldId id="1463" r:id="rId29"/>
    <p:sldId id="1059" r:id="rId30"/>
    <p:sldId id="4743" r:id="rId31"/>
    <p:sldId id="258" r:id="rId32"/>
    <p:sldId id="4809" r:id="rId33"/>
    <p:sldId id="4808" r:id="rId34"/>
    <p:sldId id="1517" r:id="rId35"/>
    <p:sldId id="261" r:id="rId36"/>
    <p:sldId id="1464" r:id="rId37"/>
    <p:sldId id="4735" r:id="rId38"/>
    <p:sldId id="4736" r:id="rId39"/>
    <p:sldId id="1193" r:id="rId40"/>
    <p:sldId id="4811" r:id="rId41"/>
    <p:sldId id="4812" r:id="rId42"/>
    <p:sldId id="4745" r:id="rId43"/>
    <p:sldId id="4777" r:id="rId44"/>
    <p:sldId id="4791" r:id="rId45"/>
    <p:sldId id="1103" r:id="rId46"/>
    <p:sldId id="4778" r:id="rId47"/>
    <p:sldId id="4792" r:id="rId48"/>
    <p:sldId id="4779" r:id="rId49"/>
    <p:sldId id="4793" r:id="rId50"/>
    <p:sldId id="4818" r:id="rId51"/>
    <p:sldId id="4800" r:id="rId52"/>
    <p:sldId id="4780" r:id="rId53"/>
    <p:sldId id="4795" r:id="rId54"/>
    <p:sldId id="4737" r:id="rId55"/>
    <p:sldId id="4738" r:id="rId56"/>
    <p:sldId id="4739" r:id="rId57"/>
    <p:sldId id="3400" r:id="rId58"/>
    <p:sldId id="3401" r:id="rId59"/>
    <p:sldId id="3402" r:id="rId60"/>
    <p:sldId id="3403" r:id="rId61"/>
    <p:sldId id="3404" r:id="rId62"/>
    <p:sldId id="3405" r:id="rId63"/>
    <p:sldId id="3406" r:id="rId64"/>
    <p:sldId id="3407" r:id="rId65"/>
    <p:sldId id="3408" r:id="rId66"/>
    <p:sldId id="3409" r:id="rId67"/>
    <p:sldId id="4740" r:id="rId68"/>
    <p:sldId id="3411" r:id="rId69"/>
    <p:sldId id="4741" r:id="rId70"/>
    <p:sldId id="3413" r:id="rId71"/>
    <p:sldId id="3414" r:id="rId72"/>
    <p:sldId id="3415" r:id="rId73"/>
    <p:sldId id="3416" r:id="rId74"/>
    <p:sldId id="3417" r:id="rId75"/>
    <p:sldId id="3418" r:id="rId76"/>
    <p:sldId id="3419" r:id="rId77"/>
    <p:sldId id="3420" r:id="rId78"/>
    <p:sldId id="3421" r:id="rId79"/>
    <p:sldId id="3422" r:id="rId80"/>
    <p:sldId id="3423" r:id="rId81"/>
    <p:sldId id="3424" r:id="rId82"/>
    <p:sldId id="4796" r:id="rId83"/>
    <p:sldId id="4781" r:id="rId84"/>
    <p:sldId id="4782" r:id="rId85"/>
    <p:sldId id="4797" r:id="rId86"/>
    <p:sldId id="4783" r:id="rId87"/>
    <p:sldId id="4805" r:id="rId88"/>
    <p:sldId id="4784" r:id="rId89"/>
    <p:sldId id="4798" r:id="rId90"/>
    <p:sldId id="4785" r:id="rId91"/>
    <p:sldId id="4786" r:id="rId92"/>
    <p:sldId id="4787" r:id="rId93"/>
    <p:sldId id="4799" r:id="rId94"/>
    <p:sldId id="4788" r:id="rId95"/>
    <p:sldId id="4789" r:id="rId96"/>
    <p:sldId id="4790" r:id="rId97"/>
    <p:sldId id="4814" r:id="rId98"/>
    <p:sldId id="4815" r:id="rId99"/>
    <p:sldId id="4817" r:id="rId100"/>
    <p:sldId id="4819" r:id="rId101"/>
    <p:sldId id="1629" r:id="rId102"/>
    <p:sldId id="1630" r:id="rId103"/>
    <p:sldId id="1631" r:id="rId104"/>
    <p:sldId id="1632" r:id="rId105"/>
    <p:sldId id="1667" r:id="rId106"/>
    <p:sldId id="1668" r:id="rId107"/>
    <p:sldId id="1669" r:id="rId108"/>
    <p:sldId id="1725" r:id="rId109"/>
    <p:sldId id="1726" r:id="rId110"/>
    <p:sldId id="1727" r:id="rId111"/>
    <p:sldId id="1628" r:id="rId112"/>
    <p:sldId id="4747" r:id="rId113"/>
    <p:sldId id="3532" r:id="rId114"/>
    <p:sldId id="3534" r:id="rId115"/>
    <p:sldId id="3535" r:id="rId116"/>
    <p:sldId id="3536" r:id="rId117"/>
    <p:sldId id="3537" r:id="rId118"/>
    <p:sldId id="3538" r:id="rId119"/>
    <p:sldId id="3539" r:id="rId120"/>
    <p:sldId id="3540" r:id="rId121"/>
    <p:sldId id="3541" r:id="rId122"/>
    <p:sldId id="3542" r:id="rId123"/>
    <p:sldId id="3543" r:id="rId124"/>
    <p:sldId id="3544" r:id="rId125"/>
    <p:sldId id="3545" r:id="rId126"/>
    <p:sldId id="3546" r:id="rId127"/>
    <p:sldId id="3547" r:id="rId128"/>
    <p:sldId id="3548" r:id="rId129"/>
    <p:sldId id="3549" r:id="rId130"/>
    <p:sldId id="3550" r:id="rId131"/>
    <p:sldId id="3551" r:id="rId132"/>
    <p:sldId id="3552" r:id="rId133"/>
    <p:sldId id="3553" r:id="rId134"/>
    <p:sldId id="3554" r:id="rId135"/>
    <p:sldId id="3555" r:id="rId136"/>
    <p:sldId id="3556" r:id="rId137"/>
    <p:sldId id="3557" r:id="rId138"/>
    <p:sldId id="3558" r:id="rId139"/>
    <p:sldId id="3559" r:id="rId140"/>
    <p:sldId id="3560" r:id="rId141"/>
    <p:sldId id="3561" r:id="rId142"/>
    <p:sldId id="3562" r:id="rId143"/>
    <p:sldId id="3563" r:id="rId144"/>
    <p:sldId id="3564" r:id="rId145"/>
    <p:sldId id="3565" r:id="rId146"/>
    <p:sldId id="3566" r:id="rId147"/>
    <p:sldId id="3567" r:id="rId148"/>
    <p:sldId id="3568" r:id="rId149"/>
    <p:sldId id="3569" r:id="rId150"/>
    <p:sldId id="3570" r:id="rId151"/>
    <p:sldId id="3571" r:id="rId152"/>
    <p:sldId id="3572" r:id="rId153"/>
    <p:sldId id="3573" r:id="rId154"/>
    <p:sldId id="3574" r:id="rId155"/>
    <p:sldId id="3575" r:id="rId156"/>
    <p:sldId id="3576" r:id="rId157"/>
    <p:sldId id="3577" r:id="rId158"/>
    <p:sldId id="3578" r:id="rId159"/>
    <p:sldId id="3579" r:id="rId160"/>
    <p:sldId id="3580" r:id="rId161"/>
    <p:sldId id="3581" r:id="rId162"/>
    <p:sldId id="3582" r:id="rId163"/>
    <p:sldId id="3583" r:id="rId164"/>
    <p:sldId id="3584" r:id="rId165"/>
    <p:sldId id="3585" r:id="rId166"/>
    <p:sldId id="3586" r:id="rId167"/>
    <p:sldId id="4802" r:id="rId168"/>
    <p:sldId id="4803" r:id="rId169"/>
    <p:sldId id="4804" r:id="rId170"/>
    <p:sldId id="2562" r:id="rId171"/>
    <p:sldId id="4749" r:id="rId172"/>
    <p:sldId id="3519" r:id="rId173"/>
    <p:sldId id="4703" r:id="rId174"/>
    <p:sldId id="4704" r:id="rId175"/>
    <p:sldId id="4705" r:id="rId176"/>
    <p:sldId id="4750" r:id="rId177"/>
    <p:sldId id="2210" r:id="rId178"/>
    <p:sldId id="2203" r:id="rId179"/>
    <p:sldId id="2212" r:id="rId180"/>
    <p:sldId id="2205" r:id="rId181"/>
    <p:sldId id="2206" r:id="rId182"/>
    <p:sldId id="2208" r:id="rId183"/>
    <p:sldId id="2207" r:id="rId184"/>
    <p:sldId id="2220" r:id="rId185"/>
    <p:sldId id="2209" r:id="rId186"/>
    <p:sldId id="2213" r:id="rId187"/>
    <p:sldId id="2221" r:id="rId188"/>
    <p:sldId id="2215" r:id="rId189"/>
    <p:sldId id="4695" r:id="rId190"/>
    <p:sldId id="4696" r:id="rId191"/>
    <p:sldId id="4697" r:id="rId192"/>
    <p:sldId id="4698" r:id="rId193"/>
    <p:sldId id="4699" r:id="rId194"/>
    <p:sldId id="4700" r:id="rId195"/>
    <p:sldId id="4701" r:id="rId196"/>
    <p:sldId id="4751" r:id="rId197"/>
    <p:sldId id="4721" r:id="rId198"/>
    <p:sldId id="4724" r:id="rId199"/>
    <p:sldId id="402" r:id="rId200"/>
    <p:sldId id="1188" r:id="rId201"/>
    <p:sldId id="1199" r:id="rId202"/>
    <p:sldId id="1189" r:id="rId203"/>
    <p:sldId id="1190" r:id="rId204"/>
    <p:sldId id="260" r:id="rId205"/>
    <p:sldId id="4728" r:id="rId206"/>
    <p:sldId id="263" r:id="rId207"/>
    <p:sldId id="4734" r:id="rId208"/>
    <p:sldId id="1167" r:id="rId209"/>
    <p:sldId id="2563" r:id="rId210"/>
    <p:sldId id="4752" r:id="rId211"/>
    <p:sldId id="2355" r:id="rId212"/>
    <p:sldId id="2356" r:id="rId213"/>
    <p:sldId id="2357" r:id="rId214"/>
    <p:sldId id="2431" r:id="rId215"/>
    <p:sldId id="2360" r:id="rId216"/>
    <p:sldId id="2550" r:id="rId217"/>
    <p:sldId id="4753" r:id="rId218"/>
    <p:sldId id="2435" r:id="rId219"/>
    <p:sldId id="3380" r:id="rId220"/>
    <p:sldId id="3460" r:id="rId221"/>
    <p:sldId id="2354" r:id="rId222"/>
    <p:sldId id="2363" r:id="rId223"/>
    <p:sldId id="264" r:id="rId224"/>
    <p:sldId id="3381" r:id="rId225"/>
    <p:sldId id="2437" r:id="rId226"/>
    <p:sldId id="1739" r:id="rId227"/>
    <p:sldId id="2370" r:id="rId228"/>
    <p:sldId id="3412" r:id="rId229"/>
    <p:sldId id="1742" r:id="rId230"/>
    <p:sldId id="3389" r:id="rId231"/>
    <p:sldId id="3410" r:id="rId232"/>
    <p:sldId id="4754" r:id="rId233"/>
    <p:sldId id="2551" r:id="rId234"/>
    <p:sldId id="2374" r:id="rId235"/>
    <p:sldId id="1755" r:id="rId236"/>
    <p:sldId id="1746" r:id="rId237"/>
    <p:sldId id="1756" r:id="rId238"/>
    <p:sldId id="1757" r:id="rId239"/>
    <p:sldId id="4755" r:id="rId240"/>
    <p:sldId id="2432" r:id="rId241"/>
    <p:sldId id="4720" r:id="rId242"/>
    <p:sldId id="1763" r:id="rId243"/>
    <p:sldId id="2552" r:id="rId244"/>
    <p:sldId id="2553" r:id="rId245"/>
    <p:sldId id="2556" r:id="rId246"/>
    <p:sldId id="1076" r:id="rId247"/>
    <p:sldId id="1077" r:id="rId248"/>
    <p:sldId id="1078" r:id="rId249"/>
    <p:sldId id="1079" r:id="rId250"/>
    <p:sldId id="4756" r:id="rId251"/>
    <p:sldId id="1614" r:id="rId252"/>
    <p:sldId id="3446" r:id="rId253"/>
    <p:sldId id="4706" r:id="rId254"/>
    <p:sldId id="3450" r:id="rId255"/>
    <p:sldId id="2564" r:id="rId256"/>
    <p:sldId id="4757" r:id="rId257"/>
    <p:sldId id="1038" r:id="rId258"/>
    <p:sldId id="1039" r:id="rId259"/>
    <p:sldId id="1040" r:id="rId260"/>
    <p:sldId id="1041" r:id="rId261"/>
    <p:sldId id="1042" r:id="rId262"/>
    <p:sldId id="1043" r:id="rId263"/>
    <p:sldId id="4758" r:id="rId264"/>
    <p:sldId id="4712" r:id="rId265"/>
    <p:sldId id="4713" r:id="rId266"/>
    <p:sldId id="4714" r:id="rId267"/>
    <p:sldId id="4759" r:id="rId268"/>
    <p:sldId id="1106" r:id="rId269"/>
    <p:sldId id="1107" r:id="rId270"/>
    <p:sldId id="1108" r:id="rId271"/>
    <p:sldId id="4760" r:id="rId272"/>
    <p:sldId id="1113" r:id="rId273"/>
    <p:sldId id="1114" r:id="rId274"/>
    <p:sldId id="1115" r:id="rId275"/>
    <p:sldId id="4715" r:id="rId276"/>
    <p:sldId id="4761" r:id="rId277"/>
    <p:sldId id="1130" r:id="rId278"/>
    <p:sldId id="4820" r:id="rId279"/>
    <p:sldId id="1131" r:id="rId280"/>
    <p:sldId id="1132" r:id="rId281"/>
    <p:sldId id="4716" r:id="rId282"/>
    <p:sldId id="1120" r:id="rId283"/>
    <p:sldId id="1182" r:id="rId284"/>
    <p:sldId id="4807" r:id="rId285"/>
    <p:sldId id="259" r:id="rId286"/>
    <p:sldId id="4806" r:id="rId287"/>
  </p:sldIdLst>
  <p:sldSz cx="9144000" cy="5143500" type="screen16x9"/>
  <p:notesSz cx="7315200" cy="9601200"/>
  <p:custDataLst>
    <p:tags r:id="rId29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663300"/>
    <a:srgbClr val="FF00FF"/>
    <a:srgbClr val="B2B2B2"/>
    <a:srgbClr val="9B1D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041" autoAdjust="0"/>
    <p:restoredTop sz="86051" autoAdjust="0"/>
  </p:normalViewPr>
  <p:slideViewPr>
    <p:cSldViewPr>
      <p:cViewPr varScale="1">
        <p:scale>
          <a:sx n="130" d="100"/>
          <a:sy n="130" d="100"/>
        </p:scale>
        <p:origin x="144" y="114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412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59" Type="http://schemas.openxmlformats.org/officeDocument/2006/relationships/slide" Target="slides/slide155.xml"/><Relationship Id="rId170" Type="http://schemas.openxmlformats.org/officeDocument/2006/relationships/slide" Target="slides/slide166.xml"/><Relationship Id="rId191" Type="http://schemas.openxmlformats.org/officeDocument/2006/relationships/slide" Target="slides/slide187.xml"/><Relationship Id="rId205" Type="http://schemas.openxmlformats.org/officeDocument/2006/relationships/slide" Target="slides/slide201.xml"/><Relationship Id="rId226" Type="http://schemas.openxmlformats.org/officeDocument/2006/relationships/slide" Target="slides/slide222.xml"/><Relationship Id="rId247" Type="http://schemas.openxmlformats.org/officeDocument/2006/relationships/slide" Target="slides/slide243.xml"/><Relationship Id="rId107" Type="http://schemas.openxmlformats.org/officeDocument/2006/relationships/slide" Target="slides/slide103.xml"/><Relationship Id="rId268" Type="http://schemas.openxmlformats.org/officeDocument/2006/relationships/slide" Target="slides/slide264.xml"/><Relationship Id="rId289" Type="http://schemas.openxmlformats.org/officeDocument/2006/relationships/handoutMaster" Target="handoutMasters/handoutMaster1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5" Type="http://schemas.openxmlformats.org/officeDocument/2006/relationships/slide" Target="slides/slide91.xml"/><Relationship Id="rId160" Type="http://schemas.openxmlformats.org/officeDocument/2006/relationships/slide" Target="slides/slide156.xml"/><Relationship Id="rId181" Type="http://schemas.openxmlformats.org/officeDocument/2006/relationships/slide" Target="slides/slide177.xml"/><Relationship Id="rId216" Type="http://schemas.openxmlformats.org/officeDocument/2006/relationships/slide" Target="slides/slide212.xml"/><Relationship Id="rId237" Type="http://schemas.openxmlformats.org/officeDocument/2006/relationships/slide" Target="slides/slide233.xml"/><Relationship Id="rId258" Type="http://schemas.openxmlformats.org/officeDocument/2006/relationships/slide" Target="slides/slide254.xml"/><Relationship Id="rId279" Type="http://schemas.openxmlformats.org/officeDocument/2006/relationships/slide" Target="slides/slide275.xml"/><Relationship Id="rId22" Type="http://schemas.openxmlformats.org/officeDocument/2006/relationships/slide" Target="slides/slide18.xml"/><Relationship Id="rId43" Type="http://schemas.openxmlformats.org/officeDocument/2006/relationships/slide" Target="slides/slide39.xml"/><Relationship Id="rId64" Type="http://schemas.openxmlformats.org/officeDocument/2006/relationships/slide" Target="slides/slide60.xml"/><Relationship Id="rId118" Type="http://schemas.openxmlformats.org/officeDocument/2006/relationships/slide" Target="slides/slide114.xml"/><Relationship Id="rId139" Type="http://schemas.openxmlformats.org/officeDocument/2006/relationships/slide" Target="slides/slide135.xml"/><Relationship Id="rId290" Type="http://schemas.openxmlformats.org/officeDocument/2006/relationships/tags" Target="tags/tag1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71" Type="http://schemas.openxmlformats.org/officeDocument/2006/relationships/slide" Target="slides/slide167.xml"/><Relationship Id="rId192" Type="http://schemas.openxmlformats.org/officeDocument/2006/relationships/slide" Target="slides/slide188.xml"/><Relationship Id="rId206" Type="http://schemas.openxmlformats.org/officeDocument/2006/relationships/slide" Target="slides/slide202.xml"/><Relationship Id="rId227" Type="http://schemas.openxmlformats.org/officeDocument/2006/relationships/slide" Target="slides/slide223.xml"/><Relationship Id="rId248" Type="http://schemas.openxmlformats.org/officeDocument/2006/relationships/slide" Target="slides/slide244.xml"/><Relationship Id="rId269" Type="http://schemas.openxmlformats.org/officeDocument/2006/relationships/slide" Target="slides/slide265.xml"/><Relationship Id="rId12" Type="http://schemas.openxmlformats.org/officeDocument/2006/relationships/slide" Target="slides/slide8.xml"/><Relationship Id="rId33" Type="http://schemas.openxmlformats.org/officeDocument/2006/relationships/slide" Target="slides/slide29.xml"/><Relationship Id="rId108" Type="http://schemas.openxmlformats.org/officeDocument/2006/relationships/slide" Target="slides/slide104.xml"/><Relationship Id="rId129" Type="http://schemas.openxmlformats.org/officeDocument/2006/relationships/slide" Target="slides/slide125.xml"/><Relationship Id="rId280" Type="http://schemas.openxmlformats.org/officeDocument/2006/relationships/slide" Target="slides/slide276.xml"/><Relationship Id="rId54" Type="http://schemas.openxmlformats.org/officeDocument/2006/relationships/slide" Target="slides/slide50.xml"/><Relationship Id="rId75" Type="http://schemas.openxmlformats.org/officeDocument/2006/relationships/slide" Target="slides/slide71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61" Type="http://schemas.openxmlformats.org/officeDocument/2006/relationships/slide" Target="slides/slide157.xml"/><Relationship Id="rId182" Type="http://schemas.openxmlformats.org/officeDocument/2006/relationships/slide" Target="slides/slide178.xml"/><Relationship Id="rId217" Type="http://schemas.openxmlformats.org/officeDocument/2006/relationships/slide" Target="slides/slide213.xml"/><Relationship Id="rId6" Type="http://schemas.openxmlformats.org/officeDocument/2006/relationships/slide" Target="slides/slide2.xml"/><Relationship Id="rId238" Type="http://schemas.openxmlformats.org/officeDocument/2006/relationships/slide" Target="slides/slide234.xml"/><Relationship Id="rId259" Type="http://schemas.openxmlformats.org/officeDocument/2006/relationships/slide" Target="slides/slide255.xml"/><Relationship Id="rId23" Type="http://schemas.openxmlformats.org/officeDocument/2006/relationships/slide" Target="slides/slide19.xml"/><Relationship Id="rId119" Type="http://schemas.openxmlformats.org/officeDocument/2006/relationships/slide" Target="slides/slide115.xml"/><Relationship Id="rId270" Type="http://schemas.openxmlformats.org/officeDocument/2006/relationships/slide" Target="slides/slide266.xml"/><Relationship Id="rId291" Type="http://schemas.openxmlformats.org/officeDocument/2006/relationships/presProps" Target="presProps.xml"/><Relationship Id="rId44" Type="http://schemas.openxmlformats.org/officeDocument/2006/relationships/slide" Target="slides/slide40.xml"/><Relationship Id="rId65" Type="http://schemas.openxmlformats.org/officeDocument/2006/relationships/slide" Target="slides/slide61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51" Type="http://schemas.openxmlformats.org/officeDocument/2006/relationships/slide" Target="slides/slide147.xml"/><Relationship Id="rId172" Type="http://schemas.openxmlformats.org/officeDocument/2006/relationships/slide" Target="slides/slide168.xml"/><Relationship Id="rId193" Type="http://schemas.openxmlformats.org/officeDocument/2006/relationships/slide" Target="slides/slide189.xml"/><Relationship Id="rId207" Type="http://schemas.openxmlformats.org/officeDocument/2006/relationships/slide" Target="slides/slide203.xml"/><Relationship Id="rId228" Type="http://schemas.openxmlformats.org/officeDocument/2006/relationships/slide" Target="slides/slide224.xml"/><Relationship Id="rId249" Type="http://schemas.openxmlformats.org/officeDocument/2006/relationships/slide" Target="slides/slide245.xml"/><Relationship Id="rId13" Type="http://schemas.openxmlformats.org/officeDocument/2006/relationships/slide" Target="slides/slide9.xml"/><Relationship Id="rId109" Type="http://schemas.openxmlformats.org/officeDocument/2006/relationships/slide" Target="slides/slide105.xml"/><Relationship Id="rId260" Type="http://schemas.openxmlformats.org/officeDocument/2006/relationships/slide" Target="slides/slide256.xml"/><Relationship Id="rId281" Type="http://schemas.openxmlformats.org/officeDocument/2006/relationships/slide" Target="slides/slide277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slide" Target="slides/slide142.xml"/><Relationship Id="rId167" Type="http://schemas.openxmlformats.org/officeDocument/2006/relationships/slide" Target="slides/slide163.xml"/><Relationship Id="rId188" Type="http://schemas.openxmlformats.org/officeDocument/2006/relationships/slide" Target="slides/slide184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162" Type="http://schemas.openxmlformats.org/officeDocument/2006/relationships/slide" Target="slides/slide158.xml"/><Relationship Id="rId183" Type="http://schemas.openxmlformats.org/officeDocument/2006/relationships/slide" Target="slides/slide179.xml"/><Relationship Id="rId213" Type="http://schemas.openxmlformats.org/officeDocument/2006/relationships/slide" Target="slides/slide209.xml"/><Relationship Id="rId218" Type="http://schemas.openxmlformats.org/officeDocument/2006/relationships/slide" Target="slides/slide214.xml"/><Relationship Id="rId234" Type="http://schemas.openxmlformats.org/officeDocument/2006/relationships/slide" Target="slides/slide230.xml"/><Relationship Id="rId239" Type="http://schemas.openxmlformats.org/officeDocument/2006/relationships/slide" Target="slides/slide235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50" Type="http://schemas.openxmlformats.org/officeDocument/2006/relationships/slide" Target="slides/slide246.xml"/><Relationship Id="rId255" Type="http://schemas.openxmlformats.org/officeDocument/2006/relationships/slide" Target="slides/slide251.xml"/><Relationship Id="rId271" Type="http://schemas.openxmlformats.org/officeDocument/2006/relationships/slide" Target="slides/slide267.xml"/><Relationship Id="rId276" Type="http://schemas.openxmlformats.org/officeDocument/2006/relationships/slide" Target="slides/slide272.xml"/><Relationship Id="rId292" Type="http://schemas.openxmlformats.org/officeDocument/2006/relationships/viewProps" Target="viewProps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157" Type="http://schemas.openxmlformats.org/officeDocument/2006/relationships/slide" Target="slides/slide153.xml"/><Relationship Id="rId178" Type="http://schemas.openxmlformats.org/officeDocument/2006/relationships/slide" Target="slides/slide174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slide" Target="slides/slide148.xml"/><Relationship Id="rId173" Type="http://schemas.openxmlformats.org/officeDocument/2006/relationships/slide" Target="slides/slide169.xml"/><Relationship Id="rId194" Type="http://schemas.openxmlformats.org/officeDocument/2006/relationships/slide" Target="slides/slide190.xml"/><Relationship Id="rId199" Type="http://schemas.openxmlformats.org/officeDocument/2006/relationships/slide" Target="slides/slide195.xml"/><Relationship Id="rId203" Type="http://schemas.openxmlformats.org/officeDocument/2006/relationships/slide" Target="slides/slide199.xml"/><Relationship Id="rId208" Type="http://schemas.openxmlformats.org/officeDocument/2006/relationships/slide" Target="slides/slide204.xml"/><Relationship Id="rId229" Type="http://schemas.openxmlformats.org/officeDocument/2006/relationships/slide" Target="slides/slide225.xml"/><Relationship Id="rId19" Type="http://schemas.openxmlformats.org/officeDocument/2006/relationships/slide" Target="slides/slide15.xml"/><Relationship Id="rId224" Type="http://schemas.openxmlformats.org/officeDocument/2006/relationships/slide" Target="slides/slide220.xml"/><Relationship Id="rId240" Type="http://schemas.openxmlformats.org/officeDocument/2006/relationships/slide" Target="slides/slide236.xml"/><Relationship Id="rId245" Type="http://schemas.openxmlformats.org/officeDocument/2006/relationships/slide" Target="slides/slide241.xml"/><Relationship Id="rId261" Type="http://schemas.openxmlformats.org/officeDocument/2006/relationships/slide" Target="slides/slide257.xml"/><Relationship Id="rId266" Type="http://schemas.openxmlformats.org/officeDocument/2006/relationships/slide" Target="slides/slide262.xml"/><Relationship Id="rId287" Type="http://schemas.openxmlformats.org/officeDocument/2006/relationships/slide" Target="slides/slide283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168" Type="http://schemas.openxmlformats.org/officeDocument/2006/relationships/slide" Target="slides/slide164.xml"/><Relationship Id="rId282" Type="http://schemas.openxmlformats.org/officeDocument/2006/relationships/slide" Target="slides/slide278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163" Type="http://schemas.openxmlformats.org/officeDocument/2006/relationships/slide" Target="slides/slide159.xml"/><Relationship Id="rId184" Type="http://schemas.openxmlformats.org/officeDocument/2006/relationships/slide" Target="slides/slide180.xml"/><Relationship Id="rId189" Type="http://schemas.openxmlformats.org/officeDocument/2006/relationships/slide" Target="slides/slide185.xml"/><Relationship Id="rId219" Type="http://schemas.openxmlformats.org/officeDocument/2006/relationships/slide" Target="slides/slide215.xml"/><Relationship Id="rId3" Type="http://schemas.openxmlformats.org/officeDocument/2006/relationships/customXml" Target="../customXml/item3.xml"/><Relationship Id="rId214" Type="http://schemas.openxmlformats.org/officeDocument/2006/relationships/slide" Target="slides/slide210.xml"/><Relationship Id="rId230" Type="http://schemas.openxmlformats.org/officeDocument/2006/relationships/slide" Target="slides/slide226.xml"/><Relationship Id="rId235" Type="http://schemas.openxmlformats.org/officeDocument/2006/relationships/slide" Target="slides/slide231.xml"/><Relationship Id="rId251" Type="http://schemas.openxmlformats.org/officeDocument/2006/relationships/slide" Target="slides/slide247.xml"/><Relationship Id="rId256" Type="http://schemas.openxmlformats.org/officeDocument/2006/relationships/slide" Target="slides/slide252.xml"/><Relationship Id="rId277" Type="http://schemas.openxmlformats.org/officeDocument/2006/relationships/slide" Target="slides/slide27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slide" Target="slides/slide154.xml"/><Relationship Id="rId272" Type="http://schemas.openxmlformats.org/officeDocument/2006/relationships/slide" Target="slides/slide268.xml"/><Relationship Id="rId293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slide" Target="slides/slide149.xml"/><Relationship Id="rId174" Type="http://schemas.openxmlformats.org/officeDocument/2006/relationships/slide" Target="slides/slide170.xml"/><Relationship Id="rId179" Type="http://schemas.openxmlformats.org/officeDocument/2006/relationships/slide" Target="slides/slide175.xml"/><Relationship Id="rId195" Type="http://schemas.openxmlformats.org/officeDocument/2006/relationships/slide" Target="slides/slide191.xml"/><Relationship Id="rId209" Type="http://schemas.openxmlformats.org/officeDocument/2006/relationships/slide" Target="slides/slide205.xml"/><Relationship Id="rId190" Type="http://schemas.openxmlformats.org/officeDocument/2006/relationships/slide" Target="slides/slide186.xml"/><Relationship Id="rId204" Type="http://schemas.openxmlformats.org/officeDocument/2006/relationships/slide" Target="slides/slide200.xml"/><Relationship Id="rId220" Type="http://schemas.openxmlformats.org/officeDocument/2006/relationships/slide" Target="slides/slide216.xml"/><Relationship Id="rId225" Type="http://schemas.openxmlformats.org/officeDocument/2006/relationships/slide" Target="slides/slide221.xml"/><Relationship Id="rId241" Type="http://schemas.openxmlformats.org/officeDocument/2006/relationships/slide" Target="slides/slide237.xml"/><Relationship Id="rId246" Type="http://schemas.openxmlformats.org/officeDocument/2006/relationships/slide" Target="slides/slide242.xml"/><Relationship Id="rId267" Type="http://schemas.openxmlformats.org/officeDocument/2006/relationships/slide" Target="slides/slide263.xml"/><Relationship Id="rId288" Type="http://schemas.openxmlformats.org/officeDocument/2006/relationships/notesMaster" Target="notesMasters/notesMaster1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262" Type="http://schemas.openxmlformats.org/officeDocument/2006/relationships/slide" Target="slides/slide258.xml"/><Relationship Id="rId283" Type="http://schemas.openxmlformats.org/officeDocument/2006/relationships/slide" Target="slides/slide279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164" Type="http://schemas.openxmlformats.org/officeDocument/2006/relationships/slide" Target="slides/slide160.xml"/><Relationship Id="rId169" Type="http://schemas.openxmlformats.org/officeDocument/2006/relationships/slide" Target="slides/slide165.xml"/><Relationship Id="rId185" Type="http://schemas.openxmlformats.org/officeDocument/2006/relationships/slide" Target="slides/slide18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80" Type="http://schemas.openxmlformats.org/officeDocument/2006/relationships/slide" Target="slides/slide176.xml"/><Relationship Id="rId210" Type="http://schemas.openxmlformats.org/officeDocument/2006/relationships/slide" Target="slides/slide206.xml"/><Relationship Id="rId215" Type="http://schemas.openxmlformats.org/officeDocument/2006/relationships/slide" Target="slides/slide211.xml"/><Relationship Id="rId236" Type="http://schemas.openxmlformats.org/officeDocument/2006/relationships/slide" Target="slides/slide232.xml"/><Relationship Id="rId257" Type="http://schemas.openxmlformats.org/officeDocument/2006/relationships/slide" Target="slides/slide253.xml"/><Relationship Id="rId278" Type="http://schemas.openxmlformats.org/officeDocument/2006/relationships/slide" Target="slides/slide274.xml"/><Relationship Id="rId26" Type="http://schemas.openxmlformats.org/officeDocument/2006/relationships/slide" Target="slides/slide22.xml"/><Relationship Id="rId231" Type="http://schemas.openxmlformats.org/officeDocument/2006/relationships/slide" Target="slides/slide227.xml"/><Relationship Id="rId252" Type="http://schemas.openxmlformats.org/officeDocument/2006/relationships/slide" Target="slides/slide248.xml"/><Relationship Id="rId273" Type="http://schemas.openxmlformats.org/officeDocument/2006/relationships/slide" Target="slides/slide269.xml"/><Relationship Id="rId294" Type="http://schemas.openxmlformats.org/officeDocument/2006/relationships/tableStyles" Target="tableStyles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54" Type="http://schemas.openxmlformats.org/officeDocument/2006/relationships/slide" Target="slides/slide150.xml"/><Relationship Id="rId175" Type="http://schemas.openxmlformats.org/officeDocument/2006/relationships/slide" Target="slides/slide171.xml"/><Relationship Id="rId196" Type="http://schemas.openxmlformats.org/officeDocument/2006/relationships/slide" Target="slides/slide192.xml"/><Relationship Id="rId200" Type="http://schemas.openxmlformats.org/officeDocument/2006/relationships/slide" Target="slides/slide196.xml"/><Relationship Id="rId16" Type="http://schemas.openxmlformats.org/officeDocument/2006/relationships/slide" Target="slides/slide12.xml"/><Relationship Id="rId221" Type="http://schemas.openxmlformats.org/officeDocument/2006/relationships/slide" Target="slides/slide217.xml"/><Relationship Id="rId242" Type="http://schemas.openxmlformats.org/officeDocument/2006/relationships/slide" Target="slides/slide238.xml"/><Relationship Id="rId263" Type="http://schemas.openxmlformats.org/officeDocument/2006/relationships/slide" Target="slides/slide259.xml"/><Relationship Id="rId284" Type="http://schemas.openxmlformats.org/officeDocument/2006/relationships/slide" Target="slides/slide280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slide" Target="slides/slide140.xml"/><Relationship Id="rId90" Type="http://schemas.openxmlformats.org/officeDocument/2006/relationships/slide" Target="slides/slide86.xml"/><Relationship Id="rId165" Type="http://schemas.openxmlformats.org/officeDocument/2006/relationships/slide" Target="slides/slide161.xml"/><Relationship Id="rId186" Type="http://schemas.openxmlformats.org/officeDocument/2006/relationships/slide" Target="slides/slide182.xml"/><Relationship Id="rId211" Type="http://schemas.openxmlformats.org/officeDocument/2006/relationships/slide" Target="slides/slide207.xml"/><Relationship Id="rId232" Type="http://schemas.openxmlformats.org/officeDocument/2006/relationships/slide" Target="slides/slide228.xml"/><Relationship Id="rId253" Type="http://schemas.openxmlformats.org/officeDocument/2006/relationships/slide" Target="slides/slide249.xml"/><Relationship Id="rId274" Type="http://schemas.openxmlformats.org/officeDocument/2006/relationships/slide" Target="slides/slide270.xml"/><Relationship Id="rId27" Type="http://schemas.openxmlformats.org/officeDocument/2006/relationships/slide" Target="slides/slide23.xml"/><Relationship Id="rId48" Type="http://schemas.openxmlformats.org/officeDocument/2006/relationships/slide" Target="slides/slide44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34" Type="http://schemas.openxmlformats.org/officeDocument/2006/relationships/slide" Target="slides/slide130.xml"/><Relationship Id="rId80" Type="http://schemas.openxmlformats.org/officeDocument/2006/relationships/slide" Target="slides/slide76.xml"/><Relationship Id="rId155" Type="http://schemas.openxmlformats.org/officeDocument/2006/relationships/slide" Target="slides/slide151.xml"/><Relationship Id="rId176" Type="http://schemas.openxmlformats.org/officeDocument/2006/relationships/slide" Target="slides/slide172.xml"/><Relationship Id="rId197" Type="http://schemas.openxmlformats.org/officeDocument/2006/relationships/slide" Target="slides/slide193.xml"/><Relationship Id="rId201" Type="http://schemas.openxmlformats.org/officeDocument/2006/relationships/slide" Target="slides/slide197.xml"/><Relationship Id="rId222" Type="http://schemas.openxmlformats.org/officeDocument/2006/relationships/slide" Target="slides/slide218.xml"/><Relationship Id="rId243" Type="http://schemas.openxmlformats.org/officeDocument/2006/relationships/slide" Target="slides/slide239.xml"/><Relationship Id="rId264" Type="http://schemas.openxmlformats.org/officeDocument/2006/relationships/slide" Target="slides/slide260.xml"/><Relationship Id="rId285" Type="http://schemas.openxmlformats.org/officeDocument/2006/relationships/slide" Target="slides/slide281.xml"/><Relationship Id="rId17" Type="http://schemas.openxmlformats.org/officeDocument/2006/relationships/slide" Target="slides/slide13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24" Type="http://schemas.openxmlformats.org/officeDocument/2006/relationships/slide" Target="slides/slide120.xml"/><Relationship Id="rId70" Type="http://schemas.openxmlformats.org/officeDocument/2006/relationships/slide" Target="slides/slide66.xml"/><Relationship Id="rId91" Type="http://schemas.openxmlformats.org/officeDocument/2006/relationships/slide" Target="slides/slide87.xml"/><Relationship Id="rId145" Type="http://schemas.openxmlformats.org/officeDocument/2006/relationships/slide" Target="slides/slide141.xml"/><Relationship Id="rId166" Type="http://schemas.openxmlformats.org/officeDocument/2006/relationships/slide" Target="slides/slide162.xml"/><Relationship Id="rId187" Type="http://schemas.openxmlformats.org/officeDocument/2006/relationships/slide" Target="slides/slide183.xml"/><Relationship Id="rId1" Type="http://schemas.openxmlformats.org/officeDocument/2006/relationships/customXml" Target="../customXml/item1.xml"/><Relationship Id="rId212" Type="http://schemas.openxmlformats.org/officeDocument/2006/relationships/slide" Target="slides/slide208.xml"/><Relationship Id="rId233" Type="http://schemas.openxmlformats.org/officeDocument/2006/relationships/slide" Target="slides/slide229.xml"/><Relationship Id="rId254" Type="http://schemas.openxmlformats.org/officeDocument/2006/relationships/slide" Target="slides/slide250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275" Type="http://schemas.openxmlformats.org/officeDocument/2006/relationships/slide" Target="slides/slide271.xml"/><Relationship Id="rId60" Type="http://schemas.openxmlformats.org/officeDocument/2006/relationships/slide" Target="slides/slide56.xml"/><Relationship Id="rId81" Type="http://schemas.openxmlformats.org/officeDocument/2006/relationships/slide" Target="slides/slide77.xml"/><Relationship Id="rId135" Type="http://schemas.openxmlformats.org/officeDocument/2006/relationships/slide" Target="slides/slide131.xml"/><Relationship Id="rId156" Type="http://schemas.openxmlformats.org/officeDocument/2006/relationships/slide" Target="slides/slide152.xml"/><Relationship Id="rId177" Type="http://schemas.openxmlformats.org/officeDocument/2006/relationships/slide" Target="slides/slide173.xml"/><Relationship Id="rId198" Type="http://schemas.openxmlformats.org/officeDocument/2006/relationships/slide" Target="slides/slide194.xml"/><Relationship Id="rId202" Type="http://schemas.openxmlformats.org/officeDocument/2006/relationships/slide" Target="slides/slide198.xml"/><Relationship Id="rId223" Type="http://schemas.openxmlformats.org/officeDocument/2006/relationships/slide" Target="slides/slide219.xml"/><Relationship Id="rId244" Type="http://schemas.openxmlformats.org/officeDocument/2006/relationships/slide" Target="slides/slide240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265" Type="http://schemas.openxmlformats.org/officeDocument/2006/relationships/slide" Target="slides/slide261.xml"/><Relationship Id="rId286" Type="http://schemas.openxmlformats.org/officeDocument/2006/relationships/slide" Target="slides/slide28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99CC4-27B0-4D41-8075-ADCA81E39EAF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D816AD-97FD-445E-B5BD-3F928733F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3832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E920FDD5-6055-4BEF-A248-54BE151F78EB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A700A20A-776E-4BBB-922E-1057791D6A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55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6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7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9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8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9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2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5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6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5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7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8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9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1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2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3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9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0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CF6F14-45B4-4B84-BBEF-7E7E0447F2F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4668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3569739, 6 y/o,</a:t>
            </a:r>
            <a:r>
              <a:rPr lang="en-US" baseline="0" dirty="0"/>
              <a:t> male, abnormal </a:t>
            </a:r>
            <a:r>
              <a:rPr lang="en-US" baseline="0" dirty="0" err="1"/>
              <a:t>supracallosal</a:t>
            </a:r>
            <a:r>
              <a:rPr lang="en-US" baseline="0"/>
              <a:t> fibers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8C1DBE-3BCD-4628-B62D-E8E95436874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370937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1349949, DIG, brain herniation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B8D68B8-39F4-4244-87BC-2BF24509F375}" type="slidenum">
              <a:rPr lang="en-US" smtClean="0"/>
              <a:pPr>
                <a:defRPr/>
              </a:pPr>
              <a:t>276</a:t>
            </a:fld>
            <a:endParaRPr lang="en-US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1209750, 1-month-old male, DIG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3D1C2-3642-401E-BB16-5446C0F1DA3C}" type="slidenum">
              <a:rPr lang="en-US" smtClean="0"/>
              <a:pPr/>
              <a:t>277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923859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3264397, 4-year-old, PXA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8C1DBE-3BCD-4628-B62D-E8E954368745}" type="slidenum">
              <a:rPr lang="en-US" smtClean="0"/>
              <a:pPr/>
              <a:t>279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451436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00A20A-776E-4BBB-922E-1057791D6AE8}" type="slidenum">
              <a:rPr lang="en-US" smtClean="0"/>
              <a:pPr/>
              <a:t>281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3137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D84D3A-860C-4F11-885E-3113B636A5C5}" type="slidenum">
              <a:rPr lang="en-US"/>
              <a:pPr/>
              <a:t>16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1518428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359A3-BCCA-4BE6-AE82-105D5988F77D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359A3-BCCA-4BE6-AE82-105D5988F77D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B57BA4-FE51-4514-8E23-9C20DB8CD867}" type="slidenum">
              <a:rPr lang="en-US"/>
              <a:pPr/>
              <a:t>19</a:t>
            </a:fld>
            <a:endParaRPr lang="en-US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1507601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359A3-BCCA-4BE6-AE82-105D5988F77D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1235747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359A3-BCCA-4BE6-AE82-105D5988F77D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1503301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8C1DBE-3BCD-4628-B62D-E8E954368745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6089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1504085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359A3-BCCA-4BE6-AE82-105D5988F77D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</a:rPr>
              <a:t> 5232268; alobar holoprosencephaly; 6 y, 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014A10-EDAA-4901-BBA9-DDA9F24ED1F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900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00A20A-776E-4BBB-922E-1057791D6AE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334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014A10-EDAA-4901-BBA9-DDA9F24ED1F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0563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4742668; 4 m 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014A10-EDAA-4901-BBA9-DDA9F24ED1F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6133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1303113, </a:t>
            </a:r>
            <a:r>
              <a:rPr lang="en-US" dirty="0" err="1"/>
              <a:t>semilobar</a:t>
            </a:r>
            <a:r>
              <a:rPr lang="en-US" baseline="0" dirty="0"/>
              <a:t> </a:t>
            </a:r>
            <a:r>
              <a:rPr lang="en-US" baseline="0" dirty="0" err="1"/>
              <a:t>holoprosencephaly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8C1DBE-3BCD-4628-B62D-E8E954368745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4169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</a:rPr>
              <a:t>4716039, 17 months, female,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semilobar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014A10-EDAA-4901-BBA9-DDA9F24ED1F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4396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359A3-BCCA-4BE6-AE82-105D5988F77D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</a:rPr>
              <a:t>4716451, 9 m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014A10-EDAA-4901-BBA9-DDA9F24ED1F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5148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00A20A-776E-4BBB-922E-1057791D6AE8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0756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00A20A-776E-4BBB-922E-1057791D6AE8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2024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3083226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359A3-BCCA-4BE6-AE82-105D5988F77D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3083226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359A3-BCCA-4BE6-AE82-105D5988F77D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00A20A-776E-4BBB-922E-1057791D6AE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315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00A20A-776E-4BBB-922E-1057791D6AE8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430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1227266, 6m,</a:t>
            </a:r>
            <a:r>
              <a:rPr lang="en-US" baseline="0" dirty="0"/>
              <a:t> female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8C1DBE-3BCD-4628-B62D-E8E954368745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807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00A20A-776E-4BBB-922E-1057791D6AE8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6524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</a:rPr>
              <a:t>3378398, 13 y, female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014A10-EDAA-4901-BBA9-DDA9F24ED1F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762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00A20A-776E-4BBB-922E-1057791D6AE8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5032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1526394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359A3-BCCA-4BE6-AE82-105D5988F77D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3004452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359A3-BCCA-4BE6-AE82-105D5988F77D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3004452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359A3-BCCA-4BE6-AE82-105D5988F77D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00A20A-776E-4BBB-922E-1057791D6AE8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32916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1585553, WWS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359A3-BCCA-4BE6-AE82-105D5988F77D}" type="slidenum">
              <a:rPr lang="en-US" smtClean="0"/>
              <a:pPr/>
              <a:t>80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2D6226-7E9A-43FF-B051-B95D73364C8F}" type="slidenum">
              <a:rPr lang="en-US"/>
              <a:pPr/>
              <a:t>6</a:t>
            </a:fld>
            <a:endParaRPr lang="en-US"/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107241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1585553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359A3-BCCA-4BE6-AE82-105D5988F77D}" type="slidenum">
              <a:rPr lang="en-US" smtClean="0"/>
              <a:pPr/>
              <a:t>81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00A20A-776E-4BBB-922E-1057791D6AE8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79630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1415403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359A3-BCCA-4BE6-AE82-105D5988F77D}" type="slidenum">
              <a:rPr lang="en-US" smtClean="0"/>
              <a:pPr/>
              <a:t>83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00A20A-776E-4BBB-922E-1057791D6AE8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13591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3111710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359A3-BCCA-4BE6-AE82-105D5988F77D}" type="slidenum">
              <a:rPr lang="en-US" smtClean="0"/>
              <a:pPr/>
              <a:t>87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3111710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359A3-BCCA-4BE6-AE82-105D5988F77D}" type="slidenum">
              <a:rPr lang="en-US" smtClean="0"/>
              <a:pPr/>
              <a:t>88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1471739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359A3-BCCA-4BE6-AE82-105D5988F77D}" type="slidenum">
              <a:rPr lang="en-US" smtClean="0"/>
              <a:pPr/>
              <a:t>89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00A20A-776E-4BBB-922E-1057791D6AE8}" type="slidenum">
              <a:rPr lang="en-US" smtClean="0"/>
              <a:pPr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14260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1382792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359A3-BCCA-4BE6-AE82-105D5988F77D}" type="slidenum">
              <a:rPr lang="en-US" smtClean="0"/>
              <a:pPr/>
              <a:t>92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1559041, open lip </a:t>
            </a:r>
            <a:r>
              <a:rPr lang="en-US" dirty="0" err="1"/>
              <a:t>schizencephaly</a:t>
            </a:r>
            <a:endParaRPr lang="en-US" dirty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5B60B0-90C0-489E-B772-C4B5ACA703C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93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1585342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8C1DBE-3BCD-4628-B62D-E8E95436874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87212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</a:rPr>
              <a:t>4716451, 9 m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014A10-EDAA-4901-BBA9-DDA9F24ED1F9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33214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</a:rPr>
              <a:t>3708607, 1 y, female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014A10-EDAA-4901-BBA9-DDA9F24ED1F9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99070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</a:rPr>
              <a:t>3708607, 1 y, female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014A10-EDAA-4901-BBA9-DDA9F24ED1F9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0054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3336210, </a:t>
            </a:r>
            <a:r>
              <a:rPr lang="en-US" dirty="0" err="1"/>
              <a:t>schiz</a:t>
            </a:r>
            <a:r>
              <a:rPr lang="en-US" dirty="0"/>
              <a:t>,</a:t>
            </a:r>
            <a:r>
              <a:rPr lang="en-US" baseline="0" dirty="0"/>
              <a:t> cortical </a:t>
            </a:r>
            <a:r>
              <a:rPr lang="en-US" baseline="0" dirty="0" err="1"/>
              <a:t>dysp</a:t>
            </a:r>
            <a:r>
              <a:rPr lang="en-US" baseline="0" dirty="0"/>
              <a:t> 8 m 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0A20A-776E-4BBB-922E-1057791D6AE8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25625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00A20A-776E-4BBB-922E-1057791D6AE8}" type="slidenum">
              <a:rPr lang="en-US" smtClean="0"/>
              <a:pPr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96283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3336210, </a:t>
            </a:r>
            <a:r>
              <a:rPr lang="en-US" dirty="0" err="1"/>
              <a:t>schiz</a:t>
            </a:r>
            <a:r>
              <a:rPr lang="en-US" dirty="0"/>
              <a:t>,</a:t>
            </a:r>
            <a:r>
              <a:rPr lang="en-US" baseline="0" dirty="0"/>
              <a:t> cortical </a:t>
            </a:r>
            <a:r>
              <a:rPr lang="en-US" baseline="0" dirty="0" err="1"/>
              <a:t>dysp</a:t>
            </a:r>
            <a:r>
              <a:rPr lang="en-US" baseline="0" dirty="0"/>
              <a:t> 8 m 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0A20A-776E-4BBB-922E-1057791D6AE8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94379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9 ay, 22 ay, 37 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8942AD-2D36-43AE-817D-F756D63AD210}" type="slidenum">
              <a:rPr lang="en-US" smtClean="0"/>
              <a:t>170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18526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8942AD-2D36-43AE-817D-F756D63AD210}" type="slidenum">
              <a:rPr lang="en-US" smtClean="0"/>
              <a:t>171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32858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4405959; 3 </a:t>
            </a:r>
            <a:r>
              <a:rPr lang="en-US" dirty="0" err="1"/>
              <a:t>hafta</a:t>
            </a:r>
            <a:r>
              <a:rPr lang="en-US" dirty="0"/>
              <a:t>, 6 ay, 29 ay; macrocephaly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8942AD-2D36-43AE-817D-F756D63AD210}" type="slidenum">
              <a:rPr lang="en-US" smtClean="0"/>
              <a:t>172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29890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4548612, meningitis, hydrocephalus; 4 week old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8942AD-2D36-43AE-817D-F756D63AD210}" type="slidenum">
              <a:rPr lang="en-US" smtClean="0"/>
              <a:t>186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9891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1585342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8C1DBE-3BCD-4628-B62D-E8E95436874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55402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 week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8942AD-2D36-43AE-817D-F756D63AD210}" type="slidenum">
              <a:rPr lang="en-US" smtClean="0"/>
              <a:t>188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63505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9 month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8942AD-2D36-43AE-817D-F756D63AD210}" type="slidenum">
              <a:rPr lang="en-US" smtClean="0"/>
              <a:t>189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20357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22 month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8942AD-2D36-43AE-817D-F756D63AD210}" type="slidenum">
              <a:rPr lang="en-US" smtClean="0"/>
              <a:t>190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116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T2 SPACE 0.82; CISS 0.8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8942AD-2D36-43AE-817D-F756D63AD210}" type="slidenum">
              <a:rPr lang="en-US" smtClean="0"/>
              <a:t>191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82523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27 month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8942AD-2D36-43AE-817D-F756D63AD210}" type="slidenum">
              <a:rPr lang="en-US" smtClean="0"/>
              <a:t>192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41779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1040180; 6 m, 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EBEFC7-51F1-4980-8D92-9AFE33FD178F}" type="slidenum">
              <a:rPr lang="en-US" smtClean="0"/>
              <a:t>195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86630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3101206,</a:t>
            </a:r>
            <a:r>
              <a:rPr lang="en-US" baseline="0" dirty="0"/>
              <a:t> 18-month-old, choroid plexus papilloma; 12/22/2009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AF34A-FBC1-4A58-8BD5-1DB2AD34C8BC}" type="slidenum">
              <a:rPr lang="en-US" smtClean="0"/>
              <a:t>197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18243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1404420, 10, year old, atypical choroid plexus papilloma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8C1DBE-3BCD-4628-B62D-E8E954368745}" type="slidenum">
              <a:rPr lang="en-US" smtClean="0"/>
              <a:pPr/>
              <a:t>198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96809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3122841, 4-month-old, male, choroid</a:t>
            </a:r>
            <a:r>
              <a:rPr lang="en-US" baseline="0" dirty="0"/>
              <a:t> plexus carcinoma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AF34A-FBC1-4A58-8BD5-1DB2AD34C8BC}" type="slidenum">
              <a:rPr lang="en-US" smtClean="0"/>
              <a:t>199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93242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3122841, 4-month-old, male, choroid</a:t>
            </a:r>
            <a:r>
              <a:rPr lang="en-US" baseline="0" dirty="0"/>
              <a:t> plexus carcinoma when 3 </a:t>
            </a:r>
            <a:r>
              <a:rPr lang="en-US" baseline="0"/>
              <a:t>years old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AF34A-FBC1-4A58-8BD5-1DB2AD34C8BC}" type="slidenum">
              <a:rPr lang="en-US" smtClean="0"/>
              <a:t>200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9324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00A20A-776E-4BBB-922E-1057791D6AE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92995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1229031, 8 M, male; 1292930, 2 y, F , carcinoma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EBEFC7-51F1-4980-8D92-9AFE33FD178F}" type="slidenum">
              <a:rPr lang="en-US" smtClean="0"/>
              <a:t>201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13043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1391542, 10 M, hyperplasia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AF34A-FBC1-4A58-8BD5-1DB2AD34C8BC}" type="slidenum">
              <a:rPr lang="en-US" smtClean="0"/>
              <a:t>202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78064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3492976, 17 y/o female, meningioma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8C1DBE-3BCD-4628-B62D-E8E954368745}" type="slidenum">
              <a:rPr lang="en-US" smtClean="0"/>
              <a:pPr/>
              <a:t>205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82187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 is correct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E2E74-560E-4B79-A71E-A9B9988A3BE8}" type="slidenum">
              <a:rPr lang="en-US" smtClean="0"/>
              <a:t>211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22686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1175011, 7-year-old, female; 7/2/2002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10E25-1D42-4E96-B034-9553B629ED28}" type="slidenum">
              <a:rPr lang="en-US" smtClean="0"/>
              <a:pPr/>
              <a:t>216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28491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741652; 15 y female, prolactinoma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00A20A-776E-4BBB-922E-1057791D6AE8}" type="slidenum">
              <a:rPr lang="en-US" smtClean="0"/>
              <a:pPr/>
              <a:t>217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37605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00A20A-776E-4BBB-922E-1057791D6AE8}" type="slidenum">
              <a:rPr lang="en-US" smtClean="0"/>
              <a:pPr/>
              <a:t>220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72512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866894, 4 y, male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00A20A-776E-4BBB-922E-1057791D6AE8}" type="slidenum">
              <a:rPr lang="en-US" smtClean="0"/>
              <a:pPr/>
              <a:t>221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8748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3271759, 10-year-old male, LCH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8C1DBE-3BCD-4628-B62D-E8E954368745}" type="slidenum">
              <a:rPr lang="en-US" smtClean="0"/>
              <a:pPr/>
              <a:t>223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44238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1571818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00A20A-776E-4BBB-922E-1057791D6AE8}" type="slidenum">
              <a:rPr lang="en-US" smtClean="0"/>
              <a:pPr/>
              <a:t>225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8417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3411977, 1-year-old</a:t>
            </a:r>
            <a:r>
              <a:rPr lang="en-US" baseline="0" dirty="0"/>
              <a:t>, male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8C1DBE-3BCD-4628-B62D-E8E95436874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13242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855467, 10-year-old</a:t>
            </a:r>
            <a:r>
              <a:rPr lang="en-US" baseline="0" dirty="0"/>
              <a:t> male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8C1DBE-3BCD-4628-B62D-E8E954368745}" type="slidenum">
              <a:rPr lang="en-US" smtClean="0"/>
              <a:pPr/>
              <a:t>226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83889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754536, 12-year-old</a:t>
            </a:r>
            <a:r>
              <a:rPr lang="en-US" baseline="0" dirty="0"/>
              <a:t> male, </a:t>
            </a:r>
            <a:r>
              <a:rPr lang="en-US" baseline="0" dirty="0" err="1"/>
              <a:t>craniopharyngioma</a:t>
            </a:r>
            <a:r>
              <a:rPr lang="en-US" baseline="0" dirty="0"/>
              <a:t>, </a:t>
            </a:r>
            <a:r>
              <a:rPr lang="en-US" baseline="0" dirty="0" err="1"/>
              <a:t>retrofixed</a:t>
            </a:r>
            <a:r>
              <a:rPr lang="en-US" baseline="0" dirty="0"/>
              <a:t>, developing DI?; 9/19/2005 versus 6/11/12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4E974-7B31-463B-9279-898F6ED3655E}" type="slidenum">
              <a:rPr lang="en-US" smtClean="0">
                <a:solidFill>
                  <a:prstClr val="black"/>
                </a:solidFill>
              </a:rPr>
              <a:pPr/>
              <a:t>232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409554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1487578, 4 year old female, </a:t>
            </a:r>
            <a:r>
              <a:rPr lang="en-US" dirty="0" err="1"/>
              <a:t>craniopharyngioma</a:t>
            </a:r>
            <a:r>
              <a:rPr lang="en-US" dirty="0"/>
              <a:t>; prefixed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4E974-7B31-463B-9279-898F6ED3655E}" type="slidenum">
              <a:rPr lang="en-US" smtClean="0">
                <a:solidFill>
                  <a:prstClr val="black"/>
                </a:solidFill>
              </a:rPr>
              <a:pPr/>
              <a:t>234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25797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1028083, 3-year-old, male,</a:t>
            </a:r>
            <a:r>
              <a:rPr lang="en-US" baseline="0" dirty="0"/>
              <a:t> </a:t>
            </a:r>
            <a:r>
              <a:rPr lang="en-US" baseline="0" dirty="0" err="1"/>
              <a:t>p</a:t>
            </a:r>
            <a:r>
              <a:rPr lang="en-US" dirty="0" err="1"/>
              <a:t>ilocytic</a:t>
            </a:r>
            <a:r>
              <a:rPr lang="en-US" dirty="0"/>
              <a:t>; 1/11/2000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1027F0-1AF3-4B71-9705-CB70AC37B887}" type="slidenum">
              <a:rPr lang="en-US" smtClean="0"/>
              <a:pPr/>
              <a:t>238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8752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1028083, 3-year-old, </a:t>
            </a:r>
            <a:r>
              <a:rPr lang="en-US" dirty="0" err="1"/>
              <a:t>pilocytic</a:t>
            </a:r>
            <a:r>
              <a:rPr lang="en-US" dirty="0"/>
              <a:t>; 1/11/2000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1027F0-1AF3-4B71-9705-CB70AC37B887}" type="slidenum">
              <a:rPr lang="en-US" smtClean="0"/>
              <a:pPr/>
              <a:t>239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8752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0A20A-776E-4BBB-922E-1057791D6AE8}" type="slidenum">
              <a:rPr lang="en-US" smtClean="0"/>
              <a:pPr/>
              <a:t>242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42628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1491322, 4-month-old,</a:t>
            </a:r>
            <a:r>
              <a:rPr lang="en-US" baseline="0" dirty="0"/>
              <a:t> </a:t>
            </a:r>
            <a:r>
              <a:rPr lang="en-US" baseline="0" dirty="0" err="1"/>
              <a:t>pilocytic</a:t>
            </a:r>
            <a:r>
              <a:rPr lang="en-US" baseline="0" dirty="0"/>
              <a:t>; 5/25/2007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8C1DBE-3BCD-4628-B62D-E8E954368745}" type="slidenum">
              <a:rPr lang="en-US" smtClean="0"/>
              <a:pPr/>
              <a:t>245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456697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879428, 9-year-old male, </a:t>
            </a:r>
            <a:r>
              <a:rPr lang="en-US" dirty="0" err="1"/>
              <a:t>pilocytic</a:t>
            </a:r>
            <a:r>
              <a:rPr lang="en-US" dirty="0"/>
              <a:t> </a:t>
            </a:r>
            <a:r>
              <a:rPr lang="en-US" dirty="0" err="1"/>
              <a:t>astrocytoma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1027F0-1AF3-4B71-9705-CB70AC37B887}" type="slidenum">
              <a:rPr lang="en-US" smtClean="0"/>
              <a:pPr/>
              <a:t>246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8752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0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/>
              <a:t>1514062, normal pituitary, 37 week old &amp; 3103155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140571-ACD4-44BC-8C4B-62B1FDEF668D}" type="slidenum">
              <a:rPr lang="en-US" smtClean="0"/>
              <a:pPr>
                <a:defRPr/>
              </a:pPr>
              <a:t>248</a:t>
            </a:fld>
            <a:endParaRPr 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3029864, 2</a:t>
            </a:r>
            <a:r>
              <a:rPr lang="en-US" baseline="0" dirty="0"/>
              <a:t> year old female, </a:t>
            </a:r>
            <a:r>
              <a:rPr lang="en-US" baseline="0" dirty="0" err="1"/>
              <a:t>pineoblastoma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8C1DBE-3BCD-4628-B62D-E8E954368745}" type="slidenum">
              <a:rPr lang="en-US" smtClean="0"/>
              <a:pPr/>
              <a:t>254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6914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3569739, 6 y/o,</a:t>
            </a:r>
            <a:r>
              <a:rPr lang="en-US" baseline="0" dirty="0"/>
              <a:t> male, abnormal </a:t>
            </a:r>
            <a:r>
              <a:rPr lang="en-US" baseline="0" dirty="0" err="1"/>
              <a:t>supracallosal</a:t>
            </a:r>
            <a:r>
              <a:rPr lang="en-US" baseline="0" dirty="0"/>
              <a:t> fibers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8C1DBE-3BCD-4628-B62D-E8E95436874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316074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3029864, 2</a:t>
            </a:r>
            <a:r>
              <a:rPr lang="en-US" baseline="0" dirty="0"/>
              <a:t> year old female, </a:t>
            </a:r>
            <a:r>
              <a:rPr lang="en-US" baseline="0" dirty="0" err="1"/>
              <a:t>pineoblastoma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10E25-1D42-4E96-B034-9553B629ED28}" type="slidenum">
              <a:rPr lang="en-US" smtClean="0"/>
              <a:pPr/>
              <a:t>255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308840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3308951, 14-year-old</a:t>
            </a:r>
            <a:r>
              <a:rPr lang="en-US" baseline="0" dirty="0"/>
              <a:t> male, </a:t>
            </a:r>
            <a:r>
              <a:rPr lang="en-US" baseline="0" dirty="0" err="1"/>
              <a:t>germinoma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10E25-1D42-4E96-B034-9553B629ED28}" type="slidenum">
              <a:rPr lang="en-US" smtClean="0"/>
              <a:pPr/>
              <a:t>257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209163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866894, 14-year-old, male.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10E25-1D42-4E96-B034-9553B629ED28}" type="slidenum">
              <a:rPr lang="en-US" smtClean="0"/>
              <a:pPr/>
              <a:t>258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300323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3310489, 6-year-old,</a:t>
            </a:r>
            <a:r>
              <a:rPr lang="en-US" baseline="0" dirty="0"/>
              <a:t> male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8C1DBE-3BCD-4628-B62D-E8E954368745}" type="slidenum">
              <a:rPr lang="en-US" smtClean="0"/>
              <a:pPr/>
              <a:t>259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835077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1372961, 5-month old, male, </a:t>
            </a:r>
            <a:r>
              <a:rPr lang="en-US" dirty="0" err="1"/>
              <a:t>teratoma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C9492-7F49-40CA-9B54-68AF6F0CEC71}" type="slidenum">
              <a:rPr lang="en-US" smtClean="0"/>
              <a:pPr/>
              <a:t>261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100642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1372961, 5-month old, male, </a:t>
            </a:r>
            <a:r>
              <a:rPr lang="en-US" dirty="0" err="1"/>
              <a:t>teratoma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C9492-7F49-40CA-9B54-68AF6F0CEC71}" type="slidenum">
              <a:rPr lang="en-US" smtClean="0"/>
              <a:pPr/>
              <a:t>262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100642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1372961, 5-month old, male, </a:t>
            </a:r>
            <a:r>
              <a:rPr lang="en-US" dirty="0" err="1"/>
              <a:t>teratoma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C9492-7F49-40CA-9B54-68AF6F0CEC71}" type="slidenum">
              <a:rPr lang="en-US" smtClean="0"/>
              <a:pPr/>
              <a:t>263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676085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2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1321738, 10 year old male, pilocytic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C63AC4C-7652-4E2C-8394-DE7B9338DD7B}" type="slidenum">
              <a:rPr lang="en-US" smtClean="0"/>
              <a:pPr>
                <a:defRPr/>
              </a:pPr>
              <a:t>269</a:t>
            </a:fld>
            <a:endParaRPr lang="en-US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3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3289544, 8-year-old male, GBM, 11/27/2011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FE9D81-546A-4D3E-90A6-A130734A9461}" type="slidenum">
              <a:rPr lang="en-US" smtClean="0"/>
              <a:pPr>
                <a:defRPr/>
              </a:pPr>
              <a:t>270</a:t>
            </a:fld>
            <a:endParaRPr lang="en-US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3244094, 17-year-old male, </a:t>
            </a:r>
            <a:r>
              <a:rPr lang="en-US" dirty="0" err="1"/>
              <a:t>pilocytic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1027F0-1AF3-4B71-9705-CB70AC37B887}" type="slidenum">
              <a:rPr lang="en-US" smtClean="0"/>
              <a:pPr/>
              <a:t>272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382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64364"/>
            <a:ext cx="7772400" cy="769441"/>
          </a:xfrm>
        </p:spPr>
        <p:txBody>
          <a:bodyPr/>
          <a:lstStyle>
            <a:lvl1pPr>
              <a:defRPr baseline="0">
                <a:solidFill>
                  <a:srgbClr val="FFFF00"/>
                </a:solidFill>
                <a:latin typeface="Bell Gothic Std Light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4E8B75A-CDC8-4B70-826E-C038F225DB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448651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BF70F659-5C91-4813-A17A-99D0B883203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10/9/2023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025288B7-44B6-47ED-9546-805CC4A630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69965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>
            <a:lvl1pPr>
              <a:defRPr baseline="0">
                <a:solidFill>
                  <a:srgbClr val="FFC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1ED446B0-3909-430E-82E2-FF9228E5AD14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10/9/2023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13CBC43A-EE05-4489-BAF7-46EEBAD088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00667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707886"/>
          </a:xfrm>
        </p:spPr>
        <p:txBody>
          <a:bodyPr wrap="square"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48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B4F69722-DE38-48A1-AE1D-3800820396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10/9/2023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96BCFECF-3C34-4765-9B53-878C9A21C2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0472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4800" baseline="0">
                <a:solidFill>
                  <a:srgbClr val="FFC000"/>
                </a:solidFill>
                <a:latin typeface="Copperplate Gothic Bold" panose="020E07050202060204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141649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/>
          <a:lstStyle>
            <a:lvl1pPr>
              <a:defRPr baseline="0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 baseline="0">
                <a:latin typeface="Calibri" pitchFamily="34" charset="0"/>
              </a:defRPr>
            </a:lvl1pPr>
            <a:lvl2pPr>
              <a:defRPr sz="2400" baseline="0">
                <a:latin typeface="Calibri" pitchFamily="34" charset="0"/>
              </a:defRPr>
            </a:lvl2pPr>
            <a:lvl3pPr>
              <a:defRPr sz="2000" baseline="0">
                <a:latin typeface="Calibri" pitchFamily="34" charset="0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 baseline="0">
                <a:latin typeface="Calibri" pitchFamily="34" charset="0"/>
              </a:defRPr>
            </a:lvl1pPr>
            <a:lvl2pPr>
              <a:defRPr sz="2400" baseline="0">
                <a:latin typeface="Calibri" pitchFamily="34" charset="0"/>
              </a:defRPr>
            </a:lvl2pPr>
            <a:lvl3pPr>
              <a:defRPr sz="2000" baseline="0">
                <a:latin typeface="Calibri" pitchFamily="34" charset="0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6B8C2B60-D548-4378-BBB5-057B46E6579D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10/9/2023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CF5E8DB5-CC15-45C4-A45C-907E4BCAA2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603122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122C7450-BAF5-4D97-9790-C433E74AB96D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10/9/2023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A28195F4-CD95-44C6-97AB-0A617573AE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815471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24E1A1F-4DDB-435E-B809-E1AAD7029633}" type="datetimeFigureOut">
              <a:rPr lang="en-US"/>
              <a:pPr>
                <a:defRPr/>
              </a:pPr>
              <a:t>10/9/2023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96F9391-B8C9-4E31-8A25-274DAC7B2B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860899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01B71-AC65-4D34-B8F9-540667B352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456650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9889"/>
            <a:ext cx="8229600" cy="76944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1AD9A1AC-3E6B-4E7E-A94C-68B93B86995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50234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rgbClr val="3B3B3B"/>
            </a:gs>
            <a:gs pos="0">
              <a:schemeClr val="tx2">
                <a:lumMod val="95000"/>
                <a:lumOff val="5000"/>
              </a:schemeClr>
            </a:gs>
            <a:gs pos="0">
              <a:schemeClr val="tx2">
                <a:lumMod val="95000"/>
                <a:lumOff val="5000"/>
              </a:schemeClr>
            </a:gs>
            <a:gs pos="0">
              <a:schemeClr val="tx2">
                <a:lumMod val="95000"/>
                <a:lumOff val="5000"/>
              </a:schemeClr>
            </a:gs>
            <a:gs pos="0">
              <a:schemeClr val="tx2">
                <a:lumMod val="95000"/>
                <a:lumOff val="5000"/>
              </a:schemeClr>
            </a:gs>
            <a:gs pos="0">
              <a:schemeClr val="tx2">
                <a:lumMod val="95000"/>
                <a:lumOff val="5000"/>
              </a:schemeClr>
            </a:gs>
            <a:gs pos="0">
              <a:schemeClr val="tx2">
                <a:lumMod val="95000"/>
                <a:lumOff val="5000"/>
              </a:schemeClr>
            </a:gs>
            <a:gs pos="0">
              <a:schemeClr val="tx2">
                <a:lumMod val="95000"/>
                <a:lumOff val="5000"/>
              </a:schemeClr>
            </a:gs>
            <a:gs pos="93000">
              <a:schemeClr val="tx1">
                <a:lumMod val="52000"/>
              </a:schemeClr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21376" y="249890"/>
            <a:ext cx="6901248" cy="769441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6699FF">
                  <a:alpha val="20000"/>
                </a:srgbClr>
              </a:gs>
            </a:gsLst>
            <a:lin ang="18900000" scaled="1"/>
          </a:gradFill>
          <a:ln w="12700">
            <a:solidFill>
              <a:schemeClr val="accent3">
                <a:lumMod val="8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947B678-7654-4192-8AEF-8A8E7E6DF4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116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74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5" r:id="rId10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2F"/>
          </a:solidFill>
          <a:latin typeface="Calisto MT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2F"/>
          </a:solidFill>
          <a:latin typeface="Calisto MT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2F"/>
          </a:solidFill>
          <a:latin typeface="Calisto MT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2F"/>
          </a:solidFill>
          <a:latin typeface="Calisto MT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FFCC"/>
        </a:buClr>
        <a:buSzPct val="80000"/>
        <a:buFont typeface="Arial" charset="0"/>
        <a:buChar char="•"/>
        <a:defRPr sz="3200">
          <a:solidFill>
            <a:schemeClr val="bg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6699FF"/>
        </a:buClr>
        <a:buSzPct val="50000"/>
        <a:buFont typeface="Arial" charset="0"/>
        <a:buChar char="•"/>
        <a:defRPr sz="2800">
          <a:solidFill>
            <a:srgbClr val="FFFFCC"/>
          </a:solidFill>
          <a:latin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70C0"/>
        </a:buClr>
        <a:buSzPct val="50000"/>
        <a:buChar char="•"/>
        <a:defRPr sz="2400">
          <a:solidFill>
            <a:srgbClr val="FFFF99"/>
          </a:solidFill>
          <a:latin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emf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emf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emf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2.png"/><Relationship Id="rId4" Type="http://schemas.openxmlformats.org/officeDocument/2006/relationships/image" Target="../media/image201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4.jpe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6.png"/><Relationship Id="rId4" Type="http://schemas.openxmlformats.org/officeDocument/2006/relationships/image" Target="../media/image205.png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4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218.png"/><Relationship Id="rId4" Type="http://schemas.openxmlformats.org/officeDocument/2006/relationships/image" Target="../media/image217.pn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5.png"/><Relationship Id="rId4" Type="http://schemas.openxmlformats.org/officeDocument/2006/relationships/image" Target="../media/image224.pn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9.png"/><Relationship Id="rId4" Type="http://schemas.openxmlformats.org/officeDocument/2006/relationships/image" Target="../media/image228.pn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1.pn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5.pn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7.pn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9.png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5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3.pn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4" Type="http://schemas.openxmlformats.org/officeDocument/2006/relationships/image" Target="../media/image245.jpeg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8.png"/><Relationship Id="rId4" Type="http://schemas.openxmlformats.org/officeDocument/2006/relationships/image" Target="../media/image247.jpeg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0.png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4.png"/><Relationship Id="rId5" Type="http://schemas.openxmlformats.org/officeDocument/2006/relationships/image" Target="../media/image253.png"/><Relationship Id="rId4" Type="http://schemas.openxmlformats.org/officeDocument/2006/relationships/image" Target="../media/image2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7.jpeg"/><Relationship Id="rId4" Type="http://schemas.openxmlformats.org/officeDocument/2006/relationships/image" Target="../media/image256.png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1.png"/><Relationship Id="rId5" Type="http://schemas.openxmlformats.org/officeDocument/2006/relationships/image" Target="../media/image260.png"/><Relationship Id="rId4" Type="http://schemas.openxmlformats.org/officeDocument/2006/relationships/image" Target="../media/image259.png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3.png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png"/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png"/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1.png"/><Relationship Id="rId5" Type="http://schemas.openxmlformats.org/officeDocument/2006/relationships/image" Target="../media/image270.jpeg"/><Relationship Id="rId4" Type="http://schemas.openxmlformats.org/officeDocument/2006/relationships/image" Target="../media/image269.jpeg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png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png"/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7.png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7.png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png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png"/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0.png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2.png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png"/><Relationship Id="rId2" Type="http://schemas.openxmlformats.org/officeDocument/2006/relationships/image" Target="../media/image284.pn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png"/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0.png"/><Relationship Id="rId5" Type="http://schemas.openxmlformats.org/officeDocument/2006/relationships/image" Target="../media/image289.png"/><Relationship Id="rId4" Type="http://schemas.openxmlformats.org/officeDocument/2006/relationships/image" Target="../media/image288.png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2.png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png"/><Relationship Id="rId2" Type="http://schemas.openxmlformats.org/officeDocument/2006/relationships/image" Target="../media/image293.pn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5.jpeg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png"/><Relationship Id="rId2" Type="http://schemas.openxmlformats.org/officeDocument/2006/relationships/image" Target="../media/image296.pn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9.png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2.png"/><Relationship Id="rId4" Type="http://schemas.openxmlformats.org/officeDocument/2006/relationships/image" Target="../media/image301.png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png"/><Relationship Id="rId2" Type="http://schemas.openxmlformats.org/officeDocument/2006/relationships/image" Target="../media/image30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6.png"/><Relationship Id="rId4" Type="http://schemas.openxmlformats.org/officeDocument/2006/relationships/image" Target="../media/image305.png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png"/><Relationship Id="rId2" Type="http://schemas.openxmlformats.org/officeDocument/2006/relationships/image" Target="../media/image307.png"/><Relationship Id="rId1" Type="http://schemas.openxmlformats.org/officeDocument/2006/relationships/slideLayout" Target="../slideLayouts/slideLayout6.xml"/></Relationships>
</file>

<file path=ppt/slides/_rels/slide2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9.png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1.png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2.png"/><Relationship Id="rId1" Type="http://schemas.openxmlformats.org/officeDocument/2006/relationships/slideLayout" Target="../slideLayouts/slideLayout5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6.png"/><Relationship Id="rId5" Type="http://schemas.openxmlformats.org/officeDocument/2006/relationships/image" Target="../media/image315.png"/><Relationship Id="rId4" Type="http://schemas.openxmlformats.org/officeDocument/2006/relationships/image" Target="../media/image314.png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tiff"/><Relationship Id="rId2" Type="http://schemas.openxmlformats.org/officeDocument/2006/relationships/image" Target="../media/image3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9.png"/></Relationships>
</file>

<file path=ppt/slides/_rels/slide2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3.png"/><Relationship Id="rId4" Type="http://schemas.openxmlformats.org/officeDocument/2006/relationships/image" Target="../media/image322.png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4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5.jpeg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8.png"/><Relationship Id="rId4" Type="http://schemas.openxmlformats.org/officeDocument/2006/relationships/image" Target="../media/image3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9.png"/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7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1.png"/><Relationship Id="rId1" Type="http://schemas.openxmlformats.org/officeDocument/2006/relationships/slideLayout" Target="../slideLayouts/slideLayout5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6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.xml"/><Relationship Id="rId6" Type="http://schemas.openxmlformats.org/officeDocument/2006/relationships/image" Target="../media/image323.png"/><Relationship Id="rId5" Type="http://schemas.openxmlformats.org/officeDocument/2006/relationships/image" Target="../media/image321.png"/><Relationship Id="rId4" Type="http://schemas.openxmlformats.org/officeDocument/2006/relationships/image" Target="../media/image320.png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2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3.png"/></Relationships>
</file>

<file path=ppt/slides/_rels/slide2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4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5.png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4.png"/><Relationship Id="rId2" Type="http://schemas.openxmlformats.org/officeDocument/2006/relationships/image" Target="../media/image33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7.png"/><Relationship Id="rId1" Type="http://schemas.openxmlformats.org/officeDocument/2006/relationships/slideLayout" Target="../slideLayouts/slideLayout5.xml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9.jpeg"/><Relationship Id="rId2" Type="http://schemas.openxmlformats.org/officeDocument/2006/relationships/image" Target="../media/image33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1.png"/><Relationship Id="rId4" Type="http://schemas.openxmlformats.org/officeDocument/2006/relationships/image" Target="../media/image340.jpeg"/></Relationships>
</file>

<file path=ppt/slides/_rels/slide2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2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5.xml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3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6.png"/><Relationship Id="rId5" Type="http://schemas.openxmlformats.org/officeDocument/2006/relationships/image" Target="../media/image345.png"/><Relationship Id="rId4" Type="http://schemas.openxmlformats.org/officeDocument/2006/relationships/image" Target="../media/image344.png"/></Relationships>
</file>

<file path=ppt/slides/_rels/slide2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7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0.png"/><Relationship Id="rId5" Type="http://schemas.openxmlformats.org/officeDocument/2006/relationships/image" Target="../media/image349.jpeg"/><Relationship Id="rId4" Type="http://schemas.openxmlformats.org/officeDocument/2006/relationships/image" Target="../media/image348.png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1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3.jpeg"/><Relationship Id="rId4" Type="http://schemas.openxmlformats.org/officeDocument/2006/relationships/image" Target="../media/image352.jpeg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4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6.png"/><Relationship Id="rId4" Type="http://schemas.openxmlformats.org/officeDocument/2006/relationships/image" Target="../media/image3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7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9.png"/><Relationship Id="rId4" Type="http://schemas.openxmlformats.org/officeDocument/2006/relationships/image" Target="../media/image358.png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1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2.png"/></Relationships>
</file>

<file path=ppt/slides/_rels/slide2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4.png"/><Relationship Id="rId2" Type="http://schemas.openxmlformats.org/officeDocument/2006/relationships/image" Target="../media/image363.png"/><Relationship Id="rId1" Type="http://schemas.openxmlformats.org/officeDocument/2006/relationships/slideLayout" Target="../slideLayouts/slideLayout7.xml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6.png"/><Relationship Id="rId2" Type="http://schemas.openxmlformats.org/officeDocument/2006/relationships/image" Target="../media/image3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7.png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9.png"/><Relationship Id="rId2" Type="http://schemas.openxmlformats.org/officeDocument/2006/relationships/image" Target="../media/image3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0.png"/></Relationships>
</file>

<file path=ppt/slides/_rels/slide2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1.png"/><Relationship Id="rId7" Type="http://schemas.openxmlformats.org/officeDocument/2006/relationships/image" Target="../media/image375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4.png"/><Relationship Id="rId5" Type="http://schemas.openxmlformats.org/officeDocument/2006/relationships/image" Target="../media/image373.png"/><Relationship Id="rId4" Type="http://schemas.openxmlformats.org/officeDocument/2006/relationships/image" Target="../media/image37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6.png"/><Relationship Id="rId7" Type="http://schemas.openxmlformats.org/officeDocument/2006/relationships/image" Target="../media/image380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9.png"/><Relationship Id="rId5" Type="http://schemas.openxmlformats.org/officeDocument/2006/relationships/image" Target="../media/image378.png"/><Relationship Id="rId4" Type="http://schemas.openxmlformats.org/officeDocument/2006/relationships/image" Target="../media/image377.png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4.png"/><Relationship Id="rId2" Type="http://schemas.openxmlformats.org/officeDocument/2006/relationships/image" Target="../media/image3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9.png"/><Relationship Id="rId4" Type="http://schemas.openxmlformats.org/officeDocument/2006/relationships/image" Target="../media/image376.png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1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4.png"/><Relationship Id="rId5" Type="http://schemas.openxmlformats.org/officeDocument/2006/relationships/image" Target="../media/image383.png"/><Relationship Id="rId4" Type="http://schemas.openxmlformats.org/officeDocument/2006/relationships/image" Target="../media/image382.png"/></Relationships>
</file>

<file path=ppt/slides/_rels/slide2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6.png"/><Relationship Id="rId1" Type="http://schemas.openxmlformats.org/officeDocument/2006/relationships/slideLayout" Target="../slideLayouts/slideLayout7.xml"/></Relationships>
</file>

<file path=ppt/slides/_rels/slide2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0.xml"/><Relationship Id="rId7" Type="http://schemas.openxmlformats.org/officeDocument/2006/relationships/image" Target="../media/image39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389.png"/><Relationship Id="rId5" Type="http://schemas.openxmlformats.org/officeDocument/2006/relationships/image" Target="../media/image388.png"/><Relationship Id="rId4" Type="http://schemas.openxmlformats.org/officeDocument/2006/relationships/image" Target="../media/image387.png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1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2.png"/></Relationships>
</file>

<file path=ppt/slides/_rels/slide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/Relationships>
</file>

<file path=ppt/slides/_rels/slide2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8.png"/><Relationship Id="rId3" Type="http://schemas.openxmlformats.org/officeDocument/2006/relationships/notesSlide" Target="../notesSlides/notesSlide102.xml"/><Relationship Id="rId7" Type="http://schemas.openxmlformats.org/officeDocument/2006/relationships/image" Target="../media/image39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396.png"/><Relationship Id="rId5" Type="http://schemas.openxmlformats.org/officeDocument/2006/relationships/image" Target="../media/image395.png"/><Relationship Id="rId4" Type="http://schemas.openxmlformats.org/officeDocument/2006/relationships/image" Target="../media/image39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image" Target="../media/image3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3.png"/><Relationship Id="rId5" Type="http://schemas.openxmlformats.org/officeDocument/2006/relationships/image" Target="../media/image402.png"/><Relationship Id="rId4" Type="http://schemas.openxmlformats.org/officeDocument/2006/relationships/image" Target="../media/image401.png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4.jpeg"/><Relationship Id="rId1" Type="http://schemas.openxmlformats.org/officeDocument/2006/relationships/slideLayout" Target="../slideLayouts/slideLayout1.xml"/></Relationships>
</file>

<file path=ppt/slides/_rels/slide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8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8F812-AC36-7B4C-CD5D-86280929EF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854B86-2F8E-7BCA-4AC9-7144FD9B3F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white rectangular frame with text&#10;&#10;Description automatically generated">
            <a:extLst>
              <a:ext uri="{FF2B5EF4-FFF2-40B4-BE49-F238E27FC236}">
                <a16:creationId xmlns:a16="http://schemas.microsoft.com/office/drawing/2014/main" id="{F42B7F08-07E8-2622-DE5F-ED61D7655B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" y="0"/>
            <a:ext cx="9143111" cy="514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6EE513-5A87-DDD4-2E94-59EAD5FB62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96" t="26296" r="9896" b="20371"/>
          <a:stretch/>
        </p:blipFill>
        <p:spPr>
          <a:xfrm>
            <a:off x="1904999" y="1428750"/>
            <a:ext cx="5334001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327022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4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86050" y="790575"/>
            <a:ext cx="3690809" cy="3371850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79567" y="4343400"/>
            <a:ext cx="903774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 y, E</a:t>
            </a:r>
          </a:p>
        </p:txBody>
      </p:sp>
      <p:sp>
        <p:nvSpPr>
          <p:cNvPr id="4" name="Notched Right Arrow 11">
            <a:extLst>
              <a:ext uri="{FF2B5EF4-FFF2-40B4-BE49-F238E27FC236}">
                <a16:creationId xmlns:a16="http://schemas.microsoft.com/office/drawing/2014/main" id="{A188027D-B7F2-4E30-91E7-0341415EE2D7}"/>
              </a:ext>
            </a:extLst>
          </p:cNvPr>
          <p:cNvSpPr/>
          <p:nvPr/>
        </p:nvSpPr>
        <p:spPr bwMode="auto">
          <a:xfrm rot="6461815">
            <a:off x="4387340" y="988010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506277"/>
      </p:ext>
    </p:extLst>
  </p:cSld>
  <p:clrMapOvr>
    <a:masterClrMapping/>
  </p:clrMapOvr>
  <p:transition>
    <p:fade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96441"/>
            <a:ext cx="4286250" cy="495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938462"/>
      </p:ext>
    </p:extLst>
  </p:cSld>
  <p:clrMapOvr>
    <a:masterClrMapping/>
  </p:clrMapOvr>
  <p:transition>
    <p:fade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96441"/>
            <a:ext cx="4286250" cy="49506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76567" y="285751"/>
            <a:ext cx="3190874" cy="507831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3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Cortical Dysplasia</a:t>
            </a:r>
          </a:p>
        </p:txBody>
      </p:sp>
    </p:spTree>
    <p:extLst>
      <p:ext uri="{BB962C8B-B14F-4D97-AF65-F5344CB8AC3E}">
        <p14:creationId xmlns:p14="http://schemas.microsoft.com/office/powerpoint/2010/main" val="42792537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96441"/>
            <a:ext cx="4286250" cy="495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332149"/>
      </p:ext>
    </p:extLst>
  </p:cSld>
  <p:clrMapOvr>
    <a:masterClrMapping/>
  </p:clrMapOvr>
  <p:transition>
    <p:fade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96441"/>
            <a:ext cx="4286250" cy="4950619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 bwMode="auto">
          <a:xfrm flipH="1">
            <a:off x="5314950" y="1543050"/>
            <a:ext cx="800100" cy="685800"/>
          </a:xfrm>
          <a:prstGeom prst="straightConnector1">
            <a:avLst/>
          </a:prstGeom>
          <a:solidFill>
            <a:schemeClr val="accent1"/>
          </a:solidFill>
          <a:ln w="1524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2564982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96441"/>
            <a:ext cx="4286250" cy="4950619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 bwMode="auto">
          <a:xfrm>
            <a:off x="3200400" y="2164246"/>
            <a:ext cx="742950" cy="571500"/>
          </a:xfrm>
          <a:prstGeom prst="straightConnector1">
            <a:avLst/>
          </a:prstGeom>
          <a:solidFill>
            <a:schemeClr val="accent1"/>
          </a:solidFill>
          <a:ln w="1524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3174762" y="171451"/>
            <a:ext cx="2794484" cy="507831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3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Schizencephaly</a:t>
            </a:r>
            <a:endParaRPr lang="en-US" sz="3300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2638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96441"/>
            <a:ext cx="4286250" cy="49506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20724" y="438150"/>
            <a:ext cx="3702552" cy="507831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3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Septum Pellucidum?</a:t>
            </a:r>
          </a:p>
        </p:txBody>
      </p:sp>
    </p:spTree>
    <p:extLst>
      <p:ext uri="{BB962C8B-B14F-4D97-AF65-F5344CB8AC3E}">
        <p14:creationId xmlns:p14="http://schemas.microsoft.com/office/powerpoint/2010/main" val="3602982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96441"/>
            <a:ext cx="4286250" cy="495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541168"/>
      </p:ext>
    </p:extLst>
  </p:cSld>
  <p:clrMapOvr>
    <a:masterClrMapping/>
  </p:clrMapOvr>
  <p:transition>
    <p:fade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96441"/>
            <a:ext cx="4286250" cy="495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3859"/>
      </p:ext>
    </p:extLst>
  </p:cSld>
  <p:clrMapOvr>
    <a:masterClrMapping/>
  </p:clrMapOvr>
  <p:transition>
    <p:fade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2" t="6018" r="14584" b="33333"/>
          <a:stretch/>
        </p:blipFill>
        <p:spPr bwMode="auto">
          <a:xfrm>
            <a:off x="1878806" y="342900"/>
            <a:ext cx="5379245" cy="4590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 bwMode="auto">
          <a:xfrm>
            <a:off x="3886200" y="3200400"/>
            <a:ext cx="1200150" cy="74295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7FB559-F6E0-0D16-AAF7-780FB212CF58}"/>
              </a:ext>
            </a:extLst>
          </p:cNvPr>
          <p:cNvSpPr txBox="1"/>
          <p:nvPr/>
        </p:nvSpPr>
        <p:spPr>
          <a:xfrm>
            <a:off x="2735027" y="438150"/>
            <a:ext cx="3673954" cy="507831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3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Optic nerves normal</a:t>
            </a:r>
          </a:p>
        </p:txBody>
      </p:sp>
    </p:spTree>
    <p:extLst>
      <p:ext uri="{BB962C8B-B14F-4D97-AF65-F5344CB8AC3E}">
        <p14:creationId xmlns:p14="http://schemas.microsoft.com/office/powerpoint/2010/main" val="13761179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CF002B-566A-62AD-8A9E-023C5D1CA675}"/>
              </a:ext>
            </a:extLst>
          </p:cNvPr>
          <p:cNvSpPr txBox="1"/>
          <p:nvPr/>
        </p:nvSpPr>
        <p:spPr>
          <a:xfrm>
            <a:off x="3970713" y="1294477"/>
            <a:ext cx="1202573" cy="255454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16600" dirty="0">
                <a:solidFill>
                  <a:srgbClr val="FFC000"/>
                </a:solidFill>
                <a:latin typeface="Berlin Sans FB Demi" panose="020E0802020502020306" pitchFamily="34" charset="0"/>
                <a:cs typeface="Calibri" pitchFamily="34" charset="0"/>
              </a:rPr>
              <a:t>7</a:t>
            </a:r>
            <a:endParaRPr lang="en-US" sz="3300" dirty="0">
              <a:solidFill>
                <a:srgbClr val="FFC000"/>
              </a:solidFill>
              <a:latin typeface="Berlin Sans FB Demi" panose="020E0802020502020306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817364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7" t="6334" r="14667" b="16000"/>
          <a:stretch/>
        </p:blipFill>
        <p:spPr bwMode="auto">
          <a:xfrm>
            <a:off x="1628775" y="971550"/>
            <a:ext cx="2886075" cy="3312588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14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7" t="5000" r="10667" b="8333"/>
          <a:stretch/>
        </p:blipFill>
        <p:spPr bwMode="auto">
          <a:xfrm>
            <a:off x="4629150" y="971550"/>
            <a:ext cx="2800350" cy="3294530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Notched Right Arrow 11">
            <a:extLst>
              <a:ext uri="{FF2B5EF4-FFF2-40B4-BE49-F238E27FC236}">
                <a16:creationId xmlns:a16="http://schemas.microsoft.com/office/drawing/2014/main" id="{EC6F2825-F1C5-477E-A52E-84238C1A6415}"/>
              </a:ext>
            </a:extLst>
          </p:cNvPr>
          <p:cNvSpPr/>
          <p:nvPr/>
        </p:nvSpPr>
        <p:spPr bwMode="auto">
          <a:xfrm rot="4161470">
            <a:off x="2074961" y="1214450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5" name="Notched Right Arrow 11">
            <a:extLst>
              <a:ext uri="{FF2B5EF4-FFF2-40B4-BE49-F238E27FC236}">
                <a16:creationId xmlns:a16="http://schemas.microsoft.com/office/drawing/2014/main" id="{346506E9-4870-4D6F-ABB8-ADCCD3FC2383}"/>
              </a:ext>
            </a:extLst>
          </p:cNvPr>
          <p:cNvSpPr/>
          <p:nvPr/>
        </p:nvSpPr>
        <p:spPr bwMode="auto">
          <a:xfrm rot="4161470">
            <a:off x="5046761" y="1214451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951535"/>
      </p:ext>
    </p:extLst>
  </p:cSld>
  <p:clrMapOvr>
    <a:masterClrMapping/>
  </p:clrMapOvr>
  <p:transition>
    <p:fade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>
            <a:extLst>
              <a:ext uri="{FF2B5EF4-FFF2-40B4-BE49-F238E27FC236}">
                <a16:creationId xmlns:a16="http://schemas.microsoft.com/office/drawing/2014/main" id="{6A36FA8C-8001-4513-B8C5-A6E5B4E90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06" y="-1168003"/>
            <a:ext cx="6300788" cy="747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Notched Right Arrow 11">
            <a:extLst>
              <a:ext uri="{FF2B5EF4-FFF2-40B4-BE49-F238E27FC236}">
                <a16:creationId xmlns:a16="http://schemas.microsoft.com/office/drawing/2014/main" id="{46A3BBDF-AC79-4E17-97C0-E61F5E4E8D58}"/>
              </a:ext>
            </a:extLst>
          </p:cNvPr>
          <p:cNvSpPr/>
          <p:nvPr/>
        </p:nvSpPr>
        <p:spPr bwMode="auto">
          <a:xfrm rot="7788783">
            <a:off x="4815555" y="1325538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4" name="Notched Right Arrow 11">
            <a:extLst>
              <a:ext uri="{FF2B5EF4-FFF2-40B4-BE49-F238E27FC236}">
                <a16:creationId xmlns:a16="http://schemas.microsoft.com/office/drawing/2014/main" id="{6DE3F5B3-6979-4E9F-ABB1-6FDC5C2FD670}"/>
              </a:ext>
            </a:extLst>
          </p:cNvPr>
          <p:cNvSpPr/>
          <p:nvPr/>
        </p:nvSpPr>
        <p:spPr bwMode="auto">
          <a:xfrm rot="7788783">
            <a:off x="5615335" y="2239939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C817A8-6FCC-018B-4E7E-7CF8BFCC83BD}"/>
              </a:ext>
            </a:extLst>
          </p:cNvPr>
          <p:cNvSpPr txBox="1"/>
          <p:nvPr/>
        </p:nvSpPr>
        <p:spPr>
          <a:xfrm>
            <a:off x="3458433" y="4572000"/>
            <a:ext cx="218938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Tubulinopathy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>
            <a:extLst>
              <a:ext uri="{FF2B5EF4-FFF2-40B4-BE49-F238E27FC236}">
                <a16:creationId xmlns:a16="http://schemas.microsoft.com/office/drawing/2014/main" id="{99822C5E-9FA5-4DC7-85CC-1E34E7AF74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06" y="-1168003"/>
            <a:ext cx="6300788" cy="747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FF5497-54F5-075D-108E-8CC48E3C6F03}"/>
              </a:ext>
            </a:extLst>
          </p:cNvPr>
          <p:cNvSpPr txBox="1"/>
          <p:nvPr/>
        </p:nvSpPr>
        <p:spPr>
          <a:xfrm>
            <a:off x="3458433" y="4552950"/>
            <a:ext cx="218938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Tubulinopathy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>
            <a:extLst>
              <a:ext uri="{FF2B5EF4-FFF2-40B4-BE49-F238E27FC236}">
                <a16:creationId xmlns:a16="http://schemas.microsoft.com/office/drawing/2014/main" id="{CAECDC8E-FDEF-4456-A7D6-DF49E6F200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06" y="-1168003"/>
            <a:ext cx="6300788" cy="747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CB4710-5C4A-A42C-91A9-AB25F3E87051}"/>
              </a:ext>
            </a:extLst>
          </p:cNvPr>
          <p:cNvSpPr txBox="1"/>
          <p:nvPr/>
        </p:nvSpPr>
        <p:spPr>
          <a:xfrm>
            <a:off x="3458433" y="4572000"/>
            <a:ext cx="218938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Tubulinopathy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>
            <a:extLst>
              <a:ext uri="{FF2B5EF4-FFF2-40B4-BE49-F238E27FC236}">
                <a16:creationId xmlns:a16="http://schemas.microsoft.com/office/drawing/2014/main" id="{947B39A3-8C7E-487D-A3F7-A6C2094B3E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06" y="-1168003"/>
            <a:ext cx="6300788" cy="747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F81042-C4A0-5D40-C80D-627AFF8CEC13}"/>
              </a:ext>
            </a:extLst>
          </p:cNvPr>
          <p:cNvSpPr txBox="1"/>
          <p:nvPr/>
        </p:nvSpPr>
        <p:spPr>
          <a:xfrm>
            <a:off x="3458433" y="4572000"/>
            <a:ext cx="218938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Tubulinopathy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>
            <a:extLst>
              <a:ext uri="{FF2B5EF4-FFF2-40B4-BE49-F238E27FC236}">
                <a16:creationId xmlns:a16="http://schemas.microsoft.com/office/drawing/2014/main" id="{7F8AD006-8B17-43A1-A8D0-334074F7B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06" y="-1168003"/>
            <a:ext cx="6300788" cy="747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C3F64E-B475-F67B-B792-B4947537026D}"/>
              </a:ext>
            </a:extLst>
          </p:cNvPr>
          <p:cNvSpPr txBox="1"/>
          <p:nvPr/>
        </p:nvSpPr>
        <p:spPr>
          <a:xfrm>
            <a:off x="3458433" y="4572000"/>
            <a:ext cx="218938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Tubulinopathy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>
            <a:extLst>
              <a:ext uri="{FF2B5EF4-FFF2-40B4-BE49-F238E27FC236}">
                <a16:creationId xmlns:a16="http://schemas.microsoft.com/office/drawing/2014/main" id="{499C0440-8DFE-49CB-84EB-E544DF7E9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06" y="-1168003"/>
            <a:ext cx="6300788" cy="747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D57B3E-1EFB-22DA-87D0-17F35EB37912}"/>
              </a:ext>
            </a:extLst>
          </p:cNvPr>
          <p:cNvSpPr txBox="1"/>
          <p:nvPr/>
        </p:nvSpPr>
        <p:spPr>
          <a:xfrm>
            <a:off x="3458433" y="4572000"/>
            <a:ext cx="218938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Tubulinopathy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>
            <a:extLst>
              <a:ext uri="{FF2B5EF4-FFF2-40B4-BE49-F238E27FC236}">
                <a16:creationId xmlns:a16="http://schemas.microsoft.com/office/drawing/2014/main" id="{55A5284B-D73A-4581-9A1F-82DF8B21B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06" y="-1168003"/>
            <a:ext cx="6300788" cy="747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548358-2717-D687-6631-0F20451E043F}"/>
              </a:ext>
            </a:extLst>
          </p:cNvPr>
          <p:cNvSpPr txBox="1"/>
          <p:nvPr/>
        </p:nvSpPr>
        <p:spPr>
          <a:xfrm>
            <a:off x="3458433" y="4572000"/>
            <a:ext cx="218938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Tubulinopathy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>
            <a:extLst>
              <a:ext uri="{FF2B5EF4-FFF2-40B4-BE49-F238E27FC236}">
                <a16:creationId xmlns:a16="http://schemas.microsoft.com/office/drawing/2014/main" id="{07B548FA-44A8-4AE6-950E-0B96249F59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06" y="-1168003"/>
            <a:ext cx="6300788" cy="747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01A434-DF1D-08D5-0D58-F6F0B6DA869D}"/>
              </a:ext>
            </a:extLst>
          </p:cNvPr>
          <p:cNvSpPr txBox="1"/>
          <p:nvPr/>
        </p:nvSpPr>
        <p:spPr>
          <a:xfrm>
            <a:off x="3458433" y="4572000"/>
            <a:ext cx="218938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Tubulinopathy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>
            <a:extLst>
              <a:ext uri="{FF2B5EF4-FFF2-40B4-BE49-F238E27FC236}">
                <a16:creationId xmlns:a16="http://schemas.microsoft.com/office/drawing/2014/main" id="{041D2BE8-206B-4A16-B25F-2EC6622CA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06" y="-1168003"/>
            <a:ext cx="6300788" cy="747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15F536-B1F2-237D-82BB-91DBE5460740}"/>
              </a:ext>
            </a:extLst>
          </p:cNvPr>
          <p:cNvSpPr txBox="1"/>
          <p:nvPr/>
        </p:nvSpPr>
        <p:spPr>
          <a:xfrm>
            <a:off x="3458433" y="4572000"/>
            <a:ext cx="218938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Tubulinopathy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>
            <a:extLst>
              <a:ext uri="{FF2B5EF4-FFF2-40B4-BE49-F238E27FC236}">
                <a16:creationId xmlns:a16="http://schemas.microsoft.com/office/drawing/2014/main" id="{A0374657-0C56-4DAF-B77C-3CB6248B69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06" y="-1168003"/>
            <a:ext cx="6300788" cy="747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43DE1D-F643-A889-87FB-017007D04C85}"/>
              </a:ext>
            </a:extLst>
          </p:cNvPr>
          <p:cNvSpPr txBox="1"/>
          <p:nvPr/>
        </p:nvSpPr>
        <p:spPr>
          <a:xfrm>
            <a:off x="3458433" y="4572000"/>
            <a:ext cx="218938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Tubulinopathy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4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3" t="12395" r="27854" b="17262"/>
          <a:stretch/>
        </p:blipFill>
        <p:spPr bwMode="auto">
          <a:xfrm>
            <a:off x="1644573" y="1513386"/>
            <a:ext cx="2984577" cy="2402478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24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1" t="22396" r="24479" b="18750"/>
          <a:stretch/>
        </p:blipFill>
        <p:spPr bwMode="auto">
          <a:xfrm>
            <a:off x="4686300" y="830462"/>
            <a:ext cx="2905125" cy="3419574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Notched Right Arrow 11">
            <a:extLst>
              <a:ext uri="{FF2B5EF4-FFF2-40B4-BE49-F238E27FC236}">
                <a16:creationId xmlns:a16="http://schemas.microsoft.com/office/drawing/2014/main" id="{B109D3F0-A030-4B29-B2DA-7AC650C97050}"/>
              </a:ext>
            </a:extLst>
          </p:cNvPr>
          <p:cNvSpPr/>
          <p:nvPr/>
        </p:nvSpPr>
        <p:spPr bwMode="auto">
          <a:xfrm rot="4161470">
            <a:off x="5046760" y="2090216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5" name="Notched Right Arrow 11">
            <a:extLst>
              <a:ext uri="{FF2B5EF4-FFF2-40B4-BE49-F238E27FC236}">
                <a16:creationId xmlns:a16="http://schemas.microsoft.com/office/drawing/2014/main" id="{7675727F-1DFD-4E22-8AAA-94CE576DC96A}"/>
              </a:ext>
            </a:extLst>
          </p:cNvPr>
          <p:cNvSpPr/>
          <p:nvPr/>
        </p:nvSpPr>
        <p:spPr bwMode="auto">
          <a:xfrm rot="4161470">
            <a:off x="1903510" y="1385900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808408"/>
      </p:ext>
    </p:extLst>
  </p:cSld>
  <p:clrMapOvr>
    <a:masterClrMapping/>
  </p:clrMapOvr>
  <p:transition>
    <p:fade/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>
            <a:extLst>
              <a:ext uri="{FF2B5EF4-FFF2-40B4-BE49-F238E27FC236}">
                <a16:creationId xmlns:a16="http://schemas.microsoft.com/office/drawing/2014/main" id="{4A8B7C53-4163-4E9D-9B43-C0D513DFB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06" y="-1168003"/>
            <a:ext cx="6300788" cy="747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06075F-AA51-BA0C-A9E0-D6BF8A5B480A}"/>
              </a:ext>
            </a:extLst>
          </p:cNvPr>
          <p:cNvSpPr txBox="1"/>
          <p:nvPr/>
        </p:nvSpPr>
        <p:spPr>
          <a:xfrm>
            <a:off x="3458433" y="4572000"/>
            <a:ext cx="218938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Tubulinopathy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>
            <a:extLst>
              <a:ext uri="{FF2B5EF4-FFF2-40B4-BE49-F238E27FC236}">
                <a16:creationId xmlns:a16="http://schemas.microsoft.com/office/drawing/2014/main" id="{3E9368E8-0F28-416B-BCBB-2421DC624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06" y="-1168003"/>
            <a:ext cx="6300788" cy="747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4F479A-8BD8-BBFF-BE4D-7BF346A4C07D}"/>
              </a:ext>
            </a:extLst>
          </p:cNvPr>
          <p:cNvSpPr txBox="1"/>
          <p:nvPr/>
        </p:nvSpPr>
        <p:spPr>
          <a:xfrm>
            <a:off x="3458433" y="4572000"/>
            <a:ext cx="218938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Tubulinopathy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>
            <a:extLst>
              <a:ext uri="{FF2B5EF4-FFF2-40B4-BE49-F238E27FC236}">
                <a16:creationId xmlns:a16="http://schemas.microsoft.com/office/drawing/2014/main" id="{FA515267-342F-49CF-8F81-A2B483B13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06" y="-1168003"/>
            <a:ext cx="6300788" cy="747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51B5B2-9F86-A29D-24AE-856011032183}"/>
              </a:ext>
            </a:extLst>
          </p:cNvPr>
          <p:cNvSpPr txBox="1"/>
          <p:nvPr/>
        </p:nvSpPr>
        <p:spPr>
          <a:xfrm>
            <a:off x="3458433" y="4572000"/>
            <a:ext cx="218938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Tubulinopathy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>
            <a:extLst>
              <a:ext uri="{FF2B5EF4-FFF2-40B4-BE49-F238E27FC236}">
                <a16:creationId xmlns:a16="http://schemas.microsoft.com/office/drawing/2014/main" id="{8590D39F-56A9-466A-BCAC-0F28D2C71B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06" y="-1168003"/>
            <a:ext cx="6300788" cy="747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A6E94B-8814-780D-5534-5A4B219674F1}"/>
              </a:ext>
            </a:extLst>
          </p:cNvPr>
          <p:cNvSpPr txBox="1"/>
          <p:nvPr/>
        </p:nvSpPr>
        <p:spPr>
          <a:xfrm>
            <a:off x="3458433" y="4572000"/>
            <a:ext cx="218938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Tubulinopathy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>
            <a:extLst>
              <a:ext uri="{FF2B5EF4-FFF2-40B4-BE49-F238E27FC236}">
                <a16:creationId xmlns:a16="http://schemas.microsoft.com/office/drawing/2014/main" id="{3A2C4710-190F-4118-BFA2-013980B77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06" y="-1168003"/>
            <a:ext cx="6300788" cy="747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8FAF46-B22E-7ED3-4C8A-BB683B032403}"/>
              </a:ext>
            </a:extLst>
          </p:cNvPr>
          <p:cNvSpPr txBox="1"/>
          <p:nvPr/>
        </p:nvSpPr>
        <p:spPr>
          <a:xfrm>
            <a:off x="3458433" y="4572000"/>
            <a:ext cx="218938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Tubulinopathy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>
            <a:extLst>
              <a:ext uri="{FF2B5EF4-FFF2-40B4-BE49-F238E27FC236}">
                <a16:creationId xmlns:a16="http://schemas.microsoft.com/office/drawing/2014/main" id="{64AC5F30-1C73-418E-90A8-9038837D5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06" y="-1168003"/>
            <a:ext cx="6300788" cy="747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F59CA5-18E9-7FC9-EEE3-47467DE25D40}"/>
              </a:ext>
            </a:extLst>
          </p:cNvPr>
          <p:cNvSpPr txBox="1"/>
          <p:nvPr/>
        </p:nvSpPr>
        <p:spPr>
          <a:xfrm>
            <a:off x="3458433" y="4572000"/>
            <a:ext cx="218938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Tubulinopathy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>
            <a:extLst>
              <a:ext uri="{FF2B5EF4-FFF2-40B4-BE49-F238E27FC236}">
                <a16:creationId xmlns:a16="http://schemas.microsoft.com/office/drawing/2014/main" id="{9CF6723D-1029-4BD4-BF8B-F525315273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06" y="-1168003"/>
            <a:ext cx="6300788" cy="747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Notched Right Arrow 11">
            <a:extLst>
              <a:ext uri="{FF2B5EF4-FFF2-40B4-BE49-F238E27FC236}">
                <a16:creationId xmlns:a16="http://schemas.microsoft.com/office/drawing/2014/main" id="{E4D654D1-7FDE-4E20-9472-AC4D01AFDF39}"/>
              </a:ext>
            </a:extLst>
          </p:cNvPr>
          <p:cNvSpPr/>
          <p:nvPr/>
        </p:nvSpPr>
        <p:spPr bwMode="auto">
          <a:xfrm rot="3866871">
            <a:off x="3438110" y="1629493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A53948-175E-6084-5922-3EC7E6655FAE}"/>
              </a:ext>
            </a:extLst>
          </p:cNvPr>
          <p:cNvSpPr txBox="1"/>
          <p:nvPr/>
        </p:nvSpPr>
        <p:spPr>
          <a:xfrm>
            <a:off x="3458433" y="4572000"/>
            <a:ext cx="218938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Tubulinopathy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>
            <a:extLst>
              <a:ext uri="{FF2B5EF4-FFF2-40B4-BE49-F238E27FC236}">
                <a16:creationId xmlns:a16="http://schemas.microsoft.com/office/drawing/2014/main" id="{60471D1D-75A3-4021-96CC-B1AF78C19A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06" y="-1168003"/>
            <a:ext cx="6300788" cy="747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Notched Right Arrow 11">
            <a:extLst>
              <a:ext uri="{FF2B5EF4-FFF2-40B4-BE49-F238E27FC236}">
                <a16:creationId xmlns:a16="http://schemas.microsoft.com/office/drawing/2014/main" id="{3528B34C-8F25-4472-BFE2-89EEA8D4C522}"/>
              </a:ext>
            </a:extLst>
          </p:cNvPr>
          <p:cNvSpPr/>
          <p:nvPr/>
        </p:nvSpPr>
        <p:spPr bwMode="auto">
          <a:xfrm rot="7788783">
            <a:off x="5387054" y="982639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B84CE5-D217-4EB9-39AE-123636C313E7}"/>
              </a:ext>
            </a:extLst>
          </p:cNvPr>
          <p:cNvSpPr txBox="1"/>
          <p:nvPr/>
        </p:nvSpPr>
        <p:spPr>
          <a:xfrm>
            <a:off x="3458433" y="4572000"/>
            <a:ext cx="218938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Tubulinopathy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>
            <a:extLst>
              <a:ext uri="{FF2B5EF4-FFF2-40B4-BE49-F238E27FC236}">
                <a16:creationId xmlns:a16="http://schemas.microsoft.com/office/drawing/2014/main" id="{C76EF856-9BB8-4116-B07B-B92058087E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06" y="-1168003"/>
            <a:ext cx="6300788" cy="747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694C10-BBC3-917F-190C-7F7B291DD313}"/>
              </a:ext>
            </a:extLst>
          </p:cNvPr>
          <p:cNvSpPr txBox="1"/>
          <p:nvPr/>
        </p:nvSpPr>
        <p:spPr>
          <a:xfrm>
            <a:off x="3458433" y="4572000"/>
            <a:ext cx="218938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Tubulinopathy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>
            <a:extLst>
              <a:ext uri="{FF2B5EF4-FFF2-40B4-BE49-F238E27FC236}">
                <a16:creationId xmlns:a16="http://schemas.microsoft.com/office/drawing/2014/main" id="{8842A874-871E-4C2D-9103-6A1BDF5DB5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06" y="-1168003"/>
            <a:ext cx="6300788" cy="747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416DCA-81C4-6B84-2D42-40CF276DD355}"/>
              </a:ext>
            </a:extLst>
          </p:cNvPr>
          <p:cNvSpPr txBox="1"/>
          <p:nvPr/>
        </p:nvSpPr>
        <p:spPr>
          <a:xfrm>
            <a:off x="3458433" y="4572000"/>
            <a:ext cx="218938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Tubulinopathy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282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71600" y="228600"/>
            <a:ext cx="2915015" cy="2446638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328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57700" y="228600"/>
            <a:ext cx="2915015" cy="2446638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71600" y="2762250"/>
            <a:ext cx="2915015" cy="2209800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3284" name="Picture 4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57700" y="2771775"/>
            <a:ext cx="2915015" cy="2200275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 bwMode="auto">
          <a:xfrm>
            <a:off x="2286000" y="857250"/>
            <a:ext cx="971550" cy="1085850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7" name="Notched Right Arrow 11">
            <a:extLst>
              <a:ext uri="{FF2B5EF4-FFF2-40B4-BE49-F238E27FC236}">
                <a16:creationId xmlns:a16="http://schemas.microsoft.com/office/drawing/2014/main" id="{21C0EBF8-BDB2-427D-A977-F5F24AC7930E}"/>
              </a:ext>
            </a:extLst>
          </p:cNvPr>
          <p:cNvSpPr/>
          <p:nvPr/>
        </p:nvSpPr>
        <p:spPr bwMode="auto">
          <a:xfrm rot="5400000">
            <a:off x="2011312" y="248700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055ECD-68AE-F62B-55D7-2F161FE3C949}"/>
              </a:ext>
            </a:extLst>
          </p:cNvPr>
          <p:cNvSpPr txBox="1"/>
          <p:nvPr/>
        </p:nvSpPr>
        <p:spPr>
          <a:xfrm>
            <a:off x="2603993" y="4576048"/>
            <a:ext cx="3936014" cy="369332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Abnormal </a:t>
            </a:r>
            <a:r>
              <a:rPr lang="en-US" sz="24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Supracallosal</a:t>
            </a:r>
            <a:r>
              <a:rPr lang="en-US" sz="24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Fibers</a:t>
            </a:r>
            <a:endParaRPr lang="en-US" sz="2100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2146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3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3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3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>
            <a:extLst>
              <a:ext uri="{FF2B5EF4-FFF2-40B4-BE49-F238E27FC236}">
                <a16:creationId xmlns:a16="http://schemas.microsoft.com/office/drawing/2014/main" id="{C02F246D-BA35-4FB4-8DFE-E9209C17F8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06" y="-1168003"/>
            <a:ext cx="6300788" cy="747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4E4BE5-BDD3-0C32-21D7-E875F88B4C97}"/>
              </a:ext>
            </a:extLst>
          </p:cNvPr>
          <p:cNvSpPr txBox="1"/>
          <p:nvPr/>
        </p:nvSpPr>
        <p:spPr>
          <a:xfrm>
            <a:off x="3458433" y="4572000"/>
            <a:ext cx="218938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Tubulinopathy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>
            <a:extLst>
              <a:ext uri="{FF2B5EF4-FFF2-40B4-BE49-F238E27FC236}">
                <a16:creationId xmlns:a16="http://schemas.microsoft.com/office/drawing/2014/main" id="{E060EFA3-8955-4674-922D-18082E3C5C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06" y="-1168003"/>
            <a:ext cx="6300788" cy="747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4F21E1-F460-2EC5-5598-CAD857D6CD1F}"/>
              </a:ext>
            </a:extLst>
          </p:cNvPr>
          <p:cNvSpPr txBox="1"/>
          <p:nvPr/>
        </p:nvSpPr>
        <p:spPr>
          <a:xfrm>
            <a:off x="3458433" y="4572000"/>
            <a:ext cx="218938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Tubulinopathy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>
            <a:extLst>
              <a:ext uri="{FF2B5EF4-FFF2-40B4-BE49-F238E27FC236}">
                <a16:creationId xmlns:a16="http://schemas.microsoft.com/office/drawing/2014/main" id="{4790FD20-6FD6-4C54-B762-B7FA15B45D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06" y="-1168003"/>
            <a:ext cx="6300788" cy="747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20D6CD-B34E-BA07-C86D-02E732722519}"/>
              </a:ext>
            </a:extLst>
          </p:cNvPr>
          <p:cNvSpPr txBox="1"/>
          <p:nvPr/>
        </p:nvSpPr>
        <p:spPr>
          <a:xfrm>
            <a:off x="3458433" y="4572000"/>
            <a:ext cx="218938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Tubulinopathy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>
            <a:extLst>
              <a:ext uri="{FF2B5EF4-FFF2-40B4-BE49-F238E27FC236}">
                <a16:creationId xmlns:a16="http://schemas.microsoft.com/office/drawing/2014/main" id="{B62905C7-9143-46D9-9547-78E35DE772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06" y="-1168003"/>
            <a:ext cx="6300788" cy="747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EF2748-C875-4329-E675-99CA0E82F1F4}"/>
              </a:ext>
            </a:extLst>
          </p:cNvPr>
          <p:cNvSpPr txBox="1"/>
          <p:nvPr/>
        </p:nvSpPr>
        <p:spPr>
          <a:xfrm>
            <a:off x="3458433" y="4572000"/>
            <a:ext cx="218938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Tubulinopathy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>
            <a:extLst>
              <a:ext uri="{FF2B5EF4-FFF2-40B4-BE49-F238E27FC236}">
                <a16:creationId xmlns:a16="http://schemas.microsoft.com/office/drawing/2014/main" id="{E515807C-FE11-43AF-AE3F-9FB9184285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06" y="-1168003"/>
            <a:ext cx="6300788" cy="747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4B92C0-B6F1-1DA6-F938-0FBE6458108B}"/>
              </a:ext>
            </a:extLst>
          </p:cNvPr>
          <p:cNvSpPr txBox="1"/>
          <p:nvPr/>
        </p:nvSpPr>
        <p:spPr>
          <a:xfrm>
            <a:off x="3458433" y="4572000"/>
            <a:ext cx="218938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Tubulinopathy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>
            <a:extLst>
              <a:ext uri="{FF2B5EF4-FFF2-40B4-BE49-F238E27FC236}">
                <a16:creationId xmlns:a16="http://schemas.microsoft.com/office/drawing/2014/main" id="{36E3E389-E26A-45AA-B160-69FC3B576A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06" y="-1168003"/>
            <a:ext cx="6300788" cy="747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23FD98-8FD0-56B2-6534-1449EA948645}"/>
              </a:ext>
            </a:extLst>
          </p:cNvPr>
          <p:cNvSpPr txBox="1"/>
          <p:nvPr/>
        </p:nvSpPr>
        <p:spPr>
          <a:xfrm>
            <a:off x="3458433" y="4572000"/>
            <a:ext cx="218938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Tubulinopathy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>
            <a:extLst>
              <a:ext uri="{FF2B5EF4-FFF2-40B4-BE49-F238E27FC236}">
                <a16:creationId xmlns:a16="http://schemas.microsoft.com/office/drawing/2014/main" id="{1516FDFE-8E2E-4B90-AD6F-21C60927C3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06" y="-1168003"/>
            <a:ext cx="6300788" cy="747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F8FD3E-8A84-EF70-1D3B-739B757EC29B}"/>
              </a:ext>
            </a:extLst>
          </p:cNvPr>
          <p:cNvSpPr txBox="1"/>
          <p:nvPr/>
        </p:nvSpPr>
        <p:spPr>
          <a:xfrm>
            <a:off x="3458433" y="4572000"/>
            <a:ext cx="218938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Tubulinopathy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FAB7CFB0-46B9-425B-9E92-6450CD9BA9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06" y="-1168003"/>
            <a:ext cx="6300788" cy="747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A30E70-3948-BE8F-37BE-839F4E1F36DF}"/>
              </a:ext>
            </a:extLst>
          </p:cNvPr>
          <p:cNvSpPr txBox="1"/>
          <p:nvPr/>
        </p:nvSpPr>
        <p:spPr>
          <a:xfrm>
            <a:off x="3458433" y="4572000"/>
            <a:ext cx="218938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Tubulinopathy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>
            <a:extLst>
              <a:ext uri="{FF2B5EF4-FFF2-40B4-BE49-F238E27FC236}">
                <a16:creationId xmlns:a16="http://schemas.microsoft.com/office/drawing/2014/main" id="{BDD73EEF-D845-481B-9FA8-E02C430A69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06" y="-1168003"/>
            <a:ext cx="6300788" cy="747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91B8C9-69DD-9D17-5B56-55C56A78AAD8}"/>
              </a:ext>
            </a:extLst>
          </p:cNvPr>
          <p:cNvSpPr txBox="1"/>
          <p:nvPr/>
        </p:nvSpPr>
        <p:spPr>
          <a:xfrm>
            <a:off x="3458433" y="4572000"/>
            <a:ext cx="218938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Tubulinopathy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>
            <a:extLst>
              <a:ext uri="{FF2B5EF4-FFF2-40B4-BE49-F238E27FC236}">
                <a16:creationId xmlns:a16="http://schemas.microsoft.com/office/drawing/2014/main" id="{F3131C47-0889-4499-9CFE-511BA0EFE0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06" y="-1168003"/>
            <a:ext cx="6300788" cy="747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BF39D0-2F73-0C16-E4C9-D6FB6F80A116}"/>
              </a:ext>
            </a:extLst>
          </p:cNvPr>
          <p:cNvSpPr txBox="1"/>
          <p:nvPr/>
        </p:nvSpPr>
        <p:spPr>
          <a:xfrm>
            <a:off x="3458433" y="4572000"/>
            <a:ext cx="218938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Tubulinopathy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13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81501" y="790575"/>
            <a:ext cx="3559484" cy="2628900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714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28750" y="171450"/>
            <a:ext cx="2875584" cy="4514850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81501" y="3790950"/>
            <a:ext cx="3936014" cy="369332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Abnormal </a:t>
            </a:r>
            <a:r>
              <a:rPr lang="en-US" sz="24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Supracallosal</a:t>
            </a:r>
            <a:r>
              <a:rPr lang="en-US" sz="24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Fibers</a:t>
            </a:r>
            <a:endParaRPr lang="en-US" sz="2100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Notched Right Arrow 11">
            <a:extLst>
              <a:ext uri="{FF2B5EF4-FFF2-40B4-BE49-F238E27FC236}">
                <a16:creationId xmlns:a16="http://schemas.microsoft.com/office/drawing/2014/main" id="{D58A1C9A-8E3D-F748-1579-48230B2A16B3}"/>
              </a:ext>
            </a:extLst>
          </p:cNvPr>
          <p:cNvSpPr/>
          <p:nvPr/>
        </p:nvSpPr>
        <p:spPr bwMode="auto">
          <a:xfrm rot="7561462">
            <a:off x="2776743" y="314982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3" name="Notched Right Arrow 11">
            <a:extLst>
              <a:ext uri="{FF2B5EF4-FFF2-40B4-BE49-F238E27FC236}">
                <a16:creationId xmlns:a16="http://schemas.microsoft.com/office/drawing/2014/main" id="{78C51489-E7A1-2BD3-7E0E-904FFC46270E}"/>
              </a:ext>
            </a:extLst>
          </p:cNvPr>
          <p:cNvSpPr/>
          <p:nvPr/>
        </p:nvSpPr>
        <p:spPr bwMode="auto">
          <a:xfrm rot="7561462">
            <a:off x="5891900" y="783194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>
            <a:extLst>
              <a:ext uri="{FF2B5EF4-FFF2-40B4-BE49-F238E27FC236}">
                <a16:creationId xmlns:a16="http://schemas.microsoft.com/office/drawing/2014/main" id="{BC3A431F-73C9-45E5-AEFF-70D3B2C977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06" y="-1168003"/>
            <a:ext cx="6300788" cy="747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91A053-F93B-0AE2-18AD-D9B400FAC276}"/>
              </a:ext>
            </a:extLst>
          </p:cNvPr>
          <p:cNvSpPr txBox="1"/>
          <p:nvPr/>
        </p:nvSpPr>
        <p:spPr>
          <a:xfrm>
            <a:off x="3458433" y="4572000"/>
            <a:ext cx="218938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Tubulinopathy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>
            <a:extLst>
              <a:ext uri="{FF2B5EF4-FFF2-40B4-BE49-F238E27FC236}">
                <a16:creationId xmlns:a16="http://schemas.microsoft.com/office/drawing/2014/main" id="{3A03E68C-76B8-4466-BFB4-E8E8FC5F83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06" y="-1168003"/>
            <a:ext cx="6300788" cy="747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91BB28-8458-AC6B-EFC9-1F08273D4434}"/>
              </a:ext>
            </a:extLst>
          </p:cNvPr>
          <p:cNvSpPr txBox="1"/>
          <p:nvPr/>
        </p:nvSpPr>
        <p:spPr>
          <a:xfrm>
            <a:off x="3458433" y="4572000"/>
            <a:ext cx="218938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Tubulinopathy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>
            <a:extLst>
              <a:ext uri="{FF2B5EF4-FFF2-40B4-BE49-F238E27FC236}">
                <a16:creationId xmlns:a16="http://schemas.microsoft.com/office/drawing/2014/main" id="{459B6196-FE74-426F-B706-561B075D2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06" y="-1168003"/>
            <a:ext cx="6300788" cy="747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6B654A-660C-07BE-5F1E-D56CF559869C}"/>
              </a:ext>
            </a:extLst>
          </p:cNvPr>
          <p:cNvSpPr txBox="1"/>
          <p:nvPr/>
        </p:nvSpPr>
        <p:spPr>
          <a:xfrm>
            <a:off x="3458433" y="4572000"/>
            <a:ext cx="218938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Tubulinopathy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>
            <a:extLst>
              <a:ext uri="{FF2B5EF4-FFF2-40B4-BE49-F238E27FC236}">
                <a16:creationId xmlns:a16="http://schemas.microsoft.com/office/drawing/2014/main" id="{76AAF56B-82F4-4720-9A6C-EED1F5BBB5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06" y="-1168003"/>
            <a:ext cx="6300788" cy="747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64A866-91A7-620C-E513-468D4FFF3DDD}"/>
              </a:ext>
            </a:extLst>
          </p:cNvPr>
          <p:cNvSpPr txBox="1"/>
          <p:nvPr/>
        </p:nvSpPr>
        <p:spPr>
          <a:xfrm>
            <a:off x="3458433" y="4572000"/>
            <a:ext cx="218938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Tubulinopathy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>
            <a:extLst>
              <a:ext uri="{FF2B5EF4-FFF2-40B4-BE49-F238E27FC236}">
                <a16:creationId xmlns:a16="http://schemas.microsoft.com/office/drawing/2014/main" id="{7C979C66-391B-41A1-934C-0EEB05785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06" y="-1168003"/>
            <a:ext cx="6300788" cy="747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563D13-FA5F-5D0F-F177-2F1668C37E80}"/>
              </a:ext>
            </a:extLst>
          </p:cNvPr>
          <p:cNvSpPr txBox="1"/>
          <p:nvPr/>
        </p:nvSpPr>
        <p:spPr>
          <a:xfrm>
            <a:off x="3458433" y="4572000"/>
            <a:ext cx="218938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Tubulinopathy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>
            <a:extLst>
              <a:ext uri="{FF2B5EF4-FFF2-40B4-BE49-F238E27FC236}">
                <a16:creationId xmlns:a16="http://schemas.microsoft.com/office/drawing/2014/main" id="{DC05BB73-1325-4907-B250-E366C912D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06" y="-1168003"/>
            <a:ext cx="6300788" cy="747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Notched Right Arrow 11">
            <a:extLst>
              <a:ext uri="{FF2B5EF4-FFF2-40B4-BE49-F238E27FC236}">
                <a16:creationId xmlns:a16="http://schemas.microsoft.com/office/drawing/2014/main" id="{04C10B8F-B68D-4442-984A-BF637C1C9062}"/>
              </a:ext>
            </a:extLst>
          </p:cNvPr>
          <p:cNvSpPr/>
          <p:nvPr/>
        </p:nvSpPr>
        <p:spPr bwMode="auto">
          <a:xfrm rot="14014398">
            <a:off x="4332953" y="3399296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57BF68-82CC-825B-59BB-7733FE4F7ECA}"/>
              </a:ext>
            </a:extLst>
          </p:cNvPr>
          <p:cNvSpPr txBox="1"/>
          <p:nvPr/>
        </p:nvSpPr>
        <p:spPr>
          <a:xfrm>
            <a:off x="3458433" y="4572000"/>
            <a:ext cx="218938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Tubulinopathy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>
            <a:extLst>
              <a:ext uri="{FF2B5EF4-FFF2-40B4-BE49-F238E27FC236}">
                <a16:creationId xmlns:a16="http://schemas.microsoft.com/office/drawing/2014/main" id="{9F8F2090-A4BC-494A-9CD6-CA00633230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06" y="-1168003"/>
            <a:ext cx="6300788" cy="747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D81BDE-12EA-8D6C-97A0-AA11976110C7}"/>
              </a:ext>
            </a:extLst>
          </p:cNvPr>
          <p:cNvSpPr txBox="1"/>
          <p:nvPr/>
        </p:nvSpPr>
        <p:spPr>
          <a:xfrm>
            <a:off x="3458433" y="4572000"/>
            <a:ext cx="218938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Tubulinopathy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>
            <a:extLst>
              <a:ext uri="{FF2B5EF4-FFF2-40B4-BE49-F238E27FC236}">
                <a16:creationId xmlns:a16="http://schemas.microsoft.com/office/drawing/2014/main" id="{57EA6118-9843-4D55-9DCB-8E2A923DA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06" y="-1168003"/>
            <a:ext cx="6300788" cy="747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Notched Right Arrow 11">
            <a:extLst>
              <a:ext uri="{FF2B5EF4-FFF2-40B4-BE49-F238E27FC236}">
                <a16:creationId xmlns:a16="http://schemas.microsoft.com/office/drawing/2014/main" id="{3E0EFECB-6AFA-4DDE-B2D4-58237E10024D}"/>
              </a:ext>
            </a:extLst>
          </p:cNvPr>
          <p:cNvSpPr/>
          <p:nvPr/>
        </p:nvSpPr>
        <p:spPr bwMode="auto">
          <a:xfrm rot="7788783">
            <a:off x="4186904" y="1782739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0E4643-C20E-3CB9-0D40-A9E0EA2ED616}"/>
              </a:ext>
            </a:extLst>
          </p:cNvPr>
          <p:cNvSpPr txBox="1"/>
          <p:nvPr/>
        </p:nvSpPr>
        <p:spPr>
          <a:xfrm>
            <a:off x="3458433" y="4572000"/>
            <a:ext cx="218938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Tubulinopathy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>
            <a:extLst>
              <a:ext uri="{FF2B5EF4-FFF2-40B4-BE49-F238E27FC236}">
                <a16:creationId xmlns:a16="http://schemas.microsoft.com/office/drawing/2014/main" id="{CF6DD462-27F0-412B-B754-1A72BB557C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06" y="-1168003"/>
            <a:ext cx="6300788" cy="747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2B7EB8-90C1-C5A3-A9B5-3BFA2FB7BDDE}"/>
              </a:ext>
            </a:extLst>
          </p:cNvPr>
          <p:cNvSpPr txBox="1"/>
          <p:nvPr/>
        </p:nvSpPr>
        <p:spPr>
          <a:xfrm>
            <a:off x="3458433" y="4572000"/>
            <a:ext cx="218938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Tubulinopathy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>
            <a:extLst>
              <a:ext uri="{FF2B5EF4-FFF2-40B4-BE49-F238E27FC236}">
                <a16:creationId xmlns:a16="http://schemas.microsoft.com/office/drawing/2014/main" id="{CD00CE60-746F-46FD-BED3-725190D18A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06" y="-1168003"/>
            <a:ext cx="6300788" cy="747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95907B-FA83-96CB-3C15-B8C91B11FD2B}"/>
              </a:ext>
            </a:extLst>
          </p:cNvPr>
          <p:cNvSpPr txBox="1"/>
          <p:nvPr/>
        </p:nvSpPr>
        <p:spPr>
          <a:xfrm>
            <a:off x="3458433" y="4572000"/>
            <a:ext cx="218938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Tubulinopathy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CF002B-566A-62AD-8A9E-023C5D1CA675}"/>
              </a:ext>
            </a:extLst>
          </p:cNvPr>
          <p:cNvSpPr txBox="1"/>
          <p:nvPr/>
        </p:nvSpPr>
        <p:spPr>
          <a:xfrm>
            <a:off x="3929035" y="1294477"/>
            <a:ext cx="1285929" cy="255454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16600" dirty="0">
                <a:solidFill>
                  <a:srgbClr val="FFC000"/>
                </a:solidFill>
                <a:latin typeface="Berlin Sans FB Demi" panose="020E0802020502020306" pitchFamily="34" charset="0"/>
                <a:cs typeface="Calibri" pitchFamily="34" charset="0"/>
              </a:rPr>
              <a:t>2</a:t>
            </a:r>
            <a:endParaRPr lang="en-US" sz="3300" dirty="0">
              <a:solidFill>
                <a:srgbClr val="FFC000"/>
              </a:solidFill>
              <a:latin typeface="Berlin Sans FB Demi" panose="020E0802020502020306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31868"/>
      </p:ext>
    </p:extLst>
  </p:cSld>
  <p:clrMapOvr>
    <a:masterClrMapping/>
  </p:clrMapOvr>
  <p:transition>
    <p:fade/>
  </p:transition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>
            <a:extLst>
              <a:ext uri="{FF2B5EF4-FFF2-40B4-BE49-F238E27FC236}">
                <a16:creationId xmlns:a16="http://schemas.microsoft.com/office/drawing/2014/main" id="{1B2175EE-331F-4947-A932-E353ACD982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06" y="-1168003"/>
            <a:ext cx="6300788" cy="747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7AAD0F-5A91-ACC6-E261-B985F0EEEDB7}"/>
              </a:ext>
            </a:extLst>
          </p:cNvPr>
          <p:cNvSpPr txBox="1"/>
          <p:nvPr/>
        </p:nvSpPr>
        <p:spPr>
          <a:xfrm>
            <a:off x="3458433" y="4572000"/>
            <a:ext cx="218938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Tubulinopathy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>
            <a:extLst>
              <a:ext uri="{FF2B5EF4-FFF2-40B4-BE49-F238E27FC236}">
                <a16:creationId xmlns:a16="http://schemas.microsoft.com/office/drawing/2014/main" id="{92815EEB-6D2A-4CFC-90DE-6F04159405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06" y="-1168003"/>
            <a:ext cx="6300788" cy="747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20AA9A-0AE2-E46C-7D3D-120550A6CDDC}"/>
              </a:ext>
            </a:extLst>
          </p:cNvPr>
          <p:cNvSpPr txBox="1"/>
          <p:nvPr/>
        </p:nvSpPr>
        <p:spPr>
          <a:xfrm>
            <a:off x="3458433" y="4572000"/>
            <a:ext cx="218938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Tubulinopathy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>
            <a:extLst>
              <a:ext uri="{FF2B5EF4-FFF2-40B4-BE49-F238E27FC236}">
                <a16:creationId xmlns:a16="http://schemas.microsoft.com/office/drawing/2014/main" id="{2BAB8B08-2687-4AEB-8FEB-EAB953F79A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06" y="-1168003"/>
            <a:ext cx="6300788" cy="747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AC96D2-FFD3-FE77-775D-79A77C2411AF}"/>
              </a:ext>
            </a:extLst>
          </p:cNvPr>
          <p:cNvSpPr txBox="1"/>
          <p:nvPr/>
        </p:nvSpPr>
        <p:spPr>
          <a:xfrm>
            <a:off x="3458433" y="4572000"/>
            <a:ext cx="218938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Tubulinopathy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">
            <a:extLst>
              <a:ext uri="{FF2B5EF4-FFF2-40B4-BE49-F238E27FC236}">
                <a16:creationId xmlns:a16="http://schemas.microsoft.com/office/drawing/2014/main" id="{65AED80F-D3C2-47FA-B842-19FF48F5BC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06" y="-1168003"/>
            <a:ext cx="6300788" cy="747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09BCF2-1ACA-156E-B3C3-73B1855AF553}"/>
              </a:ext>
            </a:extLst>
          </p:cNvPr>
          <p:cNvSpPr txBox="1"/>
          <p:nvPr/>
        </p:nvSpPr>
        <p:spPr>
          <a:xfrm>
            <a:off x="3458433" y="4572000"/>
            <a:ext cx="218938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Tubulinopathy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">
            <a:extLst>
              <a:ext uri="{FF2B5EF4-FFF2-40B4-BE49-F238E27FC236}">
                <a16:creationId xmlns:a16="http://schemas.microsoft.com/office/drawing/2014/main" id="{1DDD4268-0627-4DAA-B15D-DF400A176B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06" y="-1168003"/>
            <a:ext cx="6300788" cy="747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87413B-81FA-B8FD-54E8-3C3EA6F1F2AA}"/>
              </a:ext>
            </a:extLst>
          </p:cNvPr>
          <p:cNvSpPr txBox="1"/>
          <p:nvPr/>
        </p:nvSpPr>
        <p:spPr>
          <a:xfrm>
            <a:off x="3458433" y="4572000"/>
            <a:ext cx="218938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Tubulinopathy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>
            <a:extLst>
              <a:ext uri="{FF2B5EF4-FFF2-40B4-BE49-F238E27FC236}">
                <a16:creationId xmlns:a16="http://schemas.microsoft.com/office/drawing/2014/main" id="{88348012-F7A3-4230-A851-356571EC7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06" y="-1168003"/>
            <a:ext cx="6300788" cy="747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68A6B3-C502-6A2F-27BF-54891B1AD1E0}"/>
              </a:ext>
            </a:extLst>
          </p:cNvPr>
          <p:cNvSpPr txBox="1"/>
          <p:nvPr/>
        </p:nvSpPr>
        <p:spPr>
          <a:xfrm>
            <a:off x="3458433" y="4572000"/>
            <a:ext cx="218938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Tubulinopathy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>
            <a:extLst>
              <a:ext uri="{FF2B5EF4-FFF2-40B4-BE49-F238E27FC236}">
                <a16:creationId xmlns:a16="http://schemas.microsoft.com/office/drawing/2014/main" id="{547D8FFF-ED03-48FA-80C7-D3B9D17499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06" y="-1168003"/>
            <a:ext cx="6300788" cy="747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32F186-C587-F6E9-AF9C-F99B84354DC1}"/>
              </a:ext>
            </a:extLst>
          </p:cNvPr>
          <p:cNvSpPr txBox="1"/>
          <p:nvPr/>
        </p:nvSpPr>
        <p:spPr>
          <a:xfrm>
            <a:off x="3458433" y="4572000"/>
            <a:ext cx="218938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Tubulinopathy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">
            <a:extLst>
              <a:ext uri="{FF2B5EF4-FFF2-40B4-BE49-F238E27FC236}">
                <a16:creationId xmlns:a16="http://schemas.microsoft.com/office/drawing/2014/main" id="{E089DA28-445F-49E7-8983-0B0A04FB2F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06" y="-1168003"/>
            <a:ext cx="6300788" cy="747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D0F0F1-4C6F-632D-18E7-D513E6A557C4}"/>
              </a:ext>
            </a:extLst>
          </p:cNvPr>
          <p:cNvSpPr txBox="1"/>
          <p:nvPr/>
        </p:nvSpPr>
        <p:spPr>
          <a:xfrm>
            <a:off x="3458433" y="4572000"/>
            <a:ext cx="218938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Tubulinopathy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">
            <a:extLst>
              <a:ext uri="{FF2B5EF4-FFF2-40B4-BE49-F238E27FC236}">
                <a16:creationId xmlns:a16="http://schemas.microsoft.com/office/drawing/2014/main" id="{A7D71CAB-4DE8-4861-8F98-B70965369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06" y="-1168003"/>
            <a:ext cx="6300788" cy="747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A0694B-B062-22CD-01DD-A0E4A193B1D9}"/>
              </a:ext>
            </a:extLst>
          </p:cNvPr>
          <p:cNvSpPr txBox="1"/>
          <p:nvPr/>
        </p:nvSpPr>
        <p:spPr>
          <a:xfrm>
            <a:off x="3458433" y="4572000"/>
            <a:ext cx="218938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Tubulinopathy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">
            <a:extLst>
              <a:ext uri="{FF2B5EF4-FFF2-40B4-BE49-F238E27FC236}">
                <a16:creationId xmlns:a16="http://schemas.microsoft.com/office/drawing/2014/main" id="{346400BA-6B44-4BF0-BFAC-50BF088E0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06" y="-1168003"/>
            <a:ext cx="6300788" cy="747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9DD1F5-4261-DBFA-8AEE-4C58C85CBF61}"/>
              </a:ext>
            </a:extLst>
          </p:cNvPr>
          <p:cNvSpPr txBox="1"/>
          <p:nvPr/>
        </p:nvSpPr>
        <p:spPr>
          <a:xfrm>
            <a:off x="3458433" y="4572000"/>
            <a:ext cx="218938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Tubulinopathy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/>
          <a:srcRect l="6250" t="4688" r="7813" b="10938"/>
          <a:stretch>
            <a:fillRect/>
          </a:stretch>
        </p:blipFill>
        <p:spPr bwMode="auto">
          <a:xfrm>
            <a:off x="1428750" y="1085850"/>
            <a:ext cx="3143250" cy="3086100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3" t="15625" r="12500" b="7813"/>
          <a:stretch>
            <a:fillRect/>
          </a:stretch>
        </p:blipFill>
        <p:spPr bwMode="auto">
          <a:xfrm>
            <a:off x="4629150" y="1085850"/>
            <a:ext cx="2959894" cy="3086100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931860" y="4286250"/>
            <a:ext cx="137249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 month</a:t>
            </a:r>
          </a:p>
        </p:txBody>
      </p:sp>
      <p:sp>
        <p:nvSpPr>
          <p:cNvPr id="2" name="Notched Right Arrow 11">
            <a:extLst>
              <a:ext uri="{FF2B5EF4-FFF2-40B4-BE49-F238E27FC236}">
                <a16:creationId xmlns:a16="http://schemas.microsoft.com/office/drawing/2014/main" id="{703E5BE7-883D-3369-887B-85F1172661D4}"/>
              </a:ext>
            </a:extLst>
          </p:cNvPr>
          <p:cNvSpPr/>
          <p:nvPr/>
        </p:nvSpPr>
        <p:spPr bwMode="auto">
          <a:xfrm rot="7561462">
            <a:off x="3028257" y="1076981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50" dirty="0">
                <a:latin typeface="Arial" charset="0"/>
              </a:rPr>
              <a:t>c</a:t>
            </a:r>
          </a:p>
        </p:txBody>
      </p:sp>
      <p:sp>
        <p:nvSpPr>
          <p:cNvPr id="3" name="Notched Right Arrow 11">
            <a:extLst>
              <a:ext uri="{FF2B5EF4-FFF2-40B4-BE49-F238E27FC236}">
                <a16:creationId xmlns:a16="http://schemas.microsoft.com/office/drawing/2014/main" id="{D78668D7-AC75-DAFC-AE14-396E7EF7A60D}"/>
              </a:ext>
            </a:extLst>
          </p:cNvPr>
          <p:cNvSpPr/>
          <p:nvPr/>
        </p:nvSpPr>
        <p:spPr bwMode="auto">
          <a:xfrm rot="7561462">
            <a:off x="5891899" y="1560851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">
            <a:extLst>
              <a:ext uri="{FF2B5EF4-FFF2-40B4-BE49-F238E27FC236}">
                <a16:creationId xmlns:a16="http://schemas.microsoft.com/office/drawing/2014/main" id="{41AB8B5B-8195-48D0-85D0-4436E3A53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06" y="-1168003"/>
            <a:ext cx="6300788" cy="747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8BB1EE-8E9C-5CC9-F335-A7BA050C5007}"/>
              </a:ext>
            </a:extLst>
          </p:cNvPr>
          <p:cNvSpPr txBox="1"/>
          <p:nvPr/>
        </p:nvSpPr>
        <p:spPr>
          <a:xfrm>
            <a:off x="3458433" y="4572000"/>
            <a:ext cx="218938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Tubulinopathy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>
            <a:extLst>
              <a:ext uri="{FF2B5EF4-FFF2-40B4-BE49-F238E27FC236}">
                <a16:creationId xmlns:a16="http://schemas.microsoft.com/office/drawing/2014/main" id="{DC71C6CD-F926-495F-8CF5-FE6441FF18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06" y="-1168003"/>
            <a:ext cx="6300788" cy="747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B051BD-55D5-A822-9C70-880753C34072}"/>
              </a:ext>
            </a:extLst>
          </p:cNvPr>
          <p:cNvSpPr txBox="1"/>
          <p:nvPr/>
        </p:nvSpPr>
        <p:spPr>
          <a:xfrm>
            <a:off x="3458433" y="4572000"/>
            <a:ext cx="218938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Tubulinopathy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">
            <a:extLst>
              <a:ext uri="{FF2B5EF4-FFF2-40B4-BE49-F238E27FC236}">
                <a16:creationId xmlns:a16="http://schemas.microsoft.com/office/drawing/2014/main" id="{3924129D-F198-431F-BADA-ED97DFB61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06" y="-1168003"/>
            <a:ext cx="6300788" cy="747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A3925D-BDC5-5DC1-1D35-19FFAC0C4D1A}"/>
              </a:ext>
            </a:extLst>
          </p:cNvPr>
          <p:cNvSpPr txBox="1"/>
          <p:nvPr/>
        </p:nvSpPr>
        <p:spPr>
          <a:xfrm>
            <a:off x="3458433" y="4572000"/>
            <a:ext cx="218938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Tubulinopathy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">
            <a:extLst>
              <a:ext uri="{FF2B5EF4-FFF2-40B4-BE49-F238E27FC236}">
                <a16:creationId xmlns:a16="http://schemas.microsoft.com/office/drawing/2014/main" id="{4C76F2AE-6CD9-4BE8-8140-0FD7177BF8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06" y="-1168003"/>
            <a:ext cx="6300788" cy="747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Notched Right Arrow 11">
            <a:extLst>
              <a:ext uri="{FF2B5EF4-FFF2-40B4-BE49-F238E27FC236}">
                <a16:creationId xmlns:a16="http://schemas.microsoft.com/office/drawing/2014/main" id="{FD13FB52-1917-45D1-A600-F9BC84D72E9D}"/>
              </a:ext>
            </a:extLst>
          </p:cNvPr>
          <p:cNvSpPr/>
          <p:nvPr/>
        </p:nvSpPr>
        <p:spPr bwMode="auto">
          <a:xfrm rot="7788783">
            <a:off x="4586954" y="1611289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D07E0D-F34A-EEA7-30DD-76B7807E8BF8}"/>
              </a:ext>
            </a:extLst>
          </p:cNvPr>
          <p:cNvSpPr txBox="1"/>
          <p:nvPr/>
        </p:nvSpPr>
        <p:spPr>
          <a:xfrm>
            <a:off x="3458433" y="4572000"/>
            <a:ext cx="218938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Tubulinopathy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705621-BD9F-48CF-BED2-466BA3F3DF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8" t="1699" b="4718"/>
          <a:stretch/>
        </p:blipFill>
        <p:spPr>
          <a:xfrm>
            <a:off x="344814" y="1047750"/>
            <a:ext cx="8525256" cy="2228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382EF6-5FA9-4E30-925A-BA9DAA76C85B}"/>
              </a:ext>
            </a:extLst>
          </p:cNvPr>
          <p:cNvSpPr txBox="1"/>
          <p:nvPr/>
        </p:nvSpPr>
        <p:spPr>
          <a:xfrm>
            <a:off x="2701907" y="3409950"/>
            <a:ext cx="1125629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i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TUBB3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F6F807-2D98-99F0-09B4-6022A51289FA}"/>
              </a:ext>
            </a:extLst>
          </p:cNvPr>
          <p:cNvSpPr txBox="1"/>
          <p:nvPr/>
        </p:nvSpPr>
        <p:spPr>
          <a:xfrm>
            <a:off x="4579225" y="3456116"/>
            <a:ext cx="3196132" cy="3231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1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Romaniello</a:t>
            </a:r>
            <a:r>
              <a:rPr lang="en-US" sz="21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et al. </a:t>
            </a:r>
            <a:r>
              <a:rPr lang="en-US" sz="21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Cells 2019</a:t>
            </a:r>
          </a:p>
        </p:txBody>
      </p:sp>
    </p:spTree>
    <p:extLst>
      <p:ext uri="{BB962C8B-B14F-4D97-AF65-F5344CB8AC3E}">
        <p14:creationId xmlns:p14="http://schemas.microsoft.com/office/powerpoint/2010/main" val="1742207158"/>
      </p:ext>
    </p:extLst>
  </p:cSld>
  <p:clrMapOvr>
    <a:masterClrMapping/>
  </p:clrMapOvr>
  <p:transition>
    <p:fade/>
  </p:transition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F382EF6-5FA9-4E30-925A-BA9DAA76C85B}"/>
              </a:ext>
            </a:extLst>
          </p:cNvPr>
          <p:cNvSpPr txBox="1"/>
          <p:nvPr/>
        </p:nvSpPr>
        <p:spPr>
          <a:xfrm>
            <a:off x="2602481" y="3604052"/>
            <a:ext cx="1335110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i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TUBA1A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D174E6-8874-434B-8E7C-068E50EC4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37" y="1352550"/>
            <a:ext cx="8562926" cy="20057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C4614D-CF86-0C7D-A8FC-CC79324CAE11}"/>
              </a:ext>
            </a:extLst>
          </p:cNvPr>
          <p:cNvSpPr txBox="1"/>
          <p:nvPr/>
        </p:nvSpPr>
        <p:spPr>
          <a:xfrm>
            <a:off x="4572000" y="3650218"/>
            <a:ext cx="3196132" cy="3231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1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Romaniello</a:t>
            </a:r>
            <a:r>
              <a:rPr lang="en-US" sz="21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et al. </a:t>
            </a:r>
            <a:r>
              <a:rPr lang="en-US" sz="21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Cells 2019</a:t>
            </a:r>
          </a:p>
        </p:txBody>
      </p:sp>
    </p:spTree>
    <p:extLst>
      <p:ext uri="{BB962C8B-B14F-4D97-AF65-F5344CB8AC3E}">
        <p14:creationId xmlns:p14="http://schemas.microsoft.com/office/powerpoint/2010/main" val="3722326590"/>
      </p:ext>
    </p:extLst>
  </p:cSld>
  <p:clrMapOvr>
    <a:masterClrMapping/>
  </p:clrMapOvr>
  <p:transition>
    <p:fade/>
  </p:transition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F382EF6-5FA9-4E30-925A-BA9DAA76C85B}"/>
              </a:ext>
            </a:extLst>
          </p:cNvPr>
          <p:cNvSpPr txBox="1"/>
          <p:nvPr/>
        </p:nvSpPr>
        <p:spPr>
          <a:xfrm>
            <a:off x="2613445" y="3756452"/>
            <a:ext cx="1313181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i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TUBB2B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83DD8E-18B3-4380-804D-704E0AADB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750" y="1340883"/>
            <a:ext cx="8302500" cy="22105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91BB6C-FDD4-874F-5A6D-CDE5FBC5E424}"/>
              </a:ext>
            </a:extLst>
          </p:cNvPr>
          <p:cNvSpPr txBox="1"/>
          <p:nvPr/>
        </p:nvSpPr>
        <p:spPr>
          <a:xfrm>
            <a:off x="4343400" y="3802618"/>
            <a:ext cx="3196132" cy="3231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1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Romaniello</a:t>
            </a:r>
            <a:r>
              <a:rPr lang="en-US" sz="21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et al. </a:t>
            </a:r>
            <a:r>
              <a:rPr lang="en-US" sz="21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Cells 2019</a:t>
            </a:r>
          </a:p>
        </p:txBody>
      </p:sp>
    </p:spTree>
    <p:extLst>
      <p:ext uri="{BB962C8B-B14F-4D97-AF65-F5344CB8AC3E}">
        <p14:creationId xmlns:p14="http://schemas.microsoft.com/office/powerpoint/2010/main" val="3982954810"/>
      </p:ext>
    </p:extLst>
  </p:cSld>
  <p:clrMapOvr>
    <a:masterClrMapping/>
  </p:clrMapOvr>
  <p:transition>
    <p:fade/>
  </p:transition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5BC5EE-4BA2-B3BC-DB1A-5D58B7C44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38150"/>
            <a:ext cx="8229600" cy="3394472"/>
          </a:xfrm>
        </p:spPr>
        <p:txBody>
          <a:bodyPr/>
          <a:lstStyle/>
          <a:p>
            <a:r>
              <a:rPr lang="en-US" dirty="0"/>
              <a:t>Congenital Brain Malformations</a:t>
            </a:r>
          </a:p>
          <a:p>
            <a:r>
              <a:rPr lang="en-US" dirty="0"/>
              <a:t>Macrocephaly &amp; Hydrocephalus</a:t>
            </a:r>
          </a:p>
          <a:p>
            <a:r>
              <a:rPr lang="en-US" dirty="0" err="1"/>
              <a:t>Sellar</a:t>
            </a:r>
            <a:r>
              <a:rPr lang="en-US" dirty="0"/>
              <a:t> &amp; Suprasellar Region</a:t>
            </a:r>
          </a:p>
          <a:p>
            <a:r>
              <a:rPr lang="en-US" dirty="0"/>
              <a:t>Supratentorial Tumors</a:t>
            </a:r>
          </a:p>
          <a:p>
            <a:r>
              <a:rPr lang="en-US" dirty="0"/>
              <a:t>Infratentorial Tumors</a:t>
            </a:r>
          </a:p>
          <a:p>
            <a:r>
              <a:rPr lang="en-US" dirty="0"/>
              <a:t>Head &amp; Neck</a:t>
            </a:r>
          </a:p>
          <a:p>
            <a:r>
              <a:rPr lang="en-US" dirty="0"/>
              <a:t>Congenital Spinal Malformations</a:t>
            </a:r>
          </a:p>
        </p:txBody>
      </p:sp>
    </p:spTree>
    <p:extLst>
      <p:ext uri="{BB962C8B-B14F-4D97-AF65-F5344CB8AC3E}">
        <p14:creationId xmlns:p14="http://schemas.microsoft.com/office/powerpoint/2010/main" val="26268349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CF002B-566A-62AD-8A9E-023C5D1CA675}"/>
              </a:ext>
            </a:extLst>
          </p:cNvPr>
          <p:cNvSpPr txBox="1"/>
          <p:nvPr/>
        </p:nvSpPr>
        <p:spPr>
          <a:xfrm>
            <a:off x="3957087" y="1294477"/>
            <a:ext cx="1229825" cy="255454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16600" dirty="0">
                <a:solidFill>
                  <a:srgbClr val="FFC000"/>
                </a:solidFill>
                <a:latin typeface="Berlin Sans FB Demi" panose="020E0802020502020306" pitchFamily="34" charset="0"/>
                <a:cs typeface="Calibri" pitchFamily="34" charset="0"/>
              </a:rPr>
              <a:t>8</a:t>
            </a:r>
            <a:endParaRPr lang="en-US" sz="3300" dirty="0">
              <a:solidFill>
                <a:srgbClr val="FFC000"/>
              </a:solidFill>
              <a:latin typeface="Berlin Sans FB Demi" panose="020E0802020502020306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77928"/>
      </p:ext>
    </p:extLst>
  </p:cSld>
  <p:clrMapOvr>
    <a:masterClrMapping/>
  </p:clrMapOvr>
  <p:transition>
    <p:fade/>
  </p:transition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BC8DA-215A-81C9-DAA1-B85644C75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Macrocephaly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3167-1D92-B0AF-1CE2-3B8ACC2A149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Benign enlarged subarachnoid spaces of infancy (BESSI)</a:t>
            </a:r>
          </a:p>
          <a:p>
            <a:r>
              <a:rPr lang="en-US" dirty="0"/>
              <a:t>Ventricles may be prominent</a:t>
            </a:r>
          </a:p>
          <a:p>
            <a:r>
              <a:rPr lang="en-US" dirty="0"/>
              <a:t>&lt; 2 years</a:t>
            </a:r>
          </a:p>
          <a:p>
            <a:r>
              <a:rPr lang="en-US" dirty="0"/>
              <a:t>DDx: Atrophy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8BF1851-0315-2DDD-9A7D-AE2F25F2DF8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2566" t="22917" r="17435" b="10417"/>
          <a:stretch/>
        </p:blipFill>
        <p:spPr>
          <a:xfrm rot="1050178">
            <a:off x="5381242" y="1377881"/>
            <a:ext cx="2761480" cy="327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66812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9" name="Picture 5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6"/>
          <a:stretch/>
        </p:blipFill>
        <p:spPr>
          <a:xfrm>
            <a:off x="1657350" y="742950"/>
            <a:ext cx="3084910" cy="3320415"/>
          </a:xfrm>
          <a:ln>
            <a:solidFill>
              <a:schemeClr val="accent3">
                <a:lumMod val="85000"/>
              </a:schemeClr>
            </a:solidFill>
          </a:ln>
        </p:spPr>
      </p:pic>
      <p:pic>
        <p:nvPicPr>
          <p:cNvPr id="16390" name="Picture 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72051" y="742950"/>
            <a:ext cx="2621756" cy="3314700"/>
          </a:xfrm>
          <a:ln>
            <a:solidFill>
              <a:schemeClr val="accent3">
                <a:lumMod val="85000"/>
              </a:schemeClr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C55081-6255-C425-98F9-09A746619FF6}"/>
              </a:ext>
            </a:extLst>
          </p:cNvPr>
          <p:cNvSpPr txBox="1"/>
          <p:nvPr/>
        </p:nvSpPr>
        <p:spPr>
          <a:xfrm>
            <a:off x="3931860" y="4286250"/>
            <a:ext cx="137249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 month</a:t>
            </a:r>
          </a:p>
        </p:txBody>
      </p:sp>
      <p:sp>
        <p:nvSpPr>
          <p:cNvPr id="3" name="Notched Right Arrow 11">
            <a:extLst>
              <a:ext uri="{FF2B5EF4-FFF2-40B4-BE49-F238E27FC236}">
                <a16:creationId xmlns:a16="http://schemas.microsoft.com/office/drawing/2014/main" id="{1C1701CB-8ABA-4ED3-DC0C-980B3E1BFA25}"/>
              </a:ext>
            </a:extLst>
          </p:cNvPr>
          <p:cNvSpPr/>
          <p:nvPr/>
        </p:nvSpPr>
        <p:spPr bwMode="auto">
          <a:xfrm rot="7561462">
            <a:off x="2980159" y="928184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4" name="Notched Right Arrow 11">
            <a:extLst>
              <a:ext uri="{FF2B5EF4-FFF2-40B4-BE49-F238E27FC236}">
                <a16:creationId xmlns:a16="http://schemas.microsoft.com/office/drawing/2014/main" id="{3A009B27-89D2-8BA8-7646-9DD3E0D22746}"/>
              </a:ext>
            </a:extLst>
          </p:cNvPr>
          <p:cNvSpPr/>
          <p:nvPr/>
        </p:nvSpPr>
        <p:spPr bwMode="auto">
          <a:xfrm rot="7561462">
            <a:off x="6155028" y="885824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05AAEC-A7FA-5DBE-1472-66B0852647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1" t="7087" r="4832" b="16722"/>
          <a:stretch/>
        </p:blipFill>
        <p:spPr>
          <a:xfrm>
            <a:off x="16963" y="1077924"/>
            <a:ext cx="3080026" cy="25600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12EAE6-B439-5247-F192-6861AA36B8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50" t="6250" r="6250" b="18751"/>
          <a:stretch/>
        </p:blipFill>
        <p:spPr>
          <a:xfrm>
            <a:off x="3084413" y="1092446"/>
            <a:ext cx="2986690" cy="25600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F5957C-3BC0-684B-4D1B-BAD5B0E324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9445"/>
          <a:stretch/>
        </p:blipFill>
        <p:spPr>
          <a:xfrm>
            <a:off x="5952846" y="1077924"/>
            <a:ext cx="3214014" cy="25890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B4FF52-D15B-5A3F-8CDC-BF30C3F1465A}"/>
              </a:ext>
            </a:extLst>
          </p:cNvPr>
          <p:cNvSpPr txBox="1"/>
          <p:nvPr/>
        </p:nvSpPr>
        <p:spPr>
          <a:xfrm>
            <a:off x="1199346" y="3857827"/>
            <a:ext cx="715260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9 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A9DB5C-466A-E4DC-DDDE-9974F039CD41}"/>
              </a:ext>
            </a:extLst>
          </p:cNvPr>
          <p:cNvSpPr txBox="1"/>
          <p:nvPr/>
        </p:nvSpPr>
        <p:spPr>
          <a:xfrm>
            <a:off x="4127006" y="3859836"/>
            <a:ext cx="889988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22 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7BC739-2E6E-54B1-375C-2323102942C6}"/>
              </a:ext>
            </a:extLst>
          </p:cNvPr>
          <p:cNvSpPr txBox="1"/>
          <p:nvPr/>
        </p:nvSpPr>
        <p:spPr>
          <a:xfrm>
            <a:off x="7114859" y="3857827"/>
            <a:ext cx="889987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37 m</a:t>
            </a:r>
          </a:p>
        </p:txBody>
      </p:sp>
    </p:spTree>
    <p:extLst>
      <p:ext uri="{BB962C8B-B14F-4D97-AF65-F5344CB8AC3E}">
        <p14:creationId xmlns:p14="http://schemas.microsoft.com/office/powerpoint/2010/main" val="22102206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8E8BE2-3D26-D0A4-7852-49581D95A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628" y="218496"/>
            <a:ext cx="2010072" cy="47065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18947D-7D1C-E14B-3900-15CDC54A35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715" b="29357"/>
          <a:stretch/>
        </p:blipFill>
        <p:spPr>
          <a:xfrm>
            <a:off x="1304628" y="1428750"/>
            <a:ext cx="2010072" cy="211455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484F897-02F1-FB78-24D4-E031C3EAD6CA}"/>
              </a:ext>
            </a:extLst>
          </p:cNvPr>
          <p:cNvSpPr/>
          <p:nvPr/>
        </p:nvSpPr>
        <p:spPr bwMode="auto">
          <a:xfrm>
            <a:off x="3505200" y="1112520"/>
            <a:ext cx="1428750" cy="1485900"/>
          </a:xfrm>
          <a:prstGeom prst="ellipse">
            <a:avLst/>
          </a:prstGeom>
          <a:solidFill>
            <a:srgbClr val="00B050">
              <a:alpha val="2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CEA02A-E565-9698-FCF1-F4A3EE3F5B34}"/>
              </a:ext>
            </a:extLst>
          </p:cNvPr>
          <p:cNvSpPr txBox="1"/>
          <p:nvPr/>
        </p:nvSpPr>
        <p:spPr>
          <a:xfrm>
            <a:off x="3962400" y="4371006"/>
            <a:ext cx="2836610" cy="5539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Macrocephaly</a:t>
            </a:r>
            <a:endParaRPr lang="en-US" sz="3300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6" name="Picture 2" descr="How to Measure Baby Head Circumference? – Mimos Pillow Singapore">
            <a:extLst>
              <a:ext uri="{FF2B5EF4-FFF2-40B4-BE49-F238E27FC236}">
                <a16:creationId xmlns:a16="http://schemas.microsoft.com/office/drawing/2014/main" id="{A360D78F-65B9-5138-289E-E942D82503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8" r="6250"/>
          <a:stretch/>
        </p:blipFill>
        <p:spPr bwMode="auto">
          <a:xfrm>
            <a:off x="152400" y="1184910"/>
            <a:ext cx="3429000" cy="238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6487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33333E-6 L 0.32986 0.0055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93" y="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3FA357-2B92-AD98-9D63-372BD57BD1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66" t="22917" r="17435" b="10417"/>
          <a:stretch/>
        </p:blipFill>
        <p:spPr>
          <a:xfrm rot="1050178">
            <a:off x="101904" y="640704"/>
            <a:ext cx="3113980" cy="36906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A21821-2B14-3235-D5CE-D7D494343F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33" t="7198" r="8333" b="2198"/>
          <a:stretch/>
        </p:blipFill>
        <p:spPr>
          <a:xfrm>
            <a:off x="2995886" y="858140"/>
            <a:ext cx="3152228" cy="34272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29053C-6AD6-048A-06A0-88A2ED29FF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716" t="5753" r="12605" b="8730"/>
          <a:stretch/>
        </p:blipFill>
        <p:spPr>
          <a:xfrm>
            <a:off x="6184442" y="824422"/>
            <a:ext cx="2883358" cy="33466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073A1E-82E3-62E3-2B25-573D6215FEB4}"/>
              </a:ext>
            </a:extLst>
          </p:cNvPr>
          <p:cNvSpPr txBox="1"/>
          <p:nvPr/>
        </p:nvSpPr>
        <p:spPr>
          <a:xfrm>
            <a:off x="1301264" y="4326384"/>
            <a:ext cx="715260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 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0A7DDB-50C7-D26C-E26C-12DACEBE59F0}"/>
              </a:ext>
            </a:extLst>
          </p:cNvPr>
          <p:cNvSpPr txBox="1"/>
          <p:nvPr/>
        </p:nvSpPr>
        <p:spPr>
          <a:xfrm>
            <a:off x="4208191" y="4285360"/>
            <a:ext cx="715260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6 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0C9DC8-24A8-B56C-7223-A68B03B544C8}"/>
              </a:ext>
            </a:extLst>
          </p:cNvPr>
          <p:cNvSpPr txBox="1"/>
          <p:nvPr/>
        </p:nvSpPr>
        <p:spPr>
          <a:xfrm>
            <a:off x="7181127" y="4285360"/>
            <a:ext cx="889988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29 m</a:t>
            </a:r>
          </a:p>
        </p:txBody>
      </p:sp>
    </p:spTree>
    <p:extLst>
      <p:ext uri="{BB962C8B-B14F-4D97-AF65-F5344CB8AC3E}">
        <p14:creationId xmlns:p14="http://schemas.microsoft.com/office/powerpoint/2010/main" val="2260602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CF002B-566A-62AD-8A9E-023C5D1CA675}"/>
              </a:ext>
            </a:extLst>
          </p:cNvPr>
          <p:cNvSpPr txBox="1"/>
          <p:nvPr/>
        </p:nvSpPr>
        <p:spPr>
          <a:xfrm>
            <a:off x="3878541" y="1294477"/>
            <a:ext cx="1386918" cy="255454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16600" dirty="0">
                <a:solidFill>
                  <a:srgbClr val="FFC000"/>
                </a:solidFill>
                <a:latin typeface="Berlin Sans FB Demi" panose="020E0802020502020306" pitchFamily="34" charset="0"/>
                <a:cs typeface="Calibri" pitchFamily="34" charset="0"/>
              </a:rPr>
              <a:t>9</a:t>
            </a:r>
            <a:endParaRPr lang="en-US" sz="3300" dirty="0">
              <a:solidFill>
                <a:srgbClr val="FFC000"/>
              </a:solidFill>
              <a:latin typeface="Berlin Sans FB Demi" panose="020E0802020502020306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20730"/>
      </p:ext>
    </p:extLst>
  </p:cSld>
  <p:clrMapOvr>
    <a:masterClrMapping/>
  </p:clrMapOvr>
  <p:transition>
    <p:fade/>
  </p:transition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lh5.googleusercontent.com/k8ejgAw6A0Sa4sgkDLdhmt0dKwzT8YgdTstbMIIA7LGsLkl6vZeCN6L-FlJE7_knSNq9J7PpKZmWHo1l6tWDTp2xv9Mw_fSNhQVIhIk-4-gohge2pJNv6LHJTSPb9kCwS0xxeHs24Ew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4" t="10672" r="11086" b="8577"/>
          <a:stretch/>
        </p:blipFill>
        <p:spPr bwMode="auto">
          <a:xfrm>
            <a:off x="1600201" y="742950"/>
            <a:ext cx="2769928" cy="3146220"/>
          </a:xfrm>
          <a:prstGeom prst="rect">
            <a:avLst/>
          </a:prstGeom>
          <a:noFill/>
          <a:ln>
            <a:solidFill>
              <a:schemeClr val="accent3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77318" y="3943350"/>
            <a:ext cx="769763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14 y</a:t>
            </a:r>
          </a:p>
        </p:txBody>
      </p:sp>
      <p:pic>
        <p:nvPicPr>
          <p:cNvPr id="4" name="Picture 5" descr="https://lh5.googleusercontent.com/to0YN0wY00l41Bl5IQxVa4NMPZpQBWVjJ2rEVNe-84TUmvfzoftrPFHwb_3d-b8qd7s9zFBAV6gBYpVRQl3cvIr9wXEPAwD0-qGT2DBw3kuN6YQwla3gPPTGt4YWZ10eEDyu-CW49Tw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9" t="9767" r="10267" b="19835"/>
          <a:stretch/>
        </p:blipFill>
        <p:spPr bwMode="auto">
          <a:xfrm>
            <a:off x="4457700" y="742951"/>
            <a:ext cx="3257550" cy="3148439"/>
          </a:xfrm>
          <a:prstGeom prst="rect">
            <a:avLst/>
          </a:prstGeom>
          <a:noFill/>
          <a:ln>
            <a:solidFill>
              <a:schemeClr val="accent3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otched Right Arrow 6">
            <a:extLst>
              <a:ext uri="{FF2B5EF4-FFF2-40B4-BE49-F238E27FC236}">
                <a16:creationId xmlns:a16="http://schemas.microsoft.com/office/drawing/2014/main" id="{E5BCF706-084A-52BC-8015-CC3CC6DE3030}"/>
              </a:ext>
            </a:extLst>
          </p:cNvPr>
          <p:cNvSpPr/>
          <p:nvPr/>
        </p:nvSpPr>
        <p:spPr bwMode="auto">
          <a:xfrm rot="8399326">
            <a:off x="6450682" y="1771454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5719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Grp="1"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7525" y="742951"/>
            <a:ext cx="3028950" cy="3106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401485" y="3921339"/>
            <a:ext cx="6341031" cy="369332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Albright et al. (</a:t>
            </a:r>
            <a:r>
              <a:rPr lang="en-US" sz="24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eds</a:t>
            </a:r>
            <a:r>
              <a:rPr lang="en-US" sz="24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) </a:t>
            </a:r>
            <a:r>
              <a:rPr lang="en-US" sz="2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Principles Practice </a:t>
            </a:r>
            <a:r>
              <a:rPr lang="en-US" sz="24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Neurosurg</a:t>
            </a:r>
            <a:r>
              <a:rPr lang="en-US" sz="2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98595228"/>
      </p:ext>
    </p:extLst>
  </p:cSld>
  <p:clrMapOvr>
    <a:masterClrMapping/>
  </p:clrMapOvr>
  <p:transition>
    <p:fade/>
  </p:transition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lh6.googleusercontent.com/3b03ABrTmVI4z18rZxAwvxEBYHnEZXbVuz0-VHZfPiitqRQTMy5gPdG57VRmSQQZiutlbCps1FTL8oVbdbYdprmMgWvpTsp9Pj8wztMDpGndj_dFFcOm2e7pYGxX690YXB_vCRiO98I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3" t="11318" r="7366"/>
          <a:stretch/>
        </p:blipFill>
        <p:spPr bwMode="auto">
          <a:xfrm>
            <a:off x="1657350" y="1028020"/>
            <a:ext cx="2638427" cy="3103790"/>
          </a:xfrm>
          <a:prstGeom prst="rect">
            <a:avLst/>
          </a:prstGeom>
          <a:noFill/>
          <a:ln>
            <a:solidFill>
              <a:schemeClr val="accent3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lh3.googleusercontent.com/DOlCgaSf-NfZ16Te73g3WyYT0c67Tuy9KuLaLUeYRTnbVvCJK8F41PoVj2NDn3qYOaUTu9XFhdDGa2dls9YotVXZ9fbWpirPKClhACuVweMB3OZgk5phc76I3J-OPlEVHjS6S60emLY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1" t="4937" r="3125" b="25847"/>
          <a:stretch/>
        </p:blipFill>
        <p:spPr bwMode="auto">
          <a:xfrm>
            <a:off x="4478249" y="1028701"/>
            <a:ext cx="3135364" cy="3103109"/>
          </a:xfrm>
          <a:prstGeom prst="rect">
            <a:avLst/>
          </a:prstGeom>
          <a:noFill/>
          <a:ln>
            <a:solidFill>
              <a:schemeClr val="accent3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41835" y="1011690"/>
            <a:ext cx="1758816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+ 2 months</a:t>
            </a:r>
          </a:p>
        </p:txBody>
      </p:sp>
      <p:sp>
        <p:nvSpPr>
          <p:cNvPr id="5" name="Notched Right Arrow 4"/>
          <p:cNvSpPr/>
          <p:nvPr/>
        </p:nvSpPr>
        <p:spPr bwMode="auto">
          <a:xfrm rot="3776880">
            <a:off x="5097016" y="2356649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6146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3.googleusercontent.com/3fXmcqQeOHXEqCCQlNXxbWZJE9cS2LYtrgcj49KehLk6SSrVq9UgEx9iB-hn1H7wm1K7jhzsWGWQhFXDZWaPbp_uQKUdJ567XdbOhXD2uc3b4-uxbFHDGbhESlavde_y6IFUJkDwj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0" t="19190" r="17336" b="14277"/>
          <a:stretch/>
        </p:blipFill>
        <p:spPr bwMode="auto">
          <a:xfrm>
            <a:off x="2919917" y="786492"/>
            <a:ext cx="3304167" cy="3570516"/>
          </a:xfrm>
          <a:prstGeom prst="rect">
            <a:avLst/>
          </a:prstGeom>
          <a:noFill/>
          <a:ln>
            <a:solidFill>
              <a:schemeClr val="accent3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81605" y="796848"/>
            <a:ext cx="1428083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+ 2 years</a:t>
            </a:r>
          </a:p>
        </p:txBody>
      </p:sp>
    </p:spTree>
    <p:extLst>
      <p:ext uri="{BB962C8B-B14F-4D97-AF65-F5344CB8AC3E}">
        <p14:creationId xmlns:p14="http://schemas.microsoft.com/office/powerpoint/2010/main" val="2980837423"/>
      </p:ext>
    </p:extLst>
  </p:cSld>
  <p:clrMapOvr>
    <a:masterClrMapping/>
  </p:clrMapOvr>
  <p:transition>
    <p:fade/>
  </p:transition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lh5.googleusercontent.com/cAKoPbb2obXSIif8eSZIHP8FK8ZXAPazQxLpxbhZS8OKrS-_TIk6FvKzfKd4IsczYEBHZclkqRmeNOUviyrRfZngTkPttSE5SPMucPuYQMDp5ojrGquGHtDw-NYYWdLne6Mw1D-GaN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t="19357" r="21280" b="24438"/>
          <a:stretch/>
        </p:blipFill>
        <p:spPr bwMode="auto">
          <a:xfrm>
            <a:off x="2662710" y="726963"/>
            <a:ext cx="3795240" cy="3689574"/>
          </a:xfrm>
          <a:prstGeom prst="rect">
            <a:avLst/>
          </a:prstGeom>
          <a:noFill/>
          <a:ln>
            <a:solidFill>
              <a:schemeClr val="accent3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otched Right Arrow 3"/>
          <p:cNvSpPr/>
          <p:nvPr/>
        </p:nvSpPr>
        <p:spPr bwMode="auto">
          <a:xfrm rot="4616279">
            <a:off x="3914483" y="2302184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40630" y="4001038"/>
            <a:ext cx="772969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CISS</a:t>
            </a:r>
          </a:p>
        </p:txBody>
      </p:sp>
    </p:spTree>
    <p:extLst>
      <p:ext uri="{BB962C8B-B14F-4D97-AF65-F5344CB8AC3E}">
        <p14:creationId xmlns:p14="http://schemas.microsoft.com/office/powerpoint/2010/main" val="26863594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lh4.googleusercontent.com/EA_oAbruX1Ga7M_TFPnDvSFnqP_KWDaWzMBHbAt2x-n6z_4dUmlTXOic6w5TFhGYgZWsX_lcYUdRzZ2yCnUqNxpVlN032JLs9sDJSZt9y1mNrUQ2c64dXMvdLh-a8vapX8q0axlqS3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" t="20510" r="24799" b="23573"/>
          <a:stretch/>
        </p:blipFill>
        <p:spPr bwMode="auto">
          <a:xfrm>
            <a:off x="1185970" y="1428750"/>
            <a:ext cx="3402359" cy="2914650"/>
          </a:xfrm>
          <a:prstGeom prst="rect">
            <a:avLst/>
          </a:prstGeom>
          <a:noFill/>
          <a:ln>
            <a:solidFill>
              <a:schemeClr val="accent3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lh4.googleusercontent.com/2hqhHaqX_aIsgqGWu1UO4_2DPq_mqjyL-52rHt23CK1lFYPCluuh5j8wCIwl9s6IxAH0FOSL0xj--3A41yyiMXUnHHgrjH0e3rzOlb5PrXuR4N_kUwJJa7XFjiAUzw1QjrKUSUsxsO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7" t="26835" r="20460" b="25298"/>
          <a:stretch/>
        </p:blipFill>
        <p:spPr bwMode="auto">
          <a:xfrm>
            <a:off x="4676755" y="1428750"/>
            <a:ext cx="3209945" cy="2914650"/>
          </a:xfrm>
          <a:prstGeom prst="rect">
            <a:avLst/>
          </a:prstGeom>
          <a:noFill/>
          <a:ln>
            <a:solidFill>
              <a:schemeClr val="accent3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92193" y="1451833"/>
            <a:ext cx="3189912" cy="369332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Phase contrast CSF Flow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54875" y="1428750"/>
            <a:ext cx="1469441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T2 SPACE</a:t>
            </a:r>
          </a:p>
        </p:txBody>
      </p:sp>
      <p:sp>
        <p:nvSpPr>
          <p:cNvPr id="7" name="Notched Right Arrow 6"/>
          <p:cNvSpPr/>
          <p:nvPr/>
        </p:nvSpPr>
        <p:spPr bwMode="auto">
          <a:xfrm rot="4616279">
            <a:off x="5412113" y="2330758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8" name="Notched Right Arrow 7"/>
          <p:cNvSpPr/>
          <p:nvPr/>
        </p:nvSpPr>
        <p:spPr bwMode="auto">
          <a:xfrm rot="15041137">
            <a:off x="5645278" y="3325004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9" name="Notched Right Arrow 8"/>
          <p:cNvSpPr/>
          <p:nvPr/>
        </p:nvSpPr>
        <p:spPr bwMode="auto">
          <a:xfrm rot="6126286">
            <a:off x="2692176" y="2424553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93153" y="898951"/>
            <a:ext cx="373429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Third ventriculostomy x2</a:t>
            </a:r>
            <a:endParaRPr lang="en-US" sz="27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6400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8" grpId="1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7763" y="122664"/>
            <a:ext cx="5208477" cy="1446550"/>
          </a:xfrm>
        </p:spPr>
        <p:txBody>
          <a:bodyPr wrap="none"/>
          <a:lstStyle/>
          <a:p>
            <a:r>
              <a:rPr lang="en-US" dirty="0"/>
              <a:t>Callosal Agenesis and </a:t>
            </a:r>
            <a:br>
              <a:rPr lang="en-US" dirty="0"/>
            </a:br>
            <a:r>
              <a:rPr lang="en-US" dirty="0"/>
              <a:t>Interhemispheric Cyst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5900" y="1520428"/>
            <a:ext cx="6229350" cy="3394472"/>
          </a:xfrm>
        </p:spPr>
        <p:txBody>
          <a:bodyPr/>
          <a:lstStyle/>
          <a:p>
            <a:r>
              <a:rPr lang="en-US" dirty="0"/>
              <a:t>Type I: </a:t>
            </a:r>
            <a:r>
              <a:rPr lang="en-US" dirty="0">
                <a:solidFill>
                  <a:srgbClr val="FFFFFF"/>
                </a:solidFill>
              </a:rPr>
              <a:t>Contiguous with the ventricles</a:t>
            </a:r>
          </a:p>
          <a:p>
            <a:r>
              <a:rPr lang="en-US" dirty="0"/>
              <a:t>Type II: </a:t>
            </a:r>
            <a:r>
              <a:rPr lang="en-US" dirty="0">
                <a:solidFill>
                  <a:srgbClr val="FFFFFF"/>
                </a:solidFill>
              </a:rPr>
              <a:t>Not contiguous </a:t>
            </a:r>
            <a:endParaRPr lang="en-US" dirty="0"/>
          </a:p>
        </p:txBody>
      </p:sp>
      <p:pic>
        <p:nvPicPr>
          <p:cNvPr id="5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16982" t="11386" r="16982" b="14136"/>
          <a:stretch>
            <a:fillRect/>
          </a:stretch>
        </p:blipFill>
        <p:spPr>
          <a:xfrm>
            <a:off x="4800600" y="2520142"/>
            <a:ext cx="1714500" cy="2167650"/>
          </a:xfrm>
          <a:ln>
            <a:solidFill>
              <a:schemeClr val="accent3">
                <a:lumMod val="85000"/>
              </a:schemeClr>
            </a:solidFill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 l="6250" t="4688" r="7813" b="10938"/>
          <a:stretch>
            <a:fillRect/>
          </a:stretch>
        </p:blipFill>
        <p:spPr bwMode="auto">
          <a:xfrm>
            <a:off x="2400301" y="2520142"/>
            <a:ext cx="2225675" cy="2185208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lh4.googleusercontent.com/sp-_n_XjLcXt1G0QCSEYeOsAkPzwRtT8-yUBKL-ZIdQNPHt24X8BTNLrv3WvczVRA2SzVuUh600XpzAxoTTsl9y_17q_WLp1Qdosu3clUugu0CSUcy8dXEaDsuFQWGw04xyRkfDpu7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8" t="21102" r="16666" b="26987"/>
          <a:stretch/>
        </p:blipFill>
        <p:spPr bwMode="auto">
          <a:xfrm>
            <a:off x="2457450" y="759279"/>
            <a:ext cx="4205684" cy="3624943"/>
          </a:xfrm>
          <a:prstGeom prst="rect">
            <a:avLst/>
          </a:prstGeom>
          <a:noFill/>
          <a:ln>
            <a:solidFill>
              <a:schemeClr val="accent3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otched Right Arrow 3"/>
          <p:cNvSpPr/>
          <p:nvPr/>
        </p:nvSpPr>
        <p:spPr bwMode="auto">
          <a:xfrm rot="4616279">
            <a:off x="3471924" y="2302183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57450" y="3968723"/>
            <a:ext cx="772969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CISS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1A1CDF-EFC4-F6F4-F316-920CA2965215}"/>
              </a:ext>
            </a:extLst>
          </p:cNvPr>
          <p:cNvSpPr txBox="1"/>
          <p:nvPr/>
        </p:nvSpPr>
        <p:spPr>
          <a:xfrm>
            <a:off x="2693153" y="898951"/>
            <a:ext cx="373429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Third ventriculostomy x2</a:t>
            </a:r>
            <a:endParaRPr lang="en-US" sz="27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4759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8253166"/>
      </p:ext>
    </p:extLst>
  </p:cSld>
  <p:clrMapOvr>
    <a:masterClrMapping/>
  </p:clrMapOvr>
  <p:transition>
    <p:fade/>
  </p:transition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hape 60"/>
          <p:cNvPicPr preferRelativeResize="0"/>
          <p:nvPr/>
        </p:nvPicPr>
        <p:blipFill rotWithShape="1">
          <a:blip r:embed="rId4">
            <a:alphaModFix/>
          </a:blip>
          <a:srcRect l="9208" t="4568" r="7224" b="4409"/>
          <a:stretch/>
        </p:blipFill>
        <p:spPr>
          <a:xfrm>
            <a:off x="1560195" y="922973"/>
            <a:ext cx="2748915" cy="330327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348317" y="1028700"/>
            <a:ext cx="595036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4 y</a:t>
            </a:r>
          </a:p>
        </p:txBody>
      </p:sp>
      <p:pic>
        <p:nvPicPr>
          <p:cNvPr id="2" name="35173836 s15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14850" y="922972"/>
            <a:ext cx="3248978" cy="3248978"/>
          </a:xfrm>
          <a:prstGeom prst="rect">
            <a:avLst/>
          </a:prstGeom>
        </p:spPr>
      </p:pic>
      <p:sp>
        <p:nvSpPr>
          <p:cNvPr id="6" name="Notched Right Arrow 5"/>
          <p:cNvSpPr/>
          <p:nvPr/>
        </p:nvSpPr>
        <p:spPr bwMode="auto">
          <a:xfrm rot="3484347">
            <a:off x="5403513" y="2393956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3918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61"/>
          <p:cNvPicPr preferRelativeResize="0"/>
          <p:nvPr/>
        </p:nvPicPr>
        <p:blipFill rotWithShape="1">
          <a:blip r:embed="rId2">
            <a:alphaModFix/>
          </a:blip>
          <a:srcRect l="8223" t="26651" r="3543" b="13836"/>
          <a:stretch/>
        </p:blipFill>
        <p:spPr>
          <a:xfrm>
            <a:off x="1143000" y="1265872"/>
            <a:ext cx="3383280" cy="261175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Notched Right Arrow 2"/>
          <p:cNvSpPr/>
          <p:nvPr/>
        </p:nvSpPr>
        <p:spPr bwMode="auto">
          <a:xfrm rot="3335703">
            <a:off x="1705338" y="2401799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pic>
        <p:nvPicPr>
          <p:cNvPr id="4" name="Shape 66"/>
          <p:cNvPicPr preferRelativeResize="0"/>
          <p:nvPr/>
        </p:nvPicPr>
        <p:blipFill rotWithShape="1">
          <a:blip r:embed="rId3">
            <a:alphaModFix/>
          </a:blip>
          <a:srcRect l="5940" t="12598" r="7930" b="20788"/>
          <a:stretch/>
        </p:blipFill>
        <p:spPr>
          <a:xfrm>
            <a:off x="4629150" y="1265873"/>
            <a:ext cx="3108960" cy="261175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Notched Right Arrow 4"/>
          <p:cNvSpPr/>
          <p:nvPr/>
        </p:nvSpPr>
        <p:spPr bwMode="auto">
          <a:xfrm rot="3335703">
            <a:off x="5305788" y="2344649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20920" y="3877628"/>
            <a:ext cx="772969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CISS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FA6717-6D6C-3318-3057-8A856D864C94}"/>
              </a:ext>
            </a:extLst>
          </p:cNvPr>
          <p:cNvSpPr txBox="1"/>
          <p:nvPr/>
        </p:nvSpPr>
        <p:spPr>
          <a:xfrm>
            <a:off x="4316484" y="681921"/>
            <a:ext cx="373429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Third ventriculostomy x2</a:t>
            </a:r>
            <a:endParaRPr lang="en-US" sz="27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2181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66"/>
          <p:cNvPicPr preferRelativeResize="0"/>
          <p:nvPr/>
        </p:nvPicPr>
        <p:blipFill rotWithShape="1">
          <a:blip r:embed="rId2">
            <a:alphaModFix/>
          </a:blip>
          <a:srcRect l="5940" t="12598" r="7930" b="20788"/>
          <a:stretch/>
        </p:blipFill>
        <p:spPr>
          <a:xfrm>
            <a:off x="1371600" y="1265872"/>
            <a:ext cx="3108960" cy="2611756"/>
          </a:xfrm>
          <a:prstGeom prst="rect">
            <a:avLst/>
          </a:prstGeom>
          <a:noFill/>
          <a:ln>
            <a:solidFill>
              <a:schemeClr val="accent3">
                <a:lumMod val="95000"/>
              </a:schemeClr>
            </a:solidFill>
          </a:ln>
        </p:spPr>
      </p:pic>
      <p:pic>
        <p:nvPicPr>
          <p:cNvPr id="4" name="Shape 66"/>
          <p:cNvPicPr preferRelativeResize="0"/>
          <p:nvPr/>
        </p:nvPicPr>
        <p:blipFill rotWithShape="1">
          <a:blip r:embed="rId2">
            <a:alphaModFix/>
          </a:blip>
          <a:srcRect l="30956" t="37160" r="41495" b="39081"/>
          <a:stretch/>
        </p:blipFill>
        <p:spPr>
          <a:xfrm>
            <a:off x="2274570" y="2220278"/>
            <a:ext cx="994410" cy="931545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</p:pic>
      <p:sp>
        <p:nvSpPr>
          <p:cNvPr id="5" name="Notched Right Arrow 4"/>
          <p:cNvSpPr/>
          <p:nvPr/>
        </p:nvSpPr>
        <p:spPr bwMode="auto">
          <a:xfrm rot="13960654">
            <a:off x="5454553" y="3233263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6" name="Notched Right Arrow 5"/>
          <p:cNvSpPr/>
          <p:nvPr/>
        </p:nvSpPr>
        <p:spPr bwMode="auto">
          <a:xfrm rot="13960654">
            <a:off x="4652247" y="3614263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691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8587E-6 L 0.27917 -0.05924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58" y="-29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 rotWithShape="1">
          <a:blip r:embed="rId2" cstate="print"/>
          <a:srcRect l="21257" t="21652" r="24643" b="26152"/>
          <a:stretch/>
        </p:blipFill>
        <p:spPr bwMode="auto">
          <a:xfrm>
            <a:off x="4504864" y="914400"/>
            <a:ext cx="3210386" cy="3097410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</p:spPr>
      </p:pic>
      <p:pic>
        <p:nvPicPr>
          <p:cNvPr id="3" name="Picture 2"/>
          <p:cNvPicPr>
            <a:picLocks noGrp="1"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466551" y="914401"/>
            <a:ext cx="3012596" cy="3100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299197" y="4213009"/>
            <a:ext cx="3828228" cy="369332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chemeClr val="accent3"/>
                </a:solidFill>
                <a:latin typeface="Calibri" pitchFamily="34" charset="0"/>
                <a:cs typeface="Calibri" pitchFamily="34" charset="0"/>
              </a:rPr>
              <a:t>Fushimi et al. </a:t>
            </a:r>
            <a:r>
              <a:rPr lang="en-US" sz="24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Radiology 2003</a:t>
            </a:r>
          </a:p>
        </p:txBody>
      </p:sp>
      <p:sp>
        <p:nvSpPr>
          <p:cNvPr id="5" name="Notched Right Arrow 4"/>
          <p:cNvSpPr/>
          <p:nvPr/>
        </p:nvSpPr>
        <p:spPr bwMode="auto">
          <a:xfrm rot="13344374">
            <a:off x="5814865" y="2934255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22290" y="914400"/>
            <a:ext cx="2956451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Liliequist</a:t>
            </a:r>
            <a:r>
              <a:rPr lang="en-US" sz="27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membranı</a:t>
            </a:r>
            <a:endParaRPr lang="en-US" sz="27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3083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4D5E5A-BD10-9BA9-9F33-C3F05240E7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97" t="19209" r="17830" b="15960"/>
          <a:stretch/>
        </p:blipFill>
        <p:spPr>
          <a:xfrm>
            <a:off x="1428751" y="900110"/>
            <a:ext cx="3296210" cy="31718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77CF98-2CE9-9373-F90D-2742B6AA17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333" t="36667" r="23334" b="23333"/>
          <a:stretch/>
        </p:blipFill>
        <p:spPr>
          <a:xfrm>
            <a:off x="4857750" y="428626"/>
            <a:ext cx="2514600" cy="18859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8DE771-F518-4090-43D2-07C5295BE4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292" t="29167" r="20833" b="20833"/>
          <a:stretch/>
        </p:blipFill>
        <p:spPr>
          <a:xfrm>
            <a:off x="4857750" y="2486023"/>
            <a:ext cx="2553759" cy="22062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8B8526-961A-8281-DD5D-FBA69A69CBA5}"/>
              </a:ext>
            </a:extLst>
          </p:cNvPr>
          <p:cNvSpPr txBox="1"/>
          <p:nvPr/>
        </p:nvSpPr>
        <p:spPr>
          <a:xfrm>
            <a:off x="1676948" y="4425192"/>
            <a:ext cx="684803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4 w</a:t>
            </a:r>
          </a:p>
        </p:txBody>
      </p:sp>
      <p:sp>
        <p:nvSpPr>
          <p:cNvPr id="3" name="Notched Right Arrow 3">
            <a:extLst>
              <a:ext uri="{FF2B5EF4-FFF2-40B4-BE49-F238E27FC236}">
                <a16:creationId xmlns:a16="http://schemas.microsoft.com/office/drawing/2014/main" id="{D31B53AB-B4DB-44DB-1E28-C319F37EB50C}"/>
              </a:ext>
            </a:extLst>
          </p:cNvPr>
          <p:cNvSpPr/>
          <p:nvPr/>
        </p:nvSpPr>
        <p:spPr bwMode="auto">
          <a:xfrm rot="4616279">
            <a:off x="2326011" y="2111683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4" name="Notched Right Arrow 3">
            <a:extLst>
              <a:ext uri="{FF2B5EF4-FFF2-40B4-BE49-F238E27FC236}">
                <a16:creationId xmlns:a16="http://schemas.microsoft.com/office/drawing/2014/main" id="{DFDC73EA-ACA4-C61B-3794-839DBD68242C}"/>
              </a:ext>
            </a:extLst>
          </p:cNvPr>
          <p:cNvSpPr/>
          <p:nvPr/>
        </p:nvSpPr>
        <p:spPr bwMode="auto">
          <a:xfrm rot="4616279">
            <a:off x="5069212" y="3273733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6" name="Notched Right Arrow 3">
            <a:extLst>
              <a:ext uri="{FF2B5EF4-FFF2-40B4-BE49-F238E27FC236}">
                <a16:creationId xmlns:a16="http://schemas.microsoft.com/office/drawing/2014/main" id="{13A7F70C-85B7-BF36-4EE3-642E778777DF}"/>
              </a:ext>
            </a:extLst>
          </p:cNvPr>
          <p:cNvSpPr/>
          <p:nvPr/>
        </p:nvSpPr>
        <p:spPr bwMode="auto">
          <a:xfrm rot="4616279">
            <a:off x="5069212" y="930583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8" name="Notched Right Arrow 3">
            <a:extLst>
              <a:ext uri="{FF2B5EF4-FFF2-40B4-BE49-F238E27FC236}">
                <a16:creationId xmlns:a16="http://schemas.microsoft.com/office/drawing/2014/main" id="{27EA12EA-3591-9FFB-F31B-50F48A1FA93E}"/>
              </a:ext>
            </a:extLst>
          </p:cNvPr>
          <p:cNvSpPr/>
          <p:nvPr/>
        </p:nvSpPr>
        <p:spPr bwMode="auto">
          <a:xfrm rot="6779995">
            <a:off x="6304175" y="884399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10" name="Notched Right Arrow 3">
            <a:extLst>
              <a:ext uri="{FF2B5EF4-FFF2-40B4-BE49-F238E27FC236}">
                <a16:creationId xmlns:a16="http://schemas.microsoft.com/office/drawing/2014/main" id="{3C116C45-005E-24CB-3837-843F715B8E83}"/>
              </a:ext>
            </a:extLst>
          </p:cNvPr>
          <p:cNvSpPr/>
          <p:nvPr/>
        </p:nvSpPr>
        <p:spPr bwMode="auto">
          <a:xfrm rot="6204399">
            <a:off x="6244363" y="3216836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7454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6" grpId="0" animBg="1"/>
      <p:bldP spid="8" grpId="0" animBg="1"/>
      <p:bldP spid="10" grpId="0" animBg="1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970B22-DD62-8CC1-48D1-446C5BB1FE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25" t="22060" r="25567" b="22909"/>
          <a:stretch/>
        </p:blipFill>
        <p:spPr>
          <a:xfrm>
            <a:off x="2686506" y="217326"/>
            <a:ext cx="2163022" cy="23567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B1E4A3-5325-07C9-CD3D-D46C6FC42E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83" t="21428" r="25567" b="23540"/>
          <a:stretch/>
        </p:blipFill>
        <p:spPr>
          <a:xfrm>
            <a:off x="2800350" y="2628901"/>
            <a:ext cx="2049178" cy="23567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A439F0-9C22-62F0-23FF-5E17221A01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938" t="15798" r="20545" b="14065"/>
          <a:stretch/>
        </p:blipFill>
        <p:spPr>
          <a:xfrm>
            <a:off x="5143500" y="187600"/>
            <a:ext cx="1861016" cy="22693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464071-C072-0309-4DD6-B106B6A5B0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938" t="16005" r="20545" b="13858"/>
          <a:stretch/>
        </p:blipFill>
        <p:spPr>
          <a:xfrm>
            <a:off x="5143500" y="2571750"/>
            <a:ext cx="1861016" cy="22693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AB6EAA-7383-E07B-F6B0-A6031A6B3D84}"/>
              </a:ext>
            </a:extLst>
          </p:cNvPr>
          <p:cNvSpPr txBox="1"/>
          <p:nvPr/>
        </p:nvSpPr>
        <p:spPr>
          <a:xfrm>
            <a:off x="1877120" y="4425623"/>
            <a:ext cx="684803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4 w</a:t>
            </a:r>
          </a:p>
        </p:txBody>
      </p:sp>
      <p:sp>
        <p:nvSpPr>
          <p:cNvPr id="4" name="Notched Right Arrow 3">
            <a:extLst>
              <a:ext uri="{FF2B5EF4-FFF2-40B4-BE49-F238E27FC236}">
                <a16:creationId xmlns:a16="http://schemas.microsoft.com/office/drawing/2014/main" id="{B85C5AD1-9852-BDE5-C2D6-F23A646EF7BA}"/>
              </a:ext>
            </a:extLst>
          </p:cNvPr>
          <p:cNvSpPr/>
          <p:nvPr/>
        </p:nvSpPr>
        <p:spPr bwMode="auto">
          <a:xfrm rot="10362388">
            <a:off x="4284895" y="1651290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Notched Right Arrow 3">
            <a:extLst>
              <a:ext uri="{FF2B5EF4-FFF2-40B4-BE49-F238E27FC236}">
                <a16:creationId xmlns:a16="http://schemas.microsoft.com/office/drawing/2014/main" id="{B04A7E61-C405-2F19-8A0C-C81BB11F00D9}"/>
              </a:ext>
            </a:extLst>
          </p:cNvPr>
          <p:cNvSpPr/>
          <p:nvPr/>
        </p:nvSpPr>
        <p:spPr bwMode="auto">
          <a:xfrm rot="10362388">
            <a:off x="6496616" y="1512533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Notched Right Arrow 3">
            <a:extLst>
              <a:ext uri="{FF2B5EF4-FFF2-40B4-BE49-F238E27FC236}">
                <a16:creationId xmlns:a16="http://schemas.microsoft.com/office/drawing/2014/main" id="{5755DD4A-FE55-A2E7-6F39-F0F351E8E66B}"/>
              </a:ext>
            </a:extLst>
          </p:cNvPr>
          <p:cNvSpPr/>
          <p:nvPr/>
        </p:nvSpPr>
        <p:spPr bwMode="auto">
          <a:xfrm rot="10362388">
            <a:off x="6877614" y="3356124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Notched Right Arrow 3">
            <a:extLst>
              <a:ext uri="{FF2B5EF4-FFF2-40B4-BE49-F238E27FC236}">
                <a16:creationId xmlns:a16="http://schemas.microsoft.com/office/drawing/2014/main" id="{041FD563-F02B-BF1E-DC62-40E9E9CFEFE3}"/>
              </a:ext>
            </a:extLst>
          </p:cNvPr>
          <p:cNvSpPr/>
          <p:nvPr/>
        </p:nvSpPr>
        <p:spPr bwMode="auto">
          <a:xfrm rot="10614456">
            <a:off x="4141137" y="4521457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5261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10" grpId="0" animBg="1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1BD36C-79C8-6B5E-7804-E8D9D1D582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63" t="13889" r="14215" b="13888"/>
          <a:stretch/>
        </p:blipFill>
        <p:spPr>
          <a:xfrm>
            <a:off x="1621631" y="542925"/>
            <a:ext cx="2971803" cy="2971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EF5236-6765-EDEE-5002-BDCEEF39E3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438" t="16667" r="18024" b="16667"/>
          <a:stretch/>
        </p:blipFill>
        <p:spPr>
          <a:xfrm>
            <a:off x="4686300" y="514350"/>
            <a:ext cx="2743200" cy="2971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9308C3-3382-2BC7-DB3B-76DDB6444881}"/>
              </a:ext>
            </a:extLst>
          </p:cNvPr>
          <p:cNvSpPr txBox="1"/>
          <p:nvPr/>
        </p:nvSpPr>
        <p:spPr>
          <a:xfrm>
            <a:off x="1621631" y="3790950"/>
            <a:ext cx="684803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7 w</a:t>
            </a:r>
          </a:p>
        </p:txBody>
      </p:sp>
      <p:sp>
        <p:nvSpPr>
          <p:cNvPr id="4" name="Notched Right Arrow 3">
            <a:extLst>
              <a:ext uri="{FF2B5EF4-FFF2-40B4-BE49-F238E27FC236}">
                <a16:creationId xmlns:a16="http://schemas.microsoft.com/office/drawing/2014/main" id="{18AAC33F-E85F-B0F0-BC74-1A8EB18EC0CA}"/>
              </a:ext>
            </a:extLst>
          </p:cNvPr>
          <p:cNvSpPr/>
          <p:nvPr/>
        </p:nvSpPr>
        <p:spPr bwMode="auto">
          <a:xfrm rot="13192312">
            <a:off x="2886437" y="2584625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Notched Right Arrow 3">
            <a:extLst>
              <a:ext uri="{FF2B5EF4-FFF2-40B4-BE49-F238E27FC236}">
                <a16:creationId xmlns:a16="http://schemas.microsoft.com/office/drawing/2014/main" id="{7E91A14C-F74B-02B9-932D-2B5C82952B38}"/>
              </a:ext>
            </a:extLst>
          </p:cNvPr>
          <p:cNvSpPr/>
          <p:nvPr/>
        </p:nvSpPr>
        <p:spPr bwMode="auto">
          <a:xfrm rot="13192312">
            <a:off x="6467836" y="3248834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3626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4D80BB-1F4B-1CB7-F0EF-E61F9D2B02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11" t="8332" r="11111" b="7223"/>
          <a:stretch/>
        </p:blipFill>
        <p:spPr>
          <a:xfrm>
            <a:off x="4861131" y="850106"/>
            <a:ext cx="2895100" cy="3143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E7B798-B80E-E36C-60F7-AD74ABCBAC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66" t="6666" r="6666" b="13333"/>
          <a:stretch/>
        </p:blipFill>
        <p:spPr>
          <a:xfrm>
            <a:off x="1387770" y="850107"/>
            <a:ext cx="3405187" cy="31432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2DDA02-416B-1FBC-5746-A4D8B21309D0}"/>
              </a:ext>
            </a:extLst>
          </p:cNvPr>
          <p:cNvSpPr txBox="1"/>
          <p:nvPr/>
        </p:nvSpPr>
        <p:spPr>
          <a:xfrm>
            <a:off x="1382854" y="4085644"/>
            <a:ext cx="1507144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9 months</a:t>
            </a:r>
          </a:p>
        </p:txBody>
      </p:sp>
    </p:spTree>
    <p:extLst>
      <p:ext uri="{BB962C8B-B14F-4D97-AF65-F5344CB8AC3E}">
        <p14:creationId xmlns:p14="http://schemas.microsoft.com/office/powerpoint/2010/main" val="267457801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 cstate="print"/>
          <a:srcRect l="7813" t="9375" r="6250" b="10938"/>
          <a:stretch>
            <a:fillRect/>
          </a:stretch>
        </p:blipFill>
        <p:spPr bwMode="auto">
          <a:xfrm>
            <a:off x="2400300" y="445294"/>
            <a:ext cx="4400550" cy="4079081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3777169" y="4572000"/>
            <a:ext cx="168187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13 months</a:t>
            </a:r>
          </a:p>
        </p:txBody>
      </p:sp>
      <p:sp>
        <p:nvSpPr>
          <p:cNvPr id="2" name="Notched Right Arrow 11">
            <a:extLst>
              <a:ext uri="{FF2B5EF4-FFF2-40B4-BE49-F238E27FC236}">
                <a16:creationId xmlns:a16="http://schemas.microsoft.com/office/drawing/2014/main" id="{03DD8BA7-4FC4-FA07-5051-A8CA9D136EC5}"/>
              </a:ext>
            </a:extLst>
          </p:cNvPr>
          <p:cNvSpPr/>
          <p:nvPr/>
        </p:nvSpPr>
        <p:spPr bwMode="auto">
          <a:xfrm rot="7561462">
            <a:off x="4487915" y="905054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57B83C-C99C-B052-04E1-48717A9CB0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50" t="5555" r="1961" b="16667"/>
          <a:stretch/>
        </p:blipFill>
        <p:spPr>
          <a:xfrm>
            <a:off x="1428751" y="742950"/>
            <a:ext cx="3396344" cy="2971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566EB4-5926-4BC8-A4E5-F030D10F5F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67" t="8333" r="10476" b="5000"/>
          <a:stretch/>
        </p:blipFill>
        <p:spPr>
          <a:xfrm>
            <a:off x="4941433" y="742950"/>
            <a:ext cx="2669723" cy="2971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582BD2-D4C8-6C4A-E270-2AF82E3C885E}"/>
              </a:ext>
            </a:extLst>
          </p:cNvPr>
          <p:cNvSpPr txBox="1"/>
          <p:nvPr/>
        </p:nvSpPr>
        <p:spPr>
          <a:xfrm>
            <a:off x="1428751" y="3943350"/>
            <a:ext cx="168187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22 months</a:t>
            </a:r>
          </a:p>
        </p:txBody>
      </p:sp>
      <p:sp>
        <p:nvSpPr>
          <p:cNvPr id="4" name="Notched Right Arrow 3">
            <a:extLst>
              <a:ext uri="{FF2B5EF4-FFF2-40B4-BE49-F238E27FC236}">
                <a16:creationId xmlns:a16="http://schemas.microsoft.com/office/drawing/2014/main" id="{9662C42D-10EF-0674-FDD9-A13B0A610F0A}"/>
              </a:ext>
            </a:extLst>
          </p:cNvPr>
          <p:cNvSpPr/>
          <p:nvPr/>
        </p:nvSpPr>
        <p:spPr bwMode="auto">
          <a:xfrm rot="14102580">
            <a:off x="3173040" y="3193844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Notched Right Arrow 3">
            <a:extLst>
              <a:ext uri="{FF2B5EF4-FFF2-40B4-BE49-F238E27FC236}">
                <a16:creationId xmlns:a16="http://schemas.microsoft.com/office/drawing/2014/main" id="{DF6AA060-9FDC-C501-FB00-0C2645EDACB3}"/>
              </a:ext>
            </a:extLst>
          </p:cNvPr>
          <p:cNvSpPr/>
          <p:nvPr/>
        </p:nvSpPr>
        <p:spPr bwMode="auto">
          <a:xfrm rot="14102580">
            <a:off x="6566880" y="3388687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2260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9DFFBF-9354-A7F6-FB89-A228942B4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410" y="910197"/>
            <a:ext cx="3106270" cy="31062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B6DE5A-BEC7-F3DA-7839-42B3058E92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17" t="9069" r="6250" b="8333"/>
          <a:stretch/>
        </p:blipFill>
        <p:spPr>
          <a:xfrm>
            <a:off x="4579144" y="914400"/>
            <a:ext cx="3133923" cy="31062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19C2E4-B578-82AD-D389-3A48FE7873C7}"/>
              </a:ext>
            </a:extLst>
          </p:cNvPr>
          <p:cNvSpPr txBox="1"/>
          <p:nvPr/>
        </p:nvSpPr>
        <p:spPr>
          <a:xfrm>
            <a:off x="1428751" y="3943350"/>
            <a:ext cx="168187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22 months</a:t>
            </a:r>
          </a:p>
        </p:txBody>
      </p:sp>
      <p:sp>
        <p:nvSpPr>
          <p:cNvPr id="2" name="Notched Right Arrow 3">
            <a:extLst>
              <a:ext uri="{FF2B5EF4-FFF2-40B4-BE49-F238E27FC236}">
                <a16:creationId xmlns:a16="http://schemas.microsoft.com/office/drawing/2014/main" id="{600C361C-7B9D-296C-7731-06DAAE095B4C}"/>
              </a:ext>
            </a:extLst>
          </p:cNvPr>
          <p:cNvSpPr/>
          <p:nvPr/>
        </p:nvSpPr>
        <p:spPr bwMode="auto">
          <a:xfrm rot="14102580">
            <a:off x="3115410" y="3029363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Notched Right Arrow 3">
            <a:extLst>
              <a:ext uri="{FF2B5EF4-FFF2-40B4-BE49-F238E27FC236}">
                <a16:creationId xmlns:a16="http://schemas.microsoft.com/office/drawing/2014/main" id="{2D199FEA-7FBA-E27C-BC09-595944506501}"/>
              </a:ext>
            </a:extLst>
          </p:cNvPr>
          <p:cNvSpPr/>
          <p:nvPr/>
        </p:nvSpPr>
        <p:spPr bwMode="auto">
          <a:xfrm rot="8679846">
            <a:off x="6406960" y="2381250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741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6" grpId="0" animBg="1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FF8773-1019-2857-7F8F-8C5F369BEF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79" t="7293" r="10937" b="5208"/>
          <a:stretch/>
        </p:blipFill>
        <p:spPr>
          <a:xfrm>
            <a:off x="4937981" y="857250"/>
            <a:ext cx="2800350" cy="31787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98767A-72BB-2CFF-0387-4214293E6F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55" t="9596" r="3535" b="11616"/>
          <a:stretch/>
        </p:blipFill>
        <p:spPr>
          <a:xfrm>
            <a:off x="1428750" y="864394"/>
            <a:ext cx="3494943" cy="30289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B0879A-05A9-776B-836F-69DE0C022D23}"/>
              </a:ext>
            </a:extLst>
          </p:cNvPr>
          <p:cNvSpPr txBox="1"/>
          <p:nvPr/>
        </p:nvSpPr>
        <p:spPr>
          <a:xfrm>
            <a:off x="989208" y="4114800"/>
            <a:ext cx="168187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27 months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430D3F-207B-ECB8-4067-EDE24DC6B6C3}"/>
              </a:ext>
            </a:extLst>
          </p:cNvPr>
          <p:cNvSpPr txBox="1"/>
          <p:nvPr/>
        </p:nvSpPr>
        <p:spPr>
          <a:xfrm>
            <a:off x="2946110" y="4114800"/>
            <a:ext cx="3251788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Third ventriculostomy</a:t>
            </a:r>
            <a:endParaRPr lang="en-US" sz="27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Notched Right Arrow 3">
            <a:extLst>
              <a:ext uri="{FF2B5EF4-FFF2-40B4-BE49-F238E27FC236}">
                <a16:creationId xmlns:a16="http://schemas.microsoft.com/office/drawing/2014/main" id="{15E6542A-0CDB-C2AE-BAB5-ADF1C84BE325}"/>
              </a:ext>
            </a:extLst>
          </p:cNvPr>
          <p:cNvSpPr/>
          <p:nvPr/>
        </p:nvSpPr>
        <p:spPr bwMode="auto">
          <a:xfrm rot="13786646">
            <a:off x="3298238" y="3148707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6349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CF002B-566A-62AD-8A9E-023C5D1CA675}"/>
              </a:ext>
            </a:extLst>
          </p:cNvPr>
          <p:cNvSpPr txBox="1"/>
          <p:nvPr/>
        </p:nvSpPr>
        <p:spPr>
          <a:xfrm>
            <a:off x="3467370" y="1294477"/>
            <a:ext cx="2209259" cy="255454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16600" dirty="0">
                <a:solidFill>
                  <a:srgbClr val="FFC000"/>
                </a:solidFill>
                <a:latin typeface="Berlin Sans FB Demi" panose="020E0802020502020306" pitchFamily="34" charset="0"/>
                <a:cs typeface="Calibri" pitchFamily="34" charset="0"/>
              </a:rPr>
              <a:t>10</a:t>
            </a:r>
            <a:endParaRPr lang="en-US" sz="3300" dirty="0">
              <a:solidFill>
                <a:srgbClr val="FFC000"/>
              </a:solidFill>
              <a:latin typeface="Berlin Sans FB Demi" panose="020E0802020502020306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511224"/>
      </p:ext>
    </p:extLst>
  </p:cSld>
  <p:clrMapOvr>
    <a:masterClrMapping/>
  </p:clrMapOvr>
  <p:transition>
    <p:fade/>
  </p:transition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1130" y="249884"/>
            <a:ext cx="5461753" cy="769441"/>
          </a:xfrm>
        </p:spPr>
        <p:txBody>
          <a:bodyPr wrap="none"/>
          <a:lstStyle/>
          <a:p>
            <a:r>
              <a:rPr lang="en-US" dirty="0"/>
              <a:t>Choroid Plexus Tumors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Papilloma</a:t>
            </a:r>
          </a:p>
          <a:p>
            <a:pPr lvl="1"/>
            <a:r>
              <a:rPr lang="en-US" dirty="0"/>
              <a:t>WHO grade 1</a:t>
            </a:r>
          </a:p>
          <a:p>
            <a:pPr lvl="1"/>
            <a:r>
              <a:rPr lang="en-US" dirty="0"/>
              <a:t>Parenchymal invasion (-)</a:t>
            </a:r>
          </a:p>
          <a:p>
            <a:r>
              <a:rPr lang="en-US" dirty="0"/>
              <a:t>Carcinoma</a:t>
            </a:r>
          </a:p>
          <a:p>
            <a:pPr lvl="1"/>
            <a:r>
              <a:rPr lang="en-US" dirty="0"/>
              <a:t>WHO grade 3</a:t>
            </a:r>
          </a:p>
          <a:p>
            <a:pPr lvl="1"/>
            <a:r>
              <a:rPr lang="en-US" dirty="0"/>
              <a:t>Parenchymal invasion (+)</a:t>
            </a:r>
          </a:p>
          <a:p>
            <a:r>
              <a:rPr lang="en-US" dirty="0"/>
              <a:t>Atypical Papilloma</a:t>
            </a:r>
          </a:p>
          <a:p>
            <a:pPr lvl="1"/>
            <a:r>
              <a:rPr lang="en-US" dirty="0"/>
              <a:t>WHO grade 2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96369" y="1314451"/>
            <a:ext cx="3094512" cy="3165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0594" y="1371600"/>
            <a:ext cx="2760284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72780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112119-711B-FEED-0DFB-BC73ABDA93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95" t="5146" r="10539" b="7353"/>
          <a:stretch/>
        </p:blipFill>
        <p:spPr>
          <a:xfrm>
            <a:off x="1576681" y="457200"/>
            <a:ext cx="2768918" cy="30603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8DA259-A60E-1F7C-BCA3-C062E70609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32" r="8334" b="25000"/>
          <a:stretch/>
        </p:blipFill>
        <p:spPr>
          <a:xfrm>
            <a:off x="4400551" y="457200"/>
            <a:ext cx="3400427" cy="30603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0684D0-9B07-0275-6976-F8A15F15DB4F}"/>
              </a:ext>
            </a:extLst>
          </p:cNvPr>
          <p:cNvSpPr txBox="1"/>
          <p:nvPr/>
        </p:nvSpPr>
        <p:spPr>
          <a:xfrm>
            <a:off x="1628234" y="4462165"/>
            <a:ext cx="5941114" cy="4616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0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Choroid Plexus Papilloma </a:t>
            </a:r>
            <a:r>
              <a:rPr lang="en-US" sz="2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WHO Grade 1</a:t>
            </a:r>
            <a:endParaRPr lang="en-US" sz="135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58319F-5896-B7F2-CFEA-E0D97D78F732}"/>
              </a:ext>
            </a:extLst>
          </p:cNvPr>
          <p:cNvSpPr txBox="1"/>
          <p:nvPr/>
        </p:nvSpPr>
        <p:spPr>
          <a:xfrm>
            <a:off x="1652725" y="3943350"/>
            <a:ext cx="1039067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6 m, F</a:t>
            </a:r>
          </a:p>
        </p:txBody>
      </p:sp>
      <p:sp>
        <p:nvSpPr>
          <p:cNvPr id="2" name="Notched Right Arrow 3">
            <a:extLst>
              <a:ext uri="{FF2B5EF4-FFF2-40B4-BE49-F238E27FC236}">
                <a16:creationId xmlns:a16="http://schemas.microsoft.com/office/drawing/2014/main" id="{535EE540-057E-24C8-8F23-896390BCF8EC}"/>
              </a:ext>
            </a:extLst>
          </p:cNvPr>
          <p:cNvSpPr/>
          <p:nvPr/>
        </p:nvSpPr>
        <p:spPr bwMode="auto">
          <a:xfrm rot="14102580">
            <a:off x="3039211" y="2858490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Notched Right Arrow 3">
            <a:extLst>
              <a:ext uri="{FF2B5EF4-FFF2-40B4-BE49-F238E27FC236}">
                <a16:creationId xmlns:a16="http://schemas.microsoft.com/office/drawing/2014/main" id="{1B64171C-5693-E45E-C3AC-08BBA17729F1}"/>
              </a:ext>
            </a:extLst>
          </p:cNvPr>
          <p:cNvSpPr/>
          <p:nvPr/>
        </p:nvSpPr>
        <p:spPr bwMode="auto">
          <a:xfrm rot="14102580">
            <a:off x="6239611" y="2191161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488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38150"/>
            <a:ext cx="3455300" cy="3841304"/>
          </a:xfrm>
          <a:prstGeom prst="rect">
            <a:avLst/>
          </a:prstGeom>
          <a:ln>
            <a:solidFill>
              <a:schemeClr val="accent3">
                <a:lumMod val="85000"/>
              </a:schemeClr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274" y="438150"/>
            <a:ext cx="3979926" cy="3841304"/>
          </a:xfrm>
          <a:prstGeom prst="rect">
            <a:avLst/>
          </a:prstGeom>
          <a:ln>
            <a:solidFill>
              <a:schemeClr val="accent3">
                <a:lumMod val="85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B29E38-BF00-23FD-5521-A73D2CAABA5C}"/>
              </a:ext>
            </a:extLst>
          </p:cNvPr>
          <p:cNvSpPr txBox="1"/>
          <p:nvPr/>
        </p:nvSpPr>
        <p:spPr>
          <a:xfrm>
            <a:off x="1628234" y="4462165"/>
            <a:ext cx="5941114" cy="4616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0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Choroid Plexus Papilloma </a:t>
            </a:r>
            <a:r>
              <a:rPr lang="en-US" sz="2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WHO Grade 1</a:t>
            </a:r>
            <a:endParaRPr lang="en-US" sz="135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Notched Right Arrow 3">
            <a:extLst>
              <a:ext uri="{FF2B5EF4-FFF2-40B4-BE49-F238E27FC236}">
                <a16:creationId xmlns:a16="http://schemas.microsoft.com/office/drawing/2014/main" id="{096CA938-E518-4BBD-07CB-B41923E1C98F}"/>
              </a:ext>
            </a:extLst>
          </p:cNvPr>
          <p:cNvSpPr/>
          <p:nvPr/>
        </p:nvSpPr>
        <p:spPr bwMode="auto">
          <a:xfrm rot="9383735">
            <a:off x="6963239" y="1867501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54425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8" t="7042" r="9608"/>
          <a:stretch/>
        </p:blipFill>
        <p:spPr bwMode="auto">
          <a:xfrm>
            <a:off x="1840722" y="310720"/>
            <a:ext cx="2000250" cy="2268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50758" y="2646049"/>
            <a:ext cx="1996218" cy="2268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38074" y="1759810"/>
            <a:ext cx="3565791" cy="3003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45772" y="615348"/>
            <a:ext cx="4115166" cy="830997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0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Choroid Plexus Papilloma</a:t>
            </a:r>
          </a:p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WHO Grade 1</a:t>
            </a:r>
            <a:endParaRPr lang="en-US" sz="135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1237396"/>
            <a:ext cx="111120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18 a, E</a:t>
            </a:r>
          </a:p>
        </p:txBody>
      </p:sp>
      <p:sp>
        <p:nvSpPr>
          <p:cNvPr id="2" name="Notched Right Arrow 3">
            <a:extLst>
              <a:ext uri="{FF2B5EF4-FFF2-40B4-BE49-F238E27FC236}">
                <a16:creationId xmlns:a16="http://schemas.microsoft.com/office/drawing/2014/main" id="{25E65FD5-7CFC-0676-69AB-C5624BB96722}"/>
              </a:ext>
            </a:extLst>
          </p:cNvPr>
          <p:cNvSpPr/>
          <p:nvPr/>
        </p:nvSpPr>
        <p:spPr bwMode="auto">
          <a:xfrm rot="9383735">
            <a:off x="2900028" y="1029302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Notched Right Arrow 3">
            <a:extLst>
              <a:ext uri="{FF2B5EF4-FFF2-40B4-BE49-F238E27FC236}">
                <a16:creationId xmlns:a16="http://schemas.microsoft.com/office/drawing/2014/main" id="{DD55CE3B-4972-2873-058E-4F76586E5D6B}"/>
              </a:ext>
            </a:extLst>
          </p:cNvPr>
          <p:cNvSpPr/>
          <p:nvPr/>
        </p:nvSpPr>
        <p:spPr bwMode="auto">
          <a:xfrm rot="158612">
            <a:off x="834929" y="3896173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Notched Right Arrow 3">
            <a:extLst>
              <a:ext uri="{FF2B5EF4-FFF2-40B4-BE49-F238E27FC236}">
                <a16:creationId xmlns:a16="http://schemas.microsoft.com/office/drawing/2014/main" id="{6DD46106-A064-629B-9EE5-B5B6FC74B0D9}"/>
              </a:ext>
            </a:extLst>
          </p:cNvPr>
          <p:cNvSpPr/>
          <p:nvPr/>
        </p:nvSpPr>
        <p:spPr bwMode="auto">
          <a:xfrm rot="7689748">
            <a:off x="3276339" y="3360495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Notched Right Arrow 3">
            <a:extLst>
              <a:ext uri="{FF2B5EF4-FFF2-40B4-BE49-F238E27FC236}">
                <a16:creationId xmlns:a16="http://schemas.microsoft.com/office/drawing/2014/main" id="{39FBB95F-0851-F280-EF2C-D2ED8A19E674}"/>
              </a:ext>
            </a:extLst>
          </p:cNvPr>
          <p:cNvSpPr/>
          <p:nvPr/>
        </p:nvSpPr>
        <p:spPr bwMode="auto">
          <a:xfrm rot="13229728">
            <a:off x="6460129" y="3904640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1543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</p:bld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4" r="8437" b="25625"/>
          <a:stretch/>
        </p:blipFill>
        <p:spPr bwMode="auto">
          <a:xfrm>
            <a:off x="1509314" y="342900"/>
            <a:ext cx="3080385" cy="2720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09713" y="342900"/>
            <a:ext cx="3005537" cy="2720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98439" y="3257550"/>
            <a:ext cx="2828082" cy="1292662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0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Atypical Choroid </a:t>
            </a:r>
          </a:p>
          <a:p>
            <a:pPr algn="ctr">
              <a:defRPr/>
            </a:pPr>
            <a:r>
              <a:rPr lang="en-US" sz="30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Plexus Papilloma</a:t>
            </a:r>
          </a:p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WHO Grade 2</a:t>
            </a:r>
            <a:endParaRPr lang="en-US" sz="135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46135" y="3257550"/>
            <a:ext cx="120674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10 y, M</a:t>
            </a:r>
          </a:p>
        </p:txBody>
      </p:sp>
    </p:spTree>
    <p:extLst>
      <p:ext uri="{BB962C8B-B14F-4D97-AF65-F5344CB8AC3E}">
        <p14:creationId xmlns:p14="http://schemas.microsoft.com/office/powerpoint/2010/main" val="3121185868"/>
      </p:ext>
    </p:extLst>
  </p:cSld>
  <p:clrMapOvr>
    <a:masterClrMapping/>
  </p:clrMapOvr>
  <p:transition>
    <p:fade/>
  </p:transition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t="7142" r="11190" b="5715"/>
          <a:stretch/>
        </p:blipFill>
        <p:spPr bwMode="auto">
          <a:xfrm>
            <a:off x="1421177" y="114300"/>
            <a:ext cx="2122123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21176" y="2457450"/>
            <a:ext cx="2122123" cy="232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14750" y="114299"/>
            <a:ext cx="200025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000" t="6250" r="15937" b="17187"/>
          <a:stretch/>
        </p:blipFill>
        <p:spPr bwMode="auto">
          <a:xfrm>
            <a:off x="5886450" y="114299"/>
            <a:ext cx="1984738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717602" y="2773055"/>
            <a:ext cx="2337692" cy="124649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Choroid Plexus </a:t>
            </a:r>
          </a:p>
          <a:p>
            <a:pPr algn="ctr">
              <a:defRPr/>
            </a:pPr>
            <a:r>
              <a:rPr lang="en-US" sz="27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Carcinoma</a:t>
            </a:r>
          </a:p>
          <a:p>
            <a:pPr algn="ctr">
              <a:defRPr/>
            </a:pPr>
            <a:r>
              <a:rPr lang="en-US" sz="27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WHO Grade 3</a:t>
            </a:r>
            <a:endParaRPr lang="en-US" sz="15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3745" y="1215267"/>
            <a:ext cx="1039067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4 m, F</a:t>
            </a:r>
          </a:p>
        </p:txBody>
      </p:sp>
      <p:sp>
        <p:nvSpPr>
          <p:cNvPr id="2" name="Notched Right Arrow 3">
            <a:extLst>
              <a:ext uri="{FF2B5EF4-FFF2-40B4-BE49-F238E27FC236}">
                <a16:creationId xmlns:a16="http://schemas.microsoft.com/office/drawing/2014/main" id="{7E4F5D47-081B-A883-AB7F-FC467D6D8181}"/>
              </a:ext>
            </a:extLst>
          </p:cNvPr>
          <p:cNvSpPr/>
          <p:nvPr/>
        </p:nvSpPr>
        <p:spPr bwMode="auto">
          <a:xfrm rot="19813196">
            <a:off x="685094" y="1678296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Notched Right Arrow 3">
            <a:extLst>
              <a:ext uri="{FF2B5EF4-FFF2-40B4-BE49-F238E27FC236}">
                <a16:creationId xmlns:a16="http://schemas.microsoft.com/office/drawing/2014/main" id="{C4450D22-D131-B2AB-A7DE-092F1E600225}"/>
              </a:ext>
            </a:extLst>
          </p:cNvPr>
          <p:cNvSpPr/>
          <p:nvPr/>
        </p:nvSpPr>
        <p:spPr bwMode="auto">
          <a:xfrm rot="19813196">
            <a:off x="2978666" y="1749732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Notched Right Arrow 3">
            <a:extLst>
              <a:ext uri="{FF2B5EF4-FFF2-40B4-BE49-F238E27FC236}">
                <a16:creationId xmlns:a16="http://schemas.microsoft.com/office/drawing/2014/main" id="{9175B24E-F841-3DB3-36E5-26B43F32D084}"/>
              </a:ext>
            </a:extLst>
          </p:cNvPr>
          <p:cNvSpPr/>
          <p:nvPr/>
        </p:nvSpPr>
        <p:spPr bwMode="auto">
          <a:xfrm rot="12470928">
            <a:off x="5104334" y="1949050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Notched Right Arrow 3">
            <a:extLst>
              <a:ext uri="{FF2B5EF4-FFF2-40B4-BE49-F238E27FC236}">
                <a16:creationId xmlns:a16="http://schemas.microsoft.com/office/drawing/2014/main" id="{14459224-785A-3DEE-C0A7-0FC14298DF6D}"/>
              </a:ext>
            </a:extLst>
          </p:cNvPr>
          <p:cNvSpPr/>
          <p:nvPr/>
        </p:nvSpPr>
        <p:spPr bwMode="auto">
          <a:xfrm rot="12470928">
            <a:off x="7276035" y="1969622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Notched Right Arrow 3">
            <a:extLst>
              <a:ext uri="{FF2B5EF4-FFF2-40B4-BE49-F238E27FC236}">
                <a16:creationId xmlns:a16="http://schemas.microsoft.com/office/drawing/2014/main" id="{38A33FA3-E845-0E26-4B34-5528AC3617E1}"/>
              </a:ext>
            </a:extLst>
          </p:cNvPr>
          <p:cNvSpPr/>
          <p:nvPr/>
        </p:nvSpPr>
        <p:spPr bwMode="auto">
          <a:xfrm rot="19735451">
            <a:off x="856545" y="4498392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3391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TextBox 8"/>
          <p:cNvSpPr txBox="1">
            <a:spLocks noChangeArrowheads="1"/>
          </p:cNvSpPr>
          <p:nvPr/>
        </p:nvSpPr>
        <p:spPr bwMode="auto">
          <a:xfrm>
            <a:off x="834703" y="697290"/>
            <a:ext cx="7474610" cy="1569660"/>
          </a:xfrm>
          <a:prstGeom prst="rect">
            <a:avLst/>
          </a:prstGeom>
          <a:noFill/>
          <a:ln w="19050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8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Pediatric Neuroradiology and</a:t>
            </a:r>
          </a:p>
          <a:p>
            <a:pPr algn="ctr" eaLnBrk="1" hangingPunct="1"/>
            <a:r>
              <a:rPr lang="en-US" sz="48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Head-Neck Imaging</a:t>
            </a:r>
          </a:p>
        </p:txBody>
      </p:sp>
      <p:sp>
        <p:nvSpPr>
          <p:cNvPr id="24581" name="Subtitle 7"/>
          <p:cNvSpPr>
            <a:spLocks noGrp="1"/>
          </p:cNvSpPr>
          <p:nvPr>
            <p:ph type="subTitle" idx="1"/>
          </p:nvPr>
        </p:nvSpPr>
        <p:spPr>
          <a:xfrm>
            <a:off x="1371600" y="2876550"/>
            <a:ext cx="6400800" cy="1314450"/>
          </a:xfrm>
        </p:spPr>
        <p:txBody>
          <a:bodyPr/>
          <a:lstStyle/>
          <a:p>
            <a:r>
              <a:rPr lang="en-US" sz="4000" dirty="0" err="1">
                <a:solidFill>
                  <a:srgbClr val="FFC000"/>
                </a:solidFill>
                <a:latin typeface="Franklin Gothic Medium" panose="020B0603020102020204" pitchFamily="34" charset="0"/>
              </a:rPr>
              <a:t>Korgün</a:t>
            </a:r>
            <a:r>
              <a:rPr lang="en-US" sz="4000" dirty="0">
                <a:solidFill>
                  <a:srgbClr val="FFC000"/>
                </a:solidFill>
                <a:latin typeface="Franklin Gothic Medium" panose="020B0603020102020204" pitchFamily="34" charset="0"/>
              </a:rPr>
              <a:t> Koral</a:t>
            </a:r>
            <a:r>
              <a:rPr lang="en-US" sz="4000">
                <a:solidFill>
                  <a:srgbClr val="FFC000"/>
                </a:solidFill>
                <a:latin typeface="Franklin Gothic Medium" panose="020B0603020102020204" pitchFamily="34" charset="0"/>
              </a:rPr>
              <a:t>, MD, MBA</a:t>
            </a:r>
            <a:endParaRPr lang="en-US" sz="4000" dirty="0">
              <a:solidFill>
                <a:srgbClr val="FFC000"/>
              </a:solidFill>
              <a:latin typeface="Franklin Gothic Medium" panose="020B0603020102020204" pitchFamily="34" charset="0"/>
            </a:endParaRPr>
          </a:p>
          <a:p>
            <a:endParaRPr lang="en-US" dirty="0"/>
          </a:p>
        </p:txBody>
      </p:sp>
      <p:pic>
        <p:nvPicPr>
          <p:cNvPr id="3" name="Google Shape;69;p1">
            <a:extLst>
              <a:ext uri="{FF2B5EF4-FFF2-40B4-BE49-F238E27FC236}">
                <a16:creationId xmlns:a16="http://schemas.microsoft.com/office/drawing/2014/main" id="{2FB0AE62-FAE2-1244-9BCA-8DBFFB86898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4200"/>
          <a:stretch/>
        </p:blipFill>
        <p:spPr>
          <a:xfrm>
            <a:off x="5181600" y="3856083"/>
            <a:ext cx="3466000" cy="964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70;p1">
            <a:extLst>
              <a:ext uri="{FF2B5EF4-FFF2-40B4-BE49-F238E27FC236}">
                <a16:creationId xmlns:a16="http://schemas.microsoft.com/office/drawing/2014/main" id="{A23C2EB0-4B3D-91DC-F8C7-059F2A935DF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4800" y="3719541"/>
            <a:ext cx="4191000" cy="1237668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5191597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7350" y="285751"/>
            <a:ext cx="2228850" cy="2175272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625" t="14063" r="17188" b="4688"/>
          <a:stretch>
            <a:fillRect/>
          </a:stretch>
        </p:blipFill>
        <p:spPr bwMode="auto">
          <a:xfrm>
            <a:off x="4111228" y="628650"/>
            <a:ext cx="3261122" cy="3943350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5" cstate="print"/>
          <a:srcRect l="29688" t="15625" r="26563" b="28125"/>
          <a:stretch>
            <a:fillRect/>
          </a:stretch>
        </p:blipFill>
        <p:spPr bwMode="auto">
          <a:xfrm>
            <a:off x="1828801" y="2514600"/>
            <a:ext cx="1956197" cy="2514600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2" name="Oval 1"/>
          <p:cNvSpPr/>
          <p:nvPr/>
        </p:nvSpPr>
        <p:spPr bwMode="auto">
          <a:xfrm>
            <a:off x="1924050" y="285750"/>
            <a:ext cx="1085850" cy="857250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1714500" y="2743200"/>
            <a:ext cx="1085850" cy="857250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5ABEA7-1F9F-5115-4CA2-887834437235}"/>
              </a:ext>
            </a:extLst>
          </p:cNvPr>
          <p:cNvSpPr txBox="1"/>
          <p:nvPr/>
        </p:nvSpPr>
        <p:spPr>
          <a:xfrm>
            <a:off x="5029200" y="4613702"/>
            <a:ext cx="168187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13 months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6" grpId="0" animBg="1"/>
      <p:bldP spid="6" grpId="1" animBg="1"/>
    </p:bld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43050" y="228600"/>
            <a:ext cx="2677249" cy="2786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42" r="13406"/>
          <a:stretch/>
        </p:blipFill>
        <p:spPr bwMode="auto">
          <a:xfrm>
            <a:off x="4383348" y="285311"/>
            <a:ext cx="1903152" cy="4572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81139" y="228600"/>
            <a:ext cx="1200150" cy="4572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55253" y="3133830"/>
            <a:ext cx="1349537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+3 years</a:t>
            </a:r>
          </a:p>
        </p:txBody>
      </p:sp>
      <p:sp>
        <p:nvSpPr>
          <p:cNvPr id="3" name="Notched Right Arrow 3">
            <a:extLst>
              <a:ext uri="{FF2B5EF4-FFF2-40B4-BE49-F238E27FC236}">
                <a16:creationId xmlns:a16="http://schemas.microsoft.com/office/drawing/2014/main" id="{ED3E1B57-ED01-9D8B-D4D1-8C95882751E6}"/>
              </a:ext>
            </a:extLst>
          </p:cNvPr>
          <p:cNvSpPr/>
          <p:nvPr/>
        </p:nvSpPr>
        <p:spPr bwMode="auto">
          <a:xfrm rot="3414110">
            <a:off x="4686398" y="1718656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4" name="Notched Right Arrow 3">
            <a:extLst>
              <a:ext uri="{FF2B5EF4-FFF2-40B4-BE49-F238E27FC236}">
                <a16:creationId xmlns:a16="http://schemas.microsoft.com/office/drawing/2014/main" id="{E968B5BA-73C3-CF35-8393-B0B15B287110}"/>
              </a:ext>
            </a:extLst>
          </p:cNvPr>
          <p:cNvSpPr/>
          <p:nvPr/>
        </p:nvSpPr>
        <p:spPr bwMode="auto">
          <a:xfrm rot="6146971">
            <a:off x="6935301" y="1616383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590015-F930-FAFD-BE78-3076BFED394E}"/>
              </a:ext>
            </a:extLst>
          </p:cNvPr>
          <p:cNvSpPr txBox="1"/>
          <p:nvPr/>
        </p:nvSpPr>
        <p:spPr>
          <a:xfrm>
            <a:off x="1761175" y="3611695"/>
            <a:ext cx="2337692" cy="124649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Choroid Plexus </a:t>
            </a:r>
          </a:p>
          <a:p>
            <a:pPr algn="ctr">
              <a:defRPr/>
            </a:pPr>
            <a:r>
              <a:rPr lang="en-US" sz="27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Carcinoma</a:t>
            </a:r>
          </a:p>
          <a:p>
            <a:pPr algn="ctr">
              <a:defRPr/>
            </a:pPr>
            <a:r>
              <a:rPr lang="en-US" sz="27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WHO Grade 3</a:t>
            </a:r>
            <a:endParaRPr lang="en-US" sz="15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0040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6E12A8-4846-C6F0-6EC7-BB33D40B0F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41" t="12500" r="20221" b="12500"/>
          <a:stretch/>
        </p:blipFill>
        <p:spPr>
          <a:xfrm>
            <a:off x="3025544" y="16936"/>
            <a:ext cx="1773606" cy="23078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CBEC49-7E45-E7C1-8AA2-08DC08F6B8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549" t="9120" r="12395" b="10785"/>
          <a:stretch/>
        </p:blipFill>
        <p:spPr>
          <a:xfrm>
            <a:off x="4799150" y="63646"/>
            <a:ext cx="1859125" cy="22888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6BEC8D-3774-5AAC-53EF-701E872E9293}"/>
              </a:ext>
            </a:extLst>
          </p:cNvPr>
          <p:cNvSpPr txBox="1"/>
          <p:nvPr/>
        </p:nvSpPr>
        <p:spPr>
          <a:xfrm>
            <a:off x="1392270" y="755378"/>
            <a:ext cx="1568635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Papilloma</a:t>
            </a:r>
            <a:endParaRPr lang="en-US" sz="15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EFDD14-D39B-AB46-3E23-95BBE8409D9F}"/>
              </a:ext>
            </a:extLst>
          </p:cNvPr>
          <p:cNvSpPr txBox="1"/>
          <p:nvPr/>
        </p:nvSpPr>
        <p:spPr>
          <a:xfrm>
            <a:off x="1394728" y="234003"/>
            <a:ext cx="1176925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8 m, 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1178FB-E2D5-6B53-5949-41FDF3B53E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667" t="10417" r="16667" b="6250"/>
          <a:stretch/>
        </p:blipFill>
        <p:spPr>
          <a:xfrm>
            <a:off x="3134450" y="2743200"/>
            <a:ext cx="1773606" cy="22170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69797B-3D56-96F5-B42D-C61FA92B4CA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261" t="10417" r="15073" b="8333"/>
          <a:stretch/>
        </p:blipFill>
        <p:spPr>
          <a:xfrm>
            <a:off x="5086350" y="2743200"/>
            <a:ext cx="1773606" cy="21615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D0F3C6-D2A0-AAA9-48A0-FAF5697AA730}"/>
              </a:ext>
            </a:extLst>
          </p:cNvPr>
          <p:cNvSpPr txBox="1"/>
          <p:nvPr/>
        </p:nvSpPr>
        <p:spPr>
          <a:xfrm>
            <a:off x="1353457" y="4286250"/>
            <a:ext cx="1032014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2 y, 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9D8EE1-B879-1D60-C7D3-AF4142C7F337}"/>
              </a:ext>
            </a:extLst>
          </p:cNvPr>
          <p:cNvSpPr txBox="1"/>
          <p:nvPr/>
        </p:nvSpPr>
        <p:spPr>
          <a:xfrm>
            <a:off x="1353457" y="3687659"/>
            <a:ext cx="1681615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Carcinoma</a:t>
            </a:r>
            <a:endParaRPr lang="en-US" sz="15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9530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</p:bld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62000" y="4457700"/>
            <a:ext cx="1351653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10 m, 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67C992-521B-57DB-8FB0-37DC427EB5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66" t="8332" r="12500" b="2083"/>
          <a:stretch/>
        </p:blipFill>
        <p:spPr>
          <a:xfrm>
            <a:off x="1943100" y="514351"/>
            <a:ext cx="2457450" cy="31079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44B214-C719-C5D2-38E8-30140CDBFA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152" t="8333" r="6906" b="2083"/>
          <a:stretch/>
        </p:blipFill>
        <p:spPr>
          <a:xfrm>
            <a:off x="4643809" y="514350"/>
            <a:ext cx="2842841" cy="31079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E73113-EE0F-1B60-73C3-1E56522249F3}"/>
              </a:ext>
            </a:extLst>
          </p:cNvPr>
          <p:cNvSpPr txBox="1"/>
          <p:nvPr/>
        </p:nvSpPr>
        <p:spPr>
          <a:xfrm>
            <a:off x="2576814" y="4457700"/>
            <a:ext cx="3990388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Choroid Plexus Hyperplasia</a:t>
            </a:r>
          </a:p>
        </p:txBody>
      </p:sp>
      <p:sp>
        <p:nvSpPr>
          <p:cNvPr id="5" name="Notched Right Arrow 3">
            <a:extLst>
              <a:ext uri="{FF2B5EF4-FFF2-40B4-BE49-F238E27FC236}">
                <a16:creationId xmlns:a16="http://schemas.microsoft.com/office/drawing/2014/main" id="{4B02FFAC-85D1-5C3B-AA1F-4AB5BDF10139}"/>
              </a:ext>
            </a:extLst>
          </p:cNvPr>
          <p:cNvSpPr/>
          <p:nvPr/>
        </p:nvSpPr>
        <p:spPr bwMode="auto">
          <a:xfrm rot="9967704">
            <a:off x="3686805" y="491763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Notched Right Arrow 3">
            <a:extLst>
              <a:ext uri="{FF2B5EF4-FFF2-40B4-BE49-F238E27FC236}">
                <a16:creationId xmlns:a16="http://schemas.microsoft.com/office/drawing/2014/main" id="{254F443F-EFB3-DBC4-1A0C-01F573EA642F}"/>
              </a:ext>
            </a:extLst>
          </p:cNvPr>
          <p:cNvSpPr/>
          <p:nvPr/>
        </p:nvSpPr>
        <p:spPr bwMode="auto">
          <a:xfrm rot="12470928">
            <a:off x="6424396" y="2430925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Notched Right Arrow 3">
            <a:extLst>
              <a:ext uri="{FF2B5EF4-FFF2-40B4-BE49-F238E27FC236}">
                <a16:creationId xmlns:a16="http://schemas.microsoft.com/office/drawing/2014/main" id="{6B86DFAB-0E04-4871-6E59-EBDB504D42C0}"/>
              </a:ext>
            </a:extLst>
          </p:cNvPr>
          <p:cNvSpPr/>
          <p:nvPr/>
        </p:nvSpPr>
        <p:spPr bwMode="auto">
          <a:xfrm rot="19480768">
            <a:off x="4439940" y="2430925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4064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7" grpId="0" animBg="1"/>
    </p:bld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6E41A4-64AC-C3DD-21F7-0D6AE7EC42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29" t="12500" r="9804" b="6250"/>
          <a:stretch/>
        </p:blipFill>
        <p:spPr>
          <a:xfrm>
            <a:off x="4746972" y="478094"/>
            <a:ext cx="3640460" cy="37362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217116-6D43-7163-7BF8-2A66A0B3F0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17" t="15441" r="6250" b="3309"/>
          <a:stretch/>
        </p:blipFill>
        <p:spPr>
          <a:xfrm>
            <a:off x="610009" y="514350"/>
            <a:ext cx="3832060" cy="37362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80E426-A99E-ECB6-B2E1-763C0048A93D}"/>
              </a:ext>
            </a:extLst>
          </p:cNvPr>
          <p:cNvSpPr txBox="1"/>
          <p:nvPr/>
        </p:nvSpPr>
        <p:spPr>
          <a:xfrm>
            <a:off x="2576814" y="4457700"/>
            <a:ext cx="3990388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Choroid Plexus Hyperplasia</a:t>
            </a:r>
          </a:p>
        </p:txBody>
      </p:sp>
      <p:sp>
        <p:nvSpPr>
          <p:cNvPr id="2" name="Notched Right Arrow 3">
            <a:extLst>
              <a:ext uri="{FF2B5EF4-FFF2-40B4-BE49-F238E27FC236}">
                <a16:creationId xmlns:a16="http://schemas.microsoft.com/office/drawing/2014/main" id="{2764E3AA-10C3-B773-12C9-9E56B2DD332D}"/>
              </a:ext>
            </a:extLst>
          </p:cNvPr>
          <p:cNvSpPr/>
          <p:nvPr/>
        </p:nvSpPr>
        <p:spPr bwMode="auto">
          <a:xfrm rot="7943909">
            <a:off x="2693444" y="354917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Notched Right Arrow 3">
            <a:extLst>
              <a:ext uri="{FF2B5EF4-FFF2-40B4-BE49-F238E27FC236}">
                <a16:creationId xmlns:a16="http://schemas.microsoft.com/office/drawing/2014/main" id="{5129A86C-24A2-4014-A5B6-E7A8A0EC99D7}"/>
              </a:ext>
            </a:extLst>
          </p:cNvPr>
          <p:cNvSpPr/>
          <p:nvPr/>
        </p:nvSpPr>
        <p:spPr bwMode="auto">
          <a:xfrm rot="2961273">
            <a:off x="903130" y="323850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Notched Right Arrow 3">
            <a:extLst>
              <a:ext uri="{FF2B5EF4-FFF2-40B4-BE49-F238E27FC236}">
                <a16:creationId xmlns:a16="http://schemas.microsoft.com/office/drawing/2014/main" id="{196CC7AB-7F32-CB25-4B53-A5A4F9091BBD}"/>
              </a:ext>
            </a:extLst>
          </p:cNvPr>
          <p:cNvSpPr/>
          <p:nvPr/>
        </p:nvSpPr>
        <p:spPr bwMode="auto">
          <a:xfrm rot="7943909">
            <a:off x="6738568" y="1707467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Notched Right Arrow 3">
            <a:extLst>
              <a:ext uri="{FF2B5EF4-FFF2-40B4-BE49-F238E27FC236}">
                <a16:creationId xmlns:a16="http://schemas.microsoft.com/office/drawing/2014/main" id="{9637E251-DEFD-408B-DDF0-60B0DEA5E8B5}"/>
              </a:ext>
            </a:extLst>
          </p:cNvPr>
          <p:cNvSpPr/>
          <p:nvPr/>
        </p:nvSpPr>
        <p:spPr bwMode="auto">
          <a:xfrm rot="2424899">
            <a:off x="4957918" y="1825554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9866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186DB7-A588-05F9-FE65-792320E910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84" t="6250" r="10049" b="20833"/>
          <a:stretch/>
        </p:blipFill>
        <p:spPr>
          <a:xfrm>
            <a:off x="609600" y="209550"/>
            <a:ext cx="4064698" cy="37438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2AE8A4-7FE1-92A1-6562-2B3B952F83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02" t="10417" r="13848" b="20834"/>
          <a:stretch/>
        </p:blipFill>
        <p:spPr>
          <a:xfrm>
            <a:off x="4695301" y="238962"/>
            <a:ext cx="3743802" cy="37438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3FE757-D7A6-3974-EC46-730F7E91185D}"/>
              </a:ext>
            </a:extLst>
          </p:cNvPr>
          <p:cNvSpPr txBox="1"/>
          <p:nvPr/>
        </p:nvSpPr>
        <p:spPr>
          <a:xfrm>
            <a:off x="2576814" y="4457700"/>
            <a:ext cx="3990388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Choroid Plexus Hyperplasia</a:t>
            </a:r>
          </a:p>
        </p:txBody>
      </p:sp>
    </p:spTree>
    <p:extLst>
      <p:ext uri="{BB962C8B-B14F-4D97-AF65-F5344CB8AC3E}">
        <p14:creationId xmlns:p14="http://schemas.microsoft.com/office/powerpoint/2010/main" val="16941249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874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05400" y="265677"/>
            <a:ext cx="2220686" cy="2415269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5875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12241" y="2883694"/>
            <a:ext cx="2245178" cy="1975757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5876" name="Picture 4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05400" y="2876550"/>
            <a:ext cx="2220686" cy="1975757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5877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12244" y="265677"/>
            <a:ext cx="2245178" cy="2415269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00701" y="2883694"/>
            <a:ext cx="1765228" cy="369332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Meningioma</a:t>
            </a:r>
            <a:endParaRPr lang="en-US" sz="1350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1600" y="2265448"/>
            <a:ext cx="106888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17 y, F</a:t>
            </a:r>
          </a:p>
        </p:txBody>
      </p:sp>
    </p:spTree>
    <p:extLst>
      <p:ext uri="{BB962C8B-B14F-4D97-AF65-F5344CB8AC3E}">
        <p14:creationId xmlns:p14="http://schemas.microsoft.com/office/powerpoint/2010/main" val="16581060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5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5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5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5BC5EE-4BA2-B3BC-DB1A-5D58B7C44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38150"/>
            <a:ext cx="8229600" cy="3394472"/>
          </a:xfrm>
        </p:spPr>
        <p:txBody>
          <a:bodyPr/>
          <a:lstStyle/>
          <a:p>
            <a:r>
              <a:rPr lang="en-US" dirty="0"/>
              <a:t>Congenital Brain Malformations</a:t>
            </a:r>
          </a:p>
          <a:p>
            <a:r>
              <a:rPr lang="en-US" dirty="0"/>
              <a:t>Macrocephaly &amp; Hydrocephalus</a:t>
            </a:r>
          </a:p>
          <a:p>
            <a:r>
              <a:rPr lang="en-US" dirty="0" err="1"/>
              <a:t>Sellar</a:t>
            </a:r>
            <a:r>
              <a:rPr lang="en-US" dirty="0"/>
              <a:t> &amp; Suprasellar Region</a:t>
            </a:r>
          </a:p>
          <a:p>
            <a:r>
              <a:rPr lang="en-US" dirty="0"/>
              <a:t>Supratentorial Tumors</a:t>
            </a:r>
          </a:p>
          <a:p>
            <a:r>
              <a:rPr lang="en-US" dirty="0"/>
              <a:t>Infratentorial Tumors</a:t>
            </a:r>
          </a:p>
          <a:p>
            <a:r>
              <a:rPr lang="en-US" dirty="0"/>
              <a:t>Head &amp; Neck</a:t>
            </a:r>
          </a:p>
          <a:p>
            <a:r>
              <a:rPr lang="en-US" dirty="0"/>
              <a:t>Congenital Spinal Malformations</a:t>
            </a:r>
          </a:p>
        </p:txBody>
      </p:sp>
    </p:spTree>
    <p:extLst>
      <p:ext uri="{BB962C8B-B14F-4D97-AF65-F5344CB8AC3E}">
        <p14:creationId xmlns:p14="http://schemas.microsoft.com/office/powerpoint/2010/main" val="16381826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CF002B-566A-62AD-8A9E-023C5D1CA675}"/>
              </a:ext>
            </a:extLst>
          </p:cNvPr>
          <p:cNvSpPr txBox="1"/>
          <p:nvPr/>
        </p:nvSpPr>
        <p:spPr>
          <a:xfrm>
            <a:off x="3795184" y="1294477"/>
            <a:ext cx="1553631" cy="255454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16600" dirty="0">
                <a:solidFill>
                  <a:srgbClr val="FFC000"/>
                </a:solidFill>
                <a:latin typeface="Berlin Sans FB Demi" panose="020E0802020502020306" pitchFamily="34" charset="0"/>
                <a:cs typeface="Calibri" pitchFamily="34" charset="0"/>
              </a:rPr>
              <a:t>11</a:t>
            </a:r>
            <a:endParaRPr lang="en-US" sz="3300" dirty="0">
              <a:solidFill>
                <a:srgbClr val="FFC000"/>
              </a:solidFill>
              <a:latin typeface="Berlin Sans FB Demi" panose="020E0802020502020306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001297"/>
      </p:ext>
    </p:extLst>
  </p:cSld>
  <p:clrMapOvr>
    <a:masterClrMapping/>
  </p:clrMapOvr>
  <p:transition>
    <p:fade/>
  </p:transition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3AB804-D452-4D0F-ADAA-08676A30A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8" t="9375" r="17188" b="10938"/>
          <a:stretch>
            <a:fillRect/>
          </a:stretch>
        </p:blipFill>
        <p:spPr bwMode="auto">
          <a:xfrm>
            <a:off x="2900346" y="57150"/>
            <a:ext cx="3343308" cy="4060088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770486-F47D-4DED-B07B-889D54A0B555}"/>
              </a:ext>
            </a:extLst>
          </p:cNvPr>
          <p:cNvSpPr txBox="1"/>
          <p:nvPr/>
        </p:nvSpPr>
        <p:spPr>
          <a:xfrm>
            <a:off x="3159401" y="4248150"/>
            <a:ext cx="2825197" cy="615553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2 y, vomiting</a:t>
            </a:r>
          </a:p>
        </p:txBody>
      </p:sp>
      <p:sp>
        <p:nvSpPr>
          <p:cNvPr id="5" name="Notched Right Arrow 12">
            <a:extLst>
              <a:ext uri="{FF2B5EF4-FFF2-40B4-BE49-F238E27FC236}">
                <a16:creationId xmlns:a16="http://schemas.microsoft.com/office/drawing/2014/main" id="{E8DC9296-4B3D-465D-B7AB-32D54372FA5C}"/>
              </a:ext>
            </a:extLst>
          </p:cNvPr>
          <p:cNvSpPr/>
          <p:nvPr/>
        </p:nvSpPr>
        <p:spPr bwMode="auto">
          <a:xfrm rot="20062005">
            <a:off x="2933408" y="1806667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Notched Right Arrow 12">
            <a:extLst>
              <a:ext uri="{FF2B5EF4-FFF2-40B4-BE49-F238E27FC236}">
                <a16:creationId xmlns:a16="http://schemas.microsoft.com/office/drawing/2014/main" id="{55B47488-8A66-4F29-8AEA-33127753C77F}"/>
              </a:ext>
            </a:extLst>
          </p:cNvPr>
          <p:cNvSpPr/>
          <p:nvPr/>
        </p:nvSpPr>
        <p:spPr bwMode="auto">
          <a:xfrm rot="13017852">
            <a:off x="4954066" y="1849330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5425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3A4763B-6E0F-47E3-B53A-A63C7548A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14350"/>
            <a:ext cx="4114800" cy="4114800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29F54842-C166-4175-9687-668146D7B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14350"/>
            <a:ext cx="4114800" cy="4114800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19DEC7-A632-4BCC-83EE-9D2AE493AA97}"/>
              </a:ext>
            </a:extLst>
          </p:cNvPr>
          <p:cNvSpPr txBox="1"/>
          <p:nvPr/>
        </p:nvSpPr>
        <p:spPr>
          <a:xfrm>
            <a:off x="457200" y="4075152"/>
            <a:ext cx="643125" cy="5539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FEC559-556B-4EDA-95D7-CBB0A2872F0F}"/>
              </a:ext>
            </a:extLst>
          </p:cNvPr>
          <p:cNvSpPr txBox="1"/>
          <p:nvPr/>
        </p:nvSpPr>
        <p:spPr>
          <a:xfrm>
            <a:off x="4638675" y="4075152"/>
            <a:ext cx="872354" cy="5539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T1+</a:t>
            </a:r>
          </a:p>
        </p:txBody>
      </p:sp>
      <p:sp>
        <p:nvSpPr>
          <p:cNvPr id="6" name="Notched Right Arrow 12">
            <a:extLst>
              <a:ext uri="{FF2B5EF4-FFF2-40B4-BE49-F238E27FC236}">
                <a16:creationId xmlns:a16="http://schemas.microsoft.com/office/drawing/2014/main" id="{FF779831-1BF8-45A7-A0E6-24637CD43072}"/>
              </a:ext>
            </a:extLst>
          </p:cNvPr>
          <p:cNvSpPr/>
          <p:nvPr/>
        </p:nvSpPr>
        <p:spPr bwMode="auto">
          <a:xfrm rot="8625554">
            <a:off x="2494659" y="1801896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Notched Right Arrow 12">
            <a:extLst>
              <a:ext uri="{FF2B5EF4-FFF2-40B4-BE49-F238E27FC236}">
                <a16:creationId xmlns:a16="http://schemas.microsoft.com/office/drawing/2014/main" id="{E56A9012-159E-4457-875C-B378F316E6BE}"/>
              </a:ext>
            </a:extLst>
          </p:cNvPr>
          <p:cNvSpPr/>
          <p:nvPr/>
        </p:nvSpPr>
        <p:spPr bwMode="auto">
          <a:xfrm rot="2584221">
            <a:off x="803412" y="1579502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Notched Right Arrow 13">
            <a:extLst>
              <a:ext uri="{FF2B5EF4-FFF2-40B4-BE49-F238E27FC236}">
                <a16:creationId xmlns:a16="http://schemas.microsoft.com/office/drawing/2014/main" id="{E0076C5A-05D4-4C84-8280-D562CCE47F57}"/>
              </a:ext>
            </a:extLst>
          </p:cNvPr>
          <p:cNvSpPr/>
          <p:nvPr/>
        </p:nvSpPr>
        <p:spPr bwMode="auto">
          <a:xfrm rot="10584254">
            <a:off x="2296836" y="2724901"/>
            <a:ext cx="1129265" cy="381000"/>
          </a:xfrm>
          <a:prstGeom prst="notchedRightArrow">
            <a:avLst/>
          </a:prstGeom>
          <a:gradFill>
            <a:gsLst>
              <a:gs pos="39000">
                <a:srgbClr val="7030A0">
                  <a:tint val="44500"/>
                  <a:satMod val="160000"/>
                  <a:alpha val="72000"/>
                </a:srgbClr>
              </a:gs>
              <a:gs pos="1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Notched Right Arrow 12">
            <a:extLst>
              <a:ext uri="{FF2B5EF4-FFF2-40B4-BE49-F238E27FC236}">
                <a16:creationId xmlns:a16="http://schemas.microsoft.com/office/drawing/2014/main" id="{F76DEBA7-7E1B-4741-B185-CEBF41996EED}"/>
              </a:ext>
            </a:extLst>
          </p:cNvPr>
          <p:cNvSpPr/>
          <p:nvPr/>
        </p:nvSpPr>
        <p:spPr bwMode="auto">
          <a:xfrm rot="8625554">
            <a:off x="6715949" y="1985393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Notched Right Arrow 12">
            <a:extLst>
              <a:ext uri="{FF2B5EF4-FFF2-40B4-BE49-F238E27FC236}">
                <a16:creationId xmlns:a16="http://schemas.microsoft.com/office/drawing/2014/main" id="{601B0BC4-AEEC-4646-B5BE-71D656F04650}"/>
              </a:ext>
            </a:extLst>
          </p:cNvPr>
          <p:cNvSpPr/>
          <p:nvPr/>
        </p:nvSpPr>
        <p:spPr bwMode="auto">
          <a:xfrm rot="2584221">
            <a:off x="5024702" y="1762999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2282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17188" t="12500" r="18750" b="9375"/>
          <a:stretch>
            <a:fillRect/>
          </a:stretch>
        </p:blipFill>
        <p:spPr bwMode="auto">
          <a:xfrm>
            <a:off x="1314450" y="914401"/>
            <a:ext cx="2550033" cy="3109796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7650" y="894080"/>
            <a:ext cx="3771900" cy="3101340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646082" y="4343400"/>
            <a:ext cx="595035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4 y</a:t>
            </a:r>
          </a:p>
        </p:txBody>
      </p:sp>
      <p:sp>
        <p:nvSpPr>
          <p:cNvPr id="2" name="Notched Right Arrow 11">
            <a:extLst>
              <a:ext uri="{FF2B5EF4-FFF2-40B4-BE49-F238E27FC236}">
                <a16:creationId xmlns:a16="http://schemas.microsoft.com/office/drawing/2014/main" id="{5A8AEE7F-41E7-8229-F168-0D083E19466E}"/>
              </a:ext>
            </a:extLst>
          </p:cNvPr>
          <p:cNvSpPr/>
          <p:nvPr/>
        </p:nvSpPr>
        <p:spPr bwMode="auto">
          <a:xfrm rot="7561462">
            <a:off x="2310500" y="1582817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3" name="Notched Right Arrow 11">
            <a:extLst>
              <a:ext uri="{FF2B5EF4-FFF2-40B4-BE49-F238E27FC236}">
                <a16:creationId xmlns:a16="http://schemas.microsoft.com/office/drawing/2014/main" id="{63A1E23C-7035-FC70-A280-54A62616C162}"/>
              </a:ext>
            </a:extLst>
          </p:cNvPr>
          <p:cNvSpPr/>
          <p:nvPr/>
        </p:nvSpPr>
        <p:spPr bwMode="auto">
          <a:xfrm rot="7561462">
            <a:off x="5968100" y="1653562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48E186-5C32-8961-0251-EE362C1517E7}"/>
              </a:ext>
            </a:extLst>
          </p:cNvPr>
          <p:cNvSpPr txBox="1"/>
          <p:nvPr/>
        </p:nvSpPr>
        <p:spPr>
          <a:xfrm>
            <a:off x="5392806" y="384602"/>
            <a:ext cx="1101585" cy="369332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Lipoma</a:t>
            </a:r>
            <a:endParaRPr lang="en-US" sz="2100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45E09B8-A4FD-4DA2-A2E6-731918F0DF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3" t="9376" r="14063" b="23112"/>
          <a:stretch/>
        </p:blipFill>
        <p:spPr bwMode="auto">
          <a:xfrm>
            <a:off x="73090" y="679579"/>
            <a:ext cx="3505200" cy="3292475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8D44471F-3EA4-4C1A-811F-958952EBA7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6" t="9375" r="19946" b="15625"/>
          <a:stretch/>
        </p:blipFill>
        <p:spPr bwMode="auto">
          <a:xfrm>
            <a:off x="3657600" y="679579"/>
            <a:ext cx="2590800" cy="3292475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12427037-0117-4872-A6FC-3447E0F9FA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9" t="9375" r="21144" b="15625"/>
          <a:stretch/>
        </p:blipFill>
        <p:spPr bwMode="auto">
          <a:xfrm>
            <a:off x="6324600" y="666750"/>
            <a:ext cx="2590800" cy="3292475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otched Right Arrow 12">
            <a:extLst>
              <a:ext uri="{FF2B5EF4-FFF2-40B4-BE49-F238E27FC236}">
                <a16:creationId xmlns:a16="http://schemas.microsoft.com/office/drawing/2014/main" id="{24DB9DDB-4E79-4A25-AD92-FC7F2FCF0A88}"/>
              </a:ext>
            </a:extLst>
          </p:cNvPr>
          <p:cNvSpPr/>
          <p:nvPr/>
        </p:nvSpPr>
        <p:spPr bwMode="auto">
          <a:xfrm rot="8625554">
            <a:off x="2324004" y="2135315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Notched Right Arrow 12">
            <a:extLst>
              <a:ext uri="{FF2B5EF4-FFF2-40B4-BE49-F238E27FC236}">
                <a16:creationId xmlns:a16="http://schemas.microsoft.com/office/drawing/2014/main" id="{0E035D6D-BB66-4A00-B919-5EA5EF06B756}"/>
              </a:ext>
            </a:extLst>
          </p:cNvPr>
          <p:cNvSpPr/>
          <p:nvPr/>
        </p:nvSpPr>
        <p:spPr bwMode="auto">
          <a:xfrm rot="2584221">
            <a:off x="366057" y="2000250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Notched Right Arrow 12">
            <a:extLst>
              <a:ext uri="{FF2B5EF4-FFF2-40B4-BE49-F238E27FC236}">
                <a16:creationId xmlns:a16="http://schemas.microsoft.com/office/drawing/2014/main" id="{F789170F-E2AD-4A30-936A-5D20F91686EB}"/>
              </a:ext>
            </a:extLst>
          </p:cNvPr>
          <p:cNvSpPr/>
          <p:nvPr/>
        </p:nvSpPr>
        <p:spPr bwMode="auto">
          <a:xfrm rot="8625554">
            <a:off x="5337386" y="1436604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Notched Right Arrow 12">
            <a:extLst>
              <a:ext uri="{FF2B5EF4-FFF2-40B4-BE49-F238E27FC236}">
                <a16:creationId xmlns:a16="http://schemas.microsoft.com/office/drawing/2014/main" id="{DD20A53E-040F-4C1A-ADF4-4BF8A6365106}"/>
              </a:ext>
            </a:extLst>
          </p:cNvPr>
          <p:cNvSpPr/>
          <p:nvPr/>
        </p:nvSpPr>
        <p:spPr bwMode="auto">
          <a:xfrm rot="2584221">
            <a:off x="3635533" y="1399301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Notched Right Arrow 12">
            <a:extLst>
              <a:ext uri="{FF2B5EF4-FFF2-40B4-BE49-F238E27FC236}">
                <a16:creationId xmlns:a16="http://schemas.microsoft.com/office/drawing/2014/main" id="{67C92756-0682-42DE-8C50-DBAFF32A9E69}"/>
              </a:ext>
            </a:extLst>
          </p:cNvPr>
          <p:cNvSpPr/>
          <p:nvPr/>
        </p:nvSpPr>
        <p:spPr bwMode="auto">
          <a:xfrm rot="8625554">
            <a:off x="8080586" y="1512804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Notched Right Arrow 12">
            <a:extLst>
              <a:ext uri="{FF2B5EF4-FFF2-40B4-BE49-F238E27FC236}">
                <a16:creationId xmlns:a16="http://schemas.microsoft.com/office/drawing/2014/main" id="{2DD04A01-5C96-474A-B956-0F91E1FBFAF4}"/>
              </a:ext>
            </a:extLst>
          </p:cNvPr>
          <p:cNvSpPr/>
          <p:nvPr/>
        </p:nvSpPr>
        <p:spPr bwMode="auto">
          <a:xfrm rot="2584221">
            <a:off x="6360402" y="1475501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B0A8CC-40A9-46D4-9EBD-C83CF214AA35}"/>
              </a:ext>
            </a:extLst>
          </p:cNvPr>
          <p:cNvSpPr txBox="1"/>
          <p:nvPr/>
        </p:nvSpPr>
        <p:spPr>
          <a:xfrm>
            <a:off x="69980" y="3418056"/>
            <a:ext cx="643125" cy="5539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AB9445-A8A6-405E-9020-A195628A04B1}"/>
              </a:ext>
            </a:extLst>
          </p:cNvPr>
          <p:cNvSpPr txBox="1"/>
          <p:nvPr/>
        </p:nvSpPr>
        <p:spPr>
          <a:xfrm>
            <a:off x="3654490" y="3418056"/>
            <a:ext cx="992644" cy="5539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DWI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AA137A-E558-46E0-A6C6-60299F7C80A8}"/>
              </a:ext>
            </a:extLst>
          </p:cNvPr>
          <p:cNvSpPr txBox="1"/>
          <p:nvPr/>
        </p:nvSpPr>
        <p:spPr>
          <a:xfrm>
            <a:off x="6324600" y="3404838"/>
            <a:ext cx="982962" cy="5539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ADC</a:t>
            </a:r>
          </a:p>
        </p:txBody>
      </p:sp>
    </p:spTree>
    <p:extLst>
      <p:ext uri="{BB962C8B-B14F-4D97-AF65-F5344CB8AC3E}">
        <p14:creationId xmlns:p14="http://schemas.microsoft.com/office/powerpoint/2010/main" val="1583595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4879BB31-BA99-49E0-858E-2F1D544DC0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1" t="24991" r="25464" b="25926"/>
          <a:stretch/>
        </p:blipFill>
        <p:spPr bwMode="auto">
          <a:xfrm>
            <a:off x="6206490" y="1240020"/>
            <a:ext cx="2270760" cy="2019656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90600" y="404408"/>
            <a:ext cx="7210628" cy="707886"/>
          </a:xfrm>
        </p:spPr>
        <p:txBody>
          <a:bodyPr/>
          <a:lstStyle/>
          <a:p>
            <a:pPr lvl="0"/>
            <a:r>
              <a:rPr lang="en-US" sz="4000" dirty="0"/>
              <a:t>What is the most likely diagnosis?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1504950"/>
            <a:ext cx="7886700" cy="1716881"/>
          </a:xfrm>
        </p:spPr>
        <p:txBody>
          <a:bodyPr>
            <a:noAutofit/>
          </a:bodyPr>
          <a:lstStyle/>
          <a:p>
            <a:pPr marL="685800" lvl="1" indent="-342900">
              <a:buFont typeface="+mj-lt"/>
              <a:buAutoNum type="alphaUcPeriod"/>
            </a:pPr>
            <a:r>
              <a:rPr lang="en-US" dirty="0"/>
              <a:t>Atypical teratoid rhabdoid tumor</a:t>
            </a:r>
          </a:p>
          <a:p>
            <a:pPr marL="685800" lvl="1" indent="-342900">
              <a:buFont typeface="+mj-lt"/>
              <a:buAutoNum type="alphaUcPeriod"/>
            </a:pPr>
            <a:r>
              <a:rPr lang="en-US" dirty="0"/>
              <a:t>Pilocytic astrocytoma</a:t>
            </a:r>
          </a:p>
          <a:p>
            <a:pPr marL="685800" lvl="1" indent="-342900">
              <a:buFont typeface="+mj-lt"/>
              <a:buAutoNum type="alphaUcPeriod"/>
            </a:pPr>
            <a:r>
              <a:rPr lang="en-US" dirty="0"/>
              <a:t>Germ cell tumor</a:t>
            </a:r>
          </a:p>
          <a:p>
            <a:pPr marL="685800" lvl="1" indent="-342900">
              <a:buFont typeface="+mj-lt"/>
              <a:buAutoNum type="alphaUcPeriod"/>
            </a:pPr>
            <a:r>
              <a:rPr lang="en-US" dirty="0"/>
              <a:t>Craniopharyngioma</a:t>
            </a:r>
          </a:p>
        </p:txBody>
      </p:sp>
      <p:sp>
        <p:nvSpPr>
          <p:cNvPr id="8" name="Notched Right Arrow 6">
            <a:extLst>
              <a:ext uri="{FF2B5EF4-FFF2-40B4-BE49-F238E27FC236}">
                <a16:creationId xmlns:a16="http://schemas.microsoft.com/office/drawing/2014/main" id="{E881B4A8-0063-492A-A2BB-05C093A4B22B}"/>
              </a:ext>
            </a:extLst>
          </p:cNvPr>
          <p:cNvSpPr/>
          <p:nvPr/>
        </p:nvSpPr>
        <p:spPr bwMode="auto">
          <a:xfrm rot="10335117">
            <a:off x="7270308" y="2365208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D7DD52EC-4187-4359-894A-97D8823FAE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5" t="18913" r="21144" b="37778"/>
          <a:stretch/>
        </p:blipFill>
        <p:spPr bwMode="auto">
          <a:xfrm>
            <a:off x="6206490" y="3312346"/>
            <a:ext cx="2270760" cy="1716881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Notched Right Arrow 6">
            <a:extLst>
              <a:ext uri="{FF2B5EF4-FFF2-40B4-BE49-F238E27FC236}">
                <a16:creationId xmlns:a16="http://schemas.microsoft.com/office/drawing/2014/main" id="{F7B34D66-9CA1-45D8-91B1-C68146C51C50}"/>
              </a:ext>
            </a:extLst>
          </p:cNvPr>
          <p:cNvSpPr/>
          <p:nvPr/>
        </p:nvSpPr>
        <p:spPr bwMode="auto">
          <a:xfrm rot="11757243">
            <a:off x="7726816" y="4200974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94515"/>
      </p:ext>
    </p:extLst>
  </p:cSld>
  <p:clrMapOvr>
    <a:masterClrMapping/>
  </p:clrMapOvr>
  <p:transition>
    <p:fade/>
  </p:transition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046F534-0AB4-4C22-92BD-8036BA104C08}"/>
              </a:ext>
            </a:extLst>
          </p:cNvPr>
          <p:cNvSpPr txBox="1"/>
          <p:nvPr/>
        </p:nvSpPr>
        <p:spPr>
          <a:xfrm>
            <a:off x="1326241" y="2343150"/>
            <a:ext cx="2494594" cy="646331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9144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C000"/>
                </a:solidFill>
              </a:rPr>
              <a:t>not visible</a:t>
            </a:r>
            <a:endParaRPr lang="en-US" sz="3200" dirty="0">
              <a:solidFill>
                <a:srgbClr val="FFC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8F0F63-BD3C-4A50-B4A4-DFE9E1A1D3D4}"/>
              </a:ext>
            </a:extLst>
          </p:cNvPr>
          <p:cNvSpPr txBox="1"/>
          <p:nvPr/>
        </p:nvSpPr>
        <p:spPr>
          <a:xfrm>
            <a:off x="6205572" y="2343149"/>
            <a:ext cx="1604927" cy="646331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9144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C000"/>
                </a:solidFill>
              </a:rPr>
              <a:t>visible</a:t>
            </a:r>
            <a:endParaRPr lang="en-US" sz="3200" dirty="0">
              <a:solidFill>
                <a:srgbClr val="FFC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F6D109-839C-4B83-A9B0-BF84FEC8002E}"/>
              </a:ext>
            </a:extLst>
          </p:cNvPr>
          <p:cNvSpPr txBox="1"/>
          <p:nvPr/>
        </p:nvSpPr>
        <p:spPr>
          <a:xfrm>
            <a:off x="916854" y="3996720"/>
            <a:ext cx="3066865" cy="784830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bIns="0">
            <a:spAutoFit/>
          </a:bodyPr>
          <a:lstStyle/>
          <a:p>
            <a:pPr marL="457200" indent="-457200">
              <a:buClr>
                <a:srgbClr val="FFC000"/>
              </a:buClr>
              <a:buAutoNum type="arabicPeriod"/>
              <a:defRPr/>
            </a:pPr>
            <a:r>
              <a:rPr lang="en-US" sz="2400" dirty="0">
                <a:solidFill>
                  <a:schemeClr val="bg1"/>
                </a:solidFill>
              </a:rPr>
              <a:t>Germ cell tumor</a:t>
            </a:r>
          </a:p>
          <a:p>
            <a:pPr marL="457200" indent="-457200">
              <a:buClr>
                <a:srgbClr val="FFC000"/>
              </a:buClr>
              <a:buAutoNum type="arabicPeriod"/>
              <a:defRPr/>
            </a:pPr>
            <a:r>
              <a:rPr lang="en-US" sz="2400" dirty="0">
                <a:solidFill>
                  <a:schemeClr val="bg1"/>
                </a:solidFill>
              </a:rPr>
              <a:t>LCH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131171-F465-46AC-94FB-C5A680D35C9B}"/>
              </a:ext>
            </a:extLst>
          </p:cNvPr>
          <p:cNvSpPr txBox="1"/>
          <p:nvPr/>
        </p:nvSpPr>
        <p:spPr>
          <a:xfrm>
            <a:off x="4228770" y="3531426"/>
            <a:ext cx="4820550" cy="1523494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bIns="0">
            <a:spAutoFit/>
          </a:bodyPr>
          <a:lstStyle/>
          <a:p>
            <a:pPr marL="457200" indent="-457200">
              <a:buClr>
                <a:srgbClr val="FFC000"/>
              </a:buClr>
              <a:buAutoNum type="arabicPeriod"/>
              <a:defRPr/>
            </a:pPr>
            <a:r>
              <a:rPr lang="en-US" sz="2400" dirty="0">
                <a:solidFill>
                  <a:schemeClr val="bg1"/>
                </a:solidFill>
              </a:rPr>
              <a:t>Optic/ hypothalamic </a:t>
            </a:r>
            <a:r>
              <a:rPr lang="en-US" sz="2400" dirty="0" err="1">
                <a:solidFill>
                  <a:schemeClr val="bg1"/>
                </a:solidFill>
              </a:rPr>
              <a:t>glioma</a:t>
            </a:r>
            <a:endParaRPr lang="en-US" sz="2400" dirty="0">
              <a:solidFill>
                <a:schemeClr val="bg1"/>
              </a:solidFill>
            </a:endParaRPr>
          </a:p>
          <a:p>
            <a:pPr marL="457200" indent="-457200">
              <a:buClr>
                <a:srgbClr val="FFC000"/>
              </a:buClr>
              <a:buAutoNum type="arabicPeriod"/>
              <a:defRPr/>
            </a:pPr>
            <a:r>
              <a:rPr lang="en-US" sz="2400" dirty="0">
                <a:solidFill>
                  <a:schemeClr val="bg1"/>
                </a:solidFill>
              </a:rPr>
              <a:t>Craniopharyngioma</a:t>
            </a:r>
          </a:p>
          <a:p>
            <a:pPr marL="457200" indent="-457200">
              <a:buClr>
                <a:srgbClr val="FFC000"/>
              </a:buClr>
              <a:buAutoNum type="arabicPeriod"/>
              <a:defRPr/>
            </a:pPr>
            <a:r>
              <a:rPr lang="en-US" sz="2400" dirty="0">
                <a:solidFill>
                  <a:schemeClr val="bg1"/>
                </a:solidFill>
              </a:rPr>
              <a:t>Hypothalamic hamartoma</a:t>
            </a:r>
          </a:p>
          <a:p>
            <a:pPr marL="457200" indent="-457200">
              <a:buClr>
                <a:srgbClr val="FFC000"/>
              </a:buClr>
              <a:buAutoNum type="arabicPeriod"/>
              <a:defRPr/>
            </a:pPr>
            <a:r>
              <a:rPr lang="en-US" sz="2400" dirty="0">
                <a:solidFill>
                  <a:schemeClr val="bg1"/>
                </a:solidFill>
              </a:rPr>
              <a:t>Others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BF2D7E7-C115-49DE-BF1C-37647CF7E556}"/>
              </a:ext>
            </a:extLst>
          </p:cNvPr>
          <p:cNvCxnSpPr>
            <a:cxnSpLocks/>
          </p:cNvCxnSpPr>
          <p:nvPr/>
        </p:nvCxnSpPr>
        <p:spPr bwMode="auto">
          <a:xfrm>
            <a:off x="2504956" y="3105150"/>
            <a:ext cx="0" cy="7620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0D6E57E-64D7-4596-B8E2-FB1195D314D5}"/>
              </a:ext>
            </a:extLst>
          </p:cNvPr>
          <p:cNvCxnSpPr>
            <a:cxnSpLocks/>
          </p:cNvCxnSpPr>
          <p:nvPr/>
        </p:nvCxnSpPr>
        <p:spPr bwMode="auto">
          <a:xfrm>
            <a:off x="7008036" y="3065681"/>
            <a:ext cx="0" cy="42046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6FD6AC0-34F6-4788-8362-9F61DF4817AD}"/>
              </a:ext>
            </a:extLst>
          </p:cNvPr>
          <p:cNvSpPr txBox="1"/>
          <p:nvPr/>
        </p:nvSpPr>
        <p:spPr>
          <a:xfrm>
            <a:off x="953156" y="56493"/>
            <a:ext cx="7237687" cy="738664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800" dirty="0" err="1">
                <a:solidFill>
                  <a:srgbClr val="FFC000"/>
                </a:solidFill>
                <a:latin typeface="Franklin Gothic Medium" panose="020B0603020102020204" pitchFamily="34" charset="0"/>
              </a:rPr>
              <a:t>Sellar</a:t>
            </a:r>
            <a:r>
              <a:rPr lang="en-US" sz="4800" dirty="0">
                <a:solidFill>
                  <a:srgbClr val="FFC000"/>
                </a:solidFill>
                <a:latin typeface="Franklin Gothic Medium" panose="020B0603020102020204" pitchFamily="34" charset="0"/>
              </a:rPr>
              <a:t>/ Suprasellar Tumors</a:t>
            </a:r>
            <a:endParaRPr lang="en-US" sz="4400" dirty="0">
              <a:solidFill>
                <a:srgbClr val="FFC00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642A99-0679-4332-BF7F-68BCEB75B7BE}"/>
              </a:ext>
            </a:extLst>
          </p:cNvPr>
          <p:cNvSpPr txBox="1"/>
          <p:nvPr/>
        </p:nvSpPr>
        <p:spPr>
          <a:xfrm>
            <a:off x="1412320" y="876479"/>
            <a:ext cx="6319358" cy="1200329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9144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FF00"/>
                </a:solidFill>
              </a:rPr>
              <a:t>Is the T1 shortening of the </a:t>
            </a:r>
          </a:p>
          <a:p>
            <a:pPr algn="ctr">
              <a:defRPr/>
            </a:pPr>
            <a:r>
              <a:rPr lang="en-US" sz="3600" dirty="0">
                <a:solidFill>
                  <a:srgbClr val="FFFF00"/>
                </a:solidFill>
              </a:rPr>
              <a:t>neurohypophysis visible?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7511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0" grpId="0" animBg="1"/>
    </p:bld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60194C4E-1FC9-4D90-85C9-EAB32661EB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1" t="24992" r="25464" b="29515"/>
          <a:stretch/>
        </p:blipFill>
        <p:spPr bwMode="auto">
          <a:xfrm>
            <a:off x="1219200" y="1046480"/>
            <a:ext cx="3514060" cy="2896870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otched Right Arrow 6">
            <a:extLst>
              <a:ext uri="{FF2B5EF4-FFF2-40B4-BE49-F238E27FC236}">
                <a16:creationId xmlns:a16="http://schemas.microsoft.com/office/drawing/2014/main" id="{1C23D10D-F84E-4EA0-946E-0B474B3AA22F}"/>
              </a:ext>
            </a:extLst>
          </p:cNvPr>
          <p:cNvSpPr/>
          <p:nvPr/>
        </p:nvSpPr>
        <p:spPr bwMode="auto">
          <a:xfrm rot="10335117">
            <a:off x="2839929" y="2950933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A109A1AD-EF8F-4208-B6FA-3DE730F520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5" t="18913" r="21144" b="40945"/>
          <a:stretch/>
        </p:blipFill>
        <p:spPr bwMode="auto">
          <a:xfrm>
            <a:off x="4879302" y="1046480"/>
            <a:ext cx="4133771" cy="2896870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Notched Right Arrow 6">
            <a:extLst>
              <a:ext uri="{FF2B5EF4-FFF2-40B4-BE49-F238E27FC236}">
                <a16:creationId xmlns:a16="http://schemas.microsoft.com/office/drawing/2014/main" id="{C4734F8F-87F2-4174-923D-283DF8AF9CF2}"/>
              </a:ext>
            </a:extLst>
          </p:cNvPr>
          <p:cNvSpPr/>
          <p:nvPr/>
        </p:nvSpPr>
        <p:spPr bwMode="auto">
          <a:xfrm rot="11757243">
            <a:off x="7574414" y="2757075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8EFDAD-9B03-474D-A2F0-7E7BA016A26E}"/>
              </a:ext>
            </a:extLst>
          </p:cNvPr>
          <p:cNvSpPr txBox="1"/>
          <p:nvPr/>
        </p:nvSpPr>
        <p:spPr>
          <a:xfrm>
            <a:off x="305834" y="1047750"/>
            <a:ext cx="792205" cy="615553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2 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5F2229-A23B-4B0B-8C49-D976ED547D4C}"/>
              </a:ext>
            </a:extLst>
          </p:cNvPr>
          <p:cNvSpPr txBox="1"/>
          <p:nvPr/>
        </p:nvSpPr>
        <p:spPr>
          <a:xfrm>
            <a:off x="305834" y="244589"/>
            <a:ext cx="8666475" cy="615553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Atypical Teratoid Rhabdoid Tumor (ATRT)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A68503-F949-4B15-B9C0-C1E000364F1E}"/>
              </a:ext>
            </a:extLst>
          </p:cNvPr>
          <p:cNvSpPr txBox="1"/>
          <p:nvPr/>
        </p:nvSpPr>
        <p:spPr>
          <a:xfrm>
            <a:off x="1203191" y="3943350"/>
            <a:ext cx="3530069" cy="1107996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Intact</a:t>
            </a:r>
          </a:p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Neurohypophysis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4A0D19-A1B5-4650-8277-D35B50DD4F93}"/>
              </a:ext>
            </a:extLst>
          </p:cNvPr>
          <p:cNvSpPr txBox="1"/>
          <p:nvPr/>
        </p:nvSpPr>
        <p:spPr>
          <a:xfrm>
            <a:off x="5912410" y="3943350"/>
            <a:ext cx="2067553" cy="1107996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Restricted</a:t>
            </a:r>
          </a:p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Diffusion</a:t>
            </a:r>
          </a:p>
        </p:txBody>
      </p:sp>
    </p:spTree>
    <p:extLst>
      <p:ext uri="{BB962C8B-B14F-4D97-AF65-F5344CB8AC3E}">
        <p14:creationId xmlns:p14="http://schemas.microsoft.com/office/powerpoint/2010/main" val="13948111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CF002B-566A-62AD-8A9E-023C5D1CA675}"/>
              </a:ext>
            </a:extLst>
          </p:cNvPr>
          <p:cNvSpPr txBox="1"/>
          <p:nvPr/>
        </p:nvSpPr>
        <p:spPr>
          <a:xfrm>
            <a:off x="3586794" y="1294477"/>
            <a:ext cx="1970412" cy="255454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16600" dirty="0">
                <a:solidFill>
                  <a:srgbClr val="FFC000"/>
                </a:solidFill>
                <a:latin typeface="Berlin Sans FB Demi" panose="020E0802020502020306" pitchFamily="34" charset="0"/>
                <a:cs typeface="Calibri" pitchFamily="34" charset="0"/>
              </a:rPr>
              <a:t>12</a:t>
            </a:r>
            <a:endParaRPr lang="en-US" sz="3300" dirty="0">
              <a:solidFill>
                <a:srgbClr val="FFC000"/>
              </a:solidFill>
              <a:latin typeface="Berlin Sans FB Demi" panose="020E0802020502020306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844468"/>
      </p:ext>
    </p:extLst>
  </p:cSld>
  <p:clrMapOvr>
    <a:masterClrMapping/>
  </p:clrMapOvr>
  <p:transition>
    <p:fade/>
  </p:transition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B5C157B-8843-460E-8359-5E0770C318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5" r="9350" b="18186"/>
          <a:stretch/>
        </p:blipFill>
        <p:spPr bwMode="auto">
          <a:xfrm>
            <a:off x="181084" y="666750"/>
            <a:ext cx="2876999" cy="3200400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7A0D03F1-0DCF-495C-969E-D6D1B09A5A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5" t="6093" r="22978" b="28111"/>
          <a:stretch/>
        </p:blipFill>
        <p:spPr bwMode="auto">
          <a:xfrm>
            <a:off x="6085917" y="666750"/>
            <a:ext cx="2876999" cy="3200400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5079398-C947-414B-8772-D6C150A0D9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6" t="22307" r="31984" b="20059"/>
          <a:stretch/>
        </p:blipFill>
        <p:spPr bwMode="auto">
          <a:xfrm>
            <a:off x="3129118" y="666750"/>
            <a:ext cx="2877000" cy="3200401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A34223-EF6B-49D5-B251-4CAC4431C2A4}"/>
              </a:ext>
            </a:extLst>
          </p:cNvPr>
          <p:cNvSpPr txBox="1"/>
          <p:nvPr/>
        </p:nvSpPr>
        <p:spPr>
          <a:xfrm>
            <a:off x="2990478" y="4107418"/>
            <a:ext cx="3163046" cy="738664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8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Germinoma</a:t>
            </a:r>
          </a:p>
        </p:txBody>
      </p:sp>
      <p:sp>
        <p:nvSpPr>
          <p:cNvPr id="6" name="Notched Right Arrow 12">
            <a:extLst>
              <a:ext uri="{FF2B5EF4-FFF2-40B4-BE49-F238E27FC236}">
                <a16:creationId xmlns:a16="http://schemas.microsoft.com/office/drawing/2014/main" id="{5FC894A6-DA65-427A-A9B4-BF4D4C2C616C}"/>
              </a:ext>
            </a:extLst>
          </p:cNvPr>
          <p:cNvSpPr/>
          <p:nvPr/>
        </p:nvSpPr>
        <p:spPr bwMode="auto">
          <a:xfrm rot="7839574">
            <a:off x="1471609" y="1943100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Notched Right Arrow 12">
            <a:extLst>
              <a:ext uri="{FF2B5EF4-FFF2-40B4-BE49-F238E27FC236}">
                <a16:creationId xmlns:a16="http://schemas.microsoft.com/office/drawing/2014/main" id="{2D33A1BB-8081-4563-B532-874006B01A05}"/>
              </a:ext>
            </a:extLst>
          </p:cNvPr>
          <p:cNvSpPr/>
          <p:nvPr/>
        </p:nvSpPr>
        <p:spPr bwMode="auto">
          <a:xfrm rot="7839574">
            <a:off x="8052661" y="2076449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Notched Right Arrow 12">
            <a:extLst>
              <a:ext uri="{FF2B5EF4-FFF2-40B4-BE49-F238E27FC236}">
                <a16:creationId xmlns:a16="http://schemas.microsoft.com/office/drawing/2014/main" id="{C74DA091-F449-48DE-95F9-714BD4B44844}"/>
              </a:ext>
            </a:extLst>
          </p:cNvPr>
          <p:cNvSpPr/>
          <p:nvPr/>
        </p:nvSpPr>
        <p:spPr bwMode="auto">
          <a:xfrm rot="7839574">
            <a:off x="4531796" y="1714502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1FF923-66A8-4A13-91CF-2C7C7C53B80C}"/>
              </a:ext>
            </a:extLst>
          </p:cNvPr>
          <p:cNvSpPr txBox="1"/>
          <p:nvPr/>
        </p:nvSpPr>
        <p:spPr>
          <a:xfrm>
            <a:off x="181084" y="3322677"/>
            <a:ext cx="643125" cy="5539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C0B29E-2775-4C53-A399-441410BF81E5}"/>
              </a:ext>
            </a:extLst>
          </p:cNvPr>
          <p:cNvSpPr txBox="1"/>
          <p:nvPr/>
        </p:nvSpPr>
        <p:spPr>
          <a:xfrm>
            <a:off x="3137882" y="3322677"/>
            <a:ext cx="872354" cy="5539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T1+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DF0A82-4861-4C8D-90C6-165636D414D4}"/>
              </a:ext>
            </a:extLst>
          </p:cNvPr>
          <p:cNvSpPr txBox="1"/>
          <p:nvPr/>
        </p:nvSpPr>
        <p:spPr>
          <a:xfrm>
            <a:off x="6079271" y="3313152"/>
            <a:ext cx="643125" cy="5539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2B1FBC-D8F2-4C71-BD9D-B7DCF531D68A}"/>
              </a:ext>
            </a:extLst>
          </p:cNvPr>
          <p:cNvSpPr txBox="1"/>
          <p:nvPr/>
        </p:nvSpPr>
        <p:spPr>
          <a:xfrm>
            <a:off x="5895481" y="525210"/>
            <a:ext cx="3234219" cy="1107996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Cavernous Sinus</a:t>
            </a:r>
          </a:p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Involvement</a:t>
            </a:r>
          </a:p>
        </p:txBody>
      </p:sp>
    </p:spTree>
    <p:extLst>
      <p:ext uri="{BB962C8B-B14F-4D97-AF65-F5344CB8AC3E}">
        <p14:creationId xmlns:p14="http://schemas.microsoft.com/office/powerpoint/2010/main" val="23575050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2" grpId="0" animBg="1"/>
    </p:bld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5" t="11875" r="11250" b="16562"/>
          <a:stretch/>
        </p:blipFill>
        <p:spPr bwMode="auto">
          <a:xfrm>
            <a:off x="1272820" y="474414"/>
            <a:ext cx="3210759" cy="2988876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7" t="12619" r="18125" b="24908"/>
          <a:stretch/>
        </p:blipFill>
        <p:spPr bwMode="auto">
          <a:xfrm>
            <a:off x="4572000" y="474414"/>
            <a:ext cx="3214458" cy="2988876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9E41FC-06B5-47C9-9E73-9E773F49110F}"/>
              </a:ext>
            </a:extLst>
          </p:cNvPr>
          <p:cNvSpPr txBox="1"/>
          <p:nvPr/>
        </p:nvSpPr>
        <p:spPr>
          <a:xfrm>
            <a:off x="3837625" y="3607630"/>
            <a:ext cx="1422184" cy="507831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bIns="0">
            <a:spAutoFit/>
          </a:bodyPr>
          <a:lstStyle/>
          <a:p>
            <a:pPr algn="r">
              <a:defRPr/>
            </a:pPr>
            <a:r>
              <a:rPr lang="el-GR" sz="3000" dirty="0">
                <a:solidFill>
                  <a:srgbClr val="FFFF00"/>
                </a:solidFill>
              </a:rPr>
              <a:t>β</a:t>
            </a:r>
            <a:r>
              <a:rPr lang="en-US" sz="3000" dirty="0">
                <a:solidFill>
                  <a:srgbClr val="FFFF00"/>
                </a:solidFill>
              </a:rPr>
              <a:t>-</a:t>
            </a:r>
            <a:r>
              <a:rPr lang="en-US" sz="3000" dirty="0" err="1">
                <a:solidFill>
                  <a:srgbClr val="FFFF00"/>
                </a:solidFill>
              </a:rPr>
              <a:t>hCG</a:t>
            </a:r>
            <a:endParaRPr lang="en-US" sz="3000" dirty="0">
              <a:solidFill>
                <a:srgbClr val="FFFF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181E66-4B35-493B-93D5-753262194A4C}"/>
              </a:ext>
            </a:extLst>
          </p:cNvPr>
          <p:cNvSpPr txBox="1"/>
          <p:nvPr/>
        </p:nvSpPr>
        <p:spPr>
          <a:xfrm>
            <a:off x="2100803" y="4487302"/>
            <a:ext cx="595036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7 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6472BA-C646-4CE7-B579-074A03FE3D3D}"/>
              </a:ext>
            </a:extLst>
          </p:cNvPr>
          <p:cNvSpPr txBox="1"/>
          <p:nvPr/>
        </p:nvSpPr>
        <p:spPr>
          <a:xfrm>
            <a:off x="2878199" y="4418052"/>
            <a:ext cx="3370474" cy="5539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Choriocarcinoma</a:t>
            </a:r>
          </a:p>
        </p:txBody>
      </p:sp>
      <p:sp>
        <p:nvSpPr>
          <p:cNvPr id="15" name="Notched Right Arrow 14">
            <a:extLst>
              <a:ext uri="{FF2B5EF4-FFF2-40B4-BE49-F238E27FC236}">
                <a16:creationId xmlns:a16="http://schemas.microsoft.com/office/drawing/2014/main" id="{9A0946F6-68A0-4DFB-B71F-4A634F3943E6}"/>
              </a:ext>
            </a:extLst>
          </p:cNvPr>
          <p:cNvSpPr/>
          <p:nvPr/>
        </p:nvSpPr>
        <p:spPr bwMode="auto">
          <a:xfrm rot="4794511">
            <a:off x="1901935" y="1057116"/>
            <a:ext cx="926837" cy="344535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16" name="Notched Right Arrow 14">
            <a:extLst>
              <a:ext uri="{FF2B5EF4-FFF2-40B4-BE49-F238E27FC236}">
                <a16:creationId xmlns:a16="http://schemas.microsoft.com/office/drawing/2014/main" id="{5E35FD46-3B1A-4537-8DB1-CA140F19D367}"/>
              </a:ext>
            </a:extLst>
          </p:cNvPr>
          <p:cNvSpPr/>
          <p:nvPr/>
        </p:nvSpPr>
        <p:spPr bwMode="auto">
          <a:xfrm rot="5400000">
            <a:off x="5696283" y="1148402"/>
            <a:ext cx="926837" cy="344535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6908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D459F9-6DE9-0D09-5211-70AEBBCCE6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259" t="5555" r="28258" b="27778"/>
          <a:stretch/>
        </p:blipFill>
        <p:spPr>
          <a:xfrm>
            <a:off x="2418079" y="552450"/>
            <a:ext cx="4307842" cy="4038600"/>
          </a:xfrm>
          <a:prstGeom prst="rect">
            <a:avLst/>
          </a:prstGeom>
          <a:ln>
            <a:solidFill>
              <a:schemeClr val="accent3">
                <a:lumMod val="95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5C8728-88C1-F837-8604-85581553D885}"/>
              </a:ext>
            </a:extLst>
          </p:cNvPr>
          <p:cNvSpPr txBox="1"/>
          <p:nvPr/>
        </p:nvSpPr>
        <p:spPr>
          <a:xfrm>
            <a:off x="2743200" y="171277"/>
            <a:ext cx="3512180" cy="738664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8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Prolactinoma</a:t>
            </a:r>
          </a:p>
        </p:txBody>
      </p:sp>
      <p:sp>
        <p:nvSpPr>
          <p:cNvPr id="5" name="Notched Right Arrow 12">
            <a:extLst>
              <a:ext uri="{FF2B5EF4-FFF2-40B4-BE49-F238E27FC236}">
                <a16:creationId xmlns:a16="http://schemas.microsoft.com/office/drawing/2014/main" id="{D6EAF695-594B-D7BE-ED5C-304873234E7C}"/>
              </a:ext>
            </a:extLst>
          </p:cNvPr>
          <p:cNvSpPr/>
          <p:nvPr/>
        </p:nvSpPr>
        <p:spPr bwMode="auto">
          <a:xfrm rot="2270079">
            <a:off x="2898186" y="2898639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0B6B7D-6EAB-D559-C760-05934AF0E71A}"/>
              </a:ext>
            </a:extLst>
          </p:cNvPr>
          <p:cNvSpPr txBox="1"/>
          <p:nvPr/>
        </p:nvSpPr>
        <p:spPr>
          <a:xfrm>
            <a:off x="228599" y="1560558"/>
            <a:ext cx="3234219" cy="1107996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Cavernous Sinus</a:t>
            </a:r>
          </a:p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Involvement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31B99D-AD1A-F72B-BA96-60CE88D5FA30}"/>
              </a:ext>
            </a:extLst>
          </p:cNvPr>
          <p:cNvSpPr txBox="1"/>
          <p:nvPr/>
        </p:nvSpPr>
        <p:spPr>
          <a:xfrm>
            <a:off x="914400" y="4037052"/>
            <a:ext cx="1363643" cy="5539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15 y, F</a:t>
            </a:r>
          </a:p>
        </p:txBody>
      </p:sp>
    </p:spTree>
    <p:extLst>
      <p:ext uri="{BB962C8B-B14F-4D97-AF65-F5344CB8AC3E}">
        <p14:creationId xmlns:p14="http://schemas.microsoft.com/office/powerpoint/2010/main" val="6541639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2BB223C4-568A-41DE-BE4C-4AB62D5C21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8" t="13696" r="26232" b="25810"/>
          <a:stretch/>
        </p:blipFill>
        <p:spPr bwMode="auto">
          <a:xfrm>
            <a:off x="1600200" y="813502"/>
            <a:ext cx="2743200" cy="3129848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3DA2F6-9BAD-4815-8912-A750F84666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8" t="16861" r="20058" b="19186"/>
          <a:stretch/>
        </p:blipFill>
        <p:spPr bwMode="auto">
          <a:xfrm>
            <a:off x="4648200" y="819150"/>
            <a:ext cx="2743200" cy="3126964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148D1F-9DD7-48BD-8FF4-BFF6BCBB92F1}"/>
              </a:ext>
            </a:extLst>
          </p:cNvPr>
          <p:cNvSpPr txBox="1"/>
          <p:nvPr/>
        </p:nvSpPr>
        <p:spPr>
          <a:xfrm>
            <a:off x="2990478" y="4107418"/>
            <a:ext cx="3163046" cy="738664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8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Germinoma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7F9FAE-EAF6-4A4A-BCCE-79944432C0A9}"/>
              </a:ext>
            </a:extLst>
          </p:cNvPr>
          <p:cNvSpPr txBox="1"/>
          <p:nvPr/>
        </p:nvSpPr>
        <p:spPr>
          <a:xfrm>
            <a:off x="1600200" y="813502"/>
            <a:ext cx="731290" cy="5539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3 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6E72D3-D0E8-4D56-97D6-6FB25EAB1FE2}"/>
              </a:ext>
            </a:extLst>
          </p:cNvPr>
          <p:cNvSpPr txBox="1"/>
          <p:nvPr/>
        </p:nvSpPr>
        <p:spPr>
          <a:xfrm>
            <a:off x="2778592" y="813502"/>
            <a:ext cx="3586816" cy="5539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Diabetes Insipidus</a:t>
            </a:r>
          </a:p>
        </p:txBody>
      </p:sp>
      <p:sp>
        <p:nvSpPr>
          <p:cNvPr id="12" name="Notched Right Arrow 12">
            <a:extLst>
              <a:ext uri="{FF2B5EF4-FFF2-40B4-BE49-F238E27FC236}">
                <a16:creationId xmlns:a16="http://schemas.microsoft.com/office/drawing/2014/main" id="{D203A47C-703F-4E59-9208-61C5D8C1FB8E}"/>
              </a:ext>
            </a:extLst>
          </p:cNvPr>
          <p:cNvSpPr/>
          <p:nvPr/>
        </p:nvSpPr>
        <p:spPr bwMode="auto">
          <a:xfrm rot="17563167">
            <a:off x="1886559" y="3240488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Notched Right Arrow 12">
            <a:extLst>
              <a:ext uri="{FF2B5EF4-FFF2-40B4-BE49-F238E27FC236}">
                <a16:creationId xmlns:a16="http://schemas.microsoft.com/office/drawing/2014/main" id="{B826B21F-9B4C-40E7-88D7-79BD0CF77A24}"/>
              </a:ext>
            </a:extLst>
          </p:cNvPr>
          <p:cNvSpPr/>
          <p:nvPr/>
        </p:nvSpPr>
        <p:spPr bwMode="auto">
          <a:xfrm rot="12812750">
            <a:off x="5650028" y="2381250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2241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97CE6513-C3F7-4CAB-9A1C-9616524340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7" t="15061" r="14971" b="14880"/>
          <a:stretch/>
        </p:blipFill>
        <p:spPr bwMode="auto">
          <a:xfrm>
            <a:off x="4639062" y="209550"/>
            <a:ext cx="2828538" cy="3126964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3C2911-859F-48D0-A8AA-409C351C0BB1}"/>
              </a:ext>
            </a:extLst>
          </p:cNvPr>
          <p:cNvSpPr txBox="1"/>
          <p:nvPr/>
        </p:nvSpPr>
        <p:spPr>
          <a:xfrm>
            <a:off x="5371925" y="2979807"/>
            <a:ext cx="1572866" cy="353943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bIns="0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rgbClr val="FFFF00"/>
                </a:solidFill>
              </a:rPr>
              <a:t>+5 months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CC809B-F0C4-4851-A44A-01BFB07F9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8" t="16861" r="20058" b="19186"/>
          <a:stretch/>
        </p:blipFill>
        <p:spPr bwMode="auto">
          <a:xfrm>
            <a:off x="1828800" y="209550"/>
            <a:ext cx="2743200" cy="3126964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Notched Right Arrow 12">
            <a:extLst>
              <a:ext uri="{FF2B5EF4-FFF2-40B4-BE49-F238E27FC236}">
                <a16:creationId xmlns:a16="http://schemas.microsoft.com/office/drawing/2014/main" id="{88E8EE79-FB3D-4BE2-869A-A8FB201C5B44}"/>
              </a:ext>
            </a:extLst>
          </p:cNvPr>
          <p:cNvSpPr/>
          <p:nvPr/>
        </p:nvSpPr>
        <p:spPr bwMode="auto">
          <a:xfrm rot="12247006">
            <a:off x="5786972" y="1791030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BA7CF1-52E0-4246-AD98-E1C749CC4EF9}"/>
              </a:ext>
            </a:extLst>
          </p:cNvPr>
          <p:cNvSpPr txBox="1"/>
          <p:nvPr/>
        </p:nvSpPr>
        <p:spPr>
          <a:xfrm>
            <a:off x="3057539" y="244589"/>
            <a:ext cx="3163046" cy="738664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8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Germinoma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865D9C-96BD-4AD1-95AA-1F15C1F040CB}"/>
              </a:ext>
            </a:extLst>
          </p:cNvPr>
          <p:cNvSpPr txBox="1"/>
          <p:nvPr/>
        </p:nvSpPr>
        <p:spPr>
          <a:xfrm>
            <a:off x="1438955" y="4027014"/>
            <a:ext cx="6400214" cy="615553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Repeat imaging in 3-6 months</a:t>
            </a:r>
          </a:p>
        </p:txBody>
      </p:sp>
    </p:spTree>
    <p:extLst>
      <p:ext uri="{BB962C8B-B14F-4D97-AF65-F5344CB8AC3E}">
        <p14:creationId xmlns:p14="http://schemas.microsoft.com/office/powerpoint/2010/main" val="26399731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33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64702" y="800100"/>
            <a:ext cx="3143250" cy="2740269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533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11667" b="9667"/>
          <a:stretch/>
        </p:blipFill>
        <p:spPr bwMode="auto">
          <a:xfrm>
            <a:off x="4779402" y="800100"/>
            <a:ext cx="2821548" cy="2740269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34545" y="4114800"/>
            <a:ext cx="76976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11 y</a:t>
            </a:r>
          </a:p>
        </p:txBody>
      </p:sp>
      <p:sp>
        <p:nvSpPr>
          <p:cNvPr id="2" name="Notched Right Arrow 11">
            <a:extLst>
              <a:ext uri="{FF2B5EF4-FFF2-40B4-BE49-F238E27FC236}">
                <a16:creationId xmlns:a16="http://schemas.microsoft.com/office/drawing/2014/main" id="{2110AEE6-AAA4-1EB8-972A-D7BCD28D58B5}"/>
              </a:ext>
            </a:extLst>
          </p:cNvPr>
          <p:cNvSpPr/>
          <p:nvPr/>
        </p:nvSpPr>
        <p:spPr bwMode="auto">
          <a:xfrm rot="7561462">
            <a:off x="3148699" y="1095823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3" name="Notched Right Arrow 11">
            <a:extLst>
              <a:ext uri="{FF2B5EF4-FFF2-40B4-BE49-F238E27FC236}">
                <a16:creationId xmlns:a16="http://schemas.microsoft.com/office/drawing/2014/main" id="{87138420-2BD4-36C9-06F6-A2D15D31E333}"/>
              </a:ext>
            </a:extLst>
          </p:cNvPr>
          <p:cNvSpPr/>
          <p:nvPr/>
        </p:nvSpPr>
        <p:spPr bwMode="auto">
          <a:xfrm rot="7561462">
            <a:off x="5968099" y="1130112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DC69F3-AE00-7314-A870-F9FD402E79F7}"/>
              </a:ext>
            </a:extLst>
          </p:cNvPr>
          <p:cNvSpPr txBox="1"/>
          <p:nvPr/>
        </p:nvSpPr>
        <p:spPr>
          <a:xfrm>
            <a:off x="5545206" y="4137883"/>
            <a:ext cx="1101585" cy="369332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Lipoma</a:t>
            </a:r>
            <a:endParaRPr lang="en-US" sz="2100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7137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5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640239-0607-4FA7-BB42-1614D9B25F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77" r="19067" b="13625"/>
          <a:stretch/>
        </p:blipFill>
        <p:spPr>
          <a:xfrm>
            <a:off x="1154875" y="502230"/>
            <a:ext cx="1904486" cy="33320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422445-4801-4700-9DA2-223D742AB0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349" t="1553" r="30340" b="12072"/>
          <a:stretch/>
        </p:blipFill>
        <p:spPr>
          <a:xfrm>
            <a:off x="3059361" y="502230"/>
            <a:ext cx="1668162" cy="33320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D02EB1-99F5-470A-A5AE-9ADE22FA16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758" r="30542" b="12072"/>
          <a:stretch/>
        </p:blipFill>
        <p:spPr>
          <a:xfrm>
            <a:off x="4727524" y="502230"/>
            <a:ext cx="1612556" cy="33919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2C78C7-0BAF-400A-8C58-F83F2964358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287" r="24402" b="12072"/>
          <a:stretch/>
        </p:blipFill>
        <p:spPr>
          <a:xfrm>
            <a:off x="6320963" y="502230"/>
            <a:ext cx="1668162" cy="33919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16B611-EF5F-47D6-AD13-932885C495CC}"/>
              </a:ext>
            </a:extLst>
          </p:cNvPr>
          <p:cNvSpPr txBox="1"/>
          <p:nvPr/>
        </p:nvSpPr>
        <p:spPr>
          <a:xfrm>
            <a:off x="1686171" y="4030936"/>
            <a:ext cx="841897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2/13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B14E2E-3563-4F0D-A252-2CD889518072}"/>
              </a:ext>
            </a:extLst>
          </p:cNvPr>
          <p:cNvSpPr txBox="1"/>
          <p:nvPr/>
        </p:nvSpPr>
        <p:spPr>
          <a:xfrm>
            <a:off x="3432571" y="4030936"/>
            <a:ext cx="841897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4/19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D02BCB2-047C-450F-8E79-53E0303E3C35}"/>
              </a:ext>
            </a:extLst>
          </p:cNvPr>
          <p:cNvSpPr txBox="1"/>
          <p:nvPr/>
        </p:nvSpPr>
        <p:spPr>
          <a:xfrm>
            <a:off x="5112853" y="4024143"/>
            <a:ext cx="841897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7/10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FE7A0F-659E-4C71-81DB-EA2E1D3308C1}"/>
              </a:ext>
            </a:extLst>
          </p:cNvPr>
          <p:cNvSpPr txBox="1"/>
          <p:nvPr/>
        </p:nvSpPr>
        <p:spPr>
          <a:xfrm>
            <a:off x="6646731" y="4024143"/>
            <a:ext cx="1016625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10/13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418985-19D9-4A7F-8D50-697C73622246}"/>
              </a:ext>
            </a:extLst>
          </p:cNvPr>
          <p:cNvSpPr txBox="1"/>
          <p:nvPr/>
        </p:nvSpPr>
        <p:spPr>
          <a:xfrm>
            <a:off x="3363977" y="4569625"/>
            <a:ext cx="2416047" cy="5539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Germinoma</a:t>
            </a:r>
          </a:p>
        </p:txBody>
      </p:sp>
      <p:sp>
        <p:nvSpPr>
          <p:cNvPr id="20" name="Notched Right Arrow 14">
            <a:extLst>
              <a:ext uri="{FF2B5EF4-FFF2-40B4-BE49-F238E27FC236}">
                <a16:creationId xmlns:a16="http://schemas.microsoft.com/office/drawing/2014/main" id="{93495FD5-6A4D-4CCE-AC41-AC757A31A472}"/>
              </a:ext>
            </a:extLst>
          </p:cNvPr>
          <p:cNvSpPr/>
          <p:nvPr/>
        </p:nvSpPr>
        <p:spPr bwMode="auto">
          <a:xfrm rot="6679844">
            <a:off x="1681934" y="1807967"/>
            <a:ext cx="926837" cy="344535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21" name="Notched Right Arrow 14">
            <a:extLst>
              <a:ext uri="{FF2B5EF4-FFF2-40B4-BE49-F238E27FC236}">
                <a16:creationId xmlns:a16="http://schemas.microsoft.com/office/drawing/2014/main" id="{7FCCEE8F-78AA-4BA9-85D6-DE63E66766AF}"/>
              </a:ext>
            </a:extLst>
          </p:cNvPr>
          <p:cNvSpPr/>
          <p:nvPr/>
        </p:nvSpPr>
        <p:spPr bwMode="auto">
          <a:xfrm rot="6679844">
            <a:off x="3459592" y="1693669"/>
            <a:ext cx="926837" cy="344535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22" name="Notched Right Arrow 14">
            <a:extLst>
              <a:ext uri="{FF2B5EF4-FFF2-40B4-BE49-F238E27FC236}">
                <a16:creationId xmlns:a16="http://schemas.microsoft.com/office/drawing/2014/main" id="{611EDFA4-98F1-4249-B9F0-99DF1C61838E}"/>
              </a:ext>
            </a:extLst>
          </p:cNvPr>
          <p:cNvSpPr/>
          <p:nvPr/>
        </p:nvSpPr>
        <p:spPr bwMode="auto">
          <a:xfrm rot="6679844">
            <a:off x="5178114" y="1807967"/>
            <a:ext cx="926837" cy="344535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23" name="Notched Right Arrow 14">
            <a:extLst>
              <a:ext uri="{FF2B5EF4-FFF2-40B4-BE49-F238E27FC236}">
                <a16:creationId xmlns:a16="http://schemas.microsoft.com/office/drawing/2014/main" id="{3AB00A87-9BDC-4E43-87F5-0D2093805DFA}"/>
              </a:ext>
            </a:extLst>
          </p:cNvPr>
          <p:cNvSpPr/>
          <p:nvPr/>
        </p:nvSpPr>
        <p:spPr bwMode="auto">
          <a:xfrm rot="6679844">
            <a:off x="6660986" y="1571408"/>
            <a:ext cx="926837" cy="344535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704BD2-9E17-49CE-B0BB-B391054E21DA}"/>
              </a:ext>
            </a:extLst>
          </p:cNvPr>
          <p:cNvSpPr txBox="1"/>
          <p:nvPr/>
        </p:nvSpPr>
        <p:spPr>
          <a:xfrm>
            <a:off x="1153764" y="502229"/>
            <a:ext cx="769763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11 y</a:t>
            </a:r>
          </a:p>
        </p:txBody>
      </p:sp>
    </p:spTree>
    <p:extLst>
      <p:ext uri="{BB962C8B-B14F-4D97-AF65-F5344CB8AC3E}">
        <p14:creationId xmlns:p14="http://schemas.microsoft.com/office/powerpoint/2010/main" val="9169879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1" grpId="0" animBg="1"/>
      <p:bldP spid="22" grpId="0" animBg="1"/>
      <p:bldP spid="23" grpId="0" animBg="1"/>
    </p:bld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4C2282-89E7-4132-A2D9-A48DE4E334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36" t="6507" b="17179"/>
          <a:stretch/>
        </p:blipFill>
        <p:spPr>
          <a:xfrm>
            <a:off x="1274433" y="1149939"/>
            <a:ext cx="3326142" cy="2843622"/>
          </a:xfrm>
          <a:prstGeom prst="rect">
            <a:avLst/>
          </a:prstGeom>
          <a:ln>
            <a:solidFill>
              <a:schemeClr val="accent3">
                <a:lumMod val="95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0C0F12-A0B8-4C13-9329-4E45634AD7DD}"/>
              </a:ext>
            </a:extLst>
          </p:cNvPr>
          <p:cNvSpPr txBox="1"/>
          <p:nvPr/>
        </p:nvSpPr>
        <p:spPr>
          <a:xfrm>
            <a:off x="1279215" y="4212081"/>
            <a:ext cx="769763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16 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D73FED-D7A5-4514-AFC2-90E3D073A205}"/>
              </a:ext>
            </a:extLst>
          </p:cNvPr>
          <p:cNvSpPr txBox="1"/>
          <p:nvPr/>
        </p:nvSpPr>
        <p:spPr>
          <a:xfrm>
            <a:off x="4550118" y="4212081"/>
            <a:ext cx="2416047" cy="5539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Germinoma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25F8FC-C3EC-464D-B33C-5687961388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964" t="8790" r="5555" b="20840"/>
          <a:stretch/>
        </p:blipFill>
        <p:spPr>
          <a:xfrm>
            <a:off x="4572000" y="1149939"/>
            <a:ext cx="3292615" cy="2843622"/>
          </a:xfrm>
          <a:prstGeom prst="rect">
            <a:avLst/>
          </a:prstGeom>
          <a:ln>
            <a:solidFill>
              <a:schemeClr val="accent3">
                <a:lumMod val="95000"/>
              </a:schemeClr>
            </a:solidFill>
          </a:ln>
        </p:spPr>
      </p:pic>
      <p:sp>
        <p:nvSpPr>
          <p:cNvPr id="6" name="Notched Right Arrow 14">
            <a:extLst>
              <a:ext uri="{FF2B5EF4-FFF2-40B4-BE49-F238E27FC236}">
                <a16:creationId xmlns:a16="http://schemas.microsoft.com/office/drawing/2014/main" id="{2A084F43-7DC6-4F91-97CE-EF867645E937}"/>
              </a:ext>
            </a:extLst>
          </p:cNvPr>
          <p:cNvSpPr/>
          <p:nvPr/>
        </p:nvSpPr>
        <p:spPr bwMode="auto">
          <a:xfrm rot="14667078">
            <a:off x="2292167" y="3291933"/>
            <a:ext cx="926837" cy="344535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8" name="Notched Right Arrow 14">
            <a:extLst>
              <a:ext uri="{FF2B5EF4-FFF2-40B4-BE49-F238E27FC236}">
                <a16:creationId xmlns:a16="http://schemas.microsoft.com/office/drawing/2014/main" id="{E17C0373-0976-44F5-A1D9-5F10B79E9C35}"/>
              </a:ext>
            </a:extLst>
          </p:cNvPr>
          <p:cNvSpPr/>
          <p:nvPr/>
        </p:nvSpPr>
        <p:spPr bwMode="auto">
          <a:xfrm rot="14667078">
            <a:off x="6183319" y="2966856"/>
            <a:ext cx="926837" cy="344535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179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68E956-B7BB-4221-ACAE-2185FC3C3386}"/>
              </a:ext>
            </a:extLst>
          </p:cNvPr>
          <p:cNvSpPr txBox="1"/>
          <p:nvPr/>
        </p:nvSpPr>
        <p:spPr>
          <a:xfrm>
            <a:off x="888466" y="4248150"/>
            <a:ext cx="7367081" cy="738664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8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Langerhans Cell Histiocytosis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4A6457-1C3C-450F-803D-DDB9F5779A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5" t="17178" r="15533" b="18759"/>
          <a:stretch/>
        </p:blipFill>
        <p:spPr bwMode="auto">
          <a:xfrm>
            <a:off x="838200" y="206216"/>
            <a:ext cx="3591776" cy="3611562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16C6E02E-F4B0-454C-8B0E-57CC276BE3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" t="15073" r="4300" b="3663"/>
          <a:stretch/>
        </p:blipFill>
        <p:spPr bwMode="auto">
          <a:xfrm>
            <a:off x="4495800" y="206216"/>
            <a:ext cx="4084694" cy="3622992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Notched Right Arrow 12">
            <a:extLst>
              <a:ext uri="{FF2B5EF4-FFF2-40B4-BE49-F238E27FC236}">
                <a16:creationId xmlns:a16="http://schemas.microsoft.com/office/drawing/2014/main" id="{7C3D2415-8812-4DC1-8F26-7AA02D83C554}"/>
              </a:ext>
            </a:extLst>
          </p:cNvPr>
          <p:cNvSpPr/>
          <p:nvPr/>
        </p:nvSpPr>
        <p:spPr bwMode="auto">
          <a:xfrm rot="7634504">
            <a:off x="2290927" y="1574435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Notched Right Arrow 12">
            <a:extLst>
              <a:ext uri="{FF2B5EF4-FFF2-40B4-BE49-F238E27FC236}">
                <a16:creationId xmlns:a16="http://schemas.microsoft.com/office/drawing/2014/main" id="{7F156D7B-4256-41FB-A6FB-D6376464670A}"/>
              </a:ext>
            </a:extLst>
          </p:cNvPr>
          <p:cNvSpPr/>
          <p:nvPr/>
        </p:nvSpPr>
        <p:spPr bwMode="auto">
          <a:xfrm rot="7634504">
            <a:off x="6253326" y="888634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4917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4050" dirty="0"/>
              <a:t>DDx</a:t>
            </a:r>
          </a:p>
          <a:p>
            <a:r>
              <a:rPr lang="en-US" sz="2400" dirty="0">
                <a:uFill>
                  <a:solidFill>
                    <a:srgbClr val="FFFF00"/>
                  </a:solidFill>
                </a:uFill>
              </a:rPr>
              <a:t>Germ cell tumor</a:t>
            </a:r>
          </a:p>
        </p:txBody>
      </p:sp>
      <p:pic>
        <p:nvPicPr>
          <p:cNvPr id="6" name="Content Placeholder 5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" t="2610" r="4300" b="11932"/>
          <a:stretch/>
        </p:blipFill>
        <p:spPr bwMode="auto">
          <a:xfrm>
            <a:off x="4608542" y="1314450"/>
            <a:ext cx="3063521" cy="2857500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65E23B-23E4-4904-8888-61C46D8E2751}"/>
              </a:ext>
            </a:extLst>
          </p:cNvPr>
          <p:cNvSpPr txBox="1"/>
          <p:nvPr/>
        </p:nvSpPr>
        <p:spPr>
          <a:xfrm>
            <a:off x="4841070" y="4489080"/>
            <a:ext cx="769763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10 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F01B91-ED13-465E-AFA3-A12D6E4AEA54}"/>
              </a:ext>
            </a:extLst>
          </p:cNvPr>
          <p:cNvSpPr txBox="1"/>
          <p:nvPr/>
        </p:nvSpPr>
        <p:spPr>
          <a:xfrm>
            <a:off x="5804179" y="4419830"/>
            <a:ext cx="907493" cy="5539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LCH</a:t>
            </a:r>
          </a:p>
        </p:txBody>
      </p:sp>
      <p:sp>
        <p:nvSpPr>
          <p:cNvPr id="10" name="Notched Right Arrow 14">
            <a:extLst>
              <a:ext uri="{FF2B5EF4-FFF2-40B4-BE49-F238E27FC236}">
                <a16:creationId xmlns:a16="http://schemas.microsoft.com/office/drawing/2014/main" id="{2277DF3E-5DF9-4479-B5AF-E0C04D71231A}"/>
              </a:ext>
            </a:extLst>
          </p:cNvPr>
          <p:cNvSpPr/>
          <p:nvPr/>
        </p:nvSpPr>
        <p:spPr bwMode="auto">
          <a:xfrm rot="9352020">
            <a:off x="6087830" y="2399483"/>
            <a:ext cx="926837" cy="344535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pic>
        <p:nvPicPr>
          <p:cNvPr id="11" name="Picture 4" descr="FLIP A COIN DAY - June 1, 2022 | National Today">
            <a:extLst>
              <a:ext uri="{FF2B5EF4-FFF2-40B4-BE49-F238E27FC236}">
                <a16:creationId xmlns:a16="http://schemas.microsoft.com/office/drawing/2014/main" id="{36D50512-88F3-464D-B19B-FFCEBD94A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221" y="2336005"/>
            <a:ext cx="2286000" cy="183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68B5DF-970F-7A2D-138A-EDFEDA1E6C9F}"/>
              </a:ext>
            </a:extLst>
          </p:cNvPr>
          <p:cNvSpPr txBox="1"/>
          <p:nvPr/>
        </p:nvSpPr>
        <p:spPr>
          <a:xfrm>
            <a:off x="925001" y="206949"/>
            <a:ext cx="7367081" cy="738664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8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Langerhans Cell Histiocytosis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7D61A591-3174-43DF-987D-1DB2B20F12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1" t="17069" r="22052" b="18189"/>
          <a:stretch/>
        </p:blipFill>
        <p:spPr bwMode="auto">
          <a:xfrm>
            <a:off x="896137" y="384598"/>
            <a:ext cx="3581326" cy="3634952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014F71CD-3F7C-4C9C-B80A-C9A2D2692E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54" r="11964" b="23347"/>
          <a:stretch/>
        </p:blipFill>
        <p:spPr bwMode="auto">
          <a:xfrm>
            <a:off x="4574927" y="384598"/>
            <a:ext cx="3730873" cy="3634952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90AC72-AADC-417C-AC0A-95191CA02657}"/>
              </a:ext>
            </a:extLst>
          </p:cNvPr>
          <p:cNvSpPr txBox="1"/>
          <p:nvPr/>
        </p:nvSpPr>
        <p:spPr>
          <a:xfrm>
            <a:off x="888466" y="4248150"/>
            <a:ext cx="7367081" cy="738664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8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Langerhans Cell Histiocytosis</a:t>
            </a:r>
          </a:p>
        </p:txBody>
      </p:sp>
      <p:sp>
        <p:nvSpPr>
          <p:cNvPr id="9" name="Notched Right Arrow 12">
            <a:extLst>
              <a:ext uri="{FF2B5EF4-FFF2-40B4-BE49-F238E27FC236}">
                <a16:creationId xmlns:a16="http://schemas.microsoft.com/office/drawing/2014/main" id="{F5E51450-36A7-48BB-8DD3-7D2EAECA00B6}"/>
              </a:ext>
            </a:extLst>
          </p:cNvPr>
          <p:cNvSpPr/>
          <p:nvPr/>
        </p:nvSpPr>
        <p:spPr bwMode="auto">
          <a:xfrm rot="7634504">
            <a:off x="2367126" y="1650634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Notched Right Arrow 12">
            <a:extLst>
              <a:ext uri="{FF2B5EF4-FFF2-40B4-BE49-F238E27FC236}">
                <a16:creationId xmlns:a16="http://schemas.microsoft.com/office/drawing/2014/main" id="{C2C9757C-A99A-4FEA-AB51-3BF50742D1AF}"/>
              </a:ext>
            </a:extLst>
          </p:cNvPr>
          <p:cNvSpPr/>
          <p:nvPr/>
        </p:nvSpPr>
        <p:spPr bwMode="auto">
          <a:xfrm rot="7634504">
            <a:off x="4653126" y="964834"/>
            <a:ext cx="1129265" cy="381000"/>
          </a:xfrm>
          <a:prstGeom prst="notchedRightArrow">
            <a:avLst/>
          </a:prstGeom>
          <a:gradFill>
            <a:gsLst>
              <a:gs pos="7000">
                <a:srgbClr val="7030A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Notched Right Arrow 12">
            <a:extLst>
              <a:ext uri="{FF2B5EF4-FFF2-40B4-BE49-F238E27FC236}">
                <a16:creationId xmlns:a16="http://schemas.microsoft.com/office/drawing/2014/main" id="{70871E59-C0B8-4AF5-A3B6-F7E641274E6B}"/>
              </a:ext>
            </a:extLst>
          </p:cNvPr>
          <p:cNvSpPr/>
          <p:nvPr/>
        </p:nvSpPr>
        <p:spPr bwMode="auto">
          <a:xfrm rot="7634504">
            <a:off x="6481926" y="2242088"/>
            <a:ext cx="1129265" cy="381000"/>
          </a:xfrm>
          <a:prstGeom prst="notchedRightArrow">
            <a:avLst/>
          </a:prstGeom>
          <a:gradFill>
            <a:gsLst>
              <a:gs pos="7000">
                <a:srgbClr val="7030A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1231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4CA7B42-B347-9CFD-F7EB-3A4F16DF5E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622" b="9212"/>
          <a:stretch/>
        </p:blipFill>
        <p:spPr>
          <a:xfrm>
            <a:off x="4419600" y="705430"/>
            <a:ext cx="3657600" cy="28956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B88AAE-50CB-4BBF-BC1D-E07F7D3C9F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760" t="21240" r="13636" b="21184"/>
          <a:stretch/>
        </p:blipFill>
        <p:spPr>
          <a:xfrm>
            <a:off x="690490" y="742950"/>
            <a:ext cx="3500510" cy="2895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F919B9-5C25-4591-A210-C26A8076782E}"/>
              </a:ext>
            </a:extLst>
          </p:cNvPr>
          <p:cNvSpPr txBox="1"/>
          <p:nvPr/>
        </p:nvSpPr>
        <p:spPr>
          <a:xfrm>
            <a:off x="690490" y="742950"/>
            <a:ext cx="769763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11 y</a:t>
            </a:r>
          </a:p>
        </p:txBody>
      </p:sp>
      <p:sp>
        <p:nvSpPr>
          <p:cNvPr id="6" name="Notched Right Arrow 14">
            <a:extLst>
              <a:ext uri="{FF2B5EF4-FFF2-40B4-BE49-F238E27FC236}">
                <a16:creationId xmlns:a16="http://schemas.microsoft.com/office/drawing/2014/main" id="{CE7E2694-DFCE-49FC-8129-72102BF837B3}"/>
              </a:ext>
            </a:extLst>
          </p:cNvPr>
          <p:cNvSpPr/>
          <p:nvPr/>
        </p:nvSpPr>
        <p:spPr bwMode="auto">
          <a:xfrm rot="11660098">
            <a:off x="2210103" y="2636308"/>
            <a:ext cx="1274400" cy="395662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582E8E-644A-9E37-F597-E468F7AE1F9C}"/>
              </a:ext>
            </a:extLst>
          </p:cNvPr>
          <p:cNvSpPr txBox="1"/>
          <p:nvPr/>
        </p:nvSpPr>
        <p:spPr>
          <a:xfrm>
            <a:off x="888466" y="4248150"/>
            <a:ext cx="7367081" cy="738664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8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Langerhans Cell Histiocytosis</a:t>
            </a:r>
          </a:p>
        </p:txBody>
      </p:sp>
      <p:sp>
        <p:nvSpPr>
          <p:cNvPr id="9" name="Notched Right Arrow 14">
            <a:extLst>
              <a:ext uri="{FF2B5EF4-FFF2-40B4-BE49-F238E27FC236}">
                <a16:creationId xmlns:a16="http://schemas.microsoft.com/office/drawing/2014/main" id="{B44FC1D3-C0D6-5DEB-12CE-0C80F4D17515}"/>
              </a:ext>
            </a:extLst>
          </p:cNvPr>
          <p:cNvSpPr/>
          <p:nvPr/>
        </p:nvSpPr>
        <p:spPr bwMode="auto">
          <a:xfrm rot="11660098">
            <a:off x="6239442" y="2342356"/>
            <a:ext cx="1274400" cy="395662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9937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0" t="30923" r="15843" b="10938"/>
          <a:stretch/>
        </p:blipFill>
        <p:spPr bwMode="auto">
          <a:xfrm>
            <a:off x="858555" y="2559786"/>
            <a:ext cx="2562446" cy="2126513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9" t="14753" r="15879" b="6759"/>
          <a:stretch/>
        </p:blipFill>
        <p:spPr bwMode="auto">
          <a:xfrm>
            <a:off x="4400550" y="228600"/>
            <a:ext cx="3086100" cy="3493699"/>
          </a:xfrm>
          <a:prstGeom prst="rect">
            <a:avLst/>
          </a:prstGeom>
          <a:noFill/>
          <a:ln w="317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10502" r="10611" b="29179"/>
          <a:stretch/>
        </p:blipFill>
        <p:spPr bwMode="auto">
          <a:xfrm>
            <a:off x="870517" y="228600"/>
            <a:ext cx="2583712" cy="2206256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9372100-C121-44DB-93C1-1A3BF46FD32A}"/>
              </a:ext>
            </a:extLst>
          </p:cNvPr>
          <p:cNvSpPr txBox="1"/>
          <p:nvPr/>
        </p:nvSpPr>
        <p:spPr>
          <a:xfrm>
            <a:off x="4051671" y="3607457"/>
            <a:ext cx="769763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10 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4D8B5A-A436-4F59-8CCF-010503E48ACC}"/>
              </a:ext>
            </a:extLst>
          </p:cNvPr>
          <p:cNvSpPr txBox="1"/>
          <p:nvPr/>
        </p:nvSpPr>
        <p:spPr>
          <a:xfrm>
            <a:off x="4051671" y="4132301"/>
            <a:ext cx="4624151" cy="5539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Neurodegenerative LCH</a:t>
            </a:r>
          </a:p>
        </p:txBody>
      </p:sp>
      <p:sp>
        <p:nvSpPr>
          <p:cNvPr id="12" name="Notched Right Arrow 14">
            <a:extLst>
              <a:ext uri="{FF2B5EF4-FFF2-40B4-BE49-F238E27FC236}">
                <a16:creationId xmlns:a16="http://schemas.microsoft.com/office/drawing/2014/main" id="{9ADCE71A-A4AE-4A1D-B1FA-D8FDEFF7DB65}"/>
              </a:ext>
            </a:extLst>
          </p:cNvPr>
          <p:cNvSpPr/>
          <p:nvPr/>
        </p:nvSpPr>
        <p:spPr bwMode="auto">
          <a:xfrm rot="12485178">
            <a:off x="1790184" y="1803181"/>
            <a:ext cx="926837" cy="344535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13" name="Notched Right Arrow 14">
            <a:extLst>
              <a:ext uri="{FF2B5EF4-FFF2-40B4-BE49-F238E27FC236}">
                <a16:creationId xmlns:a16="http://schemas.microsoft.com/office/drawing/2014/main" id="{ED178B0C-2CBA-4030-9209-E16AAF355AEE}"/>
              </a:ext>
            </a:extLst>
          </p:cNvPr>
          <p:cNvSpPr/>
          <p:nvPr/>
        </p:nvSpPr>
        <p:spPr bwMode="auto">
          <a:xfrm rot="8194763">
            <a:off x="1811772" y="941104"/>
            <a:ext cx="926837" cy="344535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14" name="Notched Right Arrow 14">
            <a:extLst>
              <a:ext uri="{FF2B5EF4-FFF2-40B4-BE49-F238E27FC236}">
                <a16:creationId xmlns:a16="http://schemas.microsoft.com/office/drawing/2014/main" id="{CB2D554B-2947-421D-99E5-194C93829EF2}"/>
              </a:ext>
            </a:extLst>
          </p:cNvPr>
          <p:cNvSpPr/>
          <p:nvPr/>
        </p:nvSpPr>
        <p:spPr bwMode="auto">
          <a:xfrm rot="8274026">
            <a:off x="2333106" y="1159459"/>
            <a:ext cx="926837" cy="344535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15" name="Notched Right Arrow 14">
            <a:extLst>
              <a:ext uri="{FF2B5EF4-FFF2-40B4-BE49-F238E27FC236}">
                <a16:creationId xmlns:a16="http://schemas.microsoft.com/office/drawing/2014/main" id="{BE7FB384-DB56-4F7B-A005-F46059D63318}"/>
              </a:ext>
            </a:extLst>
          </p:cNvPr>
          <p:cNvSpPr/>
          <p:nvPr/>
        </p:nvSpPr>
        <p:spPr bwMode="auto">
          <a:xfrm rot="8194763">
            <a:off x="2405186" y="3416094"/>
            <a:ext cx="926837" cy="344535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16" name="Notched Right Arrow 14">
            <a:extLst>
              <a:ext uri="{FF2B5EF4-FFF2-40B4-BE49-F238E27FC236}">
                <a16:creationId xmlns:a16="http://schemas.microsoft.com/office/drawing/2014/main" id="{B15AB4F9-54D5-494D-8216-CB0D0EF54BBD}"/>
              </a:ext>
            </a:extLst>
          </p:cNvPr>
          <p:cNvSpPr/>
          <p:nvPr/>
        </p:nvSpPr>
        <p:spPr bwMode="auto">
          <a:xfrm rot="2530043">
            <a:off x="897647" y="3411215"/>
            <a:ext cx="926837" cy="344535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7359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5" grpId="0" animBg="1"/>
      <p:bldP spid="16" grpId="0" animBg="1"/>
    </p:bld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191976-717F-4D36-876E-A49FC1614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350" y="3257550"/>
            <a:ext cx="6211874" cy="13715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533E0F-EB3E-4A5E-8813-15903F090D1B}"/>
              </a:ext>
            </a:extLst>
          </p:cNvPr>
          <p:cNvSpPr txBox="1"/>
          <p:nvPr/>
        </p:nvSpPr>
        <p:spPr>
          <a:xfrm>
            <a:off x="5172700" y="4743450"/>
            <a:ext cx="2717988" cy="3231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1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Prayer et al. </a:t>
            </a:r>
            <a:r>
              <a:rPr lang="en-US" sz="21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AJNR 2004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5F41B1-5443-435F-B619-662EFDD61E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9311" y="886434"/>
            <a:ext cx="4479131" cy="13573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7D51D4-7009-4F8F-8278-82C8595A4B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6592" y="2358833"/>
            <a:ext cx="5532632" cy="5250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FE9131-1B15-44E6-B60C-B60AA7E184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1160" y="158556"/>
            <a:ext cx="2093119" cy="2085975"/>
          </a:xfrm>
          <a:prstGeom prst="rect">
            <a:avLst/>
          </a:prstGeom>
        </p:spPr>
      </p:pic>
      <p:sp>
        <p:nvSpPr>
          <p:cNvPr id="11" name="Notched Right Arrow 14">
            <a:extLst>
              <a:ext uri="{FF2B5EF4-FFF2-40B4-BE49-F238E27FC236}">
                <a16:creationId xmlns:a16="http://schemas.microsoft.com/office/drawing/2014/main" id="{790BCC69-AEA0-4DD3-AF86-328C4B0CAA70}"/>
              </a:ext>
            </a:extLst>
          </p:cNvPr>
          <p:cNvSpPr/>
          <p:nvPr/>
        </p:nvSpPr>
        <p:spPr bwMode="auto">
          <a:xfrm rot="8274026">
            <a:off x="2446552" y="1161577"/>
            <a:ext cx="926837" cy="344535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2832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DA5613-01D5-4F08-B40D-A32EB5068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115" y="222167"/>
            <a:ext cx="3657600" cy="3657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9D9FE0-6DDE-4FA4-994C-185BAE5017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0665" y="209550"/>
            <a:ext cx="3657600" cy="3657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C40783-A4E8-44CE-A29B-096D24F6B1B2}"/>
              </a:ext>
            </a:extLst>
          </p:cNvPr>
          <p:cNvSpPr txBox="1"/>
          <p:nvPr/>
        </p:nvSpPr>
        <p:spPr>
          <a:xfrm>
            <a:off x="293430" y="3451652"/>
            <a:ext cx="595036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7 y</a:t>
            </a:r>
          </a:p>
        </p:txBody>
      </p:sp>
      <p:sp>
        <p:nvSpPr>
          <p:cNvPr id="10" name="Notched Right Arrow 14">
            <a:extLst>
              <a:ext uri="{FF2B5EF4-FFF2-40B4-BE49-F238E27FC236}">
                <a16:creationId xmlns:a16="http://schemas.microsoft.com/office/drawing/2014/main" id="{BE2EA83F-B2F8-4021-938E-5CF688F4201E}"/>
              </a:ext>
            </a:extLst>
          </p:cNvPr>
          <p:cNvSpPr/>
          <p:nvPr/>
        </p:nvSpPr>
        <p:spPr bwMode="auto">
          <a:xfrm rot="9726908">
            <a:off x="2729422" y="1784911"/>
            <a:ext cx="926837" cy="344535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11" name="Notched Right Arrow 14">
            <a:extLst>
              <a:ext uri="{FF2B5EF4-FFF2-40B4-BE49-F238E27FC236}">
                <a16:creationId xmlns:a16="http://schemas.microsoft.com/office/drawing/2014/main" id="{D1F7B548-BB60-41A9-9506-D3AF47AB9C23}"/>
              </a:ext>
            </a:extLst>
          </p:cNvPr>
          <p:cNvSpPr/>
          <p:nvPr/>
        </p:nvSpPr>
        <p:spPr bwMode="auto">
          <a:xfrm rot="9679298">
            <a:off x="5074378" y="1218756"/>
            <a:ext cx="926837" cy="344535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22CAA4-921E-82DE-DB37-CC480C0FC92F}"/>
              </a:ext>
            </a:extLst>
          </p:cNvPr>
          <p:cNvSpPr txBox="1"/>
          <p:nvPr/>
        </p:nvSpPr>
        <p:spPr>
          <a:xfrm>
            <a:off x="888466" y="4248150"/>
            <a:ext cx="7367081" cy="738664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8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Langerhans Cell Histiocytosis</a:t>
            </a:r>
          </a:p>
        </p:txBody>
      </p:sp>
    </p:spTree>
    <p:extLst>
      <p:ext uri="{BB962C8B-B14F-4D97-AF65-F5344CB8AC3E}">
        <p14:creationId xmlns:p14="http://schemas.microsoft.com/office/powerpoint/2010/main" val="21685313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CF002B-566A-62AD-8A9E-023C5D1CA675}"/>
              </a:ext>
            </a:extLst>
          </p:cNvPr>
          <p:cNvSpPr txBox="1"/>
          <p:nvPr/>
        </p:nvSpPr>
        <p:spPr>
          <a:xfrm>
            <a:off x="3619655" y="1294477"/>
            <a:ext cx="1904689" cy="255454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16600" dirty="0">
                <a:solidFill>
                  <a:srgbClr val="FFC000"/>
                </a:solidFill>
                <a:latin typeface="Berlin Sans FB Demi" panose="020E0802020502020306" pitchFamily="34" charset="0"/>
                <a:cs typeface="Calibri" pitchFamily="34" charset="0"/>
              </a:rPr>
              <a:t>13</a:t>
            </a:r>
            <a:endParaRPr lang="en-US" sz="3300" dirty="0">
              <a:solidFill>
                <a:srgbClr val="FFC000"/>
              </a:solidFill>
              <a:latin typeface="Berlin Sans FB Demi" panose="020E0802020502020306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513025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5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t="10476" r="2857" b="14286"/>
          <a:stretch/>
        </p:blipFill>
        <p:spPr bwMode="auto">
          <a:xfrm>
            <a:off x="1368827" y="1085850"/>
            <a:ext cx="3301196" cy="2819400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34544" y="4093292"/>
            <a:ext cx="76976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10 y</a:t>
            </a:r>
          </a:p>
        </p:txBody>
      </p:sp>
      <p:pic>
        <p:nvPicPr>
          <p:cNvPr id="3665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1" t="10476" r="5238" b="14286"/>
          <a:stretch/>
        </p:blipFill>
        <p:spPr bwMode="auto">
          <a:xfrm>
            <a:off x="4741460" y="1085850"/>
            <a:ext cx="3042455" cy="2819400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otched Right Arrow 11">
            <a:extLst>
              <a:ext uri="{FF2B5EF4-FFF2-40B4-BE49-F238E27FC236}">
                <a16:creationId xmlns:a16="http://schemas.microsoft.com/office/drawing/2014/main" id="{0DC0C8E1-AFE3-BF4F-5089-59EFDA2967DC}"/>
              </a:ext>
            </a:extLst>
          </p:cNvPr>
          <p:cNvSpPr/>
          <p:nvPr/>
        </p:nvSpPr>
        <p:spPr bwMode="auto">
          <a:xfrm rot="7561462">
            <a:off x="2767700" y="1065342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4" name="Notched Right Arrow 11">
            <a:extLst>
              <a:ext uri="{FF2B5EF4-FFF2-40B4-BE49-F238E27FC236}">
                <a16:creationId xmlns:a16="http://schemas.microsoft.com/office/drawing/2014/main" id="{4DF2BEBD-2ED7-ED06-DF57-AEC7D1CC6EAE}"/>
              </a:ext>
            </a:extLst>
          </p:cNvPr>
          <p:cNvSpPr/>
          <p:nvPr/>
        </p:nvSpPr>
        <p:spPr bwMode="auto">
          <a:xfrm rot="7561462">
            <a:off x="6044300" y="1000781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0E8CF3-2A89-3F4E-C6BD-8353BE044DD9}"/>
              </a:ext>
            </a:extLst>
          </p:cNvPr>
          <p:cNvSpPr txBox="1"/>
          <p:nvPr/>
        </p:nvSpPr>
        <p:spPr>
          <a:xfrm>
            <a:off x="2474225" y="528476"/>
            <a:ext cx="1101585" cy="369332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Lipoma</a:t>
            </a:r>
            <a:endParaRPr lang="en-US" sz="2100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7823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6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A1BC42C-0CA4-4947-B75C-86BC58CA3F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6" t="23445" r="19446" b="21844"/>
          <a:stretch/>
        </p:blipFill>
        <p:spPr bwMode="auto">
          <a:xfrm>
            <a:off x="2531065" y="209550"/>
            <a:ext cx="4081870" cy="3813716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C8C1C4-93CA-4413-BE48-802B60CAA949}"/>
              </a:ext>
            </a:extLst>
          </p:cNvPr>
          <p:cNvSpPr txBox="1"/>
          <p:nvPr/>
        </p:nvSpPr>
        <p:spPr>
          <a:xfrm>
            <a:off x="2018265" y="4248150"/>
            <a:ext cx="5107488" cy="738664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8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Craniopharyngioma</a:t>
            </a:r>
          </a:p>
        </p:txBody>
      </p:sp>
      <p:sp>
        <p:nvSpPr>
          <p:cNvPr id="4" name="Notched Right Arrow 12">
            <a:extLst>
              <a:ext uri="{FF2B5EF4-FFF2-40B4-BE49-F238E27FC236}">
                <a16:creationId xmlns:a16="http://schemas.microsoft.com/office/drawing/2014/main" id="{783FA3AE-F2BE-41E2-A5B5-04CE7ED3C31C}"/>
              </a:ext>
            </a:extLst>
          </p:cNvPr>
          <p:cNvSpPr/>
          <p:nvPr/>
        </p:nvSpPr>
        <p:spPr bwMode="auto">
          <a:xfrm rot="12949920">
            <a:off x="3967057" y="2975234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Notched Right Arrow 12">
            <a:extLst>
              <a:ext uri="{FF2B5EF4-FFF2-40B4-BE49-F238E27FC236}">
                <a16:creationId xmlns:a16="http://schemas.microsoft.com/office/drawing/2014/main" id="{4639E565-7E49-4346-91D2-3F40E98DDB81}"/>
              </a:ext>
            </a:extLst>
          </p:cNvPr>
          <p:cNvSpPr/>
          <p:nvPr/>
        </p:nvSpPr>
        <p:spPr bwMode="auto">
          <a:xfrm rot="9888137">
            <a:off x="4830793" y="1493907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E2000B-F0C2-41CB-99B2-E3796DA53D3A}"/>
              </a:ext>
            </a:extLst>
          </p:cNvPr>
          <p:cNvSpPr txBox="1"/>
          <p:nvPr/>
        </p:nvSpPr>
        <p:spPr>
          <a:xfrm>
            <a:off x="5123839" y="2915270"/>
            <a:ext cx="3530069" cy="1107996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Intact</a:t>
            </a:r>
          </a:p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Neurohypophysis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2483FF-FBF0-4134-B580-9E7078E71231}"/>
              </a:ext>
            </a:extLst>
          </p:cNvPr>
          <p:cNvSpPr txBox="1"/>
          <p:nvPr/>
        </p:nvSpPr>
        <p:spPr>
          <a:xfrm>
            <a:off x="6096000" y="1075551"/>
            <a:ext cx="1146597" cy="5539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Cysts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1C54D9-E35E-4AF3-B6E8-C1F9474836A1}"/>
              </a:ext>
            </a:extLst>
          </p:cNvPr>
          <p:cNvSpPr txBox="1"/>
          <p:nvPr/>
        </p:nvSpPr>
        <p:spPr>
          <a:xfrm>
            <a:off x="1671591" y="684628"/>
            <a:ext cx="2641942" cy="5539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Calcifications</a:t>
            </a:r>
          </a:p>
        </p:txBody>
      </p:sp>
      <p:sp>
        <p:nvSpPr>
          <p:cNvPr id="9" name="Notched Right Arrow 12">
            <a:extLst>
              <a:ext uri="{FF2B5EF4-FFF2-40B4-BE49-F238E27FC236}">
                <a16:creationId xmlns:a16="http://schemas.microsoft.com/office/drawing/2014/main" id="{3D135B3F-97CE-45C6-A443-5C81256B7DDF}"/>
              </a:ext>
            </a:extLst>
          </p:cNvPr>
          <p:cNvSpPr/>
          <p:nvPr/>
        </p:nvSpPr>
        <p:spPr bwMode="auto">
          <a:xfrm rot="2777139">
            <a:off x="3127316" y="1558955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237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674CEA-22FE-4370-A5D0-66CCD15E8C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0" t="9566" r="21261" b="19748"/>
          <a:stretch/>
        </p:blipFill>
        <p:spPr bwMode="auto">
          <a:xfrm>
            <a:off x="2552700" y="211265"/>
            <a:ext cx="4038600" cy="4720970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Notched Right Arrow 12">
            <a:extLst>
              <a:ext uri="{FF2B5EF4-FFF2-40B4-BE49-F238E27FC236}">
                <a16:creationId xmlns:a16="http://schemas.microsoft.com/office/drawing/2014/main" id="{14703E42-C3A3-46B5-A346-F7F7D23549A4}"/>
              </a:ext>
            </a:extLst>
          </p:cNvPr>
          <p:cNvSpPr/>
          <p:nvPr/>
        </p:nvSpPr>
        <p:spPr bwMode="auto">
          <a:xfrm rot="11496232">
            <a:off x="5208378" y="2381250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52E80C-1A67-4C61-8F63-E769562E3A75}"/>
              </a:ext>
            </a:extLst>
          </p:cNvPr>
          <p:cNvSpPr txBox="1"/>
          <p:nvPr/>
        </p:nvSpPr>
        <p:spPr>
          <a:xfrm>
            <a:off x="2018265" y="4248150"/>
            <a:ext cx="5107488" cy="738664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8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Craniopharyngioma</a:t>
            </a:r>
          </a:p>
        </p:txBody>
      </p:sp>
    </p:spTree>
    <p:extLst>
      <p:ext uri="{BB962C8B-B14F-4D97-AF65-F5344CB8AC3E}">
        <p14:creationId xmlns:p14="http://schemas.microsoft.com/office/powerpoint/2010/main" val="21746484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6" t="23445" r="19446" b="21844"/>
          <a:stretch/>
        </p:blipFill>
        <p:spPr bwMode="auto">
          <a:xfrm>
            <a:off x="1470103" y="590550"/>
            <a:ext cx="3061403" cy="2860287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4" t="27995" r="21839" b="18033"/>
          <a:stretch/>
        </p:blipFill>
        <p:spPr bwMode="auto">
          <a:xfrm>
            <a:off x="4648200" y="590550"/>
            <a:ext cx="3061403" cy="2860287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38790" y="76199"/>
            <a:ext cx="1181735" cy="346249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68580" bIns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FF00"/>
                </a:solidFill>
              </a:rPr>
              <a:t>11/2012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41214" y="76199"/>
            <a:ext cx="1035861" cy="346249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68580" bIns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FF00"/>
                </a:solidFill>
              </a:rPr>
              <a:t>9/2005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85858" y="3618939"/>
            <a:ext cx="2318263" cy="346249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68580" bIns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</a:rPr>
              <a:t>Diabetes Insipidus </a:t>
            </a:r>
          </a:p>
        </p:txBody>
      </p:sp>
      <p:sp>
        <p:nvSpPr>
          <p:cNvPr id="10" name="Notched Right Arrow 14">
            <a:extLst>
              <a:ext uri="{FF2B5EF4-FFF2-40B4-BE49-F238E27FC236}">
                <a16:creationId xmlns:a16="http://schemas.microsoft.com/office/drawing/2014/main" id="{59FEF1A5-87D2-4504-A841-BE64D7273923}"/>
              </a:ext>
            </a:extLst>
          </p:cNvPr>
          <p:cNvSpPr/>
          <p:nvPr/>
        </p:nvSpPr>
        <p:spPr bwMode="auto">
          <a:xfrm rot="13127029">
            <a:off x="2537386" y="2671645"/>
            <a:ext cx="926837" cy="344535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11" name="Notched Right Arrow 14">
            <a:extLst>
              <a:ext uri="{FF2B5EF4-FFF2-40B4-BE49-F238E27FC236}">
                <a16:creationId xmlns:a16="http://schemas.microsoft.com/office/drawing/2014/main" id="{41E2307D-F684-43AB-A6DD-CA4AB5743A22}"/>
              </a:ext>
            </a:extLst>
          </p:cNvPr>
          <p:cNvSpPr/>
          <p:nvPr/>
        </p:nvSpPr>
        <p:spPr bwMode="auto">
          <a:xfrm rot="13127029">
            <a:off x="5558614" y="2673559"/>
            <a:ext cx="926837" cy="344535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B90F2E-5FD4-BF7F-9021-DA26A4478F17}"/>
              </a:ext>
            </a:extLst>
          </p:cNvPr>
          <p:cNvSpPr txBox="1"/>
          <p:nvPr/>
        </p:nvSpPr>
        <p:spPr>
          <a:xfrm>
            <a:off x="2018265" y="4248150"/>
            <a:ext cx="5107488" cy="738664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8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Craniopharyngioma</a:t>
            </a:r>
          </a:p>
        </p:txBody>
      </p:sp>
    </p:spTree>
    <p:extLst>
      <p:ext uri="{BB962C8B-B14F-4D97-AF65-F5344CB8AC3E}">
        <p14:creationId xmlns:p14="http://schemas.microsoft.com/office/powerpoint/2010/main" val="12033026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1" grpId="0" animBg="1"/>
    </p:bld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33562"/>
            <a:ext cx="4449626" cy="3101132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9C7551-07D7-4CB7-BA05-443F2FFB933C}"/>
              </a:ext>
            </a:extLst>
          </p:cNvPr>
          <p:cNvSpPr txBox="1"/>
          <p:nvPr/>
        </p:nvSpPr>
        <p:spPr>
          <a:xfrm>
            <a:off x="609600" y="4607452"/>
            <a:ext cx="4415569" cy="3231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1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Zhao et al. </a:t>
            </a:r>
            <a:r>
              <a:rPr lang="en-US" sz="21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Clin Neurol </a:t>
            </a:r>
            <a:r>
              <a:rPr lang="en-US" sz="21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Neurosurg</a:t>
            </a:r>
            <a:r>
              <a:rPr lang="en-US" sz="21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2012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FACFD2-FFEC-B258-6040-B179206ED9EE}"/>
              </a:ext>
            </a:extLst>
          </p:cNvPr>
          <p:cNvSpPr txBox="1"/>
          <p:nvPr/>
        </p:nvSpPr>
        <p:spPr>
          <a:xfrm>
            <a:off x="1905000" y="179545"/>
            <a:ext cx="5107488" cy="738664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8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Craniopharyngioma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649116-66B2-FFCE-A862-0A89D3B887AE}"/>
              </a:ext>
            </a:extLst>
          </p:cNvPr>
          <p:cNvSpPr txBox="1"/>
          <p:nvPr/>
        </p:nvSpPr>
        <p:spPr>
          <a:xfrm>
            <a:off x="5410200" y="2918922"/>
            <a:ext cx="3392275" cy="1415772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182880" bIns="0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chemeClr val="bg1"/>
                </a:solidFill>
              </a:rPr>
              <a:t>Bimodal age </a:t>
            </a:r>
          </a:p>
          <a:p>
            <a:pPr algn="ctr">
              <a:defRPr/>
            </a:pPr>
            <a:r>
              <a:rPr lang="en-US" sz="4000" dirty="0">
                <a:solidFill>
                  <a:schemeClr val="bg1"/>
                </a:solidFill>
              </a:rPr>
              <a:t>distribution?</a:t>
            </a:r>
          </a:p>
        </p:txBody>
      </p:sp>
    </p:spTree>
    <p:extLst>
      <p:ext uri="{BB962C8B-B14F-4D97-AF65-F5344CB8AC3E}">
        <p14:creationId xmlns:p14="http://schemas.microsoft.com/office/powerpoint/2010/main" val="2095199265"/>
      </p:ext>
    </p:extLst>
  </p:cSld>
  <p:clrMapOvr>
    <a:masterClrMapping/>
  </p:clrMapOvr>
  <p:transition>
    <p:fade/>
  </p:transition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9" t="5357" r="16386" b="29466"/>
          <a:stretch/>
        </p:blipFill>
        <p:spPr bwMode="auto">
          <a:xfrm>
            <a:off x="2286001" y="114301"/>
            <a:ext cx="2210696" cy="2085917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8" t="13980" r="17450" b="25188"/>
          <a:stretch/>
        </p:blipFill>
        <p:spPr bwMode="auto">
          <a:xfrm>
            <a:off x="4875904" y="114301"/>
            <a:ext cx="2210696" cy="2085917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8" t="4117" r="15602" b="9771"/>
          <a:stretch/>
        </p:blipFill>
        <p:spPr bwMode="auto">
          <a:xfrm>
            <a:off x="1828800" y="2526425"/>
            <a:ext cx="1833080" cy="2098481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8" t="28746" r="14613" b="20207"/>
          <a:stretch/>
        </p:blipFill>
        <p:spPr bwMode="auto">
          <a:xfrm>
            <a:off x="5882172" y="2543233"/>
            <a:ext cx="1833079" cy="2085917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43670" y="2514600"/>
            <a:ext cx="1257075" cy="1061829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68580" bIns="68580">
            <a:spAutoFit/>
          </a:bodyPr>
          <a:lstStyle/>
          <a:p>
            <a:pPr algn="ctr">
              <a:defRPr/>
            </a:pPr>
            <a:r>
              <a:rPr lang="en-US" sz="6000" dirty="0">
                <a:solidFill>
                  <a:srgbClr val="FFFF00"/>
                </a:solidFill>
              </a:rPr>
              <a:t>P</a:t>
            </a:r>
            <a:r>
              <a:rPr lang="en-US" sz="6000" baseline="30000" dirty="0">
                <a:solidFill>
                  <a:srgbClr val="FFFF00"/>
                </a:solidFill>
              </a:rPr>
              <a:t>32</a:t>
            </a:r>
            <a:endParaRPr lang="en-US" sz="6000" dirty="0">
              <a:solidFill>
                <a:srgbClr val="FFFF00"/>
              </a:solidFill>
            </a:endParaRPr>
          </a:p>
        </p:txBody>
      </p:sp>
      <p:sp>
        <p:nvSpPr>
          <p:cNvPr id="10" name="Notched Right Arrow 14">
            <a:extLst>
              <a:ext uri="{FF2B5EF4-FFF2-40B4-BE49-F238E27FC236}">
                <a16:creationId xmlns:a16="http://schemas.microsoft.com/office/drawing/2014/main" id="{FBE5C881-FC02-449D-80D4-D043697564A1}"/>
              </a:ext>
            </a:extLst>
          </p:cNvPr>
          <p:cNvSpPr/>
          <p:nvPr/>
        </p:nvSpPr>
        <p:spPr bwMode="auto">
          <a:xfrm rot="18734583">
            <a:off x="1918757" y="3772763"/>
            <a:ext cx="926837" cy="344535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11" name="Notched Right Arrow 14">
            <a:extLst>
              <a:ext uri="{FF2B5EF4-FFF2-40B4-BE49-F238E27FC236}">
                <a16:creationId xmlns:a16="http://schemas.microsoft.com/office/drawing/2014/main" id="{D1D2F100-9B00-4CCE-85FA-15F97928B599}"/>
              </a:ext>
            </a:extLst>
          </p:cNvPr>
          <p:cNvSpPr/>
          <p:nvPr/>
        </p:nvSpPr>
        <p:spPr bwMode="auto">
          <a:xfrm rot="19154796">
            <a:off x="5847409" y="3556963"/>
            <a:ext cx="926837" cy="344535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5129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</p:bld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9" r="6680" b="17511"/>
          <a:stretch/>
        </p:blipFill>
        <p:spPr bwMode="auto">
          <a:xfrm flipH="1">
            <a:off x="4641893" y="422672"/>
            <a:ext cx="2971800" cy="3017044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Content Placeholder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3" t="24072" r="20536" b="4055"/>
          <a:stretch/>
        </p:blipFill>
        <p:spPr bwMode="auto">
          <a:xfrm>
            <a:off x="1530308" y="422672"/>
            <a:ext cx="2802974" cy="3017044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8" name="Notched Right Arrow 14">
            <a:extLst>
              <a:ext uri="{FF2B5EF4-FFF2-40B4-BE49-F238E27FC236}">
                <a16:creationId xmlns:a16="http://schemas.microsoft.com/office/drawing/2014/main" id="{7A65AE96-46D4-4679-90A3-EF3D2FF8D793}"/>
              </a:ext>
            </a:extLst>
          </p:cNvPr>
          <p:cNvSpPr/>
          <p:nvPr/>
        </p:nvSpPr>
        <p:spPr bwMode="auto">
          <a:xfrm rot="19739904">
            <a:off x="1982427" y="2338770"/>
            <a:ext cx="926837" cy="344535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9" name="Notched Right Arrow 14">
            <a:extLst>
              <a:ext uri="{FF2B5EF4-FFF2-40B4-BE49-F238E27FC236}">
                <a16:creationId xmlns:a16="http://schemas.microsoft.com/office/drawing/2014/main" id="{D4EE3C6A-0E21-4028-B827-D78277D899D3}"/>
              </a:ext>
            </a:extLst>
          </p:cNvPr>
          <p:cNvSpPr/>
          <p:nvPr/>
        </p:nvSpPr>
        <p:spPr bwMode="auto">
          <a:xfrm rot="9786180">
            <a:off x="6830914" y="984507"/>
            <a:ext cx="926837" cy="344535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3B83BA5-BF4A-483C-A145-4FFA7A7595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7337" y="4135060"/>
            <a:ext cx="5136356" cy="4643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D96D07F-6452-4EF2-BD3A-54A26CD36DE0}"/>
              </a:ext>
            </a:extLst>
          </p:cNvPr>
          <p:cNvSpPr txBox="1"/>
          <p:nvPr/>
        </p:nvSpPr>
        <p:spPr>
          <a:xfrm>
            <a:off x="3825028" y="4720829"/>
            <a:ext cx="3810915" cy="3231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1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Koral et al. </a:t>
            </a:r>
            <a:r>
              <a:rPr lang="en-US" sz="21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Acta </a:t>
            </a:r>
            <a:r>
              <a:rPr lang="en-US" sz="21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Radiologica</a:t>
            </a:r>
            <a:r>
              <a:rPr lang="en-US" sz="21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2006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CF002B-566A-62AD-8A9E-023C5D1CA675}"/>
              </a:ext>
            </a:extLst>
          </p:cNvPr>
          <p:cNvSpPr txBox="1"/>
          <p:nvPr/>
        </p:nvSpPr>
        <p:spPr>
          <a:xfrm>
            <a:off x="3549925" y="1294477"/>
            <a:ext cx="2044149" cy="255454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16600" dirty="0">
                <a:solidFill>
                  <a:srgbClr val="FFC000"/>
                </a:solidFill>
                <a:latin typeface="Berlin Sans FB Demi" panose="020E0802020502020306" pitchFamily="34" charset="0"/>
                <a:cs typeface="Calibri" pitchFamily="34" charset="0"/>
              </a:rPr>
              <a:t>14</a:t>
            </a:r>
            <a:endParaRPr lang="en-US" sz="3300" dirty="0">
              <a:solidFill>
                <a:srgbClr val="FFC000"/>
              </a:solidFill>
              <a:latin typeface="Berlin Sans FB Demi" panose="020E0802020502020306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659311"/>
      </p:ext>
    </p:extLst>
  </p:cSld>
  <p:clrMapOvr>
    <a:masterClrMapping/>
  </p:clrMapOvr>
  <p:transition>
    <p:fade/>
  </p:transition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00BDB8-88F4-4F9B-AD29-733B65662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0" t="23959" r="19888" b="27232"/>
          <a:stretch>
            <a:fillRect/>
          </a:stretch>
        </p:blipFill>
        <p:spPr bwMode="auto">
          <a:xfrm>
            <a:off x="1139825" y="133350"/>
            <a:ext cx="3433763" cy="2743200"/>
          </a:xfrm>
          <a:prstGeom prst="rect">
            <a:avLst/>
          </a:prstGeom>
          <a:noFill/>
          <a:ln w="9525">
            <a:solidFill>
              <a:schemeClr val="accent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AE7CA52F-4171-4FE5-8FA5-5975A494F6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12499" r="14583" b="34211"/>
          <a:stretch/>
        </p:blipFill>
        <p:spPr bwMode="auto">
          <a:xfrm>
            <a:off x="4645025" y="133350"/>
            <a:ext cx="3432175" cy="2743200"/>
          </a:xfrm>
          <a:prstGeom prst="rect">
            <a:avLst/>
          </a:prstGeom>
          <a:noFill/>
          <a:ln w="9525">
            <a:solidFill>
              <a:schemeClr val="accent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DCD3C150-CF80-4741-9324-8C4A20DB9A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9" t="22906" r="17857" b="40979"/>
          <a:stretch/>
        </p:blipFill>
        <p:spPr bwMode="auto">
          <a:xfrm>
            <a:off x="1139824" y="2952750"/>
            <a:ext cx="3458817" cy="2057400"/>
          </a:xfrm>
          <a:prstGeom prst="rect">
            <a:avLst/>
          </a:prstGeom>
          <a:noFill/>
          <a:ln w="9525">
            <a:solidFill>
              <a:schemeClr val="accent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15A144CB-652A-4725-B7A6-DA6A098C38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9" t="23522" r="17857" b="40082"/>
          <a:stretch/>
        </p:blipFill>
        <p:spPr bwMode="auto">
          <a:xfrm>
            <a:off x="4645025" y="2952750"/>
            <a:ext cx="3432174" cy="2057400"/>
          </a:xfrm>
          <a:prstGeom prst="rect">
            <a:avLst/>
          </a:prstGeom>
          <a:noFill/>
          <a:ln w="9525">
            <a:solidFill>
              <a:schemeClr val="accent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Notched Right Arrow 12">
            <a:extLst>
              <a:ext uri="{FF2B5EF4-FFF2-40B4-BE49-F238E27FC236}">
                <a16:creationId xmlns:a16="http://schemas.microsoft.com/office/drawing/2014/main" id="{8BB13207-70A1-46BB-8F35-6B1E81D12DF4}"/>
              </a:ext>
            </a:extLst>
          </p:cNvPr>
          <p:cNvSpPr/>
          <p:nvPr/>
        </p:nvSpPr>
        <p:spPr bwMode="auto">
          <a:xfrm rot="8625554">
            <a:off x="2594186" y="1501375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Notched Right Arrow 12">
            <a:extLst>
              <a:ext uri="{FF2B5EF4-FFF2-40B4-BE49-F238E27FC236}">
                <a16:creationId xmlns:a16="http://schemas.microsoft.com/office/drawing/2014/main" id="{A5D840D0-C207-4A97-84BA-E0BDA31B2AA6}"/>
              </a:ext>
            </a:extLst>
          </p:cNvPr>
          <p:cNvSpPr/>
          <p:nvPr/>
        </p:nvSpPr>
        <p:spPr bwMode="auto">
          <a:xfrm rot="2584221">
            <a:off x="4534692" y="924798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Notched Right Arrow 12">
            <a:extLst>
              <a:ext uri="{FF2B5EF4-FFF2-40B4-BE49-F238E27FC236}">
                <a16:creationId xmlns:a16="http://schemas.microsoft.com/office/drawing/2014/main" id="{9A8EED68-88F6-49A2-9748-72A336AEB8CA}"/>
              </a:ext>
            </a:extLst>
          </p:cNvPr>
          <p:cNvSpPr/>
          <p:nvPr/>
        </p:nvSpPr>
        <p:spPr bwMode="auto">
          <a:xfrm rot="7839574">
            <a:off x="6636101" y="870427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Notched Right Arrow 12">
            <a:extLst>
              <a:ext uri="{FF2B5EF4-FFF2-40B4-BE49-F238E27FC236}">
                <a16:creationId xmlns:a16="http://schemas.microsoft.com/office/drawing/2014/main" id="{0FFB89B6-EFB3-488D-9579-BD1221D07255}"/>
              </a:ext>
            </a:extLst>
          </p:cNvPr>
          <p:cNvSpPr/>
          <p:nvPr/>
        </p:nvSpPr>
        <p:spPr bwMode="auto">
          <a:xfrm rot="2584221">
            <a:off x="1072966" y="3365261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Notched Right Arrow 12">
            <a:extLst>
              <a:ext uri="{FF2B5EF4-FFF2-40B4-BE49-F238E27FC236}">
                <a16:creationId xmlns:a16="http://schemas.microsoft.com/office/drawing/2014/main" id="{C5EA84BC-6772-4F08-928C-2302FB74E9DA}"/>
              </a:ext>
            </a:extLst>
          </p:cNvPr>
          <p:cNvSpPr/>
          <p:nvPr/>
        </p:nvSpPr>
        <p:spPr bwMode="auto">
          <a:xfrm rot="7839574">
            <a:off x="3174375" y="3310890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Notched Right Arrow 12">
            <a:extLst>
              <a:ext uri="{FF2B5EF4-FFF2-40B4-BE49-F238E27FC236}">
                <a16:creationId xmlns:a16="http://schemas.microsoft.com/office/drawing/2014/main" id="{874616A9-A746-408E-8ED9-C41CE31208BB}"/>
              </a:ext>
            </a:extLst>
          </p:cNvPr>
          <p:cNvSpPr/>
          <p:nvPr/>
        </p:nvSpPr>
        <p:spPr bwMode="auto">
          <a:xfrm rot="2584221">
            <a:off x="4603938" y="3266244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Notched Right Arrow 12">
            <a:extLst>
              <a:ext uri="{FF2B5EF4-FFF2-40B4-BE49-F238E27FC236}">
                <a16:creationId xmlns:a16="http://schemas.microsoft.com/office/drawing/2014/main" id="{8B950B9F-9B5B-47B2-B01F-2F43A988A447}"/>
              </a:ext>
            </a:extLst>
          </p:cNvPr>
          <p:cNvSpPr/>
          <p:nvPr/>
        </p:nvSpPr>
        <p:spPr bwMode="auto">
          <a:xfrm rot="7839574">
            <a:off x="6705347" y="3211873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0A2152-32C3-47EF-BA6F-4776B926BD69}"/>
              </a:ext>
            </a:extLst>
          </p:cNvPr>
          <p:cNvSpPr txBox="1"/>
          <p:nvPr/>
        </p:nvSpPr>
        <p:spPr>
          <a:xfrm>
            <a:off x="2133600" y="2507218"/>
            <a:ext cx="5579541" cy="738664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8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Pilocytic Astrocytoma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C1B9C0-20A1-4033-A7F1-2A93A9BC1467}"/>
              </a:ext>
            </a:extLst>
          </p:cNvPr>
          <p:cNvSpPr txBox="1"/>
          <p:nvPr/>
        </p:nvSpPr>
        <p:spPr>
          <a:xfrm>
            <a:off x="1132204" y="133350"/>
            <a:ext cx="643125" cy="5539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9B215A-AF42-4C16-81EF-AB1D88D0A6DA}"/>
              </a:ext>
            </a:extLst>
          </p:cNvPr>
          <p:cNvSpPr txBox="1"/>
          <p:nvPr/>
        </p:nvSpPr>
        <p:spPr>
          <a:xfrm>
            <a:off x="4651151" y="133350"/>
            <a:ext cx="643125" cy="5539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94EDE1-1F8D-46D1-A45C-CC5042B68E14}"/>
              </a:ext>
            </a:extLst>
          </p:cNvPr>
          <p:cNvSpPr txBox="1"/>
          <p:nvPr/>
        </p:nvSpPr>
        <p:spPr>
          <a:xfrm>
            <a:off x="1143769" y="4456152"/>
            <a:ext cx="992644" cy="5539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DWI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0D9293-8A81-4968-9379-34BCE7FA1D4A}"/>
              </a:ext>
            </a:extLst>
          </p:cNvPr>
          <p:cNvSpPr txBox="1"/>
          <p:nvPr/>
        </p:nvSpPr>
        <p:spPr>
          <a:xfrm>
            <a:off x="7094237" y="4456152"/>
            <a:ext cx="982962" cy="5539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ADC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3628E50-32FB-4628-A1B2-1F4F1FA2BE27}"/>
              </a:ext>
            </a:extLst>
          </p:cNvPr>
          <p:cNvSpPr txBox="1"/>
          <p:nvPr/>
        </p:nvSpPr>
        <p:spPr>
          <a:xfrm>
            <a:off x="1094188" y="1475304"/>
            <a:ext cx="7008906" cy="738664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Increased diffusivity ~100%</a:t>
            </a:r>
          </a:p>
        </p:txBody>
      </p:sp>
    </p:spTree>
    <p:extLst>
      <p:ext uri="{BB962C8B-B14F-4D97-AF65-F5344CB8AC3E}">
        <p14:creationId xmlns:p14="http://schemas.microsoft.com/office/powerpoint/2010/main" val="24640296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8" grpId="1" animBg="1"/>
      <p:bldP spid="19" grpId="0" animBg="1"/>
      <p:bldP spid="20" grpId="0" animBg="1"/>
      <p:bldP spid="21" grpId="0" animBg="1"/>
    </p:bld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014" y="409874"/>
            <a:ext cx="3774388" cy="3484050"/>
          </a:xfrm>
          <a:prstGeom prst="rect">
            <a:avLst/>
          </a:prstGeom>
          <a:noFill/>
          <a:ln>
            <a:solidFill>
              <a:schemeClr val="accent3">
                <a:lumMod val="8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5267" y="409874"/>
            <a:ext cx="3662719" cy="3484050"/>
          </a:xfrm>
          <a:prstGeom prst="rect">
            <a:avLst/>
          </a:prstGeom>
          <a:noFill/>
          <a:ln>
            <a:solidFill>
              <a:schemeClr val="accent3">
                <a:lumMod val="8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62000" y="4348981"/>
            <a:ext cx="1032014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3 y, 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05110C-1369-A5B0-45DA-6D09B8856933}"/>
              </a:ext>
            </a:extLst>
          </p:cNvPr>
          <p:cNvSpPr txBox="1"/>
          <p:nvPr/>
        </p:nvSpPr>
        <p:spPr>
          <a:xfrm>
            <a:off x="1960968" y="4187398"/>
            <a:ext cx="5579541" cy="738664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8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Pilocytic Astrocytoma</a:t>
            </a:r>
          </a:p>
        </p:txBody>
      </p:sp>
      <p:sp>
        <p:nvSpPr>
          <p:cNvPr id="3" name="Notched Right Arrow 12">
            <a:extLst>
              <a:ext uri="{FF2B5EF4-FFF2-40B4-BE49-F238E27FC236}">
                <a16:creationId xmlns:a16="http://schemas.microsoft.com/office/drawing/2014/main" id="{82092A8F-D013-9044-EDA3-9CC0DC9DF340}"/>
              </a:ext>
            </a:extLst>
          </p:cNvPr>
          <p:cNvSpPr/>
          <p:nvPr/>
        </p:nvSpPr>
        <p:spPr bwMode="auto">
          <a:xfrm rot="14235275">
            <a:off x="1861975" y="2959195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8485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8" t="9375" r="10937" b="12500"/>
          <a:stretch>
            <a:fillRect/>
          </a:stretch>
        </p:blipFill>
        <p:spPr bwMode="auto">
          <a:xfrm>
            <a:off x="790917" y="509502"/>
            <a:ext cx="3762192" cy="3762192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41429" t="13571" r="27143" b="15197"/>
          <a:stretch/>
        </p:blipFill>
        <p:spPr bwMode="auto">
          <a:xfrm>
            <a:off x="4572000" y="514682"/>
            <a:ext cx="1655364" cy="3751833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5" cstate="print"/>
          <a:srcRect l="34375" t="41053" r="35600" b="404"/>
          <a:stretch/>
        </p:blipFill>
        <p:spPr bwMode="auto">
          <a:xfrm>
            <a:off x="6248400" y="514682"/>
            <a:ext cx="1948816" cy="3799812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5151932" y="971550"/>
            <a:ext cx="1275029" cy="346249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lIns="68580" tIns="68580" rIns="68580" bIns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FF00"/>
                </a:solidFill>
              </a:rPr>
              <a:t>+12 years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57902" y="971550"/>
            <a:ext cx="1129156" cy="346249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lIns="68580" tIns="68580" rIns="68580" bIns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FF00"/>
                </a:solidFill>
              </a:rPr>
              <a:t>+3 years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044" y="3994827"/>
            <a:ext cx="3121938" cy="3231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square" bIns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FF00"/>
                </a:solidFill>
              </a:rPr>
              <a:t>leptomeningeal spread</a:t>
            </a:r>
            <a:endParaRPr lang="en-US" sz="1500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36997" y="3991329"/>
            <a:ext cx="2779928" cy="3231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bIns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FF00"/>
                </a:solidFill>
              </a:rPr>
              <a:t>spinal drop metastases</a:t>
            </a:r>
            <a:endParaRPr lang="en-US" sz="1500" dirty="0">
              <a:solidFill>
                <a:srgbClr val="FFFF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6C10A1-9D7D-4648-9F89-D3CDFF12CE42}"/>
              </a:ext>
            </a:extLst>
          </p:cNvPr>
          <p:cNvSpPr txBox="1"/>
          <p:nvPr/>
        </p:nvSpPr>
        <p:spPr>
          <a:xfrm>
            <a:off x="2458185" y="4400550"/>
            <a:ext cx="4227631" cy="5539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Pilocytic Astrocytoma</a:t>
            </a:r>
          </a:p>
        </p:txBody>
      </p:sp>
      <p:sp>
        <p:nvSpPr>
          <p:cNvPr id="22" name="Notched Right Arrow 14">
            <a:extLst>
              <a:ext uri="{FF2B5EF4-FFF2-40B4-BE49-F238E27FC236}">
                <a16:creationId xmlns:a16="http://schemas.microsoft.com/office/drawing/2014/main" id="{F7984B5C-4468-4D95-ABD1-35639F5167D8}"/>
              </a:ext>
            </a:extLst>
          </p:cNvPr>
          <p:cNvSpPr/>
          <p:nvPr/>
        </p:nvSpPr>
        <p:spPr bwMode="auto">
          <a:xfrm rot="19127721">
            <a:off x="1833236" y="2794659"/>
            <a:ext cx="926837" cy="344535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23" name="Notched Right Arrow 14">
            <a:extLst>
              <a:ext uri="{FF2B5EF4-FFF2-40B4-BE49-F238E27FC236}">
                <a16:creationId xmlns:a16="http://schemas.microsoft.com/office/drawing/2014/main" id="{60AAE063-6FE0-4856-B3DF-2819B3B4C0A8}"/>
              </a:ext>
            </a:extLst>
          </p:cNvPr>
          <p:cNvSpPr/>
          <p:nvPr/>
        </p:nvSpPr>
        <p:spPr bwMode="auto">
          <a:xfrm rot="19127721">
            <a:off x="2108032" y="3248780"/>
            <a:ext cx="926837" cy="344535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24" name="Notched Right Arrow 14">
            <a:extLst>
              <a:ext uri="{FF2B5EF4-FFF2-40B4-BE49-F238E27FC236}">
                <a16:creationId xmlns:a16="http://schemas.microsoft.com/office/drawing/2014/main" id="{E73BDD9F-59F3-40FA-A8B0-CB22F711E6B8}"/>
              </a:ext>
            </a:extLst>
          </p:cNvPr>
          <p:cNvSpPr/>
          <p:nvPr/>
        </p:nvSpPr>
        <p:spPr bwMode="auto">
          <a:xfrm rot="4852151">
            <a:off x="2570173" y="1743149"/>
            <a:ext cx="926837" cy="344535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25" name="Notched Right Arrow 14">
            <a:extLst>
              <a:ext uri="{FF2B5EF4-FFF2-40B4-BE49-F238E27FC236}">
                <a16:creationId xmlns:a16="http://schemas.microsoft.com/office/drawing/2014/main" id="{C6C5FD6B-AC65-44E2-89BE-3B04FE63799E}"/>
              </a:ext>
            </a:extLst>
          </p:cNvPr>
          <p:cNvSpPr/>
          <p:nvPr/>
        </p:nvSpPr>
        <p:spPr bwMode="auto">
          <a:xfrm rot="3468337">
            <a:off x="4673077" y="2186059"/>
            <a:ext cx="926837" cy="344535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26" name="Notched Right Arrow 14">
            <a:extLst>
              <a:ext uri="{FF2B5EF4-FFF2-40B4-BE49-F238E27FC236}">
                <a16:creationId xmlns:a16="http://schemas.microsoft.com/office/drawing/2014/main" id="{B9616FBB-DEF5-4068-BC9B-4FC2E539237C}"/>
              </a:ext>
            </a:extLst>
          </p:cNvPr>
          <p:cNvSpPr/>
          <p:nvPr/>
        </p:nvSpPr>
        <p:spPr bwMode="auto">
          <a:xfrm rot="380143">
            <a:off x="6302362" y="3207210"/>
            <a:ext cx="926837" cy="344535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27" name="Notched Right Arrow 14">
            <a:extLst>
              <a:ext uri="{FF2B5EF4-FFF2-40B4-BE49-F238E27FC236}">
                <a16:creationId xmlns:a16="http://schemas.microsoft.com/office/drawing/2014/main" id="{ECAF5BDB-E3CA-419D-84C8-85F5271F38EA}"/>
              </a:ext>
            </a:extLst>
          </p:cNvPr>
          <p:cNvSpPr/>
          <p:nvPr/>
        </p:nvSpPr>
        <p:spPr bwMode="auto">
          <a:xfrm rot="8877176">
            <a:off x="7185799" y="1946975"/>
            <a:ext cx="926837" cy="344535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6782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6" grpId="0" animBg="1"/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6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9" t="12143" r="3809" b="21666"/>
          <a:stretch/>
        </p:blipFill>
        <p:spPr bwMode="auto">
          <a:xfrm>
            <a:off x="4648200" y="1213827"/>
            <a:ext cx="3429000" cy="2715846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76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1" t="12268" r="17361" b="5556"/>
          <a:stretch/>
        </p:blipFill>
        <p:spPr bwMode="auto">
          <a:xfrm>
            <a:off x="1371600" y="590550"/>
            <a:ext cx="2971800" cy="3741096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otched Right Arrow 11">
            <a:extLst>
              <a:ext uri="{FF2B5EF4-FFF2-40B4-BE49-F238E27FC236}">
                <a16:creationId xmlns:a16="http://schemas.microsoft.com/office/drawing/2014/main" id="{FCCB5FEB-63E8-67B8-8139-CB2B67DAC36C}"/>
              </a:ext>
            </a:extLst>
          </p:cNvPr>
          <p:cNvSpPr/>
          <p:nvPr/>
        </p:nvSpPr>
        <p:spPr bwMode="auto">
          <a:xfrm rot="7561462">
            <a:off x="2843899" y="848381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3" name="Notched Right Arrow 11">
            <a:extLst>
              <a:ext uri="{FF2B5EF4-FFF2-40B4-BE49-F238E27FC236}">
                <a16:creationId xmlns:a16="http://schemas.microsoft.com/office/drawing/2014/main" id="{FA1516BA-C853-96B4-BAB3-A4EA7A0A4BA3}"/>
              </a:ext>
            </a:extLst>
          </p:cNvPr>
          <p:cNvSpPr/>
          <p:nvPr/>
        </p:nvSpPr>
        <p:spPr bwMode="auto">
          <a:xfrm rot="7561462">
            <a:off x="2996299" y="1838981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4" name="Notched Right Arrow 11">
            <a:extLst>
              <a:ext uri="{FF2B5EF4-FFF2-40B4-BE49-F238E27FC236}">
                <a16:creationId xmlns:a16="http://schemas.microsoft.com/office/drawing/2014/main" id="{12A17B5F-9E72-A1E5-4A4D-A81C62345A2B}"/>
              </a:ext>
            </a:extLst>
          </p:cNvPr>
          <p:cNvSpPr/>
          <p:nvPr/>
        </p:nvSpPr>
        <p:spPr bwMode="auto">
          <a:xfrm rot="7561462">
            <a:off x="6234799" y="1457982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C1AE0B-351B-0ACA-7AA7-B1933A55A388}"/>
              </a:ext>
            </a:extLst>
          </p:cNvPr>
          <p:cNvSpPr txBox="1"/>
          <p:nvPr/>
        </p:nvSpPr>
        <p:spPr>
          <a:xfrm>
            <a:off x="2472619" y="4512105"/>
            <a:ext cx="76976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10 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5F3849-BEAE-1DDF-40ED-3ED3CC335F58}"/>
              </a:ext>
            </a:extLst>
          </p:cNvPr>
          <p:cNvSpPr txBox="1"/>
          <p:nvPr/>
        </p:nvSpPr>
        <p:spPr>
          <a:xfrm>
            <a:off x="5811906" y="4535188"/>
            <a:ext cx="1101585" cy="369332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Lipoma</a:t>
            </a:r>
            <a:endParaRPr lang="en-US" sz="2100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7679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3C83EF-8265-4F38-8EED-0EC4973506AF}"/>
              </a:ext>
            </a:extLst>
          </p:cNvPr>
          <p:cNvSpPr txBox="1"/>
          <p:nvPr/>
        </p:nvSpPr>
        <p:spPr>
          <a:xfrm>
            <a:off x="1180509" y="4248150"/>
            <a:ext cx="6783012" cy="738664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8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Hypothalamic Hamartoma</a:t>
            </a:r>
          </a:p>
        </p:txBody>
      </p:sp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324A3EA3-4DC2-4408-8ABB-6F9B6BC18A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9" t="11251" r="21875" b="29001"/>
          <a:stretch/>
        </p:blipFill>
        <p:spPr bwMode="auto">
          <a:xfrm>
            <a:off x="2818477" y="209550"/>
            <a:ext cx="3507045" cy="3786664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Notched Right Arrow 12">
            <a:extLst>
              <a:ext uri="{FF2B5EF4-FFF2-40B4-BE49-F238E27FC236}">
                <a16:creationId xmlns:a16="http://schemas.microsoft.com/office/drawing/2014/main" id="{BC18DFF6-E500-4F47-A88E-ABCD3CAFE2D9}"/>
              </a:ext>
            </a:extLst>
          </p:cNvPr>
          <p:cNvSpPr/>
          <p:nvPr/>
        </p:nvSpPr>
        <p:spPr bwMode="auto">
          <a:xfrm rot="10800000">
            <a:off x="4876800" y="2495550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Notched Right Arrow 12">
            <a:extLst>
              <a:ext uri="{FF2B5EF4-FFF2-40B4-BE49-F238E27FC236}">
                <a16:creationId xmlns:a16="http://schemas.microsoft.com/office/drawing/2014/main" id="{30A00CAC-2463-4082-A3C1-CA7E1A2A19C9}"/>
              </a:ext>
            </a:extLst>
          </p:cNvPr>
          <p:cNvSpPr/>
          <p:nvPr/>
        </p:nvSpPr>
        <p:spPr bwMode="auto">
          <a:xfrm>
            <a:off x="3291087" y="2495550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14F809-B032-4A39-9B29-F785D194DA5B}"/>
              </a:ext>
            </a:extLst>
          </p:cNvPr>
          <p:cNvSpPr txBox="1"/>
          <p:nvPr/>
        </p:nvSpPr>
        <p:spPr>
          <a:xfrm>
            <a:off x="2400795" y="777954"/>
            <a:ext cx="4342407" cy="738664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8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Gelastic</a:t>
            </a:r>
            <a:r>
              <a:rPr lang="en-US" sz="4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Seizures</a:t>
            </a:r>
          </a:p>
        </p:txBody>
      </p:sp>
    </p:spTree>
    <p:extLst>
      <p:ext uri="{BB962C8B-B14F-4D97-AF65-F5344CB8AC3E}">
        <p14:creationId xmlns:p14="http://schemas.microsoft.com/office/powerpoint/2010/main" val="36366784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3C83EF-8265-4F38-8EED-0EC4973506AF}"/>
              </a:ext>
            </a:extLst>
          </p:cNvPr>
          <p:cNvSpPr txBox="1"/>
          <p:nvPr/>
        </p:nvSpPr>
        <p:spPr>
          <a:xfrm>
            <a:off x="1180509" y="4248150"/>
            <a:ext cx="6783012" cy="738664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8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Hypothalamic Hamartoma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3F75AC-789A-4935-8B19-9EEEDDCDF9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9" t="16486" r="19512" b="21454"/>
          <a:stretch/>
        </p:blipFill>
        <p:spPr bwMode="auto">
          <a:xfrm>
            <a:off x="2595989" y="285750"/>
            <a:ext cx="3952021" cy="3786663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Notched Right Arrow 12">
            <a:extLst>
              <a:ext uri="{FF2B5EF4-FFF2-40B4-BE49-F238E27FC236}">
                <a16:creationId xmlns:a16="http://schemas.microsoft.com/office/drawing/2014/main" id="{98C06562-E9CC-4DE3-8113-58FE68A80363}"/>
              </a:ext>
            </a:extLst>
          </p:cNvPr>
          <p:cNvSpPr/>
          <p:nvPr/>
        </p:nvSpPr>
        <p:spPr bwMode="auto">
          <a:xfrm rot="10800000">
            <a:off x="4754130" y="2419350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Notched Right Arrow 12">
            <a:extLst>
              <a:ext uri="{FF2B5EF4-FFF2-40B4-BE49-F238E27FC236}">
                <a16:creationId xmlns:a16="http://schemas.microsoft.com/office/drawing/2014/main" id="{77821224-547C-4313-A355-B8C26D8C593E}"/>
              </a:ext>
            </a:extLst>
          </p:cNvPr>
          <p:cNvSpPr/>
          <p:nvPr/>
        </p:nvSpPr>
        <p:spPr bwMode="auto">
          <a:xfrm>
            <a:off x="3276600" y="2438401"/>
            <a:ext cx="1129265" cy="38100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6310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046F534-0AB4-4C22-92BD-8036BA104C08}"/>
              </a:ext>
            </a:extLst>
          </p:cNvPr>
          <p:cNvSpPr txBox="1"/>
          <p:nvPr/>
        </p:nvSpPr>
        <p:spPr>
          <a:xfrm>
            <a:off x="1326241" y="2343150"/>
            <a:ext cx="2494594" cy="646331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9144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C000"/>
                </a:solidFill>
              </a:rPr>
              <a:t>not visible</a:t>
            </a:r>
            <a:endParaRPr lang="en-US" sz="3200" dirty="0">
              <a:solidFill>
                <a:srgbClr val="FFC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8F0F63-BD3C-4A50-B4A4-DFE9E1A1D3D4}"/>
              </a:ext>
            </a:extLst>
          </p:cNvPr>
          <p:cNvSpPr txBox="1"/>
          <p:nvPr/>
        </p:nvSpPr>
        <p:spPr>
          <a:xfrm>
            <a:off x="6205572" y="2343149"/>
            <a:ext cx="1604927" cy="646331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9144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C000"/>
                </a:solidFill>
              </a:rPr>
              <a:t>visible</a:t>
            </a:r>
            <a:endParaRPr lang="en-US" sz="3200" dirty="0">
              <a:solidFill>
                <a:srgbClr val="FFC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F6D109-839C-4B83-A9B0-BF84FEC8002E}"/>
              </a:ext>
            </a:extLst>
          </p:cNvPr>
          <p:cNvSpPr txBox="1"/>
          <p:nvPr/>
        </p:nvSpPr>
        <p:spPr>
          <a:xfrm>
            <a:off x="916854" y="3996720"/>
            <a:ext cx="3066865" cy="784830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bIns="0">
            <a:spAutoFit/>
          </a:bodyPr>
          <a:lstStyle/>
          <a:p>
            <a:pPr marL="457200" indent="-457200">
              <a:buClr>
                <a:srgbClr val="FFC000"/>
              </a:buClr>
              <a:buAutoNum type="arabicPeriod"/>
              <a:defRPr/>
            </a:pPr>
            <a:r>
              <a:rPr lang="en-US" sz="2400" dirty="0">
                <a:solidFill>
                  <a:schemeClr val="bg1"/>
                </a:solidFill>
              </a:rPr>
              <a:t>Germ cell tumor</a:t>
            </a:r>
          </a:p>
          <a:p>
            <a:pPr marL="457200" indent="-457200">
              <a:buClr>
                <a:srgbClr val="FFC000"/>
              </a:buClr>
              <a:buAutoNum type="arabicPeriod"/>
              <a:defRPr/>
            </a:pPr>
            <a:r>
              <a:rPr lang="en-US" sz="2400" dirty="0">
                <a:solidFill>
                  <a:schemeClr val="bg1"/>
                </a:solidFill>
              </a:rPr>
              <a:t>LCH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131171-F465-46AC-94FB-C5A680D35C9B}"/>
              </a:ext>
            </a:extLst>
          </p:cNvPr>
          <p:cNvSpPr txBox="1"/>
          <p:nvPr/>
        </p:nvSpPr>
        <p:spPr>
          <a:xfrm>
            <a:off x="4228770" y="3531426"/>
            <a:ext cx="4820550" cy="1523494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bIns="0">
            <a:spAutoFit/>
          </a:bodyPr>
          <a:lstStyle/>
          <a:p>
            <a:pPr marL="457200" indent="-457200">
              <a:buClr>
                <a:srgbClr val="FFC000"/>
              </a:buClr>
              <a:buAutoNum type="arabicPeriod"/>
              <a:defRPr/>
            </a:pPr>
            <a:r>
              <a:rPr lang="en-US" sz="2400" dirty="0">
                <a:solidFill>
                  <a:schemeClr val="bg1"/>
                </a:solidFill>
              </a:rPr>
              <a:t>Optic/ hypothalamic </a:t>
            </a:r>
            <a:r>
              <a:rPr lang="en-US" sz="2400" dirty="0" err="1">
                <a:solidFill>
                  <a:schemeClr val="bg1"/>
                </a:solidFill>
              </a:rPr>
              <a:t>glioma</a:t>
            </a:r>
            <a:endParaRPr lang="en-US" sz="2400" dirty="0">
              <a:solidFill>
                <a:schemeClr val="bg1"/>
              </a:solidFill>
            </a:endParaRPr>
          </a:p>
          <a:p>
            <a:pPr marL="457200" indent="-457200">
              <a:buClr>
                <a:srgbClr val="FFC000"/>
              </a:buClr>
              <a:buAutoNum type="arabicPeriod"/>
              <a:defRPr/>
            </a:pPr>
            <a:r>
              <a:rPr lang="en-US" sz="2400" dirty="0">
                <a:solidFill>
                  <a:schemeClr val="bg1"/>
                </a:solidFill>
              </a:rPr>
              <a:t>Craniopharyngioma</a:t>
            </a:r>
          </a:p>
          <a:p>
            <a:pPr marL="457200" indent="-457200">
              <a:buClr>
                <a:srgbClr val="FFC000"/>
              </a:buClr>
              <a:buAutoNum type="arabicPeriod"/>
              <a:defRPr/>
            </a:pPr>
            <a:r>
              <a:rPr lang="en-US" sz="2400" dirty="0">
                <a:solidFill>
                  <a:schemeClr val="bg1"/>
                </a:solidFill>
              </a:rPr>
              <a:t>Hypothalamic hamartoma</a:t>
            </a:r>
          </a:p>
          <a:p>
            <a:pPr marL="457200" indent="-457200">
              <a:buClr>
                <a:srgbClr val="FFC000"/>
              </a:buClr>
              <a:buAutoNum type="arabicPeriod"/>
              <a:defRPr/>
            </a:pPr>
            <a:r>
              <a:rPr lang="en-US" sz="2400" dirty="0">
                <a:solidFill>
                  <a:schemeClr val="bg1"/>
                </a:solidFill>
              </a:rPr>
              <a:t>Others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BF2D7E7-C115-49DE-BF1C-37647CF7E556}"/>
              </a:ext>
            </a:extLst>
          </p:cNvPr>
          <p:cNvCxnSpPr>
            <a:cxnSpLocks/>
          </p:cNvCxnSpPr>
          <p:nvPr/>
        </p:nvCxnSpPr>
        <p:spPr bwMode="auto">
          <a:xfrm>
            <a:off x="2504956" y="3105150"/>
            <a:ext cx="0" cy="7620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0D6E57E-64D7-4596-B8E2-FB1195D314D5}"/>
              </a:ext>
            </a:extLst>
          </p:cNvPr>
          <p:cNvCxnSpPr>
            <a:cxnSpLocks/>
          </p:cNvCxnSpPr>
          <p:nvPr/>
        </p:nvCxnSpPr>
        <p:spPr bwMode="auto">
          <a:xfrm>
            <a:off x="7008036" y="3065681"/>
            <a:ext cx="0" cy="42046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6FD6AC0-34F6-4788-8362-9F61DF4817AD}"/>
              </a:ext>
            </a:extLst>
          </p:cNvPr>
          <p:cNvSpPr txBox="1"/>
          <p:nvPr/>
        </p:nvSpPr>
        <p:spPr>
          <a:xfrm>
            <a:off x="953156" y="56493"/>
            <a:ext cx="7237687" cy="738664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4800" dirty="0" err="1">
                <a:solidFill>
                  <a:srgbClr val="FFC000"/>
                </a:solidFill>
                <a:latin typeface="Franklin Gothic Medium" panose="020B0603020102020204" pitchFamily="34" charset="0"/>
              </a:rPr>
              <a:t>Sellar</a:t>
            </a:r>
            <a:r>
              <a:rPr lang="en-US" sz="4800" dirty="0">
                <a:solidFill>
                  <a:srgbClr val="FFC000"/>
                </a:solidFill>
                <a:latin typeface="Franklin Gothic Medium" panose="020B0603020102020204" pitchFamily="34" charset="0"/>
              </a:rPr>
              <a:t>/ Suprasellar Tumors</a:t>
            </a:r>
            <a:endParaRPr lang="en-US" sz="4400" dirty="0">
              <a:solidFill>
                <a:srgbClr val="FFC00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642A99-0679-4332-BF7F-68BCEB75B7BE}"/>
              </a:ext>
            </a:extLst>
          </p:cNvPr>
          <p:cNvSpPr txBox="1"/>
          <p:nvPr/>
        </p:nvSpPr>
        <p:spPr>
          <a:xfrm>
            <a:off x="1412320" y="876479"/>
            <a:ext cx="6319358" cy="1200329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9144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FF00"/>
                </a:solidFill>
              </a:rPr>
              <a:t>Is the T1 shortening of the </a:t>
            </a:r>
          </a:p>
          <a:p>
            <a:pPr algn="ctr">
              <a:defRPr/>
            </a:pPr>
            <a:r>
              <a:rPr lang="en-US" sz="3600" dirty="0">
                <a:solidFill>
                  <a:srgbClr val="FFFF00"/>
                </a:solidFill>
              </a:rPr>
              <a:t>neurohypophysis visible?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857429"/>
      </p:ext>
    </p:extLst>
  </p:cSld>
  <p:clrMapOvr>
    <a:masterClrMapping/>
  </p:clrMapOvr>
  <p:transition>
    <p:fade/>
  </p:transition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13549" y="249884"/>
            <a:ext cx="6716903" cy="769441"/>
          </a:xfrm>
        </p:spPr>
        <p:txBody>
          <a:bodyPr wrap="none"/>
          <a:lstStyle/>
          <a:p>
            <a:r>
              <a:rPr lang="en-US" dirty="0"/>
              <a:t>Optic/ Hypothalamic Glioma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Pilocytic astrocytoma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WHO grade 1</a:t>
            </a:r>
            <a:endParaRPr lang="en-US" dirty="0"/>
          </a:p>
          <a:p>
            <a:r>
              <a:rPr lang="en-US" dirty="0" err="1"/>
              <a:t>Pilomyxoid</a:t>
            </a:r>
            <a:r>
              <a:rPr lang="en-US" dirty="0"/>
              <a:t> astrocytoma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WHO grade II</a:t>
            </a:r>
          </a:p>
          <a:p>
            <a:r>
              <a:rPr lang="en-US" dirty="0"/>
              <a:t>Neurofibromatosis type I</a:t>
            </a:r>
          </a:p>
          <a:p>
            <a:pPr lvl="1"/>
            <a:r>
              <a:rPr lang="en-US" dirty="0"/>
              <a:t>~15% will have OHG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22366" y="249884"/>
            <a:ext cx="6699270" cy="769441"/>
          </a:xfrm>
        </p:spPr>
        <p:txBody>
          <a:bodyPr wrap="none"/>
          <a:lstStyle/>
          <a:p>
            <a:r>
              <a:rPr lang="en-US" dirty="0"/>
              <a:t>Optic/ Hypothalamic Glioma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33400" y="1303020"/>
            <a:ext cx="4115646" cy="3394472"/>
          </a:xfrm>
        </p:spPr>
        <p:txBody>
          <a:bodyPr/>
          <a:lstStyle/>
          <a:p>
            <a:r>
              <a:rPr lang="en-US" dirty="0"/>
              <a:t>Decreased visual acuity</a:t>
            </a:r>
          </a:p>
          <a:p>
            <a:r>
              <a:rPr lang="en-US" dirty="0" err="1"/>
              <a:t>Endocrin</a:t>
            </a:r>
            <a:r>
              <a:rPr lang="en-US" dirty="0"/>
              <a:t> function </a:t>
            </a:r>
            <a:r>
              <a:rPr lang="en-US" dirty="0" err="1"/>
              <a:t>abn</a:t>
            </a:r>
            <a:r>
              <a:rPr lang="en-US" dirty="0"/>
              <a:t>. (GH dec.</a:t>
            </a:r>
            <a:r>
              <a:rPr lang="en-US" sz="1800" dirty="0">
                <a:latin typeface="+mn-lt"/>
              </a:rPr>
              <a:t>~20%</a:t>
            </a:r>
            <a:r>
              <a:rPr lang="en-US" dirty="0"/>
              <a:t>)</a:t>
            </a:r>
            <a:endParaRPr lang="en-US" dirty="0">
              <a:latin typeface="+mn-lt"/>
            </a:endParaRPr>
          </a:p>
          <a:p>
            <a:r>
              <a:rPr lang="en-US" dirty="0">
                <a:cs typeface="Calibri" pitchFamily="34" charset="0"/>
              </a:rPr>
              <a:t>T2WI: Very bright</a:t>
            </a:r>
          </a:p>
          <a:p>
            <a:r>
              <a:rPr lang="en-US" dirty="0">
                <a:cs typeface="Calibri" pitchFamily="34" charset="0"/>
              </a:rPr>
              <a:t>Increased diffusivity</a:t>
            </a:r>
            <a:endParaRPr lang="en-US" sz="1800" dirty="0">
              <a:latin typeface="+mn-lt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21875" t="8963" r="15625" b="34787"/>
          <a:stretch>
            <a:fillRect/>
          </a:stretch>
        </p:blipFill>
        <p:spPr bwMode="auto">
          <a:xfrm>
            <a:off x="4876800" y="1303020"/>
            <a:ext cx="3657600" cy="3291840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0" t="23959" r="19888" b="27232"/>
          <a:stretch>
            <a:fillRect/>
          </a:stretch>
        </p:blipFill>
        <p:spPr bwMode="auto">
          <a:xfrm>
            <a:off x="1600201" y="342900"/>
            <a:ext cx="2575322" cy="2057400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12499" r="14583" b="34211"/>
          <a:stretch/>
        </p:blipFill>
        <p:spPr bwMode="auto">
          <a:xfrm>
            <a:off x="4686301" y="342900"/>
            <a:ext cx="2574131" cy="2057400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9" t="23523" r="17857" b="15762"/>
          <a:stretch>
            <a:fillRect/>
          </a:stretch>
        </p:blipFill>
        <p:spPr bwMode="auto">
          <a:xfrm>
            <a:off x="1607821" y="2548782"/>
            <a:ext cx="2057400" cy="2057400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600201" y="4662100"/>
            <a:ext cx="2061335" cy="276999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Increased diffusivity</a:t>
            </a:r>
            <a:endParaRPr lang="en-US" sz="15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50304" y="2507903"/>
            <a:ext cx="3217612" cy="692497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Pilocytic Astrocytoma</a:t>
            </a:r>
          </a:p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WHO grade 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3400" y="342900"/>
            <a:ext cx="715259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4 m</a:t>
            </a:r>
          </a:p>
        </p:txBody>
      </p:sp>
      <p:sp>
        <p:nvSpPr>
          <p:cNvPr id="2" name="Notched Right Arrow 5">
            <a:extLst>
              <a:ext uri="{FF2B5EF4-FFF2-40B4-BE49-F238E27FC236}">
                <a16:creationId xmlns:a16="http://schemas.microsoft.com/office/drawing/2014/main" id="{0E0E1F6C-D823-3443-A64E-48B6AFB14A57}"/>
              </a:ext>
            </a:extLst>
          </p:cNvPr>
          <p:cNvSpPr/>
          <p:nvPr/>
        </p:nvSpPr>
        <p:spPr bwMode="auto">
          <a:xfrm rot="12554402">
            <a:off x="2719776" y="1875749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3" name="Notched Right Arrow 5">
            <a:extLst>
              <a:ext uri="{FF2B5EF4-FFF2-40B4-BE49-F238E27FC236}">
                <a16:creationId xmlns:a16="http://schemas.microsoft.com/office/drawing/2014/main" id="{3EF75783-1028-9724-E518-1FA93B86E178}"/>
              </a:ext>
            </a:extLst>
          </p:cNvPr>
          <p:cNvSpPr/>
          <p:nvPr/>
        </p:nvSpPr>
        <p:spPr bwMode="auto">
          <a:xfrm rot="12554402">
            <a:off x="2903694" y="3551472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4" name="Notched Right Arrow 5">
            <a:extLst>
              <a:ext uri="{FF2B5EF4-FFF2-40B4-BE49-F238E27FC236}">
                <a16:creationId xmlns:a16="http://schemas.microsoft.com/office/drawing/2014/main" id="{493AA262-137B-0B0D-1F53-EDB2CF7F6FF3}"/>
              </a:ext>
            </a:extLst>
          </p:cNvPr>
          <p:cNvSpPr/>
          <p:nvPr/>
        </p:nvSpPr>
        <p:spPr bwMode="auto">
          <a:xfrm rot="12554402">
            <a:off x="6365697" y="1693600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9" t="9259" r="25206" b="16667"/>
          <a:stretch/>
        </p:blipFill>
        <p:spPr bwMode="auto">
          <a:xfrm>
            <a:off x="866883" y="221901"/>
            <a:ext cx="3400318" cy="3843367"/>
          </a:xfrm>
          <a:prstGeom prst="rect">
            <a:avLst/>
          </a:prstGeom>
          <a:noFill/>
          <a:ln>
            <a:solidFill>
              <a:schemeClr val="accent3">
                <a:lumMod val="8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t="3125" r="17188" b="28125"/>
          <a:stretch>
            <a:fillRect/>
          </a:stretch>
        </p:blipFill>
        <p:spPr bwMode="auto">
          <a:xfrm>
            <a:off x="4876800" y="248571"/>
            <a:ext cx="3756018" cy="3843367"/>
          </a:xfrm>
          <a:prstGeom prst="rect">
            <a:avLst/>
          </a:prstGeom>
          <a:noFill/>
          <a:ln>
            <a:solidFill>
              <a:schemeClr val="accent3">
                <a:lumMod val="8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779509" y="4448949"/>
            <a:ext cx="595035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9 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7F32EA-4BA6-D16E-26F1-BC77E42EF9A4}"/>
              </a:ext>
            </a:extLst>
          </p:cNvPr>
          <p:cNvSpPr txBox="1"/>
          <p:nvPr/>
        </p:nvSpPr>
        <p:spPr>
          <a:xfrm>
            <a:off x="2963194" y="4310449"/>
            <a:ext cx="3217612" cy="692497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Pilocytic Astrocytoma</a:t>
            </a:r>
          </a:p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WHO grade 1</a:t>
            </a:r>
          </a:p>
        </p:txBody>
      </p:sp>
      <p:sp>
        <p:nvSpPr>
          <p:cNvPr id="3" name="Notched Right Arrow 5">
            <a:extLst>
              <a:ext uri="{FF2B5EF4-FFF2-40B4-BE49-F238E27FC236}">
                <a16:creationId xmlns:a16="http://schemas.microsoft.com/office/drawing/2014/main" id="{DBC33BC7-4A2B-2E65-9555-738FC5B91AF1}"/>
              </a:ext>
            </a:extLst>
          </p:cNvPr>
          <p:cNvSpPr/>
          <p:nvPr/>
        </p:nvSpPr>
        <p:spPr bwMode="auto">
          <a:xfrm rot="7134187">
            <a:off x="2143568" y="1344655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4" name="Notched Right Arrow 5">
            <a:extLst>
              <a:ext uri="{FF2B5EF4-FFF2-40B4-BE49-F238E27FC236}">
                <a16:creationId xmlns:a16="http://schemas.microsoft.com/office/drawing/2014/main" id="{0CEEAC21-615D-E149-7B39-A9A499922615}"/>
              </a:ext>
            </a:extLst>
          </p:cNvPr>
          <p:cNvSpPr/>
          <p:nvPr/>
        </p:nvSpPr>
        <p:spPr bwMode="auto">
          <a:xfrm rot="11907615">
            <a:off x="7338651" y="3155690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117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CF002B-566A-62AD-8A9E-023C5D1CA675}"/>
              </a:ext>
            </a:extLst>
          </p:cNvPr>
          <p:cNvSpPr txBox="1"/>
          <p:nvPr/>
        </p:nvSpPr>
        <p:spPr>
          <a:xfrm>
            <a:off x="3600419" y="1294477"/>
            <a:ext cx="1943161" cy="255454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16600" dirty="0">
                <a:solidFill>
                  <a:srgbClr val="FFC000"/>
                </a:solidFill>
                <a:latin typeface="Berlin Sans FB Demi" panose="020E0802020502020306" pitchFamily="34" charset="0"/>
                <a:cs typeface="Calibri" pitchFamily="34" charset="0"/>
              </a:rPr>
              <a:t>15</a:t>
            </a:r>
            <a:endParaRPr lang="en-US" sz="3300" dirty="0">
              <a:solidFill>
                <a:srgbClr val="FFC000"/>
              </a:solidFill>
              <a:latin typeface="Berlin Sans FB Demi" panose="020E0802020502020306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789643"/>
      </p:ext>
    </p:extLst>
  </p:cSld>
  <p:clrMapOvr>
    <a:masterClrMapping/>
  </p:clrMapOvr>
  <p:transition>
    <p:fade/>
  </p:transition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5000" r="5000" b="19376"/>
          <a:stretch>
            <a:fillRect/>
          </a:stretch>
        </p:blipFill>
        <p:spPr bwMode="auto">
          <a:xfrm>
            <a:off x="1371600" y="1139339"/>
            <a:ext cx="3257550" cy="2986088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1" t="21819" r="14285" b="11905"/>
          <a:stretch>
            <a:fillRect/>
          </a:stretch>
        </p:blipFill>
        <p:spPr bwMode="auto">
          <a:xfrm>
            <a:off x="4800600" y="1139339"/>
            <a:ext cx="3039666" cy="2971800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22663" y="4333786"/>
            <a:ext cx="1555427" cy="600164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1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3 d, M</a:t>
            </a:r>
          </a:p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37 w gestation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42721" y="4333786"/>
            <a:ext cx="1555426" cy="600164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1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11 d, F</a:t>
            </a:r>
          </a:p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41 w gestation</a:t>
            </a:r>
          </a:p>
        </p:txBody>
      </p:sp>
      <p:sp>
        <p:nvSpPr>
          <p:cNvPr id="2" name="Notched Right Arrow 5">
            <a:extLst>
              <a:ext uri="{FF2B5EF4-FFF2-40B4-BE49-F238E27FC236}">
                <a16:creationId xmlns:a16="http://schemas.microsoft.com/office/drawing/2014/main" id="{71E15885-2BFD-61FC-53DB-FA0CCFDD6EDC}"/>
              </a:ext>
            </a:extLst>
          </p:cNvPr>
          <p:cNvSpPr/>
          <p:nvPr/>
        </p:nvSpPr>
        <p:spPr bwMode="auto">
          <a:xfrm rot="2194624">
            <a:off x="1799189" y="2733675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3" name="Notched Right Arrow 5">
            <a:extLst>
              <a:ext uri="{FF2B5EF4-FFF2-40B4-BE49-F238E27FC236}">
                <a16:creationId xmlns:a16="http://schemas.microsoft.com/office/drawing/2014/main" id="{56E79266-1EAD-BC81-D853-CA951FE396F9}"/>
              </a:ext>
            </a:extLst>
          </p:cNvPr>
          <p:cNvSpPr/>
          <p:nvPr/>
        </p:nvSpPr>
        <p:spPr bwMode="auto">
          <a:xfrm rot="2194624">
            <a:off x="5071980" y="2643561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923F081-2C53-BBD0-7BEF-9FB7714EC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 Neonatal Pituitary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4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3" grpId="0" animBg="1"/>
    </p:bld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652572-AB36-4810-968C-230BD5BE59E6}"/>
              </a:ext>
            </a:extLst>
          </p:cNvPr>
          <p:cNvSpPr txBox="1"/>
          <p:nvPr/>
        </p:nvSpPr>
        <p:spPr>
          <a:xfrm>
            <a:off x="5365349" y="4476750"/>
            <a:ext cx="3008324" cy="3231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1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Kitamura et al. </a:t>
            </a:r>
            <a:r>
              <a:rPr lang="en-US" sz="21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AJNR 2008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1C7A2B-2EDE-1B05-C44B-B96F5FB697EA}"/>
              </a:ext>
            </a:extLst>
          </p:cNvPr>
          <p:cNvSpPr txBox="1"/>
          <p:nvPr/>
        </p:nvSpPr>
        <p:spPr>
          <a:xfrm>
            <a:off x="1066800" y="3257550"/>
            <a:ext cx="7306873" cy="98488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Anterior pituitary gradually becomes </a:t>
            </a:r>
          </a:p>
          <a:p>
            <a:pPr algn="ctr">
              <a:defRPr/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isointense to brain by 8 weeks postnatally. </a:t>
            </a:r>
            <a:endParaRPr lang="en-US" sz="28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DE6886A-A823-A1D2-F9DE-BF6A2C0236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4" t="16228" r="35976" b="24123"/>
          <a:stretch/>
        </p:blipFill>
        <p:spPr bwMode="auto">
          <a:xfrm>
            <a:off x="5306623" y="152399"/>
            <a:ext cx="3067050" cy="2590800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Notched Right Arrow 5">
            <a:extLst>
              <a:ext uri="{FF2B5EF4-FFF2-40B4-BE49-F238E27FC236}">
                <a16:creationId xmlns:a16="http://schemas.microsoft.com/office/drawing/2014/main" id="{1CAB2609-81E2-E477-2BC8-C1908092BAA0}"/>
              </a:ext>
            </a:extLst>
          </p:cNvPr>
          <p:cNvSpPr/>
          <p:nvPr/>
        </p:nvSpPr>
        <p:spPr bwMode="auto">
          <a:xfrm rot="3527313">
            <a:off x="6014165" y="1699533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279F58E-664D-DA5F-8034-1EBDA6573F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78" t="38235" r="32858" b="35696"/>
          <a:stretch/>
        </p:blipFill>
        <p:spPr bwMode="auto">
          <a:xfrm>
            <a:off x="1086516" y="152399"/>
            <a:ext cx="3067050" cy="2590800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otched Right Arrow 5">
            <a:extLst>
              <a:ext uri="{FF2B5EF4-FFF2-40B4-BE49-F238E27FC236}">
                <a16:creationId xmlns:a16="http://schemas.microsoft.com/office/drawing/2014/main" id="{54B02B3C-F894-9727-8B89-A98E09989CA2}"/>
              </a:ext>
            </a:extLst>
          </p:cNvPr>
          <p:cNvSpPr/>
          <p:nvPr/>
        </p:nvSpPr>
        <p:spPr bwMode="auto">
          <a:xfrm rot="3508829">
            <a:off x="1038492" y="1340565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9" name="Notched Right Arrow 5">
            <a:extLst>
              <a:ext uri="{FF2B5EF4-FFF2-40B4-BE49-F238E27FC236}">
                <a16:creationId xmlns:a16="http://schemas.microsoft.com/office/drawing/2014/main" id="{45A0E645-B056-9184-03E2-1A4B9E2D2EC9}"/>
              </a:ext>
            </a:extLst>
          </p:cNvPr>
          <p:cNvSpPr/>
          <p:nvPr/>
        </p:nvSpPr>
        <p:spPr bwMode="auto">
          <a:xfrm>
            <a:off x="4306620" y="1447799"/>
            <a:ext cx="846949" cy="285750"/>
          </a:xfrm>
          <a:prstGeom prst="notchedRightArrow">
            <a:avLst/>
          </a:prstGeom>
          <a:solidFill>
            <a:schemeClr val="accent3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1535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7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4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67" t="10937" r="15104" b="8855"/>
          <a:stretch/>
        </p:blipFill>
        <p:spPr bwMode="auto">
          <a:xfrm>
            <a:off x="1314450" y="685801"/>
            <a:ext cx="3028950" cy="3560750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43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97385" y="714375"/>
            <a:ext cx="3236916" cy="3532175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44" name="Picture 4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66850" y="863844"/>
            <a:ext cx="2705100" cy="3225312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otched Right Arrow 11">
            <a:extLst>
              <a:ext uri="{FF2B5EF4-FFF2-40B4-BE49-F238E27FC236}">
                <a16:creationId xmlns:a16="http://schemas.microsoft.com/office/drawing/2014/main" id="{17CB4151-4744-E37E-41A3-10B4CB155F32}"/>
              </a:ext>
            </a:extLst>
          </p:cNvPr>
          <p:cNvSpPr/>
          <p:nvPr/>
        </p:nvSpPr>
        <p:spPr bwMode="auto">
          <a:xfrm rot="7561462">
            <a:off x="5891900" y="772181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3" name="Notched Right Arrow 11">
            <a:extLst>
              <a:ext uri="{FF2B5EF4-FFF2-40B4-BE49-F238E27FC236}">
                <a16:creationId xmlns:a16="http://schemas.microsoft.com/office/drawing/2014/main" id="{8614F8A9-DD2E-5242-E4B9-A82CE650D969}"/>
              </a:ext>
            </a:extLst>
          </p:cNvPr>
          <p:cNvSpPr/>
          <p:nvPr/>
        </p:nvSpPr>
        <p:spPr bwMode="auto">
          <a:xfrm rot="7561462">
            <a:off x="2566256" y="1462447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C2F237-5CCF-BC72-4DC3-A5B88812ADBC}"/>
              </a:ext>
            </a:extLst>
          </p:cNvPr>
          <p:cNvSpPr txBox="1"/>
          <p:nvPr/>
        </p:nvSpPr>
        <p:spPr>
          <a:xfrm>
            <a:off x="2434519" y="4552950"/>
            <a:ext cx="76976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10 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386133-D2F7-205C-B9FB-A6FCBBB24BB0}"/>
              </a:ext>
            </a:extLst>
          </p:cNvPr>
          <p:cNvSpPr txBox="1"/>
          <p:nvPr/>
        </p:nvSpPr>
        <p:spPr>
          <a:xfrm>
            <a:off x="5739697" y="4576033"/>
            <a:ext cx="1101585" cy="369332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Lipoma</a:t>
            </a:r>
            <a:endParaRPr lang="en-US" sz="2100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6602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686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8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6A313-273F-1E61-B9CE-D175C39F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Ectopic Neurohypophysis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7B17603-7AAD-75FF-ECE2-9718788937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9" t="12564" r="12500" b="22066"/>
          <a:stretch/>
        </p:blipFill>
        <p:spPr bwMode="auto">
          <a:xfrm>
            <a:off x="2397689" y="1234012"/>
            <a:ext cx="4510104" cy="3852338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E00041-E8D5-E97E-2397-79B4F77A388C}"/>
              </a:ext>
            </a:extLst>
          </p:cNvPr>
          <p:cNvSpPr txBox="1"/>
          <p:nvPr/>
        </p:nvSpPr>
        <p:spPr>
          <a:xfrm>
            <a:off x="3204524" y="1234012"/>
            <a:ext cx="2896434" cy="646331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1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3 d, F</a:t>
            </a:r>
          </a:p>
          <a:p>
            <a:pPr algn="ctr">
              <a:defRPr/>
            </a:pPr>
            <a:r>
              <a:rPr lang="en-US" sz="21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Term, Glucose = 4 mg/dL</a:t>
            </a:r>
          </a:p>
        </p:txBody>
      </p:sp>
      <p:sp>
        <p:nvSpPr>
          <p:cNvPr id="7" name="Notched Right Arrow 5">
            <a:extLst>
              <a:ext uri="{FF2B5EF4-FFF2-40B4-BE49-F238E27FC236}">
                <a16:creationId xmlns:a16="http://schemas.microsoft.com/office/drawing/2014/main" id="{FBB728E1-7626-2FF8-07F9-337626926305}"/>
              </a:ext>
            </a:extLst>
          </p:cNvPr>
          <p:cNvSpPr/>
          <p:nvPr/>
        </p:nvSpPr>
        <p:spPr bwMode="auto">
          <a:xfrm rot="19206514">
            <a:off x="3290502" y="4063149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8" name="Notched Right Arrow 5">
            <a:extLst>
              <a:ext uri="{FF2B5EF4-FFF2-40B4-BE49-F238E27FC236}">
                <a16:creationId xmlns:a16="http://schemas.microsoft.com/office/drawing/2014/main" id="{A86CB053-77C1-33C8-C7B0-F642A08A818B}"/>
              </a:ext>
            </a:extLst>
          </p:cNvPr>
          <p:cNvSpPr/>
          <p:nvPr/>
        </p:nvSpPr>
        <p:spPr bwMode="auto">
          <a:xfrm rot="3422584">
            <a:off x="3640760" y="2902167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8513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59B96B-B4C2-4047-9B01-B66C0640D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3181350"/>
            <a:ext cx="6858000" cy="13770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C53F9A-8EE1-43DC-B428-64EE4C26B0D4}"/>
              </a:ext>
            </a:extLst>
          </p:cNvPr>
          <p:cNvSpPr txBox="1"/>
          <p:nvPr/>
        </p:nvSpPr>
        <p:spPr>
          <a:xfrm>
            <a:off x="5345821" y="4686184"/>
            <a:ext cx="2723759" cy="3231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1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Huang et al. </a:t>
            </a:r>
            <a:r>
              <a:rPr lang="en-US" sz="21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AJNR 2021</a:t>
            </a:r>
          </a:p>
        </p:txBody>
      </p:sp>
      <p:pic>
        <p:nvPicPr>
          <p:cNvPr id="2" name="Picture 2" descr="Short Stature. JAMA. 2014;311(17):1822. doi:10.1001/jama.2014.1874. |  Pediatric medicine, Patient education, Medical education">
            <a:extLst>
              <a:ext uri="{FF2B5EF4-FFF2-40B4-BE49-F238E27FC236}">
                <a16:creationId xmlns:a16="http://schemas.microsoft.com/office/drawing/2014/main" id="{AD588B14-17C2-B5AD-55D3-95C858A2E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34118"/>
            <a:ext cx="1993794" cy="241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Gadovist (10 x 15ml) Bottles – ATX Medical Solutions">
            <a:extLst>
              <a:ext uri="{FF2B5EF4-FFF2-40B4-BE49-F238E27FC236}">
                <a16:creationId xmlns:a16="http://schemas.microsoft.com/office/drawing/2014/main" id="{C3848C00-D16B-DE3E-8FFC-3CCEBC0D8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12" y="441662"/>
            <a:ext cx="3214688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ross Out Gif Transparent, HD Png Download , Transparent Png Image - PNGitem">
            <a:extLst>
              <a:ext uri="{FF2B5EF4-FFF2-40B4-BE49-F238E27FC236}">
                <a16:creationId xmlns:a16="http://schemas.microsoft.com/office/drawing/2014/main" id="{D77B3FC3-AA5F-69AF-09D9-BA9194B79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512" y="706456"/>
            <a:ext cx="2452688" cy="1796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81264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5BC5EE-4BA2-B3BC-DB1A-5D58B7C44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38150"/>
            <a:ext cx="8229600" cy="3394472"/>
          </a:xfrm>
        </p:spPr>
        <p:txBody>
          <a:bodyPr/>
          <a:lstStyle/>
          <a:p>
            <a:r>
              <a:rPr lang="en-US" dirty="0"/>
              <a:t>Congenital Brain Malformations</a:t>
            </a:r>
          </a:p>
          <a:p>
            <a:r>
              <a:rPr lang="en-US" dirty="0"/>
              <a:t>Macrocephaly &amp; Hydrocephalus</a:t>
            </a:r>
          </a:p>
          <a:p>
            <a:r>
              <a:rPr lang="en-US" dirty="0" err="1"/>
              <a:t>Sellar</a:t>
            </a:r>
            <a:r>
              <a:rPr lang="en-US" dirty="0"/>
              <a:t> &amp; Suprasellar Region</a:t>
            </a:r>
          </a:p>
          <a:p>
            <a:r>
              <a:rPr lang="en-US" dirty="0"/>
              <a:t>Supratentorial Tumors</a:t>
            </a:r>
          </a:p>
          <a:p>
            <a:r>
              <a:rPr lang="en-US" dirty="0"/>
              <a:t>Infratentorial Tumors</a:t>
            </a:r>
          </a:p>
          <a:p>
            <a:r>
              <a:rPr lang="en-US" dirty="0"/>
              <a:t>Head &amp; Neck</a:t>
            </a:r>
          </a:p>
          <a:p>
            <a:r>
              <a:rPr lang="en-US" dirty="0"/>
              <a:t>Congenital Spinal Malformations</a:t>
            </a:r>
          </a:p>
        </p:txBody>
      </p:sp>
    </p:spTree>
    <p:extLst>
      <p:ext uri="{BB962C8B-B14F-4D97-AF65-F5344CB8AC3E}">
        <p14:creationId xmlns:p14="http://schemas.microsoft.com/office/powerpoint/2010/main" val="25675633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CF002B-566A-62AD-8A9E-023C5D1CA675}"/>
              </a:ext>
            </a:extLst>
          </p:cNvPr>
          <p:cNvSpPr txBox="1"/>
          <p:nvPr/>
        </p:nvSpPr>
        <p:spPr>
          <a:xfrm>
            <a:off x="3546719" y="1294477"/>
            <a:ext cx="2050561" cy="255454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16600" dirty="0">
                <a:solidFill>
                  <a:srgbClr val="FFC000"/>
                </a:solidFill>
                <a:latin typeface="Berlin Sans FB Demi" panose="020E0802020502020306" pitchFamily="34" charset="0"/>
                <a:cs typeface="Calibri" pitchFamily="34" charset="0"/>
              </a:rPr>
              <a:t>16</a:t>
            </a:r>
            <a:endParaRPr lang="en-US" sz="3300" dirty="0">
              <a:solidFill>
                <a:srgbClr val="FFC000"/>
              </a:solidFill>
              <a:latin typeface="Berlin Sans FB Demi" panose="020E0802020502020306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766222"/>
      </p:ext>
    </p:extLst>
  </p:cSld>
  <p:clrMapOvr>
    <a:masterClrMapping/>
  </p:clrMapOvr>
  <p:transition>
    <p:fade/>
  </p:transition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7660" y="249884"/>
            <a:ext cx="3608681" cy="769441"/>
          </a:xfrm>
        </p:spPr>
        <p:txBody>
          <a:bodyPr wrap="none"/>
          <a:lstStyle/>
          <a:p>
            <a:r>
              <a:rPr lang="en-US" dirty="0" err="1"/>
              <a:t>Pineoblastoma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Neuroectodermal tumor of the pineal region</a:t>
            </a:r>
          </a:p>
          <a:p>
            <a:r>
              <a:rPr lang="en-US" dirty="0"/>
              <a:t>Hypercellular tumors</a:t>
            </a:r>
          </a:p>
          <a:p>
            <a:pPr lvl="1"/>
            <a:r>
              <a:rPr lang="en-US" dirty="0"/>
              <a:t>Hypointense on T2WI</a:t>
            </a:r>
          </a:p>
          <a:p>
            <a:pPr lvl="1"/>
            <a:r>
              <a:rPr lang="en-US" dirty="0"/>
              <a:t>Restricted diffusion</a:t>
            </a:r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4629150" y="1382911"/>
            <a:ext cx="3028950" cy="3028950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Notched Right Arrow 5">
            <a:extLst>
              <a:ext uri="{FF2B5EF4-FFF2-40B4-BE49-F238E27FC236}">
                <a16:creationId xmlns:a16="http://schemas.microsoft.com/office/drawing/2014/main" id="{144B6C51-1B2F-1A39-BF0C-A2754993AE7D}"/>
              </a:ext>
            </a:extLst>
          </p:cNvPr>
          <p:cNvSpPr/>
          <p:nvPr/>
        </p:nvSpPr>
        <p:spPr bwMode="auto">
          <a:xfrm rot="8265217">
            <a:off x="6463064" y="2209750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1148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5" t="15980" r="9180" b="11462"/>
          <a:stretch/>
        </p:blipFill>
        <p:spPr bwMode="auto">
          <a:xfrm>
            <a:off x="1632097" y="473149"/>
            <a:ext cx="2078666" cy="2073349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3" t="21240" r="15270" b="13023"/>
          <a:stretch/>
        </p:blipFill>
        <p:spPr bwMode="auto">
          <a:xfrm>
            <a:off x="3829050" y="473148"/>
            <a:ext cx="2200487" cy="2073349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8" t="17981" r="10382" b="23174"/>
          <a:stretch/>
        </p:blipFill>
        <p:spPr bwMode="auto">
          <a:xfrm>
            <a:off x="1632096" y="2688708"/>
            <a:ext cx="2078667" cy="1883292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06" r="25000" b="19560"/>
          <a:stretch/>
        </p:blipFill>
        <p:spPr bwMode="auto">
          <a:xfrm>
            <a:off x="6172200" y="457200"/>
            <a:ext cx="1620137" cy="4086202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387894" y="3543300"/>
            <a:ext cx="894156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2 y, F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03116" y="4148744"/>
            <a:ext cx="2274085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Pineoblastoma</a:t>
            </a:r>
            <a:endParaRPr lang="en-US" sz="2700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Notched Right Arrow 5">
            <a:extLst>
              <a:ext uri="{FF2B5EF4-FFF2-40B4-BE49-F238E27FC236}">
                <a16:creationId xmlns:a16="http://schemas.microsoft.com/office/drawing/2014/main" id="{1D3AD02D-A940-C439-A56E-40FBEDFBF120}"/>
              </a:ext>
            </a:extLst>
          </p:cNvPr>
          <p:cNvSpPr/>
          <p:nvPr/>
        </p:nvSpPr>
        <p:spPr bwMode="auto">
          <a:xfrm rot="9088270">
            <a:off x="2846996" y="927854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3" name="Notched Right Arrow 5">
            <a:extLst>
              <a:ext uri="{FF2B5EF4-FFF2-40B4-BE49-F238E27FC236}">
                <a16:creationId xmlns:a16="http://schemas.microsoft.com/office/drawing/2014/main" id="{A4A486B9-4696-7CCA-8900-3CBE3711190A}"/>
              </a:ext>
            </a:extLst>
          </p:cNvPr>
          <p:cNvSpPr/>
          <p:nvPr/>
        </p:nvSpPr>
        <p:spPr bwMode="auto">
          <a:xfrm rot="9088270">
            <a:off x="2893172" y="3159701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4" name="Notched Right Arrow 5">
            <a:extLst>
              <a:ext uri="{FF2B5EF4-FFF2-40B4-BE49-F238E27FC236}">
                <a16:creationId xmlns:a16="http://schemas.microsoft.com/office/drawing/2014/main" id="{70C64A88-2569-050F-DB84-86BE1E0CCC04}"/>
              </a:ext>
            </a:extLst>
          </p:cNvPr>
          <p:cNvSpPr/>
          <p:nvPr/>
        </p:nvSpPr>
        <p:spPr bwMode="auto">
          <a:xfrm rot="16200000">
            <a:off x="4532754" y="1980147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5" name="Notched Right Arrow 5">
            <a:extLst>
              <a:ext uri="{FF2B5EF4-FFF2-40B4-BE49-F238E27FC236}">
                <a16:creationId xmlns:a16="http://schemas.microsoft.com/office/drawing/2014/main" id="{0051DF8D-99CF-8445-B8E5-C2CE4E311E9A}"/>
              </a:ext>
            </a:extLst>
          </p:cNvPr>
          <p:cNvSpPr/>
          <p:nvPr/>
        </p:nvSpPr>
        <p:spPr bwMode="auto">
          <a:xfrm rot="16200000">
            <a:off x="6994192" y="1980147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3245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93462" y="249884"/>
            <a:ext cx="5957080" cy="769441"/>
          </a:xfrm>
        </p:spPr>
        <p:txBody>
          <a:bodyPr wrap="none"/>
          <a:lstStyle/>
          <a:p>
            <a:r>
              <a:rPr lang="en-US" dirty="0"/>
              <a:t>PINEAL REGION TUMORS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Pineal Parenchymal Tumors</a:t>
            </a:r>
          </a:p>
          <a:p>
            <a:pPr lvl="1"/>
            <a:r>
              <a:rPr lang="en-US" dirty="0" err="1"/>
              <a:t>Pineoblastoma</a:t>
            </a:r>
            <a:endParaRPr lang="en-US" dirty="0"/>
          </a:p>
          <a:p>
            <a:r>
              <a:rPr lang="en-US" dirty="0"/>
              <a:t>Germ cell tumors</a:t>
            </a:r>
          </a:p>
          <a:p>
            <a:pPr lvl="1"/>
            <a:r>
              <a:rPr lang="en-US" dirty="0"/>
              <a:t>Germinoma </a:t>
            </a:r>
            <a:r>
              <a:rPr lang="en-US" sz="1500" dirty="0">
                <a:latin typeface="+mn-lt"/>
              </a:rPr>
              <a:t>~2/3</a:t>
            </a:r>
            <a:r>
              <a:rPr lang="en-US" dirty="0"/>
              <a:t>; M:F=10:1</a:t>
            </a:r>
          </a:p>
          <a:p>
            <a:pPr lvl="1"/>
            <a:r>
              <a:rPr lang="en-US" dirty="0"/>
              <a:t>Non-</a:t>
            </a:r>
            <a:r>
              <a:rPr lang="en-US" dirty="0" err="1"/>
              <a:t>germinomatous</a:t>
            </a:r>
            <a:r>
              <a:rPr lang="en-US" dirty="0"/>
              <a:t> tumors </a:t>
            </a:r>
            <a:r>
              <a:rPr lang="en-US" sz="1500" dirty="0">
                <a:latin typeface="+mn-lt"/>
              </a:rPr>
              <a:t>~1/4</a:t>
            </a:r>
            <a:endParaRPr lang="en-US" dirty="0">
              <a:latin typeface="+mn-lt"/>
            </a:endParaRPr>
          </a:p>
          <a:p>
            <a:pPr lvl="1"/>
            <a:r>
              <a:rPr lang="en-US" dirty="0"/>
              <a:t>Mixed </a:t>
            </a:r>
            <a:r>
              <a:rPr lang="en-US" sz="1500" dirty="0">
                <a:latin typeface="+mn-lt"/>
              </a:rPr>
              <a:t>~1/10</a:t>
            </a:r>
            <a:endParaRPr lang="en-US" dirty="0">
              <a:latin typeface="+mn-lt"/>
            </a:endParaRPr>
          </a:p>
          <a:p>
            <a:pPr lvl="1"/>
            <a:endParaRPr lang="en-US" dirty="0"/>
          </a:p>
          <a:p>
            <a:pPr marL="342900" lvl="1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9295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36770" y="120015"/>
            <a:ext cx="2175010" cy="2543175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0" t="23500" r="21000" b="7000"/>
          <a:stretch/>
        </p:blipFill>
        <p:spPr bwMode="auto">
          <a:xfrm>
            <a:off x="4580384" y="120015"/>
            <a:ext cx="2186399" cy="2543175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80384" y="2800350"/>
            <a:ext cx="2186399" cy="2090896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9" t="20313" r="14531" b="25781"/>
          <a:stretch/>
        </p:blipFill>
        <p:spPr bwMode="auto">
          <a:xfrm>
            <a:off x="2136770" y="2794166"/>
            <a:ext cx="2157866" cy="2097080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28600" y="2800350"/>
            <a:ext cx="185820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Germinoma</a:t>
            </a:r>
            <a:endParaRPr lang="en-US" sz="2700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0060" y="2247692"/>
            <a:ext cx="120674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14 y, M</a:t>
            </a:r>
          </a:p>
        </p:txBody>
      </p:sp>
      <p:sp>
        <p:nvSpPr>
          <p:cNvPr id="2" name="Notched Right Arrow 5">
            <a:extLst>
              <a:ext uri="{FF2B5EF4-FFF2-40B4-BE49-F238E27FC236}">
                <a16:creationId xmlns:a16="http://schemas.microsoft.com/office/drawing/2014/main" id="{EBE1CA6B-C562-0931-FD0D-8A069A715B1C}"/>
              </a:ext>
            </a:extLst>
          </p:cNvPr>
          <p:cNvSpPr/>
          <p:nvPr/>
        </p:nvSpPr>
        <p:spPr bwMode="auto">
          <a:xfrm rot="13968763">
            <a:off x="3256006" y="2129160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3" name="Notched Right Arrow 5">
            <a:extLst>
              <a:ext uri="{FF2B5EF4-FFF2-40B4-BE49-F238E27FC236}">
                <a16:creationId xmlns:a16="http://schemas.microsoft.com/office/drawing/2014/main" id="{1CA623A0-F780-15B1-9E27-B3F88C185615}"/>
              </a:ext>
            </a:extLst>
          </p:cNvPr>
          <p:cNvSpPr/>
          <p:nvPr/>
        </p:nvSpPr>
        <p:spPr bwMode="auto">
          <a:xfrm rot="13968763">
            <a:off x="3514410" y="4324648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4" name="Notched Right Arrow 5">
            <a:extLst>
              <a:ext uri="{FF2B5EF4-FFF2-40B4-BE49-F238E27FC236}">
                <a16:creationId xmlns:a16="http://schemas.microsoft.com/office/drawing/2014/main" id="{1DB0EAC8-B42A-2AB3-0CAE-507E29030C6B}"/>
              </a:ext>
            </a:extLst>
          </p:cNvPr>
          <p:cNvSpPr/>
          <p:nvPr/>
        </p:nvSpPr>
        <p:spPr bwMode="auto">
          <a:xfrm rot="13968763">
            <a:off x="5813707" y="4376599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5" name="Notched Right Arrow 5">
            <a:extLst>
              <a:ext uri="{FF2B5EF4-FFF2-40B4-BE49-F238E27FC236}">
                <a16:creationId xmlns:a16="http://schemas.microsoft.com/office/drawing/2014/main" id="{04B3C19C-684E-C5C8-99CF-4D7D7D501685}"/>
              </a:ext>
            </a:extLst>
          </p:cNvPr>
          <p:cNvSpPr/>
          <p:nvPr/>
        </p:nvSpPr>
        <p:spPr bwMode="auto">
          <a:xfrm rot="13968763">
            <a:off x="5662415" y="1932922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1001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00301" y="2680008"/>
            <a:ext cx="2163236" cy="2120592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83455" y="2680009"/>
            <a:ext cx="2114552" cy="2120591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00301" y="258163"/>
            <a:ext cx="2171700" cy="2303987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765069" y="1596422"/>
            <a:ext cx="2699265" cy="600164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bIns="0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3"/>
                </a:solidFill>
                <a:latin typeface="Calibri" pitchFamily="34" charset="0"/>
                <a:cs typeface="Calibri" pitchFamily="34" charset="0"/>
              </a:rPr>
              <a:t>Suprasellar and pineal </a:t>
            </a:r>
          </a:p>
          <a:p>
            <a:pPr>
              <a:defRPr/>
            </a:pPr>
            <a:r>
              <a:rPr lang="en-US" dirty="0">
                <a:solidFill>
                  <a:schemeClr val="accent3"/>
                </a:solidFill>
                <a:latin typeface="Calibri" pitchFamily="34" charset="0"/>
                <a:cs typeface="Calibri" pitchFamily="34" charset="0"/>
              </a:rPr>
              <a:t>region involvement: 5-10%</a:t>
            </a:r>
            <a:endParaRPr lang="en-US" sz="1350" dirty="0">
              <a:solidFill>
                <a:schemeClr val="accent3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41986" y="810821"/>
            <a:ext cx="185820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Germinoma</a:t>
            </a:r>
            <a:endParaRPr lang="en-US" sz="2700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41986" y="265303"/>
            <a:ext cx="120674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14 y, M</a:t>
            </a:r>
          </a:p>
        </p:txBody>
      </p:sp>
      <p:sp>
        <p:nvSpPr>
          <p:cNvPr id="2" name="Notched Right Arrow 5">
            <a:extLst>
              <a:ext uri="{FF2B5EF4-FFF2-40B4-BE49-F238E27FC236}">
                <a16:creationId xmlns:a16="http://schemas.microsoft.com/office/drawing/2014/main" id="{A3F10790-A9D9-76FE-057E-70A178996841}"/>
              </a:ext>
            </a:extLst>
          </p:cNvPr>
          <p:cNvSpPr/>
          <p:nvPr/>
        </p:nvSpPr>
        <p:spPr bwMode="auto">
          <a:xfrm rot="13968763">
            <a:off x="3680107" y="1664580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3" name="Notched Right Arrow 5">
            <a:extLst>
              <a:ext uri="{FF2B5EF4-FFF2-40B4-BE49-F238E27FC236}">
                <a16:creationId xmlns:a16="http://schemas.microsoft.com/office/drawing/2014/main" id="{3CF0CDB2-B9FF-435A-7A1D-7E32588E128E}"/>
              </a:ext>
            </a:extLst>
          </p:cNvPr>
          <p:cNvSpPr/>
          <p:nvPr/>
        </p:nvSpPr>
        <p:spPr bwMode="auto">
          <a:xfrm rot="19178011">
            <a:off x="2464446" y="1753628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4" name="Notched Right Arrow 5">
            <a:extLst>
              <a:ext uri="{FF2B5EF4-FFF2-40B4-BE49-F238E27FC236}">
                <a16:creationId xmlns:a16="http://schemas.microsoft.com/office/drawing/2014/main" id="{AF7CB759-7FBB-51D0-2591-B3E61B0390BF}"/>
              </a:ext>
            </a:extLst>
          </p:cNvPr>
          <p:cNvSpPr/>
          <p:nvPr/>
        </p:nvSpPr>
        <p:spPr bwMode="auto">
          <a:xfrm rot="11899405">
            <a:off x="3718750" y="3740304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5" name="Notched Right Arrow 5">
            <a:extLst>
              <a:ext uri="{FF2B5EF4-FFF2-40B4-BE49-F238E27FC236}">
                <a16:creationId xmlns:a16="http://schemas.microsoft.com/office/drawing/2014/main" id="{1F79CA86-CF0D-BA83-B193-9A1A304C59CD}"/>
              </a:ext>
            </a:extLst>
          </p:cNvPr>
          <p:cNvSpPr/>
          <p:nvPr/>
        </p:nvSpPr>
        <p:spPr bwMode="auto">
          <a:xfrm rot="9198267">
            <a:off x="5992356" y="3771337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3829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4" t="14630" r="17543" b="18466"/>
          <a:stretch/>
        </p:blipFill>
        <p:spPr bwMode="auto">
          <a:xfrm>
            <a:off x="2158089" y="228600"/>
            <a:ext cx="2143125" cy="2447060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52699" y="259588"/>
            <a:ext cx="2505351" cy="2418335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52699" y="2748915"/>
            <a:ext cx="2505351" cy="2223135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17763" y="3600450"/>
            <a:ext cx="1505926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Teratoma</a:t>
            </a:r>
            <a:endParaRPr lang="en-US" sz="2700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91675" y="2930306"/>
            <a:ext cx="1032014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6 y, M</a:t>
            </a:r>
          </a:p>
        </p:txBody>
      </p:sp>
    </p:spTree>
    <p:extLst>
      <p:ext uri="{BB962C8B-B14F-4D97-AF65-F5344CB8AC3E}">
        <p14:creationId xmlns:p14="http://schemas.microsoft.com/office/powerpoint/2010/main" val="42194449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847725"/>
            <a:ext cx="2971800" cy="3095625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9150" y="857250"/>
            <a:ext cx="3200400" cy="3067050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337966" y="4160535"/>
            <a:ext cx="1039067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6 m, F</a:t>
            </a:r>
          </a:p>
        </p:txBody>
      </p:sp>
      <p:sp>
        <p:nvSpPr>
          <p:cNvPr id="5" name="Notched Right Arrow 11">
            <a:extLst>
              <a:ext uri="{FF2B5EF4-FFF2-40B4-BE49-F238E27FC236}">
                <a16:creationId xmlns:a16="http://schemas.microsoft.com/office/drawing/2014/main" id="{24A0FD50-114A-4B1D-BA95-49F15957B25E}"/>
              </a:ext>
            </a:extLst>
          </p:cNvPr>
          <p:cNvSpPr/>
          <p:nvPr/>
        </p:nvSpPr>
        <p:spPr bwMode="auto">
          <a:xfrm rot="7788783">
            <a:off x="6465120" y="1897039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7" name="Notched Right Arrow 11">
            <a:extLst>
              <a:ext uri="{FF2B5EF4-FFF2-40B4-BE49-F238E27FC236}">
                <a16:creationId xmlns:a16="http://schemas.microsoft.com/office/drawing/2014/main" id="{03D73358-BF10-4707-B28D-58C1D4A42760}"/>
              </a:ext>
            </a:extLst>
          </p:cNvPr>
          <p:cNvSpPr/>
          <p:nvPr/>
        </p:nvSpPr>
        <p:spPr bwMode="auto">
          <a:xfrm rot="7788783">
            <a:off x="2603605" y="2068489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45CE92-3F94-EF02-7B1C-66383DF0E0BB}"/>
              </a:ext>
            </a:extLst>
          </p:cNvPr>
          <p:cNvSpPr txBox="1"/>
          <p:nvPr/>
        </p:nvSpPr>
        <p:spPr>
          <a:xfrm>
            <a:off x="5678557" y="4183618"/>
            <a:ext cx="1101585" cy="369332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Lipoma</a:t>
            </a:r>
            <a:endParaRPr lang="en-US" sz="2100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CF002B-566A-62AD-8A9E-023C5D1CA675}"/>
              </a:ext>
            </a:extLst>
          </p:cNvPr>
          <p:cNvSpPr txBox="1"/>
          <p:nvPr/>
        </p:nvSpPr>
        <p:spPr>
          <a:xfrm>
            <a:off x="3628472" y="1294477"/>
            <a:ext cx="1887056" cy="255454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16600" dirty="0">
                <a:solidFill>
                  <a:srgbClr val="FFC000"/>
                </a:solidFill>
                <a:latin typeface="Berlin Sans FB Demi" panose="020E0802020502020306" pitchFamily="34" charset="0"/>
                <a:cs typeface="Calibri" pitchFamily="34" charset="0"/>
              </a:rPr>
              <a:t>17</a:t>
            </a:r>
            <a:endParaRPr lang="en-US" sz="3300" dirty="0">
              <a:solidFill>
                <a:srgbClr val="FFC000"/>
              </a:solidFill>
              <a:latin typeface="Berlin Sans FB Demi" panose="020E0802020502020306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101103"/>
      </p:ext>
    </p:extLst>
  </p:cSld>
  <p:clrMapOvr>
    <a:masterClrMapping/>
  </p:clrMapOvr>
  <p:transition>
    <p:fade/>
  </p:transition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0" t="15723" r="18238" b="7500"/>
          <a:stretch/>
        </p:blipFill>
        <p:spPr bwMode="auto">
          <a:xfrm>
            <a:off x="4440555" y="108585"/>
            <a:ext cx="2245995" cy="2691765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5" t="20469" r="22031" b="10625"/>
          <a:stretch/>
        </p:blipFill>
        <p:spPr bwMode="auto">
          <a:xfrm>
            <a:off x="2057400" y="108585"/>
            <a:ext cx="2235330" cy="2686050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6" t="3438" r="7188" b="20000"/>
          <a:stretch/>
        </p:blipFill>
        <p:spPr bwMode="auto">
          <a:xfrm>
            <a:off x="4440555" y="2838450"/>
            <a:ext cx="2245995" cy="2133600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57400" y="2838450"/>
            <a:ext cx="1176925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5 m, M</a:t>
            </a:r>
          </a:p>
        </p:txBody>
      </p:sp>
    </p:spTree>
    <p:extLst>
      <p:ext uri="{BB962C8B-B14F-4D97-AF65-F5344CB8AC3E}">
        <p14:creationId xmlns:p14="http://schemas.microsoft.com/office/powerpoint/2010/main" val="28112084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0" t="22078" r="31476" b="12283"/>
          <a:stretch/>
        </p:blipFill>
        <p:spPr bwMode="auto">
          <a:xfrm>
            <a:off x="2457449" y="264455"/>
            <a:ext cx="4400550" cy="3757393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04761" y="4286250"/>
            <a:ext cx="1505926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Teratoma</a:t>
            </a:r>
            <a:endParaRPr lang="en-US" sz="2700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Notched Right Arrow 5">
            <a:extLst>
              <a:ext uri="{FF2B5EF4-FFF2-40B4-BE49-F238E27FC236}">
                <a16:creationId xmlns:a16="http://schemas.microsoft.com/office/drawing/2014/main" id="{94F17332-8DAD-73B5-9C10-4CC8B35EC48A}"/>
              </a:ext>
            </a:extLst>
          </p:cNvPr>
          <p:cNvSpPr/>
          <p:nvPr/>
        </p:nvSpPr>
        <p:spPr bwMode="auto">
          <a:xfrm rot="9198267">
            <a:off x="4819646" y="1451366"/>
            <a:ext cx="846949" cy="285750"/>
          </a:xfrm>
          <a:prstGeom prst="notchedRightArrow">
            <a:avLst/>
          </a:prstGeom>
          <a:gradFill>
            <a:gsLst>
              <a:gs pos="7000">
                <a:schemeClr val="accent4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3" name="Notched Right Arrow 5">
            <a:extLst>
              <a:ext uri="{FF2B5EF4-FFF2-40B4-BE49-F238E27FC236}">
                <a16:creationId xmlns:a16="http://schemas.microsoft.com/office/drawing/2014/main" id="{8CEE6098-3E07-03D9-863F-5AC1E83451E3}"/>
              </a:ext>
            </a:extLst>
          </p:cNvPr>
          <p:cNvSpPr/>
          <p:nvPr/>
        </p:nvSpPr>
        <p:spPr bwMode="auto">
          <a:xfrm rot="14229013">
            <a:off x="3122671" y="3445713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2259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0" t="22031" r="23125" b="10312"/>
          <a:stretch/>
        </p:blipFill>
        <p:spPr bwMode="auto">
          <a:xfrm>
            <a:off x="1514893" y="560209"/>
            <a:ext cx="2828507" cy="3440291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5" t="19689" r="21719" b="12499"/>
          <a:stretch/>
        </p:blipFill>
        <p:spPr bwMode="auto">
          <a:xfrm>
            <a:off x="4726305" y="571500"/>
            <a:ext cx="2931795" cy="3448236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20676" y="4171950"/>
            <a:ext cx="1505926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Teratoma</a:t>
            </a:r>
            <a:endParaRPr lang="en-US" sz="2700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Notched Right Arrow 5">
            <a:extLst>
              <a:ext uri="{FF2B5EF4-FFF2-40B4-BE49-F238E27FC236}">
                <a16:creationId xmlns:a16="http://schemas.microsoft.com/office/drawing/2014/main" id="{48E26CEF-C838-C424-F1D0-81DD8FB04930}"/>
              </a:ext>
            </a:extLst>
          </p:cNvPr>
          <p:cNvSpPr/>
          <p:nvPr/>
        </p:nvSpPr>
        <p:spPr bwMode="auto">
          <a:xfrm rot="13558795">
            <a:off x="3766257" y="2428875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3" name="Notched Right Arrow 5">
            <a:extLst>
              <a:ext uri="{FF2B5EF4-FFF2-40B4-BE49-F238E27FC236}">
                <a16:creationId xmlns:a16="http://schemas.microsoft.com/office/drawing/2014/main" id="{491B2067-6780-EAD1-B384-206B4AB32430}"/>
              </a:ext>
            </a:extLst>
          </p:cNvPr>
          <p:cNvSpPr/>
          <p:nvPr/>
        </p:nvSpPr>
        <p:spPr bwMode="auto">
          <a:xfrm rot="13558795">
            <a:off x="6977163" y="2680279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2671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CF002B-566A-62AD-8A9E-023C5D1CA675}"/>
              </a:ext>
            </a:extLst>
          </p:cNvPr>
          <p:cNvSpPr txBox="1"/>
          <p:nvPr/>
        </p:nvSpPr>
        <p:spPr>
          <a:xfrm>
            <a:off x="3614846" y="1294477"/>
            <a:ext cx="1914307" cy="255454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16600" dirty="0">
                <a:solidFill>
                  <a:srgbClr val="FFC000"/>
                </a:solidFill>
                <a:latin typeface="Berlin Sans FB Demi" panose="020E0802020502020306" pitchFamily="34" charset="0"/>
                <a:cs typeface="Calibri" pitchFamily="34" charset="0"/>
              </a:rPr>
              <a:t>18</a:t>
            </a:r>
            <a:endParaRPr lang="en-US" sz="3300" dirty="0">
              <a:solidFill>
                <a:srgbClr val="FFC000"/>
              </a:solidFill>
              <a:latin typeface="Berlin Sans FB Demi" panose="020E0802020502020306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392670"/>
      </p:ext>
    </p:extLst>
  </p:cSld>
  <p:clrMapOvr>
    <a:masterClrMapping/>
  </p:clrMapOvr>
  <p:transition>
    <p:fade/>
  </p:transition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1" t="6094" r="20155" b="7499"/>
          <a:stretch/>
        </p:blipFill>
        <p:spPr bwMode="auto">
          <a:xfrm>
            <a:off x="1143000" y="394335"/>
            <a:ext cx="2945171" cy="3579516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4" t="6094" r="19219" b="7499"/>
          <a:stretch/>
        </p:blipFill>
        <p:spPr bwMode="auto">
          <a:xfrm>
            <a:off x="4457700" y="394335"/>
            <a:ext cx="3009900" cy="3579515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81200" y="4248150"/>
            <a:ext cx="1219200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squar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7 y, M</a:t>
            </a:r>
          </a:p>
        </p:txBody>
      </p:sp>
      <p:sp>
        <p:nvSpPr>
          <p:cNvPr id="2" name="Notched Right Arrow 5">
            <a:extLst>
              <a:ext uri="{FF2B5EF4-FFF2-40B4-BE49-F238E27FC236}">
                <a16:creationId xmlns:a16="http://schemas.microsoft.com/office/drawing/2014/main" id="{0568B28C-735D-8FA1-C69B-A7B89482BA15}"/>
              </a:ext>
            </a:extLst>
          </p:cNvPr>
          <p:cNvSpPr/>
          <p:nvPr/>
        </p:nvSpPr>
        <p:spPr bwMode="auto">
          <a:xfrm rot="13558795">
            <a:off x="2869143" y="2070679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3" name="Notched Right Arrow 5">
            <a:extLst>
              <a:ext uri="{FF2B5EF4-FFF2-40B4-BE49-F238E27FC236}">
                <a16:creationId xmlns:a16="http://schemas.microsoft.com/office/drawing/2014/main" id="{1E3CAA3A-D982-2917-A0BC-4ED77BBB4F1C}"/>
              </a:ext>
            </a:extLst>
          </p:cNvPr>
          <p:cNvSpPr/>
          <p:nvPr/>
        </p:nvSpPr>
        <p:spPr bwMode="auto">
          <a:xfrm rot="13558795">
            <a:off x="6221944" y="2070680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4" name="Notched Right Arrow 5">
            <a:extLst>
              <a:ext uri="{FF2B5EF4-FFF2-40B4-BE49-F238E27FC236}">
                <a16:creationId xmlns:a16="http://schemas.microsoft.com/office/drawing/2014/main" id="{6EB51A6D-2BC7-E5FC-7B0E-C3A7AB896C0E}"/>
              </a:ext>
            </a:extLst>
          </p:cNvPr>
          <p:cNvSpPr/>
          <p:nvPr/>
        </p:nvSpPr>
        <p:spPr bwMode="auto">
          <a:xfrm rot="7937461">
            <a:off x="6215570" y="929787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0531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</p:bld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5" t="11459" r="19583" b="10000"/>
          <a:stretch/>
        </p:blipFill>
        <p:spPr bwMode="auto">
          <a:xfrm>
            <a:off x="4038600" y="1013090"/>
            <a:ext cx="2245778" cy="2831630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9" t="12083" r="19376" b="8750"/>
          <a:stretch/>
        </p:blipFill>
        <p:spPr bwMode="auto">
          <a:xfrm>
            <a:off x="6635341" y="1001823"/>
            <a:ext cx="2230756" cy="2854164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52800" y="3943350"/>
            <a:ext cx="2108269" cy="3231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bIns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FF00"/>
                </a:solidFill>
              </a:rPr>
              <a:t>7-year-old, male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8" t="13958" r="4480" b="12182"/>
          <a:stretch/>
        </p:blipFill>
        <p:spPr bwMode="auto">
          <a:xfrm>
            <a:off x="381000" y="1035624"/>
            <a:ext cx="3338592" cy="2831630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otched Right Arrow 5">
            <a:extLst>
              <a:ext uri="{FF2B5EF4-FFF2-40B4-BE49-F238E27FC236}">
                <a16:creationId xmlns:a16="http://schemas.microsoft.com/office/drawing/2014/main" id="{DE92FD5B-8448-2BAA-47BA-579BFB24010F}"/>
              </a:ext>
            </a:extLst>
          </p:cNvPr>
          <p:cNvSpPr/>
          <p:nvPr/>
        </p:nvSpPr>
        <p:spPr bwMode="auto">
          <a:xfrm rot="8735679">
            <a:off x="1727129" y="1969223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3" name="Notched Right Arrow 5">
            <a:extLst>
              <a:ext uri="{FF2B5EF4-FFF2-40B4-BE49-F238E27FC236}">
                <a16:creationId xmlns:a16="http://schemas.microsoft.com/office/drawing/2014/main" id="{E352651E-D938-964E-29CA-5D2F0F77DFDD}"/>
              </a:ext>
            </a:extLst>
          </p:cNvPr>
          <p:cNvSpPr/>
          <p:nvPr/>
        </p:nvSpPr>
        <p:spPr bwMode="auto">
          <a:xfrm rot="8109001">
            <a:off x="5427584" y="1612061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4" name="Notched Right Arrow 5">
            <a:extLst>
              <a:ext uri="{FF2B5EF4-FFF2-40B4-BE49-F238E27FC236}">
                <a16:creationId xmlns:a16="http://schemas.microsoft.com/office/drawing/2014/main" id="{4030DC97-35DD-3AAC-99F5-4D10AD06F7FB}"/>
              </a:ext>
            </a:extLst>
          </p:cNvPr>
          <p:cNvSpPr/>
          <p:nvPr/>
        </p:nvSpPr>
        <p:spPr bwMode="auto">
          <a:xfrm rot="8109001">
            <a:off x="8008086" y="1547766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6696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0" t="10001" r="18000" b="6399"/>
          <a:stretch/>
        </p:blipFill>
        <p:spPr bwMode="auto">
          <a:xfrm>
            <a:off x="6172200" y="355326"/>
            <a:ext cx="2514600" cy="3264294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9" t="14762" r="24426" b="14762"/>
          <a:stretch/>
        </p:blipFill>
        <p:spPr bwMode="auto">
          <a:xfrm>
            <a:off x="519586" y="371185"/>
            <a:ext cx="2452214" cy="3254955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6" t="14524" r="23669" b="13333"/>
          <a:stretch/>
        </p:blipFill>
        <p:spPr bwMode="auto">
          <a:xfrm>
            <a:off x="3345892" y="358042"/>
            <a:ext cx="2452216" cy="3258863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673563" y="4095750"/>
            <a:ext cx="3796873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Basal Ganglia Germinoma</a:t>
            </a:r>
          </a:p>
        </p:txBody>
      </p:sp>
      <p:sp>
        <p:nvSpPr>
          <p:cNvPr id="2" name="Notched Right Arrow 5">
            <a:extLst>
              <a:ext uri="{FF2B5EF4-FFF2-40B4-BE49-F238E27FC236}">
                <a16:creationId xmlns:a16="http://schemas.microsoft.com/office/drawing/2014/main" id="{4C20CC33-5001-658C-88AC-2FF077F3186A}"/>
              </a:ext>
            </a:extLst>
          </p:cNvPr>
          <p:cNvSpPr/>
          <p:nvPr/>
        </p:nvSpPr>
        <p:spPr bwMode="auto">
          <a:xfrm rot="8109001">
            <a:off x="1933396" y="1304824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3" name="Notched Right Arrow 5">
            <a:extLst>
              <a:ext uri="{FF2B5EF4-FFF2-40B4-BE49-F238E27FC236}">
                <a16:creationId xmlns:a16="http://schemas.microsoft.com/office/drawing/2014/main" id="{45ECCAD4-0994-3BBC-9A23-F8FF31BF9213}"/>
              </a:ext>
            </a:extLst>
          </p:cNvPr>
          <p:cNvSpPr/>
          <p:nvPr/>
        </p:nvSpPr>
        <p:spPr bwMode="auto">
          <a:xfrm rot="8109001">
            <a:off x="4759704" y="1278400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4" name="Notched Right Arrow 5">
            <a:extLst>
              <a:ext uri="{FF2B5EF4-FFF2-40B4-BE49-F238E27FC236}">
                <a16:creationId xmlns:a16="http://schemas.microsoft.com/office/drawing/2014/main" id="{1A34C601-C08B-25F0-1735-C9D129B65F74}"/>
              </a:ext>
            </a:extLst>
          </p:cNvPr>
          <p:cNvSpPr/>
          <p:nvPr/>
        </p:nvSpPr>
        <p:spPr bwMode="auto">
          <a:xfrm rot="8109001">
            <a:off x="7673713" y="1228624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1385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CF002B-566A-62AD-8A9E-023C5D1CA675}"/>
              </a:ext>
            </a:extLst>
          </p:cNvPr>
          <p:cNvSpPr txBox="1"/>
          <p:nvPr/>
        </p:nvSpPr>
        <p:spPr>
          <a:xfrm>
            <a:off x="3536299" y="1294477"/>
            <a:ext cx="2071401" cy="255454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16600" dirty="0">
                <a:solidFill>
                  <a:srgbClr val="FFC000"/>
                </a:solidFill>
                <a:latin typeface="Berlin Sans FB Demi" panose="020E0802020502020306" pitchFamily="34" charset="0"/>
                <a:cs typeface="Calibri" pitchFamily="34" charset="0"/>
              </a:rPr>
              <a:t>19</a:t>
            </a:r>
            <a:endParaRPr lang="en-US" sz="3300" dirty="0">
              <a:solidFill>
                <a:srgbClr val="FFC000"/>
              </a:solidFill>
              <a:latin typeface="Berlin Sans FB Demi" panose="020E0802020502020306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529019"/>
      </p:ext>
    </p:extLst>
  </p:cSld>
  <p:clrMapOvr>
    <a:masterClrMapping/>
  </p:clrMapOvr>
  <p:transition>
    <p:fade/>
  </p:transition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13628" r="16667" b="6667"/>
          <a:stretch>
            <a:fillRect/>
          </a:stretch>
        </p:blipFill>
        <p:spPr bwMode="auto">
          <a:xfrm>
            <a:off x="1371600" y="285750"/>
            <a:ext cx="1943100" cy="2322910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55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12500" r="18750" b="9570"/>
          <a:stretch>
            <a:fillRect/>
          </a:stretch>
        </p:blipFill>
        <p:spPr bwMode="auto">
          <a:xfrm>
            <a:off x="3486150" y="291703"/>
            <a:ext cx="1828800" cy="2280047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1" t="13889" r="22221" b="13889"/>
          <a:stretch>
            <a:fillRect/>
          </a:stretch>
        </p:blipFill>
        <p:spPr bwMode="auto">
          <a:xfrm>
            <a:off x="1543050" y="2686050"/>
            <a:ext cx="1714500" cy="2228850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4" t="11111" r="19444" b="13889"/>
          <a:stretch>
            <a:fillRect/>
          </a:stretch>
        </p:blipFill>
        <p:spPr bwMode="auto">
          <a:xfrm>
            <a:off x="3543300" y="2686051"/>
            <a:ext cx="1771650" cy="2174081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560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18333" r="18333" b="20000"/>
          <a:stretch>
            <a:fillRect/>
          </a:stretch>
        </p:blipFill>
        <p:spPr bwMode="auto">
          <a:xfrm>
            <a:off x="5486400" y="285750"/>
            <a:ext cx="2057400" cy="1902619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486400" y="3208497"/>
            <a:ext cx="2519344" cy="3231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1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Pilocytic astrocytoma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90463" y="3638892"/>
            <a:ext cx="2373022" cy="3231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1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Increased diffusivity</a:t>
            </a:r>
            <a:endParaRPr lang="en-US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86400" y="2686050"/>
            <a:ext cx="120674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10 y, M</a:t>
            </a:r>
          </a:p>
        </p:txBody>
      </p:sp>
      <p:sp>
        <p:nvSpPr>
          <p:cNvPr id="2" name="Notched Right Arrow 5">
            <a:extLst>
              <a:ext uri="{FF2B5EF4-FFF2-40B4-BE49-F238E27FC236}">
                <a16:creationId xmlns:a16="http://schemas.microsoft.com/office/drawing/2014/main" id="{8D1659A2-FAE5-CD78-47E3-AD44C98580B3}"/>
              </a:ext>
            </a:extLst>
          </p:cNvPr>
          <p:cNvSpPr/>
          <p:nvPr/>
        </p:nvSpPr>
        <p:spPr bwMode="auto">
          <a:xfrm rot="8109001">
            <a:off x="2575964" y="771424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3" name="Notched Right Arrow 5">
            <a:extLst>
              <a:ext uri="{FF2B5EF4-FFF2-40B4-BE49-F238E27FC236}">
                <a16:creationId xmlns:a16="http://schemas.microsoft.com/office/drawing/2014/main" id="{E4EC3969-AE3B-F72D-EDC4-D6D48CAC39C9}"/>
              </a:ext>
            </a:extLst>
          </p:cNvPr>
          <p:cNvSpPr/>
          <p:nvPr/>
        </p:nvSpPr>
        <p:spPr bwMode="auto">
          <a:xfrm rot="8109001">
            <a:off x="4639204" y="888902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4" name="Notched Right Arrow 5">
            <a:extLst>
              <a:ext uri="{FF2B5EF4-FFF2-40B4-BE49-F238E27FC236}">
                <a16:creationId xmlns:a16="http://schemas.microsoft.com/office/drawing/2014/main" id="{AFB51A4F-7053-508C-54BA-6681C9D59A3B}"/>
              </a:ext>
            </a:extLst>
          </p:cNvPr>
          <p:cNvSpPr/>
          <p:nvPr/>
        </p:nvSpPr>
        <p:spPr bwMode="auto">
          <a:xfrm rot="8109001">
            <a:off x="6662188" y="681128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5" name="Notched Right Arrow 5">
            <a:extLst>
              <a:ext uri="{FF2B5EF4-FFF2-40B4-BE49-F238E27FC236}">
                <a16:creationId xmlns:a16="http://schemas.microsoft.com/office/drawing/2014/main" id="{1EF71AFA-D678-B31F-3A25-40A1C6B2F26B}"/>
              </a:ext>
            </a:extLst>
          </p:cNvPr>
          <p:cNvSpPr/>
          <p:nvPr/>
        </p:nvSpPr>
        <p:spPr bwMode="auto">
          <a:xfrm rot="8109001">
            <a:off x="4630599" y="3230267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1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1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7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7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  <p:bldP spid="3" grpId="0" animBg="1"/>
      <p:bldP spid="4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CF002B-566A-62AD-8A9E-023C5D1CA675}"/>
              </a:ext>
            </a:extLst>
          </p:cNvPr>
          <p:cNvSpPr txBox="1"/>
          <p:nvPr/>
        </p:nvSpPr>
        <p:spPr>
          <a:xfrm>
            <a:off x="3961896" y="1294477"/>
            <a:ext cx="1220206" cy="255454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16600" dirty="0">
                <a:solidFill>
                  <a:srgbClr val="FFC000"/>
                </a:solidFill>
                <a:latin typeface="Berlin Sans FB Demi" panose="020E0802020502020306" pitchFamily="34" charset="0"/>
                <a:cs typeface="Calibri" pitchFamily="34" charset="0"/>
              </a:rPr>
              <a:t>3</a:t>
            </a:r>
            <a:endParaRPr lang="en-US" sz="3300" dirty="0">
              <a:solidFill>
                <a:srgbClr val="FFC000"/>
              </a:solidFill>
              <a:latin typeface="Berlin Sans FB Demi" panose="020E0802020502020306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459235"/>
      </p:ext>
    </p:extLst>
  </p:cSld>
  <p:clrMapOvr>
    <a:masterClrMapping/>
  </p:clrMapOvr>
  <p:transition>
    <p:fade/>
  </p:transition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0" t="10526" r="15788" b="7895"/>
          <a:stretch>
            <a:fillRect/>
          </a:stretch>
        </p:blipFill>
        <p:spPr bwMode="auto">
          <a:xfrm>
            <a:off x="1543050" y="342900"/>
            <a:ext cx="1657350" cy="2055019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7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2500" r="17500" b="7500"/>
          <a:stretch>
            <a:fillRect/>
          </a:stretch>
        </p:blipFill>
        <p:spPr bwMode="auto">
          <a:xfrm>
            <a:off x="3371850" y="342900"/>
            <a:ext cx="1600200" cy="2047875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1" t="17500" r="22501" b="10001"/>
          <a:stretch>
            <a:fillRect/>
          </a:stretch>
        </p:blipFill>
        <p:spPr bwMode="auto">
          <a:xfrm>
            <a:off x="1428750" y="2571750"/>
            <a:ext cx="1828800" cy="2411016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1" t="14999" r="22501" b="12500"/>
          <a:stretch>
            <a:fillRect/>
          </a:stretch>
        </p:blipFill>
        <p:spPr bwMode="auto">
          <a:xfrm>
            <a:off x="3429000" y="2571750"/>
            <a:ext cx="1828800" cy="2411016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8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3" t="12195" r="17073" b="4878"/>
          <a:stretch>
            <a:fillRect/>
          </a:stretch>
        </p:blipFill>
        <p:spPr bwMode="auto">
          <a:xfrm>
            <a:off x="5143500" y="342900"/>
            <a:ext cx="1657350" cy="2087166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384940" y="3136473"/>
            <a:ext cx="1832489" cy="369332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4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Glioblastoma</a:t>
            </a:r>
            <a:endParaRPr lang="en-US" sz="2400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84940" y="3678823"/>
            <a:ext cx="2304990" cy="3231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1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Restricted diffusion</a:t>
            </a:r>
            <a:endParaRPr lang="en-US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94846" y="2571750"/>
            <a:ext cx="120674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10 y, M</a:t>
            </a:r>
          </a:p>
        </p:txBody>
      </p:sp>
      <p:sp>
        <p:nvSpPr>
          <p:cNvPr id="2" name="Notched Right Arrow 5">
            <a:extLst>
              <a:ext uri="{FF2B5EF4-FFF2-40B4-BE49-F238E27FC236}">
                <a16:creationId xmlns:a16="http://schemas.microsoft.com/office/drawing/2014/main" id="{1A1ED486-465D-24C3-0CA6-9100F4C5AA2C}"/>
              </a:ext>
            </a:extLst>
          </p:cNvPr>
          <p:cNvSpPr/>
          <p:nvPr/>
        </p:nvSpPr>
        <p:spPr bwMode="auto">
          <a:xfrm rot="8109001">
            <a:off x="2547387" y="822152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3" name="Notched Right Arrow 5">
            <a:extLst>
              <a:ext uri="{FF2B5EF4-FFF2-40B4-BE49-F238E27FC236}">
                <a16:creationId xmlns:a16="http://schemas.microsoft.com/office/drawing/2014/main" id="{10468F91-A9E8-3205-4DBB-81B66A355DCE}"/>
              </a:ext>
            </a:extLst>
          </p:cNvPr>
          <p:cNvSpPr/>
          <p:nvPr/>
        </p:nvSpPr>
        <p:spPr bwMode="auto">
          <a:xfrm rot="8109001">
            <a:off x="4283993" y="785895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4" name="Notched Right Arrow 5">
            <a:extLst>
              <a:ext uri="{FF2B5EF4-FFF2-40B4-BE49-F238E27FC236}">
                <a16:creationId xmlns:a16="http://schemas.microsoft.com/office/drawing/2014/main" id="{7F28956A-1448-4690-BCC8-C1096DD96FE9}"/>
              </a:ext>
            </a:extLst>
          </p:cNvPr>
          <p:cNvSpPr/>
          <p:nvPr/>
        </p:nvSpPr>
        <p:spPr bwMode="auto">
          <a:xfrm rot="8109001">
            <a:off x="6178113" y="785895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5" name="Notched Right Arrow 5">
            <a:extLst>
              <a:ext uri="{FF2B5EF4-FFF2-40B4-BE49-F238E27FC236}">
                <a16:creationId xmlns:a16="http://schemas.microsoft.com/office/drawing/2014/main" id="{58B3AA50-9652-CB59-0150-4968BA411110}"/>
              </a:ext>
            </a:extLst>
          </p:cNvPr>
          <p:cNvSpPr/>
          <p:nvPr/>
        </p:nvSpPr>
        <p:spPr bwMode="auto">
          <a:xfrm rot="8109001">
            <a:off x="2496658" y="3135999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6" name="Notched Right Arrow 5">
            <a:extLst>
              <a:ext uri="{FF2B5EF4-FFF2-40B4-BE49-F238E27FC236}">
                <a16:creationId xmlns:a16="http://schemas.microsoft.com/office/drawing/2014/main" id="{5E70B547-8BC3-5A48-4A0E-1263CBCC0938}"/>
              </a:ext>
            </a:extLst>
          </p:cNvPr>
          <p:cNvSpPr/>
          <p:nvPr/>
        </p:nvSpPr>
        <p:spPr bwMode="auto">
          <a:xfrm rot="8109001">
            <a:off x="4501862" y="3215374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2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2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8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8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12500" r="18750" b="9570"/>
          <a:stretch>
            <a:fillRect/>
          </a:stretch>
        </p:blipFill>
        <p:spPr bwMode="auto">
          <a:xfrm>
            <a:off x="2000250" y="291703"/>
            <a:ext cx="1828800" cy="2280047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0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4" t="11111" r="19444" b="13889"/>
          <a:stretch>
            <a:fillRect/>
          </a:stretch>
        </p:blipFill>
        <p:spPr bwMode="auto">
          <a:xfrm>
            <a:off x="2057400" y="2686051"/>
            <a:ext cx="1771650" cy="2174081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0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0" t="10526" r="15788" b="7895"/>
          <a:stretch>
            <a:fillRect/>
          </a:stretch>
        </p:blipFill>
        <p:spPr bwMode="auto">
          <a:xfrm>
            <a:off x="4833937" y="345282"/>
            <a:ext cx="1795463" cy="2226469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0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1" t="14999" r="22501" b="12500"/>
          <a:stretch>
            <a:fillRect/>
          </a:stretch>
        </p:blipFill>
        <p:spPr bwMode="auto">
          <a:xfrm>
            <a:off x="4914900" y="2686050"/>
            <a:ext cx="1600200" cy="2109788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641356" y="2460152"/>
            <a:ext cx="2546595" cy="3231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1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Pilocytic Astrocytoma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98756" y="2437067"/>
            <a:ext cx="1832489" cy="369332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4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Glioblastoma</a:t>
            </a:r>
            <a:endParaRPr lang="en-US" sz="2400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3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7" t="11333" r="15000" b="5833"/>
          <a:stretch/>
        </p:blipFill>
        <p:spPr bwMode="auto">
          <a:xfrm>
            <a:off x="3829051" y="135427"/>
            <a:ext cx="2171700" cy="2594555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10000" r="16500" b="6666"/>
          <a:stretch/>
        </p:blipFill>
        <p:spPr bwMode="auto">
          <a:xfrm>
            <a:off x="1409986" y="135427"/>
            <a:ext cx="2183130" cy="2586647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5" t="21109" r="6607" b="12105"/>
          <a:stretch/>
        </p:blipFill>
        <p:spPr bwMode="auto">
          <a:xfrm>
            <a:off x="1371600" y="2914650"/>
            <a:ext cx="2198931" cy="1948815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15001" r="22222" b="14165"/>
          <a:stretch/>
        </p:blipFill>
        <p:spPr bwMode="auto">
          <a:xfrm>
            <a:off x="3829051" y="2914650"/>
            <a:ext cx="1298799" cy="1615580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257800" y="2909119"/>
            <a:ext cx="3740126" cy="600164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bIns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</a:rPr>
              <a:t>Low grade tumors may present </a:t>
            </a:r>
          </a:p>
          <a:p>
            <a:pPr algn="ctr">
              <a:defRPr/>
            </a:pPr>
            <a:r>
              <a:rPr lang="en-US" dirty="0">
                <a:solidFill>
                  <a:schemeClr val="bg1"/>
                </a:solidFill>
              </a:rPr>
              <a:t>with extensive edema. </a:t>
            </a:r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63789" y="2306576"/>
            <a:ext cx="120674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17 y, 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24199" y="4578996"/>
            <a:ext cx="2546595" cy="3231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1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Pilocytic Astrocytoma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1494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CF002B-566A-62AD-8A9E-023C5D1CA675}"/>
              </a:ext>
            </a:extLst>
          </p:cNvPr>
          <p:cNvSpPr txBox="1"/>
          <p:nvPr/>
        </p:nvSpPr>
        <p:spPr>
          <a:xfrm>
            <a:off x="3258979" y="1294477"/>
            <a:ext cx="2626040" cy="255454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16600" dirty="0">
                <a:solidFill>
                  <a:srgbClr val="FFC000"/>
                </a:solidFill>
                <a:latin typeface="Berlin Sans FB Demi" panose="020E0802020502020306" pitchFamily="34" charset="0"/>
                <a:cs typeface="Calibri" pitchFamily="34" charset="0"/>
              </a:rPr>
              <a:t>20</a:t>
            </a:r>
            <a:endParaRPr lang="en-US" sz="3300" dirty="0">
              <a:solidFill>
                <a:srgbClr val="FFC000"/>
              </a:solidFill>
              <a:latin typeface="Berlin Sans FB Demi" panose="020E0802020502020306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764110"/>
      </p:ext>
    </p:extLst>
  </p:cSld>
  <p:clrMapOvr>
    <a:masterClrMapping/>
  </p:clrMapOvr>
  <p:transition>
    <p:fade/>
  </p:transition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2"/>
          <p:cNvSpPr>
            <a:spLocks noGrp="1"/>
          </p:cNvSpPr>
          <p:nvPr>
            <p:ph type="title"/>
          </p:nvPr>
        </p:nvSpPr>
        <p:spPr>
          <a:xfrm>
            <a:off x="2115679" y="65218"/>
            <a:ext cx="4912643" cy="1138773"/>
          </a:xfrm>
        </p:spPr>
        <p:txBody>
          <a:bodyPr wrap="square"/>
          <a:lstStyle/>
          <a:p>
            <a:r>
              <a:rPr lang="en-US" dirty="0"/>
              <a:t>DIG </a:t>
            </a:r>
            <a:br>
              <a:rPr lang="en-US" dirty="0"/>
            </a:br>
            <a:r>
              <a:rPr lang="en-US" sz="2400" dirty="0"/>
              <a:t>(Desmoplastic Infantile </a:t>
            </a:r>
            <a:r>
              <a:rPr lang="en-US" sz="2400" dirty="0" err="1"/>
              <a:t>Gangioglioma</a:t>
            </a:r>
            <a:r>
              <a:rPr lang="en-US" sz="2400" dirty="0"/>
              <a:t>)</a:t>
            </a:r>
            <a:endParaRPr lang="en-US" dirty="0"/>
          </a:p>
        </p:txBody>
      </p:sp>
      <p:sp>
        <p:nvSpPr>
          <p:cNvPr id="41987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Large, cystic tumors</a:t>
            </a:r>
          </a:p>
          <a:p>
            <a:r>
              <a:rPr lang="en-US" dirty="0"/>
              <a:t>Superficial (cortical and leptomeningeal)</a:t>
            </a:r>
          </a:p>
          <a:p>
            <a:r>
              <a:rPr lang="en-US" dirty="0"/>
              <a:t>Macrocephaly</a:t>
            </a:r>
          </a:p>
          <a:p>
            <a:r>
              <a:rPr lang="en-US" dirty="0"/>
              <a:t>Enhancing solid components</a:t>
            </a:r>
          </a:p>
          <a:p>
            <a:r>
              <a:rPr lang="en-US" dirty="0">
                <a:solidFill>
                  <a:srgbClr val="FFC000"/>
                </a:solidFill>
              </a:rPr>
              <a:t>WHO grade 1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C9BD4CF-6E12-7EEC-5A51-2BDC602A5B2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876800" y="1352550"/>
            <a:ext cx="3514860" cy="33940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C2A9C569-E94A-9623-CDD1-EAEB423F82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7"/>
          <a:stretch/>
        </p:blipFill>
        <p:spPr bwMode="auto">
          <a:xfrm>
            <a:off x="1828800" y="1119233"/>
            <a:ext cx="5486400" cy="3772976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E82D4F-E7CF-CC87-3BBC-3F857DFB39B0}"/>
              </a:ext>
            </a:extLst>
          </p:cNvPr>
          <p:cNvSpPr txBox="1"/>
          <p:nvPr/>
        </p:nvSpPr>
        <p:spPr>
          <a:xfrm>
            <a:off x="4140445" y="594808"/>
            <a:ext cx="760144" cy="4616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0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DIG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199628-CD82-C9FC-5681-3DEB71E25DB0}"/>
              </a:ext>
            </a:extLst>
          </p:cNvPr>
          <p:cNvSpPr txBox="1"/>
          <p:nvPr/>
        </p:nvSpPr>
        <p:spPr>
          <a:xfrm>
            <a:off x="4000951" y="110490"/>
            <a:ext cx="1039067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9 m, F</a:t>
            </a:r>
          </a:p>
        </p:txBody>
      </p:sp>
      <p:sp>
        <p:nvSpPr>
          <p:cNvPr id="8" name="Notched Right Arrow 5">
            <a:extLst>
              <a:ext uri="{FF2B5EF4-FFF2-40B4-BE49-F238E27FC236}">
                <a16:creationId xmlns:a16="http://schemas.microsoft.com/office/drawing/2014/main" id="{25B43E31-78A3-5681-7971-5568893032D9}"/>
              </a:ext>
            </a:extLst>
          </p:cNvPr>
          <p:cNvSpPr/>
          <p:nvPr/>
        </p:nvSpPr>
        <p:spPr bwMode="auto">
          <a:xfrm rot="3422584">
            <a:off x="3194485" y="2176129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9" name="Notched Right Arrow 5">
            <a:extLst>
              <a:ext uri="{FF2B5EF4-FFF2-40B4-BE49-F238E27FC236}">
                <a16:creationId xmlns:a16="http://schemas.microsoft.com/office/drawing/2014/main" id="{E74D4E60-8600-D345-77F8-49A4EB6AF281}"/>
              </a:ext>
            </a:extLst>
          </p:cNvPr>
          <p:cNvSpPr/>
          <p:nvPr/>
        </p:nvSpPr>
        <p:spPr bwMode="auto">
          <a:xfrm rot="7953264">
            <a:off x="4826595" y="1915414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2" name="Notched Right Arrow 5">
            <a:extLst>
              <a:ext uri="{FF2B5EF4-FFF2-40B4-BE49-F238E27FC236}">
                <a16:creationId xmlns:a16="http://schemas.microsoft.com/office/drawing/2014/main" id="{BF5699BA-D885-9DB7-BD92-50D4953FA849}"/>
              </a:ext>
            </a:extLst>
          </p:cNvPr>
          <p:cNvSpPr/>
          <p:nvPr/>
        </p:nvSpPr>
        <p:spPr bwMode="auto">
          <a:xfrm rot="11526803">
            <a:off x="5669636" y="3114634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2094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" grpId="0" animBg="1"/>
      <p:bldP spid="2" grpId="1" animBg="1"/>
    </p:bld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6" t="16425" r="14894" b="6853"/>
          <a:stretch/>
        </p:blipFill>
        <p:spPr bwMode="auto">
          <a:xfrm>
            <a:off x="400051" y="178086"/>
            <a:ext cx="2171700" cy="2461260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67001" y="181896"/>
            <a:ext cx="2275285" cy="2457450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67001" y="2753646"/>
            <a:ext cx="2275285" cy="2016730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0051" y="2753646"/>
            <a:ext cx="2166424" cy="2016730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057956" y="1808964"/>
            <a:ext cx="3128549" cy="830997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marL="257175" indent="-257175">
              <a:buClr>
                <a:srgbClr val="FFFFCC"/>
              </a:buClr>
              <a:buSzPct val="70000"/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Infants (&lt;1 y)</a:t>
            </a:r>
          </a:p>
          <a:p>
            <a:pPr marL="257175" indent="-257175">
              <a:buClr>
                <a:srgbClr val="FFFFCC"/>
              </a:buClr>
              <a:buSzPct val="70000"/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Large cysts</a:t>
            </a:r>
          </a:p>
          <a:p>
            <a:pPr marL="257175" indent="-257175">
              <a:buClr>
                <a:srgbClr val="FFFFCC"/>
              </a:buClr>
              <a:buSzPct val="70000"/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Enhancing solid components</a:t>
            </a:r>
            <a:endParaRPr lang="en-US" sz="15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62477" y="183347"/>
            <a:ext cx="760144" cy="4616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0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DIG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64241" y="742950"/>
            <a:ext cx="1039067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9 m, F</a:t>
            </a:r>
          </a:p>
        </p:txBody>
      </p:sp>
      <p:sp>
        <p:nvSpPr>
          <p:cNvPr id="2" name="Notched Right Arrow 5">
            <a:extLst>
              <a:ext uri="{FF2B5EF4-FFF2-40B4-BE49-F238E27FC236}">
                <a16:creationId xmlns:a16="http://schemas.microsoft.com/office/drawing/2014/main" id="{B824D8AB-086A-2CD8-0B7B-FD00C15B40FA}"/>
              </a:ext>
            </a:extLst>
          </p:cNvPr>
          <p:cNvSpPr/>
          <p:nvPr/>
        </p:nvSpPr>
        <p:spPr bwMode="auto">
          <a:xfrm rot="13355529">
            <a:off x="4576028" y="4264518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3" name="Notched Right Arrow 5">
            <a:extLst>
              <a:ext uri="{FF2B5EF4-FFF2-40B4-BE49-F238E27FC236}">
                <a16:creationId xmlns:a16="http://schemas.microsoft.com/office/drawing/2014/main" id="{86740CE1-03A7-AB61-AA51-D1CF86671A51}"/>
              </a:ext>
            </a:extLst>
          </p:cNvPr>
          <p:cNvSpPr/>
          <p:nvPr/>
        </p:nvSpPr>
        <p:spPr bwMode="auto">
          <a:xfrm rot="7648209">
            <a:off x="2243525" y="3033788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4800" y="215385"/>
            <a:ext cx="4523272" cy="4120085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53000" y="215383"/>
            <a:ext cx="3833116" cy="4120087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86364" y="4466483"/>
            <a:ext cx="760144" cy="4616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0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DIG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4489567"/>
            <a:ext cx="1176925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 m, M</a:t>
            </a:r>
          </a:p>
        </p:txBody>
      </p:sp>
      <p:sp>
        <p:nvSpPr>
          <p:cNvPr id="2" name="Notched Right Arrow 5">
            <a:extLst>
              <a:ext uri="{FF2B5EF4-FFF2-40B4-BE49-F238E27FC236}">
                <a16:creationId xmlns:a16="http://schemas.microsoft.com/office/drawing/2014/main" id="{1BED23C7-112F-DC26-B801-FC7BAAA10FE3}"/>
              </a:ext>
            </a:extLst>
          </p:cNvPr>
          <p:cNvSpPr/>
          <p:nvPr/>
        </p:nvSpPr>
        <p:spPr bwMode="auto">
          <a:xfrm rot="3774435">
            <a:off x="784934" y="2428876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3" name="Notched Right Arrow 5">
            <a:extLst>
              <a:ext uri="{FF2B5EF4-FFF2-40B4-BE49-F238E27FC236}">
                <a16:creationId xmlns:a16="http://schemas.microsoft.com/office/drawing/2014/main" id="{57B0B203-2DC4-6BB8-81C5-68AC94BB604D}"/>
              </a:ext>
            </a:extLst>
          </p:cNvPr>
          <p:cNvSpPr/>
          <p:nvPr/>
        </p:nvSpPr>
        <p:spPr bwMode="auto">
          <a:xfrm rot="3774435">
            <a:off x="5687786" y="2337552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1051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>
          <a:xfrm>
            <a:off x="2270523" y="65218"/>
            <a:ext cx="4602956" cy="1138773"/>
          </a:xfrm>
        </p:spPr>
        <p:txBody>
          <a:bodyPr wrap="square"/>
          <a:lstStyle/>
          <a:p>
            <a:r>
              <a:rPr lang="en-US" dirty="0"/>
              <a:t>PXA </a:t>
            </a:r>
            <a:br>
              <a:rPr lang="en-US" sz="2700" dirty="0"/>
            </a:br>
            <a:r>
              <a:rPr lang="en-US" sz="2400" dirty="0"/>
              <a:t>(</a:t>
            </a:r>
            <a:r>
              <a:rPr lang="en-US" sz="2400" dirty="0" err="1"/>
              <a:t>Pleomorfic</a:t>
            </a:r>
            <a:r>
              <a:rPr lang="en-US" sz="2400" dirty="0"/>
              <a:t> </a:t>
            </a:r>
            <a:r>
              <a:rPr lang="en-US" sz="2400" dirty="0" err="1"/>
              <a:t>Xanthoastrocytoma</a:t>
            </a:r>
            <a:r>
              <a:rPr lang="en-US" sz="2400" dirty="0"/>
              <a:t>)</a:t>
            </a:r>
          </a:p>
        </p:txBody>
      </p:sp>
      <p:sp>
        <p:nvSpPr>
          <p:cNvPr id="71684" name="Content Placeholder 7"/>
          <p:cNvSpPr>
            <a:spLocks noGrp="1"/>
          </p:cNvSpPr>
          <p:nvPr>
            <p:ph sz="half" idx="1"/>
          </p:nvPr>
        </p:nvSpPr>
        <p:spPr>
          <a:xfrm>
            <a:off x="381000" y="1200151"/>
            <a:ext cx="5486400" cy="3394472"/>
          </a:xfrm>
        </p:spPr>
        <p:txBody>
          <a:bodyPr/>
          <a:lstStyle/>
          <a:p>
            <a:r>
              <a:rPr lang="en-US" sz="2400" dirty="0"/>
              <a:t>Astrocytic neoplasm of </a:t>
            </a:r>
            <a:r>
              <a:rPr lang="en-US" sz="2400" dirty="0" err="1"/>
              <a:t>childrens</a:t>
            </a:r>
            <a:r>
              <a:rPr lang="en-US" sz="2400" dirty="0"/>
              <a:t> and young adults</a:t>
            </a:r>
          </a:p>
          <a:p>
            <a:r>
              <a:rPr lang="en-US" sz="2400" dirty="0"/>
              <a:t>Generally good prognosis</a:t>
            </a:r>
          </a:p>
          <a:p>
            <a:r>
              <a:rPr lang="en-US" sz="2400" dirty="0"/>
              <a:t>Peripheral location</a:t>
            </a:r>
          </a:p>
          <a:p>
            <a:r>
              <a:rPr lang="en-US" sz="2400" dirty="0"/>
              <a:t>Cysts, edema</a:t>
            </a:r>
          </a:p>
          <a:p>
            <a:r>
              <a:rPr lang="en-US" sz="2400" dirty="0">
                <a:solidFill>
                  <a:srgbClr val="FFC000"/>
                </a:solidFill>
              </a:rPr>
              <a:t>WHO grade 2</a:t>
            </a:r>
          </a:p>
          <a:p>
            <a:pPr lvl="1"/>
            <a:r>
              <a:rPr lang="en-US" dirty="0"/>
              <a:t>Anaplastic variant</a:t>
            </a:r>
          </a:p>
          <a:p>
            <a:r>
              <a:rPr lang="en-US" sz="2400" dirty="0" err="1"/>
              <a:t>DDx</a:t>
            </a:r>
            <a:r>
              <a:rPr lang="en-US" sz="2400" dirty="0"/>
              <a:t>: </a:t>
            </a:r>
            <a:r>
              <a:rPr lang="en-US" sz="2400" dirty="0" err="1"/>
              <a:t>Ganglioglioma</a:t>
            </a:r>
            <a:endParaRPr lang="en-US" sz="2400" dirty="0"/>
          </a:p>
          <a:p>
            <a:endParaRPr lang="en-US" dirty="0"/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1" t="12362" r="19811" b="8864"/>
          <a:stretch/>
        </p:blipFill>
        <p:spPr bwMode="auto">
          <a:xfrm>
            <a:off x="6304224" y="1306195"/>
            <a:ext cx="2458776" cy="3271836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6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6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6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6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6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16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4" cstate="print"/>
          <a:srcRect l="14815" t="9259" r="12962" b="3703"/>
          <a:stretch>
            <a:fillRect/>
          </a:stretch>
        </p:blipFill>
        <p:spPr bwMode="auto">
          <a:xfrm>
            <a:off x="1447800" y="515541"/>
            <a:ext cx="1905000" cy="2295525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5" cstate="print"/>
          <a:srcRect l="16667" t="10417" r="14583" b="6250"/>
          <a:stretch>
            <a:fillRect/>
          </a:stretch>
        </p:blipFill>
        <p:spPr bwMode="auto">
          <a:xfrm>
            <a:off x="3543300" y="514350"/>
            <a:ext cx="1885950" cy="2286000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6" cstate="print"/>
          <a:srcRect l="14583" t="8333" r="12500" b="8333"/>
          <a:stretch>
            <a:fillRect/>
          </a:stretch>
        </p:blipFill>
        <p:spPr bwMode="auto">
          <a:xfrm>
            <a:off x="5657850" y="514350"/>
            <a:ext cx="2000250" cy="2286000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70661" name="Picture 5"/>
          <p:cNvPicPr>
            <a:picLocks noChangeAspect="1" noChangeArrowheads="1"/>
          </p:cNvPicPr>
          <p:nvPr/>
        </p:nvPicPr>
        <p:blipFill>
          <a:blip r:embed="rId7" cstate="print"/>
          <a:srcRect l="22221" t="16666" r="22221" b="13889"/>
          <a:stretch>
            <a:fillRect/>
          </a:stretch>
        </p:blipFill>
        <p:spPr bwMode="auto">
          <a:xfrm>
            <a:off x="1428750" y="2857500"/>
            <a:ext cx="1600200" cy="2000250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70662" name="Picture 6"/>
          <p:cNvPicPr>
            <a:picLocks noChangeAspect="1" noChangeArrowheads="1"/>
          </p:cNvPicPr>
          <p:nvPr/>
        </p:nvPicPr>
        <p:blipFill>
          <a:blip r:embed="rId8" cstate="print"/>
          <a:srcRect l="22221" t="16667" r="19444" b="13889"/>
          <a:stretch>
            <a:fillRect/>
          </a:stretch>
        </p:blipFill>
        <p:spPr bwMode="auto">
          <a:xfrm>
            <a:off x="3543300" y="2857500"/>
            <a:ext cx="1679972" cy="2000250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6881950" y="3446905"/>
            <a:ext cx="800027" cy="4616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0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PXA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91774" y="2926928"/>
            <a:ext cx="120674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10 y, 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97585" y="4488418"/>
            <a:ext cx="3504870" cy="369332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chemeClr val="accent3"/>
                </a:solidFill>
                <a:latin typeface="Calibri" pitchFamily="34" charset="0"/>
                <a:cs typeface="Calibri" pitchFamily="34" charset="0"/>
              </a:rPr>
              <a:t>Moore, …,</a:t>
            </a:r>
            <a:r>
              <a:rPr lang="en-US" sz="2400" dirty="0" err="1">
                <a:solidFill>
                  <a:schemeClr val="accent3"/>
                </a:solidFill>
                <a:latin typeface="Calibri" pitchFamily="34" charset="0"/>
                <a:cs typeface="Calibri" pitchFamily="34" charset="0"/>
              </a:rPr>
              <a:t>Koral</a:t>
            </a:r>
            <a:r>
              <a:rPr lang="en-US" sz="2400" dirty="0">
                <a:solidFill>
                  <a:schemeClr val="accent3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AJNR 2014</a:t>
            </a:r>
          </a:p>
        </p:txBody>
      </p:sp>
      <p:sp>
        <p:nvSpPr>
          <p:cNvPr id="2" name="Notched Right Arrow 5">
            <a:extLst>
              <a:ext uri="{FF2B5EF4-FFF2-40B4-BE49-F238E27FC236}">
                <a16:creationId xmlns:a16="http://schemas.microsoft.com/office/drawing/2014/main" id="{77D1D69E-B410-2B5A-D695-C60EC80AD060}"/>
              </a:ext>
            </a:extLst>
          </p:cNvPr>
          <p:cNvSpPr/>
          <p:nvPr/>
        </p:nvSpPr>
        <p:spPr bwMode="auto">
          <a:xfrm rot="12366141">
            <a:off x="6228525" y="1264687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3" name="Notched Right Arrow 5">
            <a:extLst>
              <a:ext uri="{FF2B5EF4-FFF2-40B4-BE49-F238E27FC236}">
                <a16:creationId xmlns:a16="http://schemas.microsoft.com/office/drawing/2014/main" id="{4BEB1C83-C686-C5AA-EA23-A023FD56CE14}"/>
              </a:ext>
            </a:extLst>
          </p:cNvPr>
          <p:cNvSpPr/>
          <p:nvPr/>
        </p:nvSpPr>
        <p:spPr bwMode="auto">
          <a:xfrm rot="11895026">
            <a:off x="4062800" y="3446442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0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CE3D9D-3A71-7BEC-F248-9DC6926A3B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57" r="5461" b="15976"/>
          <a:stretch/>
        </p:blipFill>
        <p:spPr>
          <a:xfrm>
            <a:off x="721521" y="321146"/>
            <a:ext cx="3798094" cy="391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680706-987E-1AD7-2DB9-398E97E17D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60" t="11799" r="18988" b="3329"/>
          <a:stretch/>
        </p:blipFill>
        <p:spPr>
          <a:xfrm>
            <a:off x="4800599" y="321146"/>
            <a:ext cx="2937449" cy="3916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A1F627-60CD-0795-5D1D-A4D28152958A}"/>
              </a:ext>
            </a:extLst>
          </p:cNvPr>
          <p:cNvSpPr txBox="1"/>
          <p:nvPr/>
        </p:nvSpPr>
        <p:spPr>
          <a:xfrm>
            <a:off x="1387969" y="4590435"/>
            <a:ext cx="894156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6 y, 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353583-32F0-6A14-99FD-9DD8866C9270}"/>
              </a:ext>
            </a:extLst>
          </p:cNvPr>
          <p:cNvSpPr txBox="1"/>
          <p:nvPr/>
        </p:nvSpPr>
        <p:spPr>
          <a:xfrm>
            <a:off x="2620568" y="4590435"/>
            <a:ext cx="3902863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Alobar Holoprosencephaly</a:t>
            </a:r>
            <a:endParaRPr lang="en-US" sz="2400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Notched Right Arrow 11">
            <a:extLst>
              <a:ext uri="{FF2B5EF4-FFF2-40B4-BE49-F238E27FC236}">
                <a16:creationId xmlns:a16="http://schemas.microsoft.com/office/drawing/2014/main" id="{51C5B2E1-5620-9D39-1F45-6A270DED3510}"/>
              </a:ext>
            </a:extLst>
          </p:cNvPr>
          <p:cNvSpPr/>
          <p:nvPr/>
        </p:nvSpPr>
        <p:spPr bwMode="auto">
          <a:xfrm rot="7788783">
            <a:off x="1711122" y="1287438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7" name="Notched Right Arrow 11">
            <a:extLst>
              <a:ext uri="{FF2B5EF4-FFF2-40B4-BE49-F238E27FC236}">
                <a16:creationId xmlns:a16="http://schemas.microsoft.com/office/drawing/2014/main" id="{66BFF1FA-9E2C-FD5C-FFDB-CE112F87C6C0}"/>
              </a:ext>
            </a:extLst>
          </p:cNvPr>
          <p:cNvSpPr/>
          <p:nvPr/>
        </p:nvSpPr>
        <p:spPr bwMode="auto">
          <a:xfrm rot="9489539">
            <a:off x="6293255" y="705728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004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86200" y="2800350"/>
            <a:ext cx="2119595" cy="2217455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686" t="17470" r="16911" b="14090"/>
          <a:stretch/>
        </p:blipFill>
        <p:spPr bwMode="auto">
          <a:xfrm>
            <a:off x="1485901" y="2800236"/>
            <a:ext cx="2117486" cy="2215250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6" t="9038" r="14270" b="22897"/>
          <a:stretch/>
        </p:blipFill>
        <p:spPr bwMode="auto">
          <a:xfrm>
            <a:off x="1485901" y="342901"/>
            <a:ext cx="2117486" cy="2217455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86200" y="342901"/>
            <a:ext cx="2119595" cy="2217455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2228" y="342901"/>
            <a:ext cx="1768376" cy="2217455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132228" y="3378569"/>
            <a:ext cx="800027" cy="4616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0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PXA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32228" y="2786663"/>
            <a:ext cx="1032014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4 y, M</a:t>
            </a:r>
          </a:p>
        </p:txBody>
      </p:sp>
      <p:sp>
        <p:nvSpPr>
          <p:cNvPr id="6" name="Notched Right Arrow 5">
            <a:extLst>
              <a:ext uri="{FF2B5EF4-FFF2-40B4-BE49-F238E27FC236}">
                <a16:creationId xmlns:a16="http://schemas.microsoft.com/office/drawing/2014/main" id="{F035360A-1CBF-D6F1-A9C5-FF69E22FC281}"/>
              </a:ext>
            </a:extLst>
          </p:cNvPr>
          <p:cNvSpPr/>
          <p:nvPr/>
        </p:nvSpPr>
        <p:spPr bwMode="auto">
          <a:xfrm rot="3774435">
            <a:off x="2419109" y="3255281"/>
            <a:ext cx="846949" cy="2857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455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5BC5EE-4BA2-B3BC-DB1A-5D58B7C44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38150"/>
            <a:ext cx="8229600" cy="3394472"/>
          </a:xfrm>
        </p:spPr>
        <p:txBody>
          <a:bodyPr/>
          <a:lstStyle/>
          <a:p>
            <a:r>
              <a:rPr lang="en-US" dirty="0"/>
              <a:t>Congenital Brain Malformations</a:t>
            </a:r>
          </a:p>
          <a:p>
            <a:r>
              <a:rPr lang="en-US" dirty="0"/>
              <a:t>Macrocephaly &amp; Hydrocephalus</a:t>
            </a:r>
          </a:p>
          <a:p>
            <a:r>
              <a:rPr lang="en-US" dirty="0" err="1"/>
              <a:t>Sellar</a:t>
            </a:r>
            <a:r>
              <a:rPr lang="en-US" dirty="0"/>
              <a:t> &amp; Suprasellar Region</a:t>
            </a:r>
          </a:p>
          <a:p>
            <a:r>
              <a:rPr lang="en-US" dirty="0"/>
              <a:t>Supratentorial Tumors</a:t>
            </a:r>
          </a:p>
          <a:p>
            <a:r>
              <a:rPr lang="en-US" dirty="0"/>
              <a:t>Infratentorial Tumors</a:t>
            </a:r>
          </a:p>
          <a:p>
            <a:r>
              <a:rPr lang="en-US" dirty="0"/>
              <a:t>Head &amp; Neck</a:t>
            </a:r>
          </a:p>
          <a:p>
            <a:r>
              <a:rPr lang="en-US" dirty="0"/>
              <a:t>Congenital Spinal Malformations</a:t>
            </a:r>
          </a:p>
        </p:txBody>
      </p:sp>
    </p:spTree>
    <p:extLst>
      <p:ext uri="{BB962C8B-B14F-4D97-AF65-F5344CB8AC3E}">
        <p14:creationId xmlns:p14="http://schemas.microsoft.com/office/powerpoint/2010/main" val="2750642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8F812-AC36-7B4C-CD5D-86280929EF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854B86-2F8E-7BCA-4AC9-7144FD9B3F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22585623-E7D3-7A73-DEAE-FFA486792D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" y="0"/>
            <a:ext cx="914311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330535"/>
      </p:ext>
    </p:extLst>
  </p:cSld>
  <p:clrMapOvr>
    <a:masterClrMapping/>
  </p:clrMapOvr>
  <p:transition>
    <p:fade/>
  </p:transition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8F812-AC36-7B4C-CD5D-86280929EF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854B86-2F8E-7BCA-4AC9-7144FD9B3F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white rectangular frame with text&#10;&#10;Description automatically generated">
            <a:extLst>
              <a:ext uri="{FF2B5EF4-FFF2-40B4-BE49-F238E27FC236}">
                <a16:creationId xmlns:a16="http://schemas.microsoft.com/office/drawing/2014/main" id="{F42B7F08-07E8-2622-DE5F-ED61D7655B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" y="0"/>
            <a:ext cx="9143111" cy="514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6EE513-5A87-DDD4-2E94-59EAD5FB62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96" t="26296" r="9896" b="20371"/>
          <a:stretch/>
        </p:blipFill>
        <p:spPr>
          <a:xfrm>
            <a:off x="1904999" y="1428750"/>
            <a:ext cx="5334001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259681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4219E6-6960-E730-C63F-BFEB5BA581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20" t="7037" r="13144" b="26296"/>
          <a:stretch/>
        </p:blipFill>
        <p:spPr>
          <a:xfrm>
            <a:off x="681925" y="507389"/>
            <a:ext cx="32004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059581-CBD4-5A19-20A2-4ACCB26217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088" t="4444" r="10192" b="15556"/>
          <a:stretch/>
        </p:blipFill>
        <p:spPr>
          <a:xfrm>
            <a:off x="4770830" y="164489"/>
            <a:ext cx="3505201" cy="411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50C7CF-451C-8144-44FD-F8EEAA5B56A8}"/>
              </a:ext>
            </a:extLst>
          </p:cNvPr>
          <p:cNvSpPr txBox="1"/>
          <p:nvPr/>
        </p:nvSpPr>
        <p:spPr>
          <a:xfrm>
            <a:off x="1387969" y="4590435"/>
            <a:ext cx="894156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6 y, 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165401-848A-8FEF-27E1-4DE00DD66592}"/>
              </a:ext>
            </a:extLst>
          </p:cNvPr>
          <p:cNvSpPr txBox="1"/>
          <p:nvPr/>
        </p:nvSpPr>
        <p:spPr>
          <a:xfrm>
            <a:off x="2620568" y="4590435"/>
            <a:ext cx="3902863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Alobar Holoprosencephaly</a:t>
            </a:r>
            <a:endParaRPr lang="en-US" sz="2400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Notched Right Arrow 11">
            <a:extLst>
              <a:ext uri="{FF2B5EF4-FFF2-40B4-BE49-F238E27FC236}">
                <a16:creationId xmlns:a16="http://schemas.microsoft.com/office/drawing/2014/main" id="{7C52AFAF-AF1C-2DCE-92C1-E7410C3614F4}"/>
              </a:ext>
            </a:extLst>
          </p:cNvPr>
          <p:cNvSpPr/>
          <p:nvPr/>
        </p:nvSpPr>
        <p:spPr bwMode="auto">
          <a:xfrm rot="7788783">
            <a:off x="2110453" y="1007086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7" name="Notched Right Arrow 11">
            <a:extLst>
              <a:ext uri="{FF2B5EF4-FFF2-40B4-BE49-F238E27FC236}">
                <a16:creationId xmlns:a16="http://schemas.microsoft.com/office/drawing/2014/main" id="{10710D45-90C9-F4C5-A1AB-4C5BE527AC3F}"/>
              </a:ext>
            </a:extLst>
          </p:cNvPr>
          <p:cNvSpPr/>
          <p:nvPr/>
        </p:nvSpPr>
        <p:spPr bwMode="auto">
          <a:xfrm rot="7788783">
            <a:off x="6834856" y="1034739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FF636A-5739-612F-B9BC-4B59A990B41C}"/>
              </a:ext>
            </a:extLst>
          </p:cNvPr>
          <p:cNvSpPr txBox="1"/>
          <p:nvPr/>
        </p:nvSpPr>
        <p:spPr>
          <a:xfrm>
            <a:off x="6629400" y="292789"/>
            <a:ext cx="2242793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Monoventricle</a:t>
            </a:r>
            <a:endParaRPr lang="en-US" sz="24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6762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5BC5EE-4BA2-B3BC-DB1A-5D58B7C44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38150"/>
            <a:ext cx="8229600" cy="3394472"/>
          </a:xfrm>
        </p:spPr>
        <p:txBody>
          <a:bodyPr/>
          <a:lstStyle/>
          <a:p>
            <a:r>
              <a:rPr lang="en-US" dirty="0"/>
              <a:t>Congenital Brain Malformations</a:t>
            </a:r>
          </a:p>
          <a:p>
            <a:r>
              <a:rPr lang="en-US" dirty="0"/>
              <a:t>Macrocephaly &amp; Hydrocephalus</a:t>
            </a:r>
          </a:p>
          <a:p>
            <a:r>
              <a:rPr lang="en-US" dirty="0" err="1"/>
              <a:t>Sellar</a:t>
            </a:r>
            <a:r>
              <a:rPr lang="en-US" dirty="0"/>
              <a:t> &amp; Suprasellar Region</a:t>
            </a:r>
          </a:p>
          <a:p>
            <a:r>
              <a:rPr lang="en-US" dirty="0"/>
              <a:t>Supratentorial Tumors</a:t>
            </a:r>
          </a:p>
          <a:p>
            <a:r>
              <a:rPr lang="en-US" dirty="0"/>
              <a:t>Infratentorial Tumors</a:t>
            </a:r>
          </a:p>
          <a:p>
            <a:r>
              <a:rPr lang="en-US" dirty="0"/>
              <a:t>Head &amp; Neck</a:t>
            </a:r>
          </a:p>
          <a:p>
            <a:r>
              <a:rPr lang="en-US" dirty="0"/>
              <a:t>Congenital Spinal Malformations</a:t>
            </a:r>
          </a:p>
        </p:txBody>
      </p:sp>
    </p:spTree>
    <p:extLst>
      <p:ext uri="{BB962C8B-B14F-4D97-AF65-F5344CB8AC3E}">
        <p14:creationId xmlns:p14="http://schemas.microsoft.com/office/powerpoint/2010/main" val="11063900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FE025AB-AD24-5717-9FC7-F41D5867BD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232" t="10000" r="18324" b="12222"/>
          <a:stretch/>
        </p:blipFill>
        <p:spPr>
          <a:xfrm>
            <a:off x="6477000" y="971550"/>
            <a:ext cx="2209801" cy="2667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39F901-0630-5C9B-A38A-7D1F8DA2CA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51" t="19049" r="20843" b="23809"/>
          <a:stretch/>
        </p:blipFill>
        <p:spPr>
          <a:xfrm>
            <a:off x="3544733" y="971550"/>
            <a:ext cx="2889251" cy="2667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E70D052-972A-18CA-6CDA-C3FDA7C2C5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048" t="16667" r="4762" b="19048"/>
          <a:stretch/>
        </p:blipFill>
        <p:spPr>
          <a:xfrm>
            <a:off x="383843" y="971550"/>
            <a:ext cx="3160890" cy="2667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1A42C0-47BB-6613-FCC4-5F29C84A8D2F}"/>
              </a:ext>
            </a:extLst>
          </p:cNvPr>
          <p:cNvSpPr txBox="1"/>
          <p:nvPr/>
        </p:nvSpPr>
        <p:spPr>
          <a:xfrm>
            <a:off x="1315513" y="4590435"/>
            <a:ext cx="1039067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4 m, 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6FB23E-AC46-2D4D-2F33-3CF8D33C7489}"/>
              </a:ext>
            </a:extLst>
          </p:cNvPr>
          <p:cNvSpPr txBox="1"/>
          <p:nvPr/>
        </p:nvSpPr>
        <p:spPr>
          <a:xfrm>
            <a:off x="2620568" y="4590435"/>
            <a:ext cx="3902863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Alobar Holoprosencephaly</a:t>
            </a:r>
            <a:endParaRPr lang="en-US" sz="2400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Notched Right Arrow 11">
            <a:extLst>
              <a:ext uri="{FF2B5EF4-FFF2-40B4-BE49-F238E27FC236}">
                <a16:creationId xmlns:a16="http://schemas.microsoft.com/office/drawing/2014/main" id="{BAA7FD06-EC82-AC4D-1256-E04884B0C7CE}"/>
              </a:ext>
            </a:extLst>
          </p:cNvPr>
          <p:cNvSpPr/>
          <p:nvPr/>
        </p:nvSpPr>
        <p:spPr bwMode="auto">
          <a:xfrm rot="7788783">
            <a:off x="2035092" y="1135039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5" name="Notched Right Arrow 11">
            <a:extLst>
              <a:ext uri="{FF2B5EF4-FFF2-40B4-BE49-F238E27FC236}">
                <a16:creationId xmlns:a16="http://schemas.microsoft.com/office/drawing/2014/main" id="{9E1C36AE-DAD2-58EA-599D-5A5FD580D031}"/>
              </a:ext>
            </a:extLst>
          </p:cNvPr>
          <p:cNvSpPr/>
          <p:nvPr/>
        </p:nvSpPr>
        <p:spPr bwMode="auto">
          <a:xfrm rot="3254982">
            <a:off x="3279761" y="1154379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E7491B-F466-3627-9A1D-B1F7031C07E9}"/>
              </a:ext>
            </a:extLst>
          </p:cNvPr>
          <p:cNvSpPr txBox="1"/>
          <p:nvPr/>
        </p:nvSpPr>
        <p:spPr>
          <a:xfrm>
            <a:off x="2313529" y="251252"/>
            <a:ext cx="2242793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Monoventricle</a:t>
            </a:r>
            <a:endParaRPr lang="en-US" sz="24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Notched Right Arrow 11">
            <a:extLst>
              <a:ext uri="{FF2B5EF4-FFF2-40B4-BE49-F238E27FC236}">
                <a16:creationId xmlns:a16="http://schemas.microsoft.com/office/drawing/2014/main" id="{0604779E-AB64-6B2C-3AEF-2D387A667507}"/>
              </a:ext>
            </a:extLst>
          </p:cNvPr>
          <p:cNvSpPr/>
          <p:nvPr/>
        </p:nvSpPr>
        <p:spPr bwMode="auto">
          <a:xfrm rot="3238391">
            <a:off x="6240473" y="848371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3739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33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8" t="13803" r="24219" b="41145"/>
          <a:stretch/>
        </p:blipFill>
        <p:spPr bwMode="auto">
          <a:xfrm>
            <a:off x="76200" y="819146"/>
            <a:ext cx="3490664" cy="3019425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533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75996" y="819147"/>
            <a:ext cx="2649117" cy="3019424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81159" y="4227299"/>
            <a:ext cx="1080745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4 d, 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05466" y="4227299"/>
            <a:ext cx="4390176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Semilobar</a:t>
            </a:r>
            <a:r>
              <a:rPr lang="en-US" sz="27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Holoprosencephaly</a:t>
            </a:r>
            <a:endParaRPr lang="en-US" sz="2400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57958F-04DB-9A0A-4C14-2C8094749C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278" t="25000" r="27483" b="20833"/>
          <a:stretch/>
        </p:blipFill>
        <p:spPr>
          <a:xfrm>
            <a:off x="6429837" y="819148"/>
            <a:ext cx="2577507" cy="3019423"/>
          </a:xfrm>
          <a:prstGeom prst="rect">
            <a:avLst/>
          </a:prstGeom>
          <a:ln>
            <a:solidFill>
              <a:schemeClr val="accent3">
                <a:lumMod val="95000"/>
              </a:schemeClr>
            </a:solidFill>
          </a:ln>
        </p:spPr>
      </p:pic>
      <p:sp>
        <p:nvSpPr>
          <p:cNvPr id="3" name="Notched Right Arrow 11">
            <a:extLst>
              <a:ext uri="{FF2B5EF4-FFF2-40B4-BE49-F238E27FC236}">
                <a16:creationId xmlns:a16="http://schemas.microsoft.com/office/drawing/2014/main" id="{F5229D17-807F-240B-578C-3CE09A631E15}"/>
              </a:ext>
            </a:extLst>
          </p:cNvPr>
          <p:cNvSpPr/>
          <p:nvPr/>
        </p:nvSpPr>
        <p:spPr bwMode="auto">
          <a:xfrm rot="7499122">
            <a:off x="1648484" y="1081436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6" name="Notched Right Arrow 11">
            <a:extLst>
              <a:ext uri="{FF2B5EF4-FFF2-40B4-BE49-F238E27FC236}">
                <a16:creationId xmlns:a16="http://schemas.microsoft.com/office/drawing/2014/main" id="{9FBA0E12-E89E-FDD3-FFAF-96BF6F441BDA}"/>
              </a:ext>
            </a:extLst>
          </p:cNvPr>
          <p:cNvSpPr/>
          <p:nvPr/>
        </p:nvSpPr>
        <p:spPr bwMode="auto">
          <a:xfrm rot="8181452">
            <a:off x="4874748" y="933897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7" name="Notched Right Arrow 11">
            <a:extLst>
              <a:ext uri="{FF2B5EF4-FFF2-40B4-BE49-F238E27FC236}">
                <a16:creationId xmlns:a16="http://schemas.microsoft.com/office/drawing/2014/main" id="{26F410D4-28B7-331C-49B1-4CF6E5A2D003}"/>
              </a:ext>
            </a:extLst>
          </p:cNvPr>
          <p:cNvSpPr/>
          <p:nvPr/>
        </p:nvSpPr>
        <p:spPr bwMode="auto">
          <a:xfrm rot="2719706">
            <a:off x="6363230" y="961742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2977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5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9A2E37-1150-4D63-F55A-210E5BC136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1" t="4167" r="6885" b="18750"/>
          <a:stretch/>
        </p:blipFill>
        <p:spPr>
          <a:xfrm>
            <a:off x="140049" y="971549"/>
            <a:ext cx="3365151" cy="2895595"/>
          </a:xfrm>
          <a:prstGeom prst="rect">
            <a:avLst/>
          </a:prstGeom>
          <a:ln>
            <a:solidFill>
              <a:schemeClr val="accent3">
                <a:lumMod val="9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74C6D7-8B3C-4F71-9EBC-9008902AD9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137" t="17382" r="21049" b="29285"/>
          <a:stretch/>
        </p:blipFill>
        <p:spPr>
          <a:xfrm>
            <a:off x="6093885" y="971551"/>
            <a:ext cx="2976032" cy="2895596"/>
          </a:xfrm>
          <a:prstGeom prst="rect">
            <a:avLst/>
          </a:prstGeom>
          <a:ln>
            <a:solidFill>
              <a:schemeClr val="accent3">
                <a:lumMod val="9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F8305D-4344-6B55-37F3-5F5520523B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592" t="14327" r="14114" b="10118"/>
          <a:stretch/>
        </p:blipFill>
        <p:spPr>
          <a:xfrm>
            <a:off x="3581400" y="971550"/>
            <a:ext cx="2441386" cy="2895598"/>
          </a:xfrm>
          <a:prstGeom prst="rect">
            <a:avLst/>
          </a:prstGeom>
          <a:ln>
            <a:solidFill>
              <a:schemeClr val="accent3">
                <a:lumMod val="95000"/>
              </a:schemeClr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9CF761-4535-6B56-83C6-05C44B18F686}"/>
              </a:ext>
            </a:extLst>
          </p:cNvPr>
          <p:cNvSpPr txBox="1"/>
          <p:nvPr/>
        </p:nvSpPr>
        <p:spPr>
          <a:xfrm>
            <a:off x="1214635" y="4227299"/>
            <a:ext cx="1213794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17 m, 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6A7F6B-D7FE-EF85-AECC-FEF6257A5A04}"/>
              </a:ext>
            </a:extLst>
          </p:cNvPr>
          <p:cNvSpPr txBox="1"/>
          <p:nvPr/>
        </p:nvSpPr>
        <p:spPr>
          <a:xfrm>
            <a:off x="2805466" y="4227299"/>
            <a:ext cx="4390176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Semilobar</a:t>
            </a:r>
            <a:r>
              <a:rPr lang="en-US" sz="27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Holoprosencephaly</a:t>
            </a:r>
            <a:endParaRPr lang="en-US" sz="2400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Notched Right Arrow 11">
            <a:extLst>
              <a:ext uri="{FF2B5EF4-FFF2-40B4-BE49-F238E27FC236}">
                <a16:creationId xmlns:a16="http://schemas.microsoft.com/office/drawing/2014/main" id="{9235AC5E-9156-3AF4-A3CD-2E4A323A4A53}"/>
              </a:ext>
            </a:extLst>
          </p:cNvPr>
          <p:cNvSpPr/>
          <p:nvPr/>
        </p:nvSpPr>
        <p:spPr bwMode="auto">
          <a:xfrm rot="7499122">
            <a:off x="2102153" y="1310035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8" name="Notched Right Arrow 11">
            <a:extLst>
              <a:ext uri="{FF2B5EF4-FFF2-40B4-BE49-F238E27FC236}">
                <a16:creationId xmlns:a16="http://schemas.microsoft.com/office/drawing/2014/main" id="{3B0BDF83-FA2E-A601-DEF2-25027689A85C}"/>
              </a:ext>
            </a:extLst>
          </p:cNvPr>
          <p:cNvSpPr/>
          <p:nvPr/>
        </p:nvSpPr>
        <p:spPr bwMode="auto">
          <a:xfrm rot="7499122">
            <a:off x="4500950" y="1026616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9" name="Notched Right Arrow 11">
            <a:extLst>
              <a:ext uri="{FF2B5EF4-FFF2-40B4-BE49-F238E27FC236}">
                <a16:creationId xmlns:a16="http://schemas.microsoft.com/office/drawing/2014/main" id="{C7694569-ECAF-A33F-4A54-F7FA135F6EB4}"/>
              </a:ext>
            </a:extLst>
          </p:cNvPr>
          <p:cNvSpPr/>
          <p:nvPr/>
        </p:nvSpPr>
        <p:spPr bwMode="auto">
          <a:xfrm rot="7499122">
            <a:off x="7483824" y="1462434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3215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560876" y="249884"/>
            <a:ext cx="4022255" cy="769441"/>
          </a:xfrm>
        </p:spPr>
        <p:txBody>
          <a:bodyPr wrap="none"/>
          <a:lstStyle/>
          <a:p>
            <a:r>
              <a:rPr lang="en-US" dirty="0"/>
              <a:t>Corpus Callosum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5900" y="1200151"/>
            <a:ext cx="6115050" cy="3394472"/>
          </a:xfrm>
        </p:spPr>
        <p:txBody>
          <a:bodyPr/>
          <a:lstStyle/>
          <a:p>
            <a:pPr marL="385763" indent="-385763">
              <a:buFont typeface="+mj-lt"/>
              <a:buAutoNum type="arabicPeriod"/>
            </a:pPr>
            <a:r>
              <a:rPr lang="en-US" dirty="0"/>
              <a:t>Posterior genu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/>
              <a:t>Anterior body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/>
              <a:t>Anterior genu/ posterior body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 err="1"/>
              <a:t>Splenium</a:t>
            </a:r>
            <a:endParaRPr lang="en-US" dirty="0"/>
          </a:p>
          <a:p>
            <a:pPr marL="385763" indent="-385763">
              <a:buFont typeface="+mj-lt"/>
              <a:buAutoNum type="arabicPeriod"/>
            </a:pPr>
            <a:r>
              <a:rPr lang="en-US" dirty="0"/>
              <a:t>Rostrum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74276" y="1028700"/>
            <a:ext cx="1069524" cy="2850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25" dirty="0">
                <a:solidFill>
                  <a:schemeClr val="accent3"/>
                </a:solidFill>
                <a:latin typeface="Calisto M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090313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2906" y="2276475"/>
            <a:ext cx="3593306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2905" y="3257550"/>
            <a:ext cx="6381041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http://www.radiology.ucsf.edu/sites/all/files/wysiwyg/Charles_Raybaud_M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430" y="299580"/>
            <a:ext cx="1531145" cy="186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4309" name="Picture 5" descr="http://www.ucsfbenioffchildrens.org/images/doctors/5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50" y="283381"/>
            <a:ext cx="1314177" cy="187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4306" name="Picture 2" descr="http://ecx.images-amazon.com/images/I/51UBN8WYp8L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21367" y="299580"/>
            <a:ext cx="3193529" cy="316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4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4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3798" y="1460898"/>
            <a:ext cx="5536406" cy="2221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030" t="2424"/>
          <a:stretch/>
        </p:blipFill>
        <p:spPr bwMode="auto">
          <a:xfrm>
            <a:off x="1295400" y="990600"/>
            <a:ext cx="3048000" cy="3067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7700" y="1085850"/>
            <a:ext cx="3353033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9194" y="4552948"/>
            <a:ext cx="2736056" cy="302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otched Right Arrow 11">
            <a:extLst>
              <a:ext uri="{FF2B5EF4-FFF2-40B4-BE49-F238E27FC236}">
                <a16:creationId xmlns:a16="http://schemas.microsoft.com/office/drawing/2014/main" id="{D2FF3A75-ACAF-4EFF-A6E4-D02E263D840C}"/>
              </a:ext>
            </a:extLst>
          </p:cNvPr>
          <p:cNvSpPr/>
          <p:nvPr/>
        </p:nvSpPr>
        <p:spPr bwMode="auto">
          <a:xfrm rot="6688912">
            <a:off x="2331175" y="1194432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3" name="Notched Right Arrow 11">
            <a:extLst>
              <a:ext uri="{FF2B5EF4-FFF2-40B4-BE49-F238E27FC236}">
                <a16:creationId xmlns:a16="http://schemas.microsoft.com/office/drawing/2014/main" id="{56DCA54B-4626-7DC6-D12C-954A06BB8C33}"/>
              </a:ext>
            </a:extLst>
          </p:cNvPr>
          <p:cNvSpPr/>
          <p:nvPr/>
        </p:nvSpPr>
        <p:spPr bwMode="auto">
          <a:xfrm rot="6688912">
            <a:off x="5874591" y="1346831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89C614-59FF-0935-19B9-A3EF94F404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00" t="5699" r="3271" b="5051"/>
          <a:stretch/>
        </p:blipFill>
        <p:spPr>
          <a:xfrm>
            <a:off x="4899180" y="500702"/>
            <a:ext cx="3505201" cy="3366447"/>
          </a:xfrm>
          <a:prstGeom prst="rect">
            <a:avLst/>
          </a:prstGeom>
          <a:ln>
            <a:solidFill>
              <a:schemeClr val="accent3">
                <a:lumMod val="9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2AC2B6-148E-030B-D984-932CE6C2F1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33" t="6666" r="12381" b="7619"/>
          <a:stretch/>
        </p:blipFill>
        <p:spPr>
          <a:xfrm>
            <a:off x="924094" y="438150"/>
            <a:ext cx="2971799" cy="3428999"/>
          </a:xfrm>
          <a:prstGeom prst="rect">
            <a:avLst/>
          </a:prstGeom>
          <a:ln>
            <a:solidFill>
              <a:schemeClr val="accent3">
                <a:lumMod val="95000"/>
              </a:schemeClr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A1D703-5FCD-8BB9-5509-EFC923245870}"/>
              </a:ext>
            </a:extLst>
          </p:cNvPr>
          <p:cNvSpPr txBox="1"/>
          <p:nvPr/>
        </p:nvSpPr>
        <p:spPr>
          <a:xfrm>
            <a:off x="1233069" y="4227299"/>
            <a:ext cx="1176925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9 m, 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11AB10-AA46-CB05-5E87-24313DB203E0}"/>
              </a:ext>
            </a:extLst>
          </p:cNvPr>
          <p:cNvSpPr txBox="1"/>
          <p:nvPr/>
        </p:nvSpPr>
        <p:spPr>
          <a:xfrm>
            <a:off x="2979288" y="4193501"/>
            <a:ext cx="3185424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Septo</a:t>
            </a:r>
            <a:r>
              <a:rPr lang="en-US" sz="27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-optic Dysplasia</a:t>
            </a:r>
            <a:endParaRPr lang="en-US" sz="2400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Notched Right Arrow 11">
            <a:extLst>
              <a:ext uri="{FF2B5EF4-FFF2-40B4-BE49-F238E27FC236}">
                <a16:creationId xmlns:a16="http://schemas.microsoft.com/office/drawing/2014/main" id="{2A24FA7C-D929-9C58-1603-29F8CFE30605}"/>
              </a:ext>
            </a:extLst>
          </p:cNvPr>
          <p:cNvSpPr/>
          <p:nvPr/>
        </p:nvSpPr>
        <p:spPr bwMode="auto">
          <a:xfrm rot="6167497">
            <a:off x="5895416" y="1614538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7" name="Notched Right Arrow 11">
            <a:extLst>
              <a:ext uri="{FF2B5EF4-FFF2-40B4-BE49-F238E27FC236}">
                <a16:creationId xmlns:a16="http://schemas.microsoft.com/office/drawing/2014/main" id="{734CD7F9-B8A3-54CB-A0B4-5D9F674B546D}"/>
              </a:ext>
            </a:extLst>
          </p:cNvPr>
          <p:cNvSpPr/>
          <p:nvPr/>
        </p:nvSpPr>
        <p:spPr bwMode="auto">
          <a:xfrm rot="7743190">
            <a:off x="2305127" y="962804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A39EBA-5504-FAF3-06D7-3891220ABAFC}"/>
              </a:ext>
            </a:extLst>
          </p:cNvPr>
          <p:cNvSpPr txBox="1"/>
          <p:nvPr/>
        </p:nvSpPr>
        <p:spPr>
          <a:xfrm>
            <a:off x="4800600" y="490639"/>
            <a:ext cx="3702360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Ectopic Neurohypophysis</a:t>
            </a:r>
            <a:endParaRPr lang="en-US" sz="24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0A89F3-8FC9-C651-0D9A-A0412F11FB0A}"/>
              </a:ext>
            </a:extLst>
          </p:cNvPr>
          <p:cNvSpPr txBox="1"/>
          <p:nvPr/>
        </p:nvSpPr>
        <p:spPr>
          <a:xfrm>
            <a:off x="431990" y="490640"/>
            <a:ext cx="3956019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Absent Septum Pellucidum</a:t>
            </a:r>
            <a:endParaRPr lang="en-US" sz="24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4928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81A89C-F41E-E3E5-7CB9-46C4A13C8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789" y="685800"/>
            <a:ext cx="3771900" cy="3771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B879D3-F4C2-138C-53A1-E0B3D71F35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480" y="685800"/>
            <a:ext cx="3771900" cy="37719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6BBFB9-C6A8-DE95-0535-3FCE0FADA808}"/>
              </a:ext>
            </a:extLst>
          </p:cNvPr>
          <p:cNvSpPr txBox="1"/>
          <p:nvPr/>
        </p:nvSpPr>
        <p:spPr>
          <a:xfrm>
            <a:off x="1233069" y="4227299"/>
            <a:ext cx="1176925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9 m, 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4E9C6F-22D0-9579-E375-D2E1C2595667}"/>
              </a:ext>
            </a:extLst>
          </p:cNvPr>
          <p:cNvSpPr txBox="1"/>
          <p:nvPr/>
        </p:nvSpPr>
        <p:spPr>
          <a:xfrm>
            <a:off x="2979288" y="4227299"/>
            <a:ext cx="3185424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Septo</a:t>
            </a:r>
            <a:r>
              <a:rPr lang="en-US" sz="27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-optic Dysplasia</a:t>
            </a:r>
            <a:endParaRPr lang="en-US" sz="2400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Notched Right Arrow 11">
            <a:extLst>
              <a:ext uri="{FF2B5EF4-FFF2-40B4-BE49-F238E27FC236}">
                <a16:creationId xmlns:a16="http://schemas.microsoft.com/office/drawing/2014/main" id="{A835762F-E6EF-52F4-A53A-8C2782E7CC61}"/>
              </a:ext>
            </a:extLst>
          </p:cNvPr>
          <p:cNvSpPr/>
          <p:nvPr/>
        </p:nvSpPr>
        <p:spPr bwMode="auto">
          <a:xfrm rot="7743190">
            <a:off x="2321480" y="1443714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6" name="Notched Right Arrow 11">
            <a:extLst>
              <a:ext uri="{FF2B5EF4-FFF2-40B4-BE49-F238E27FC236}">
                <a16:creationId xmlns:a16="http://schemas.microsoft.com/office/drawing/2014/main" id="{78E0503F-B0E3-C13B-1598-C03FDE22BE87}"/>
              </a:ext>
            </a:extLst>
          </p:cNvPr>
          <p:cNvSpPr/>
          <p:nvPr/>
        </p:nvSpPr>
        <p:spPr bwMode="auto">
          <a:xfrm rot="7743190">
            <a:off x="6219735" y="1215114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6492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CF002B-566A-62AD-8A9E-023C5D1CA675}"/>
              </a:ext>
            </a:extLst>
          </p:cNvPr>
          <p:cNvSpPr txBox="1"/>
          <p:nvPr/>
        </p:nvSpPr>
        <p:spPr>
          <a:xfrm>
            <a:off x="3892166" y="1294477"/>
            <a:ext cx="1359668" cy="255454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16600" dirty="0">
                <a:solidFill>
                  <a:srgbClr val="FFC000"/>
                </a:solidFill>
                <a:latin typeface="Berlin Sans FB Demi" panose="020E0802020502020306" pitchFamily="34" charset="0"/>
                <a:cs typeface="Calibri" pitchFamily="34" charset="0"/>
              </a:rPr>
              <a:t>4</a:t>
            </a:r>
            <a:endParaRPr lang="en-US" sz="3300" dirty="0">
              <a:solidFill>
                <a:srgbClr val="FFC000"/>
              </a:solidFill>
              <a:latin typeface="Berlin Sans FB Demi" panose="020E0802020502020306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04113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5BC5EE-4BA2-B3BC-DB1A-5D58B7C44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38150"/>
            <a:ext cx="8229600" cy="3394472"/>
          </a:xfrm>
        </p:spPr>
        <p:txBody>
          <a:bodyPr/>
          <a:lstStyle/>
          <a:p>
            <a:r>
              <a:rPr lang="en-US" dirty="0"/>
              <a:t>Congenital Brain Malformations</a:t>
            </a:r>
          </a:p>
          <a:p>
            <a:r>
              <a:rPr lang="en-US" dirty="0"/>
              <a:t>Macrocephaly &amp; Hydrocephalus</a:t>
            </a:r>
          </a:p>
          <a:p>
            <a:r>
              <a:rPr lang="en-US" dirty="0" err="1"/>
              <a:t>Sellar</a:t>
            </a:r>
            <a:r>
              <a:rPr lang="en-US" dirty="0"/>
              <a:t> &amp; Suprasellar Region</a:t>
            </a:r>
          </a:p>
          <a:p>
            <a:r>
              <a:rPr lang="en-US" dirty="0"/>
              <a:t>Supratentorial Tumors</a:t>
            </a:r>
          </a:p>
          <a:p>
            <a:r>
              <a:rPr lang="en-US" dirty="0"/>
              <a:t>Infratentorial Tumors</a:t>
            </a:r>
          </a:p>
          <a:p>
            <a:r>
              <a:rPr lang="en-US" dirty="0"/>
              <a:t>Head &amp; Neck</a:t>
            </a:r>
          </a:p>
          <a:p>
            <a:r>
              <a:rPr lang="en-US" dirty="0"/>
              <a:t>Congenital Spinal Malformations</a:t>
            </a:r>
          </a:p>
        </p:txBody>
      </p:sp>
    </p:spTree>
    <p:extLst>
      <p:ext uri="{BB962C8B-B14F-4D97-AF65-F5344CB8AC3E}">
        <p14:creationId xmlns:p14="http://schemas.microsoft.com/office/powerpoint/2010/main" val="14064822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4735" y="3305176"/>
            <a:ext cx="5097870" cy="1323439"/>
          </a:xfrm>
        </p:spPr>
        <p:txBody>
          <a:bodyPr wrap="none"/>
          <a:lstStyle/>
          <a:p>
            <a:r>
              <a:rPr lang="en-US" dirty="0"/>
              <a:t>Cortical formation</a:t>
            </a:r>
            <a:br>
              <a:rPr lang="en-US" dirty="0"/>
            </a:br>
            <a:r>
              <a:rPr lang="en-US" dirty="0"/>
              <a:t>abnormalities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700" dirty="0"/>
              <a:t>Proliferation</a:t>
            </a:r>
          </a:p>
        </p:txBody>
      </p:sp>
      <p:pic>
        <p:nvPicPr>
          <p:cNvPr id="4" name="Picture 3" descr="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86200" y="114300"/>
            <a:ext cx="3848100" cy="2735708"/>
          </a:xfrm>
          <a:prstGeom prst="rect">
            <a:avLst/>
          </a:prstGeom>
          <a:ln>
            <a:solidFill>
              <a:schemeClr val="accent3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554533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5A932F-A524-42F5-A38F-D7CBB7977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898518"/>
            <a:ext cx="6858000" cy="33464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8F54BB-5B96-4A02-98FE-63DADE2BBB4C}"/>
              </a:ext>
            </a:extLst>
          </p:cNvPr>
          <p:cNvSpPr txBox="1"/>
          <p:nvPr/>
        </p:nvSpPr>
        <p:spPr>
          <a:xfrm>
            <a:off x="4495413" y="4629150"/>
            <a:ext cx="3338671" cy="3231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1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Abdel </a:t>
            </a:r>
            <a:r>
              <a:rPr lang="en-US" sz="21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Rezak</a:t>
            </a:r>
            <a:r>
              <a:rPr lang="en-US" sz="21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et al. </a:t>
            </a:r>
            <a:r>
              <a:rPr lang="en-US" sz="21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AJNR 2009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5CC0D88-1201-4D66-BCD8-488EBADD88ED}"/>
              </a:ext>
            </a:extLst>
          </p:cNvPr>
          <p:cNvSpPr/>
          <p:nvPr/>
        </p:nvSpPr>
        <p:spPr bwMode="auto">
          <a:xfrm>
            <a:off x="1371600" y="1885950"/>
            <a:ext cx="1085850" cy="342900"/>
          </a:xfrm>
          <a:prstGeom prst="roundRect">
            <a:avLst/>
          </a:prstGeom>
          <a:solidFill>
            <a:srgbClr val="FFFF00">
              <a:alpha val="4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BF82EAF-B657-4618-B422-811873969E85}"/>
              </a:ext>
            </a:extLst>
          </p:cNvPr>
          <p:cNvSpPr/>
          <p:nvPr/>
        </p:nvSpPr>
        <p:spPr bwMode="auto">
          <a:xfrm>
            <a:off x="2819400" y="1887406"/>
            <a:ext cx="1981200" cy="342900"/>
          </a:xfrm>
          <a:prstGeom prst="roundRect">
            <a:avLst/>
          </a:prstGeom>
          <a:solidFill>
            <a:srgbClr val="FFC000">
              <a:alpha val="4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FC8E7D8-24BF-48BA-B03F-D6EC6C421EE6}"/>
              </a:ext>
            </a:extLst>
          </p:cNvPr>
          <p:cNvSpPr/>
          <p:nvPr/>
        </p:nvSpPr>
        <p:spPr bwMode="auto">
          <a:xfrm>
            <a:off x="5087387" y="1864442"/>
            <a:ext cx="1770613" cy="342900"/>
          </a:xfrm>
          <a:prstGeom prst="roundRect">
            <a:avLst/>
          </a:prstGeom>
          <a:solidFill>
            <a:srgbClr val="FF0000">
              <a:alpha val="4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3449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 l="10000" t="17500" r="10000" b="15000"/>
          <a:stretch>
            <a:fillRect/>
          </a:stretch>
        </p:blipFill>
        <p:spPr bwMode="auto">
          <a:xfrm>
            <a:off x="2127249" y="361950"/>
            <a:ext cx="4889501" cy="4125516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4087856" y="4629150"/>
            <a:ext cx="942887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2 d, F</a:t>
            </a:r>
          </a:p>
        </p:txBody>
      </p:sp>
    </p:spTree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13155" y="3467100"/>
            <a:ext cx="942887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2 d, F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20000" t="17500" r="17500" b="10000"/>
          <a:stretch>
            <a:fillRect/>
          </a:stretch>
        </p:blipFill>
        <p:spPr bwMode="auto">
          <a:xfrm>
            <a:off x="1617936" y="400050"/>
            <a:ext cx="2536278" cy="2942082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 l="25000" t="25000" r="22500" b="17500"/>
          <a:stretch>
            <a:fillRect/>
          </a:stretch>
        </p:blipFill>
        <p:spPr bwMode="auto">
          <a:xfrm>
            <a:off x="4653997" y="400050"/>
            <a:ext cx="2661203" cy="2914650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386636" y="4057650"/>
            <a:ext cx="6466001" cy="369332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en-US" sz="24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Microlissencephaly</a:t>
            </a:r>
            <a:r>
              <a:rPr lang="en-US" sz="24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with Simplified </a:t>
            </a:r>
            <a:r>
              <a:rPr lang="en-US" sz="24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Gyral</a:t>
            </a:r>
            <a:r>
              <a:rPr lang="en-US" sz="24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Pattern) </a:t>
            </a:r>
            <a:endParaRPr lang="en-US" sz="1500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84263" y="3557605"/>
            <a:ext cx="2003625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Proliferation</a:t>
            </a: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</a:t>
            </a:r>
          </a:p>
        </p:txBody>
      </p:sp>
      <p:sp>
        <p:nvSpPr>
          <p:cNvPr id="3" name="Down Arrow 2"/>
          <p:cNvSpPr/>
          <p:nvPr/>
        </p:nvSpPr>
        <p:spPr bwMode="auto">
          <a:xfrm>
            <a:off x="4057650" y="3557605"/>
            <a:ext cx="228600" cy="415499"/>
          </a:xfrm>
          <a:prstGeom prst="downArrow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0105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5A932F-A524-42F5-A38F-D7CBB7977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898518"/>
            <a:ext cx="6858000" cy="33464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8F54BB-5B96-4A02-98FE-63DADE2BBB4C}"/>
              </a:ext>
            </a:extLst>
          </p:cNvPr>
          <p:cNvSpPr txBox="1"/>
          <p:nvPr/>
        </p:nvSpPr>
        <p:spPr>
          <a:xfrm>
            <a:off x="4495413" y="4629150"/>
            <a:ext cx="3338671" cy="3231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1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Abdel </a:t>
            </a:r>
            <a:r>
              <a:rPr lang="en-US" sz="21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Rezak</a:t>
            </a:r>
            <a:r>
              <a:rPr lang="en-US" sz="21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et al. </a:t>
            </a:r>
            <a:r>
              <a:rPr lang="en-US" sz="21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AJNR 2009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5CC0D88-1201-4D66-BCD8-488EBADD88ED}"/>
              </a:ext>
            </a:extLst>
          </p:cNvPr>
          <p:cNvSpPr/>
          <p:nvPr/>
        </p:nvSpPr>
        <p:spPr bwMode="auto">
          <a:xfrm>
            <a:off x="1371600" y="1885950"/>
            <a:ext cx="1085850" cy="342900"/>
          </a:xfrm>
          <a:prstGeom prst="roundRect">
            <a:avLst/>
          </a:prstGeom>
          <a:solidFill>
            <a:srgbClr val="FFFF00">
              <a:alpha val="4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BF82EAF-B657-4618-B422-811873969E85}"/>
              </a:ext>
            </a:extLst>
          </p:cNvPr>
          <p:cNvSpPr/>
          <p:nvPr/>
        </p:nvSpPr>
        <p:spPr bwMode="auto">
          <a:xfrm>
            <a:off x="2781818" y="2096729"/>
            <a:ext cx="1981200" cy="342900"/>
          </a:xfrm>
          <a:prstGeom prst="roundRect">
            <a:avLst/>
          </a:prstGeom>
          <a:solidFill>
            <a:srgbClr val="FFC000">
              <a:alpha val="4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FC8E7D8-24BF-48BA-B03F-D6EC6C421EE6}"/>
              </a:ext>
            </a:extLst>
          </p:cNvPr>
          <p:cNvSpPr/>
          <p:nvPr/>
        </p:nvSpPr>
        <p:spPr bwMode="auto">
          <a:xfrm>
            <a:off x="5087386" y="2096729"/>
            <a:ext cx="1915640" cy="342900"/>
          </a:xfrm>
          <a:prstGeom prst="roundRect">
            <a:avLst/>
          </a:prstGeom>
          <a:solidFill>
            <a:srgbClr val="FF0000">
              <a:alpha val="4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9111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30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2396" r="26562" b="13541"/>
          <a:stretch/>
        </p:blipFill>
        <p:spPr bwMode="auto">
          <a:xfrm>
            <a:off x="5572125" y="857250"/>
            <a:ext cx="2314575" cy="3061212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430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1" t="14584" r="18229" b="5208"/>
          <a:stretch/>
        </p:blipFill>
        <p:spPr bwMode="auto">
          <a:xfrm>
            <a:off x="3028950" y="851412"/>
            <a:ext cx="2409825" cy="3067050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09879" y="4613701"/>
            <a:ext cx="1039067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6 m, F</a:t>
            </a:r>
          </a:p>
        </p:txBody>
      </p:sp>
      <p:pic>
        <p:nvPicPr>
          <p:cNvPr id="35430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6"/>
          <a:stretch/>
        </p:blipFill>
        <p:spPr bwMode="auto">
          <a:xfrm>
            <a:off x="1346046" y="857250"/>
            <a:ext cx="4102255" cy="3061212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89200" y="4613701"/>
            <a:ext cx="3215945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Hemimegalencephaly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27161" y="4042201"/>
            <a:ext cx="2003625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Proliferation</a:t>
            </a: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</a:t>
            </a:r>
          </a:p>
        </p:txBody>
      </p:sp>
      <p:sp>
        <p:nvSpPr>
          <p:cNvPr id="8" name="Down Arrow 7"/>
          <p:cNvSpPr/>
          <p:nvPr/>
        </p:nvSpPr>
        <p:spPr bwMode="auto">
          <a:xfrm rot="10800000">
            <a:off x="4400550" y="4042201"/>
            <a:ext cx="228600" cy="415499"/>
          </a:xfrm>
          <a:prstGeom prst="downArrow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2" name="Notched Right Arrow 11">
            <a:extLst>
              <a:ext uri="{FF2B5EF4-FFF2-40B4-BE49-F238E27FC236}">
                <a16:creationId xmlns:a16="http://schemas.microsoft.com/office/drawing/2014/main" id="{4DBAA363-8BA9-2BC8-6811-6F3F3F40143A}"/>
              </a:ext>
            </a:extLst>
          </p:cNvPr>
          <p:cNvSpPr/>
          <p:nvPr/>
        </p:nvSpPr>
        <p:spPr bwMode="auto">
          <a:xfrm rot="3674008">
            <a:off x="1265732" y="722301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1693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4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543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4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4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5A932F-A524-42F5-A38F-D7CBB7977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898518"/>
            <a:ext cx="6858000" cy="33464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8F54BB-5B96-4A02-98FE-63DADE2BBB4C}"/>
              </a:ext>
            </a:extLst>
          </p:cNvPr>
          <p:cNvSpPr txBox="1"/>
          <p:nvPr/>
        </p:nvSpPr>
        <p:spPr>
          <a:xfrm>
            <a:off x="4495413" y="4629150"/>
            <a:ext cx="3338671" cy="3231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1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Abdel </a:t>
            </a:r>
            <a:r>
              <a:rPr lang="en-US" sz="21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Rezak</a:t>
            </a:r>
            <a:r>
              <a:rPr lang="en-US" sz="21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et al. </a:t>
            </a:r>
            <a:r>
              <a:rPr lang="en-US" sz="21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AJNR 2009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5CC0D88-1201-4D66-BCD8-488EBADD88ED}"/>
              </a:ext>
            </a:extLst>
          </p:cNvPr>
          <p:cNvSpPr/>
          <p:nvPr/>
        </p:nvSpPr>
        <p:spPr bwMode="auto">
          <a:xfrm>
            <a:off x="1371600" y="1885950"/>
            <a:ext cx="1085850" cy="342900"/>
          </a:xfrm>
          <a:prstGeom prst="roundRect">
            <a:avLst/>
          </a:prstGeom>
          <a:solidFill>
            <a:srgbClr val="FFFF00">
              <a:alpha val="4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BF82EAF-B657-4618-B422-811873969E85}"/>
              </a:ext>
            </a:extLst>
          </p:cNvPr>
          <p:cNvSpPr/>
          <p:nvPr/>
        </p:nvSpPr>
        <p:spPr bwMode="auto">
          <a:xfrm>
            <a:off x="2781818" y="2400300"/>
            <a:ext cx="1981200" cy="342900"/>
          </a:xfrm>
          <a:prstGeom prst="roundRect">
            <a:avLst/>
          </a:prstGeom>
          <a:solidFill>
            <a:srgbClr val="FFC000">
              <a:alpha val="4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FC8E7D8-24BF-48BA-B03F-D6EC6C421EE6}"/>
              </a:ext>
            </a:extLst>
          </p:cNvPr>
          <p:cNvSpPr/>
          <p:nvPr/>
        </p:nvSpPr>
        <p:spPr bwMode="auto">
          <a:xfrm>
            <a:off x="5105400" y="2400300"/>
            <a:ext cx="2133600" cy="342900"/>
          </a:xfrm>
          <a:prstGeom prst="roundRect">
            <a:avLst/>
          </a:prstGeom>
          <a:solidFill>
            <a:srgbClr val="FF0000">
              <a:alpha val="4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723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23BECD-A893-E42D-6F6B-874153F829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49" t="10000" r="15556" b="29259"/>
          <a:stretch/>
        </p:blipFill>
        <p:spPr>
          <a:xfrm>
            <a:off x="821321" y="742950"/>
            <a:ext cx="3445880" cy="3124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A6D205-BD3F-8B17-DEEA-17F4DA9F6F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98" t="10001" r="14673" b="8518"/>
          <a:stretch/>
        </p:blipFill>
        <p:spPr>
          <a:xfrm>
            <a:off x="4876800" y="209550"/>
            <a:ext cx="3352800" cy="4191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B3105B-D94F-2C5F-5775-014418333D60}"/>
              </a:ext>
            </a:extLst>
          </p:cNvPr>
          <p:cNvSpPr txBox="1"/>
          <p:nvPr/>
        </p:nvSpPr>
        <p:spPr>
          <a:xfrm>
            <a:off x="821321" y="4400550"/>
            <a:ext cx="106888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13 y, 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B53F81-A3AC-722D-3FCA-684506ECFEB4}"/>
              </a:ext>
            </a:extLst>
          </p:cNvPr>
          <p:cNvSpPr txBox="1"/>
          <p:nvPr/>
        </p:nvSpPr>
        <p:spPr>
          <a:xfrm>
            <a:off x="2849060" y="4400550"/>
            <a:ext cx="3445880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Focal Cortical Dysplasia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Notched Right Arrow 11">
            <a:extLst>
              <a:ext uri="{FF2B5EF4-FFF2-40B4-BE49-F238E27FC236}">
                <a16:creationId xmlns:a16="http://schemas.microsoft.com/office/drawing/2014/main" id="{A29612CE-57E7-DE7B-C7F4-31B515248D21}"/>
              </a:ext>
            </a:extLst>
          </p:cNvPr>
          <p:cNvSpPr/>
          <p:nvPr/>
        </p:nvSpPr>
        <p:spPr bwMode="auto">
          <a:xfrm rot="3334349">
            <a:off x="1916704" y="1076323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7" name="Notched Right Arrow 11">
            <a:extLst>
              <a:ext uri="{FF2B5EF4-FFF2-40B4-BE49-F238E27FC236}">
                <a16:creationId xmlns:a16="http://schemas.microsoft.com/office/drawing/2014/main" id="{17CEB473-C4B2-3492-7ACB-F809E6F301E5}"/>
              </a:ext>
            </a:extLst>
          </p:cNvPr>
          <p:cNvSpPr/>
          <p:nvPr/>
        </p:nvSpPr>
        <p:spPr bwMode="auto">
          <a:xfrm rot="2147366">
            <a:off x="5740524" y="542925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6380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CF002B-566A-62AD-8A9E-023C5D1CA675}"/>
              </a:ext>
            </a:extLst>
          </p:cNvPr>
          <p:cNvSpPr txBox="1"/>
          <p:nvPr/>
        </p:nvSpPr>
        <p:spPr>
          <a:xfrm>
            <a:off x="3942661" y="1294477"/>
            <a:ext cx="1258678" cy="255454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16600" dirty="0">
                <a:solidFill>
                  <a:srgbClr val="FFC000"/>
                </a:solidFill>
                <a:latin typeface="Berlin Sans FB Demi" panose="020E0802020502020306" pitchFamily="34" charset="0"/>
                <a:cs typeface="Calibri" pitchFamily="34" charset="0"/>
              </a:rPr>
              <a:t>5</a:t>
            </a:r>
            <a:endParaRPr lang="en-US" sz="3300" dirty="0">
              <a:solidFill>
                <a:srgbClr val="FFC000"/>
              </a:solidFill>
              <a:latin typeface="Berlin Sans FB Demi" panose="020E0802020502020306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54306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4735" y="3305176"/>
            <a:ext cx="5097870" cy="1323439"/>
          </a:xfrm>
        </p:spPr>
        <p:txBody>
          <a:bodyPr wrap="none"/>
          <a:lstStyle/>
          <a:p>
            <a:r>
              <a:rPr lang="en-US" dirty="0"/>
              <a:t>Cortical formation</a:t>
            </a:r>
            <a:br>
              <a:rPr lang="en-US" dirty="0"/>
            </a:br>
            <a:r>
              <a:rPr lang="en-US" dirty="0"/>
              <a:t>abnormalities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700" dirty="0"/>
              <a:t>Migration</a:t>
            </a:r>
          </a:p>
        </p:txBody>
      </p:sp>
      <p:pic>
        <p:nvPicPr>
          <p:cNvPr id="5" name="Picture 4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2358" y="114301"/>
            <a:ext cx="2414742" cy="3143250"/>
          </a:xfrm>
          <a:prstGeom prst="rect">
            <a:avLst/>
          </a:prstGeom>
          <a:ln>
            <a:solidFill>
              <a:schemeClr val="accent3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578855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CF002B-566A-62AD-8A9E-023C5D1CA675}"/>
              </a:ext>
            </a:extLst>
          </p:cNvPr>
          <p:cNvSpPr txBox="1"/>
          <p:nvPr/>
        </p:nvSpPr>
        <p:spPr>
          <a:xfrm>
            <a:off x="4137425" y="1294477"/>
            <a:ext cx="869149" cy="255454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16600" dirty="0">
                <a:solidFill>
                  <a:srgbClr val="FFC000"/>
                </a:solidFill>
                <a:latin typeface="Berlin Sans FB Demi" panose="020E0802020502020306" pitchFamily="34" charset="0"/>
                <a:cs typeface="Calibri" pitchFamily="34" charset="0"/>
              </a:rPr>
              <a:t>1</a:t>
            </a:r>
            <a:endParaRPr lang="en-US" sz="3300" dirty="0">
              <a:solidFill>
                <a:srgbClr val="FFC000"/>
              </a:solidFill>
              <a:latin typeface="Berlin Sans FB Demi" panose="020E0802020502020306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713136"/>
      </p:ext>
    </p:extLst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5A932F-A524-42F5-A38F-D7CBB7977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898518"/>
            <a:ext cx="6858000" cy="33464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8F54BB-5B96-4A02-98FE-63DADE2BBB4C}"/>
              </a:ext>
            </a:extLst>
          </p:cNvPr>
          <p:cNvSpPr txBox="1"/>
          <p:nvPr/>
        </p:nvSpPr>
        <p:spPr>
          <a:xfrm>
            <a:off x="4495413" y="4629150"/>
            <a:ext cx="3338671" cy="3231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1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Abdel </a:t>
            </a:r>
            <a:r>
              <a:rPr lang="en-US" sz="21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Rezak</a:t>
            </a:r>
            <a:r>
              <a:rPr lang="en-US" sz="21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et al. </a:t>
            </a:r>
            <a:r>
              <a:rPr lang="en-US" sz="21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AJNR 2009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5CC0D88-1201-4D66-BCD8-488EBADD88ED}"/>
              </a:ext>
            </a:extLst>
          </p:cNvPr>
          <p:cNvSpPr/>
          <p:nvPr/>
        </p:nvSpPr>
        <p:spPr bwMode="auto">
          <a:xfrm>
            <a:off x="1353586" y="2647950"/>
            <a:ext cx="1085850" cy="342900"/>
          </a:xfrm>
          <a:prstGeom prst="roundRect">
            <a:avLst/>
          </a:prstGeom>
          <a:solidFill>
            <a:srgbClr val="FFFF00">
              <a:alpha val="4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BF82EAF-B657-4618-B422-811873969E85}"/>
              </a:ext>
            </a:extLst>
          </p:cNvPr>
          <p:cNvSpPr/>
          <p:nvPr/>
        </p:nvSpPr>
        <p:spPr bwMode="auto">
          <a:xfrm>
            <a:off x="2810604" y="2643648"/>
            <a:ext cx="1981200" cy="342900"/>
          </a:xfrm>
          <a:prstGeom prst="roundRect">
            <a:avLst/>
          </a:prstGeom>
          <a:solidFill>
            <a:srgbClr val="FFC000">
              <a:alpha val="4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FC8E7D8-24BF-48BA-B03F-D6EC6C421EE6}"/>
              </a:ext>
            </a:extLst>
          </p:cNvPr>
          <p:cNvSpPr/>
          <p:nvPr/>
        </p:nvSpPr>
        <p:spPr bwMode="auto">
          <a:xfrm>
            <a:off x="5097948" y="2643648"/>
            <a:ext cx="2826852" cy="342900"/>
          </a:xfrm>
          <a:prstGeom prst="roundRect">
            <a:avLst/>
          </a:prstGeom>
          <a:solidFill>
            <a:srgbClr val="FF0000">
              <a:alpha val="4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6290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8820" y="400049"/>
            <a:ext cx="3513103" cy="3025172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6049405" y="4198203"/>
            <a:ext cx="793807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10 d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28125" t="25000" r="28125" b="21875"/>
          <a:stretch>
            <a:fillRect/>
          </a:stretch>
        </p:blipFill>
        <p:spPr bwMode="auto">
          <a:xfrm>
            <a:off x="5200650" y="400050"/>
            <a:ext cx="2491317" cy="3025171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566292" y="4198203"/>
            <a:ext cx="3118161" cy="830997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Classic Lissencephaly</a:t>
            </a:r>
          </a:p>
          <a:p>
            <a:pPr algn="ctr">
              <a:defRPr/>
            </a:pPr>
            <a:r>
              <a:rPr lang="en-US" sz="27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(Agyria-Pachygyria)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06406" y="3557605"/>
            <a:ext cx="1559338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Migration</a:t>
            </a:r>
            <a:endParaRPr lang="en-US" sz="2700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Down Arrow 7"/>
          <p:cNvSpPr/>
          <p:nvPr/>
        </p:nvSpPr>
        <p:spPr bwMode="auto">
          <a:xfrm>
            <a:off x="3714750" y="3557605"/>
            <a:ext cx="228600" cy="415499"/>
          </a:xfrm>
          <a:prstGeom prst="downArrow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8750" t="16667" r="8333" b="10417"/>
          <a:stretch>
            <a:fillRect/>
          </a:stretch>
        </p:blipFill>
        <p:spPr bwMode="auto">
          <a:xfrm>
            <a:off x="2628900" y="285750"/>
            <a:ext cx="4171950" cy="4171950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4" name="Up-Down Arrow 3"/>
          <p:cNvSpPr/>
          <p:nvPr/>
        </p:nvSpPr>
        <p:spPr bwMode="auto">
          <a:xfrm rot="846381">
            <a:off x="5372100" y="742950"/>
            <a:ext cx="114300" cy="457200"/>
          </a:xfrm>
          <a:prstGeom prst="upDown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66004" y="4636874"/>
            <a:ext cx="595035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2 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17109" y="791687"/>
            <a:ext cx="1167307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15 mm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D380B0-7C9F-CFFC-8C41-818EDDF9BDDB}"/>
              </a:ext>
            </a:extLst>
          </p:cNvPr>
          <p:cNvSpPr txBox="1"/>
          <p:nvPr/>
        </p:nvSpPr>
        <p:spPr>
          <a:xfrm>
            <a:off x="609600" y="4209945"/>
            <a:ext cx="3118161" cy="830997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Classic Lissencephaly</a:t>
            </a:r>
          </a:p>
          <a:p>
            <a:pPr algn="ctr">
              <a:defRPr/>
            </a:pPr>
            <a:r>
              <a:rPr lang="en-US" sz="27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(Agyria-Pachygyria)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12857" t="15714" r="18571" b="10000"/>
          <a:stretch>
            <a:fillRect/>
          </a:stretch>
        </p:blipFill>
        <p:spPr bwMode="auto">
          <a:xfrm>
            <a:off x="4572000" y="685800"/>
            <a:ext cx="2800350" cy="3033713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l="12857" t="14286" r="14286" b="10000"/>
          <a:stretch>
            <a:fillRect/>
          </a:stretch>
        </p:blipFill>
        <p:spPr bwMode="auto">
          <a:xfrm>
            <a:off x="1543050" y="690563"/>
            <a:ext cx="2914650" cy="3028950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C9CAAB-1E88-3507-178E-F42831F1E316}"/>
              </a:ext>
            </a:extLst>
          </p:cNvPr>
          <p:cNvSpPr txBox="1"/>
          <p:nvPr/>
        </p:nvSpPr>
        <p:spPr>
          <a:xfrm>
            <a:off x="2898619" y="3867150"/>
            <a:ext cx="3118161" cy="830997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Classic Lissencephaly</a:t>
            </a:r>
          </a:p>
          <a:p>
            <a:pPr algn="ctr">
              <a:defRPr/>
            </a:pPr>
            <a:r>
              <a:rPr lang="en-US" sz="27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(Agyria-Pachygyria)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Notched Right Arrow 11">
            <a:extLst>
              <a:ext uri="{FF2B5EF4-FFF2-40B4-BE49-F238E27FC236}">
                <a16:creationId xmlns:a16="http://schemas.microsoft.com/office/drawing/2014/main" id="{6975C9B2-F1DD-6D2F-6ED2-2B544619AC02}"/>
              </a:ext>
            </a:extLst>
          </p:cNvPr>
          <p:cNvSpPr/>
          <p:nvPr/>
        </p:nvSpPr>
        <p:spPr bwMode="auto">
          <a:xfrm rot="6926603">
            <a:off x="3237193" y="1063934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4" name="Notched Right Arrow 11">
            <a:extLst>
              <a:ext uri="{FF2B5EF4-FFF2-40B4-BE49-F238E27FC236}">
                <a16:creationId xmlns:a16="http://schemas.microsoft.com/office/drawing/2014/main" id="{DB1FB36A-AF25-36D4-9461-719CC3B55E95}"/>
              </a:ext>
            </a:extLst>
          </p:cNvPr>
          <p:cNvSpPr/>
          <p:nvPr/>
        </p:nvSpPr>
        <p:spPr bwMode="auto">
          <a:xfrm rot="12571210">
            <a:off x="6783337" y="2998887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>
            <a:extLst>
              <a:ext uri="{FF2B5EF4-FFF2-40B4-BE49-F238E27FC236}">
                <a16:creationId xmlns:a16="http://schemas.microsoft.com/office/drawing/2014/main" id="{29ABD97D-7A07-4A86-BEC9-A0D970E70E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06" y="-1168003"/>
            <a:ext cx="6300788" cy="747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Notched Right Arrow 11">
            <a:extLst>
              <a:ext uri="{FF2B5EF4-FFF2-40B4-BE49-F238E27FC236}">
                <a16:creationId xmlns:a16="http://schemas.microsoft.com/office/drawing/2014/main" id="{9160BBD9-1ECB-4CA1-98B4-B19DDECE97E9}"/>
              </a:ext>
            </a:extLst>
          </p:cNvPr>
          <p:cNvSpPr/>
          <p:nvPr/>
        </p:nvSpPr>
        <p:spPr bwMode="auto">
          <a:xfrm rot="9616943">
            <a:off x="5684099" y="1311409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06E421-B67F-49C3-BB70-A62E8846C35E}"/>
              </a:ext>
            </a:extLst>
          </p:cNvPr>
          <p:cNvSpPr txBox="1"/>
          <p:nvPr/>
        </p:nvSpPr>
        <p:spPr>
          <a:xfrm>
            <a:off x="1900275" y="3768939"/>
            <a:ext cx="5585247" cy="830997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Band Heterotopia</a:t>
            </a:r>
          </a:p>
          <a:p>
            <a:pPr algn="ctr">
              <a:defRPr/>
            </a:pPr>
            <a:r>
              <a:rPr lang="en-US" sz="27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(Mildest form of Classic Lissencephaly)</a:t>
            </a:r>
            <a:endParaRPr lang="en-US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>
            <a:extLst>
              <a:ext uri="{FF2B5EF4-FFF2-40B4-BE49-F238E27FC236}">
                <a16:creationId xmlns:a16="http://schemas.microsoft.com/office/drawing/2014/main" id="{C0A12FFF-6801-45AA-90CC-5D35066055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06" y="-1168003"/>
            <a:ext cx="6300788" cy="747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Notched Right Arrow 11">
            <a:extLst>
              <a:ext uri="{FF2B5EF4-FFF2-40B4-BE49-F238E27FC236}">
                <a16:creationId xmlns:a16="http://schemas.microsoft.com/office/drawing/2014/main" id="{7B40D8C6-AE09-4F39-9E70-AE8D33492555}"/>
              </a:ext>
            </a:extLst>
          </p:cNvPr>
          <p:cNvSpPr/>
          <p:nvPr/>
        </p:nvSpPr>
        <p:spPr bwMode="auto">
          <a:xfrm rot="9616943">
            <a:off x="5436449" y="1044710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97F4A5-C0B4-C701-19FB-84E7EF79AD24}"/>
              </a:ext>
            </a:extLst>
          </p:cNvPr>
          <p:cNvSpPr txBox="1"/>
          <p:nvPr/>
        </p:nvSpPr>
        <p:spPr>
          <a:xfrm>
            <a:off x="1900275" y="3768939"/>
            <a:ext cx="5585247" cy="830997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Band Heterotopia</a:t>
            </a:r>
          </a:p>
          <a:p>
            <a:pPr algn="ctr">
              <a:defRPr/>
            </a:pPr>
            <a:r>
              <a:rPr lang="en-US" sz="27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(Mildest form of Classic Lissencephaly)</a:t>
            </a:r>
            <a:endParaRPr lang="en-US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Notched Right Arrow 11">
            <a:extLst>
              <a:ext uri="{FF2B5EF4-FFF2-40B4-BE49-F238E27FC236}">
                <a16:creationId xmlns:a16="http://schemas.microsoft.com/office/drawing/2014/main" id="{9C831825-CA57-B944-2CC9-FE893A627552}"/>
              </a:ext>
            </a:extLst>
          </p:cNvPr>
          <p:cNvSpPr/>
          <p:nvPr/>
        </p:nvSpPr>
        <p:spPr bwMode="auto">
          <a:xfrm rot="20363748">
            <a:off x="3868688" y="1640613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>
            <a:extLst>
              <a:ext uri="{FF2B5EF4-FFF2-40B4-BE49-F238E27FC236}">
                <a16:creationId xmlns:a16="http://schemas.microsoft.com/office/drawing/2014/main" id="{83EEC887-A70C-427B-8BB0-118FAC5CAE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06" y="-1168003"/>
            <a:ext cx="6300788" cy="747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A194FD-CF40-038D-ABAA-C3C2C595CD7F}"/>
              </a:ext>
            </a:extLst>
          </p:cNvPr>
          <p:cNvSpPr txBox="1"/>
          <p:nvPr/>
        </p:nvSpPr>
        <p:spPr>
          <a:xfrm>
            <a:off x="1900275" y="3768939"/>
            <a:ext cx="5585247" cy="830997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Band Heterotopia</a:t>
            </a:r>
          </a:p>
          <a:p>
            <a:pPr algn="ctr">
              <a:defRPr/>
            </a:pPr>
            <a:r>
              <a:rPr lang="en-US" sz="27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(Mildest form of Classic Lissencephaly)</a:t>
            </a:r>
            <a:endParaRPr lang="en-US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>
            <a:extLst>
              <a:ext uri="{FF2B5EF4-FFF2-40B4-BE49-F238E27FC236}">
                <a16:creationId xmlns:a16="http://schemas.microsoft.com/office/drawing/2014/main" id="{E4A86ADF-9E9B-4937-A468-6965C58B3B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06" y="-1168003"/>
            <a:ext cx="6300788" cy="747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95E383-C011-4C56-BA2B-45390B386C4E}"/>
              </a:ext>
            </a:extLst>
          </p:cNvPr>
          <p:cNvSpPr txBox="1"/>
          <p:nvPr/>
        </p:nvSpPr>
        <p:spPr>
          <a:xfrm>
            <a:off x="1900275" y="3768939"/>
            <a:ext cx="5585247" cy="830997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Band Heterotopia</a:t>
            </a:r>
          </a:p>
          <a:p>
            <a:pPr algn="ctr">
              <a:defRPr/>
            </a:pPr>
            <a:r>
              <a:rPr lang="en-US" sz="27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(Mildest form of Classic Lissencephaly)</a:t>
            </a:r>
            <a:endParaRPr lang="en-US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>
            <a:extLst>
              <a:ext uri="{FF2B5EF4-FFF2-40B4-BE49-F238E27FC236}">
                <a16:creationId xmlns:a16="http://schemas.microsoft.com/office/drawing/2014/main" id="{466503B2-0891-46EF-A33B-B3DDF7163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06" y="-1168003"/>
            <a:ext cx="6300788" cy="747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otched Right Arrow 11">
            <a:extLst>
              <a:ext uri="{FF2B5EF4-FFF2-40B4-BE49-F238E27FC236}">
                <a16:creationId xmlns:a16="http://schemas.microsoft.com/office/drawing/2014/main" id="{676F6A4D-8D3B-6F08-0D1A-06AB387CF094}"/>
              </a:ext>
            </a:extLst>
          </p:cNvPr>
          <p:cNvSpPr/>
          <p:nvPr/>
        </p:nvSpPr>
        <p:spPr bwMode="auto">
          <a:xfrm rot="9616943">
            <a:off x="5436448" y="1120909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3" name="Notched Right Arrow 11">
            <a:extLst>
              <a:ext uri="{FF2B5EF4-FFF2-40B4-BE49-F238E27FC236}">
                <a16:creationId xmlns:a16="http://schemas.microsoft.com/office/drawing/2014/main" id="{A2508ABF-3483-1A0D-9011-8DDCA6AE17CD}"/>
              </a:ext>
            </a:extLst>
          </p:cNvPr>
          <p:cNvSpPr/>
          <p:nvPr/>
        </p:nvSpPr>
        <p:spPr bwMode="auto">
          <a:xfrm rot="20363748">
            <a:off x="3853816" y="1663459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>
            <a:extLst>
              <a:ext uri="{FF2B5EF4-FFF2-40B4-BE49-F238E27FC236}">
                <a16:creationId xmlns:a16="http://schemas.microsoft.com/office/drawing/2014/main" id="{61ECFA21-F3AA-4C59-BAE9-668C48C5E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06" y="-1168003"/>
            <a:ext cx="6300788" cy="747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7813" r="7813" b="15625"/>
          <a:stretch>
            <a:fillRect/>
          </a:stretch>
        </p:blipFill>
        <p:spPr bwMode="auto">
          <a:xfrm>
            <a:off x="820807" y="194310"/>
            <a:ext cx="4046150" cy="3671624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214287"/>
            <a:ext cx="2937111" cy="3651647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D67265-43DD-41B0-A5C9-5D9ED15A8244}"/>
              </a:ext>
            </a:extLst>
          </p:cNvPr>
          <p:cNvSpPr txBox="1"/>
          <p:nvPr/>
        </p:nvSpPr>
        <p:spPr>
          <a:xfrm>
            <a:off x="1790148" y="4275494"/>
            <a:ext cx="5563703" cy="5539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Agenesis of Corpus Callosum</a:t>
            </a:r>
            <a:endParaRPr lang="en-US" sz="3300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3E23C2-B864-321B-82AB-004E65F6D602}"/>
              </a:ext>
            </a:extLst>
          </p:cNvPr>
          <p:cNvSpPr txBox="1"/>
          <p:nvPr/>
        </p:nvSpPr>
        <p:spPr>
          <a:xfrm>
            <a:off x="304800" y="4344744"/>
            <a:ext cx="1032014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6 y, M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>
            <a:extLst>
              <a:ext uri="{FF2B5EF4-FFF2-40B4-BE49-F238E27FC236}">
                <a16:creationId xmlns:a16="http://schemas.microsoft.com/office/drawing/2014/main" id="{C607E66C-FE2F-480B-9A0B-4198F5B095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06" y="-1168003"/>
            <a:ext cx="6300788" cy="747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>
            <a:extLst>
              <a:ext uri="{FF2B5EF4-FFF2-40B4-BE49-F238E27FC236}">
                <a16:creationId xmlns:a16="http://schemas.microsoft.com/office/drawing/2014/main" id="{43D81806-B410-4B08-98B0-104ACEDEC4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06" y="-1168003"/>
            <a:ext cx="6300788" cy="747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>
            <a:extLst>
              <a:ext uri="{FF2B5EF4-FFF2-40B4-BE49-F238E27FC236}">
                <a16:creationId xmlns:a16="http://schemas.microsoft.com/office/drawing/2014/main" id="{7559CCA8-3946-449C-A74C-8D7ED8AC06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06" y="-1168003"/>
            <a:ext cx="6300788" cy="747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>
            <a:extLst>
              <a:ext uri="{FF2B5EF4-FFF2-40B4-BE49-F238E27FC236}">
                <a16:creationId xmlns:a16="http://schemas.microsoft.com/office/drawing/2014/main" id="{7A827AFB-02E1-46FD-885A-89340BC19E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06" y="-1168003"/>
            <a:ext cx="6300788" cy="747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>
            <a:extLst>
              <a:ext uri="{FF2B5EF4-FFF2-40B4-BE49-F238E27FC236}">
                <a16:creationId xmlns:a16="http://schemas.microsoft.com/office/drawing/2014/main" id="{0395F362-5F9A-45A3-8134-34EDD0C75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06" y="-1168003"/>
            <a:ext cx="6300788" cy="747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>
            <a:extLst>
              <a:ext uri="{FF2B5EF4-FFF2-40B4-BE49-F238E27FC236}">
                <a16:creationId xmlns:a16="http://schemas.microsoft.com/office/drawing/2014/main" id="{195B61C9-6D95-46FE-8E30-C978F5BDB1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06" y="-1168003"/>
            <a:ext cx="6300788" cy="747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>
            <a:extLst>
              <a:ext uri="{FF2B5EF4-FFF2-40B4-BE49-F238E27FC236}">
                <a16:creationId xmlns:a16="http://schemas.microsoft.com/office/drawing/2014/main" id="{4BF262CA-96FF-4283-BEFE-57D2CD557F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06" y="-1168003"/>
            <a:ext cx="6300788" cy="747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D77BD3-154E-4D6A-889D-E10A3D309A3B}"/>
              </a:ext>
            </a:extLst>
          </p:cNvPr>
          <p:cNvSpPr txBox="1"/>
          <p:nvPr/>
        </p:nvSpPr>
        <p:spPr>
          <a:xfrm>
            <a:off x="6148315" y="291465"/>
            <a:ext cx="75854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i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DCX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>
            <a:extLst>
              <a:ext uri="{FF2B5EF4-FFF2-40B4-BE49-F238E27FC236}">
                <a16:creationId xmlns:a16="http://schemas.microsoft.com/office/drawing/2014/main" id="{0F303BAE-203C-4EBD-83BE-C353C2ABAC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06" y="-1168003"/>
            <a:ext cx="6300788" cy="747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>
            <a:extLst>
              <a:ext uri="{FF2B5EF4-FFF2-40B4-BE49-F238E27FC236}">
                <a16:creationId xmlns:a16="http://schemas.microsoft.com/office/drawing/2014/main" id="{7CD45451-9987-4FC1-B77D-7DF1903247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06" y="-1168003"/>
            <a:ext cx="6300788" cy="747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>
            <a:extLst>
              <a:ext uri="{FF2B5EF4-FFF2-40B4-BE49-F238E27FC236}">
                <a16:creationId xmlns:a16="http://schemas.microsoft.com/office/drawing/2014/main" id="{E7DA63FB-7532-4BB4-9BEC-E4F04F6C41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06" y="-1168003"/>
            <a:ext cx="6300788" cy="747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30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8045" y="1086951"/>
            <a:ext cx="3479821" cy="2920130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533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53000" y="1098381"/>
            <a:ext cx="2895600" cy="2977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>
            <a:cxnSpLocks/>
          </p:cNvCxnSpPr>
          <p:nvPr/>
        </p:nvCxnSpPr>
        <p:spPr bwMode="auto">
          <a:xfrm flipH="1">
            <a:off x="1978065" y="971550"/>
            <a:ext cx="1777981" cy="133460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>
            <a:cxnSpLocks/>
          </p:cNvCxnSpPr>
          <p:nvPr/>
        </p:nvCxnSpPr>
        <p:spPr bwMode="auto">
          <a:xfrm flipH="1">
            <a:off x="2806740" y="967242"/>
            <a:ext cx="949306" cy="130080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3193641" y="190998"/>
            <a:ext cx="2756716" cy="507831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3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Probst Bundles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3DB3A3-7BB7-F9C7-B700-C8515E83DEF6}"/>
              </a:ext>
            </a:extLst>
          </p:cNvPr>
          <p:cNvSpPr txBox="1"/>
          <p:nvPr/>
        </p:nvSpPr>
        <p:spPr>
          <a:xfrm>
            <a:off x="1790148" y="4275494"/>
            <a:ext cx="5563703" cy="5539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Agenesis of Corpus Callosum</a:t>
            </a:r>
            <a:endParaRPr lang="en-US" sz="3300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B77D239-A09C-3435-78DD-E76B3C0E3329}"/>
              </a:ext>
            </a:extLst>
          </p:cNvPr>
          <p:cNvCxnSpPr>
            <a:cxnSpLocks/>
          </p:cNvCxnSpPr>
          <p:nvPr/>
        </p:nvCxnSpPr>
        <p:spPr bwMode="auto">
          <a:xfrm>
            <a:off x="5562600" y="785411"/>
            <a:ext cx="387757" cy="87193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5815E5C-051B-51BF-DD2D-D6BC4411FE70}"/>
              </a:ext>
            </a:extLst>
          </p:cNvPr>
          <p:cNvCxnSpPr>
            <a:cxnSpLocks/>
          </p:cNvCxnSpPr>
          <p:nvPr/>
        </p:nvCxnSpPr>
        <p:spPr bwMode="auto">
          <a:xfrm>
            <a:off x="5562600" y="785411"/>
            <a:ext cx="1371600" cy="79573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2588085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4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>
            <a:extLst>
              <a:ext uri="{FF2B5EF4-FFF2-40B4-BE49-F238E27FC236}">
                <a16:creationId xmlns:a16="http://schemas.microsoft.com/office/drawing/2014/main" id="{6FD1D774-924C-4504-9BB7-D604E4ACD7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06" y="-1168003"/>
            <a:ext cx="6300788" cy="747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otched Right Arrow 11">
            <a:extLst>
              <a:ext uri="{FF2B5EF4-FFF2-40B4-BE49-F238E27FC236}">
                <a16:creationId xmlns:a16="http://schemas.microsoft.com/office/drawing/2014/main" id="{5C0968B1-662E-86B2-C4B9-5812F4D5D422}"/>
              </a:ext>
            </a:extLst>
          </p:cNvPr>
          <p:cNvSpPr/>
          <p:nvPr/>
        </p:nvSpPr>
        <p:spPr bwMode="auto">
          <a:xfrm rot="9616943">
            <a:off x="5436450" y="915156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3" name="Notched Right Arrow 11">
            <a:extLst>
              <a:ext uri="{FF2B5EF4-FFF2-40B4-BE49-F238E27FC236}">
                <a16:creationId xmlns:a16="http://schemas.microsoft.com/office/drawing/2014/main" id="{FCB7A769-0DA0-00D8-8760-C556DF3A4BE6}"/>
              </a:ext>
            </a:extLst>
          </p:cNvPr>
          <p:cNvSpPr/>
          <p:nvPr/>
        </p:nvSpPr>
        <p:spPr bwMode="auto">
          <a:xfrm rot="20363748">
            <a:off x="3868689" y="1511059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>
            <a:extLst>
              <a:ext uri="{FF2B5EF4-FFF2-40B4-BE49-F238E27FC236}">
                <a16:creationId xmlns:a16="http://schemas.microsoft.com/office/drawing/2014/main" id="{A3905458-CE4B-48F3-9560-B97089B4C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06" y="-1168003"/>
            <a:ext cx="6300788" cy="747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>
            <a:extLst>
              <a:ext uri="{FF2B5EF4-FFF2-40B4-BE49-F238E27FC236}">
                <a16:creationId xmlns:a16="http://schemas.microsoft.com/office/drawing/2014/main" id="{1ECD0EAE-C8FB-410C-ABB3-9D039F4803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06" y="-1168003"/>
            <a:ext cx="6300788" cy="747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>
            <a:extLst>
              <a:ext uri="{FF2B5EF4-FFF2-40B4-BE49-F238E27FC236}">
                <a16:creationId xmlns:a16="http://schemas.microsoft.com/office/drawing/2014/main" id="{28756828-CEC2-4C11-847F-F2AD0BC4F7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06" y="-1168003"/>
            <a:ext cx="6300788" cy="747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>
            <a:extLst>
              <a:ext uri="{FF2B5EF4-FFF2-40B4-BE49-F238E27FC236}">
                <a16:creationId xmlns:a16="http://schemas.microsoft.com/office/drawing/2014/main" id="{5A3A21ED-2DEA-40D9-AB03-2ABBBDECE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06" y="-1168003"/>
            <a:ext cx="6300788" cy="747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A18C74-507E-493D-9B8D-5B0FFFB4992D}"/>
              </a:ext>
            </a:extLst>
          </p:cNvPr>
          <p:cNvSpPr txBox="1"/>
          <p:nvPr/>
        </p:nvSpPr>
        <p:spPr>
          <a:xfrm>
            <a:off x="3293637" y="285750"/>
            <a:ext cx="2630720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Band heterotopia</a:t>
            </a:r>
          </a:p>
        </p:txBody>
      </p:sp>
      <p:sp>
        <p:nvSpPr>
          <p:cNvPr id="4" name="Notched Right Arrow 11">
            <a:extLst>
              <a:ext uri="{FF2B5EF4-FFF2-40B4-BE49-F238E27FC236}">
                <a16:creationId xmlns:a16="http://schemas.microsoft.com/office/drawing/2014/main" id="{2C475341-03A2-40AA-BCDE-548818871975}"/>
              </a:ext>
            </a:extLst>
          </p:cNvPr>
          <p:cNvSpPr/>
          <p:nvPr/>
        </p:nvSpPr>
        <p:spPr bwMode="auto">
          <a:xfrm rot="10800000">
            <a:off x="5626948" y="2111509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5" name="Notched Right Arrow 11">
            <a:extLst>
              <a:ext uri="{FF2B5EF4-FFF2-40B4-BE49-F238E27FC236}">
                <a16:creationId xmlns:a16="http://schemas.microsoft.com/office/drawing/2014/main" id="{27EAF6D4-A754-4993-9A47-57A02136A2DB}"/>
              </a:ext>
            </a:extLst>
          </p:cNvPr>
          <p:cNvSpPr/>
          <p:nvPr/>
        </p:nvSpPr>
        <p:spPr bwMode="auto">
          <a:xfrm>
            <a:off x="3868688" y="2111509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>
            <a:extLst>
              <a:ext uri="{FF2B5EF4-FFF2-40B4-BE49-F238E27FC236}">
                <a16:creationId xmlns:a16="http://schemas.microsoft.com/office/drawing/2014/main" id="{95F69FC3-E561-46B5-B2B7-ED835A418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06" y="-1168003"/>
            <a:ext cx="6300788" cy="747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>
            <a:extLst>
              <a:ext uri="{FF2B5EF4-FFF2-40B4-BE49-F238E27FC236}">
                <a16:creationId xmlns:a16="http://schemas.microsoft.com/office/drawing/2014/main" id="{552D4326-DBC6-4473-8F50-DECD82CBF8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06" y="-1168003"/>
            <a:ext cx="6300788" cy="747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>
            <a:extLst>
              <a:ext uri="{FF2B5EF4-FFF2-40B4-BE49-F238E27FC236}">
                <a16:creationId xmlns:a16="http://schemas.microsoft.com/office/drawing/2014/main" id="{243AC698-9FC9-4F22-AAF6-F1A5099817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06" y="-1168003"/>
            <a:ext cx="6300788" cy="747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>
            <a:extLst>
              <a:ext uri="{FF2B5EF4-FFF2-40B4-BE49-F238E27FC236}">
                <a16:creationId xmlns:a16="http://schemas.microsoft.com/office/drawing/2014/main" id="{265751DF-6F55-42A3-B20A-86532DEC68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06" y="-1168003"/>
            <a:ext cx="6300788" cy="747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Notched Right Arrow 11">
            <a:extLst>
              <a:ext uri="{FF2B5EF4-FFF2-40B4-BE49-F238E27FC236}">
                <a16:creationId xmlns:a16="http://schemas.microsoft.com/office/drawing/2014/main" id="{7CB5316A-D2EC-436C-ABC0-2017AC129B81}"/>
              </a:ext>
            </a:extLst>
          </p:cNvPr>
          <p:cNvSpPr/>
          <p:nvPr/>
        </p:nvSpPr>
        <p:spPr bwMode="auto">
          <a:xfrm rot="9616943">
            <a:off x="5569797" y="1711459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4" name="Notched Right Arrow 11">
            <a:extLst>
              <a:ext uri="{FF2B5EF4-FFF2-40B4-BE49-F238E27FC236}">
                <a16:creationId xmlns:a16="http://schemas.microsoft.com/office/drawing/2014/main" id="{4DC818C5-68D6-46FD-9606-8B30130357CF}"/>
              </a:ext>
            </a:extLst>
          </p:cNvPr>
          <p:cNvSpPr/>
          <p:nvPr/>
        </p:nvSpPr>
        <p:spPr bwMode="auto">
          <a:xfrm rot="20256848">
            <a:off x="4023677" y="2371724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5A932F-A524-42F5-A38F-D7CBB7977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898518"/>
            <a:ext cx="6858000" cy="33464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8F54BB-5B96-4A02-98FE-63DADE2BBB4C}"/>
              </a:ext>
            </a:extLst>
          </p:cNvPr>
          <p:cNvSpPr txBox="1"/>
          <p:nvPr/>
        </p:nvSpPr>
        <p:spPr>
          <a:xfrm>
            <a:off x="4495413" y="4629150"/>
            <a:ext cx="3338671" cy="3231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1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Abdel </a:t>
            </a:r>
            <a:r>
              <a:rPr lang="en-US" sz="21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Rezak</a:t>
            </a:r>
            <a:r>
              <a:rPr lang="en-US" sz="21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et al. </a:t>
            </a:r>
            <a:r>
              <a:rPr lang="en-US" sz="21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AJNR 2009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5CC0D88-1201-4D66-BCD8-488EBADD88ED}"/>
              </a:ext>
            </a:extLst>
          </p:cNvPr>
          <p:cNvSpPr/>
          <p:nvPr/>
        </p:nvSpPr>
        <p:spPr bwMode="auto">
          <a:xfrm>
            <a:off x="1353586" y="2647950"/>
            <a:ext cx="1085850" cy="342900"/>
          </a:xfrm>
          <a:prstGeom prst="roundRect">
            <a:avLst/>
          </a:prstGeom>
          <a:solidFill>
            <a:srgbClr val="FFFF00">
              <a:alpha val="4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BF82EAF-B657-4618-B422-811873969E85}"/>
              </a:ext>
            </a:extLst>
          </p:cNvPr>
          <p:cNvSpPr/>
          <p:nvPr/>
        </p:nvSpPr>
        <p:spPr bwMode="auto">
          <a:xfrm>
            <a:off x="2778092" y="2952750"/>
            <a:ext cx="1981200" cy="342900"/>
          </a:xfrm>
          <a:prstGeom prst="roundRect">
            <a:avLst/>
          </a:prstGeom>
          <a:solidFill>
            <a:srgbClr val="FFC000">
              <a:alpha val="4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FC8E7D8-24BF-48BA-B03F-D6EC6C421EE6}"/>
              </a:ext>
            </a:extLst>
          </p:cNvPr>
          <p:cNvSpPr/>
          <p:nvPr/>
        </p:nvSpPr>
        <p:spPr bwMode="auto">
          <a:xfrm>
            <a:off x="5041645" y="2952750"/>
            <a:ext cx="2826852" cy="342900"/>
          </a:xfrm>
          <a:prstGeom prst="roundRect">
            <a:avLst/>
          </a:prstGeom>
          <a:solidFill>
            <a:srgbClr val="FF0000">
              <a:alpha val="4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2982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28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16500" y="825876"/>
            <a:ext cx="2711000" cy="3646654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16500" y="4512899"/>
            <a:ext cx="2711000" cy="5539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Colpocephaly</a:t>
            </a:r>
            <a:endParaRPr lang="en-US" sz="3300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Notched Right Arrow 11">
            <a:extLst>
              <a:ext uri="{FF2B5EF4-FFF2-40B4-BE49-F238E27FC236}">
                <a16:creationId xmlns:a16="http://schemas.microsoft.com/office/drawing/2014/main" id="{E4A688D9-1C97-4C7C-9F56-968CE27F9A91}"/>
              </a:ext>
            </a:extLst>
          </p:cNvPr>
          <p:cNvSpPr/>
          <p:nvPr/>
        </p:nvSpPr>
        <p:spPr bwMode="auto">
          <a:xfrm rot="7807253">
            <a:off x="4969136" y="2529452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2" name="Notched Right Arrow 11">
            <a:extLst>
              <a:ext uri="{FF2B5EF4-FFF2-40B4-BE49-F238E27FC236}">
                <a16:creationId xmlns:a16="http://schemas.microsoft.com/office/drawing/2014/main" id="{A2EA4B4F-D04A-575F-F238-2D75ADAB383D}"/>
              </a:ext>
            </a:extLst>
          </p:cNvPr>
          <p:cNvSpPr/>
          <p:nvPr/>
        </p:nvSpPr>
        <p:spPr bwMode="auto">
          <a:xfrm rot="3067452">
            <a:off x="2808182" y="2458797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AE51CD-61C2-804C-A4E7-45D61FA50056}"/>
              </a:ext>
            </a:extLst>
          </p:cNvPr>
          <p:cNvSpPr txBox="1"/>
          <p:nvPr/>
        </p:nvSpPr>
        <p:spPr>
          <a:xfrm>
            <a:off x="1790148" y="116972"/>
            <a:ext cx="5563703" cy="5539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Agenesis of Corpus Callosum</a:t>
            </a:r>
            <a:endParaRPr lang="en-US" sz="3300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5362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1111" t="23611" r="11111"/>
          <a:stretch>
            <a:fillRect/>
          </a:stretch>
        </p:blipFill>
        <p:spPr bwMode="auto">
          <a:xfrm>
            <a:off x="2457450" y="171451"/>
            <a:ext cx="3943350" cy="3872933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5579063" y="4581525"/>
            <a:ext cx="1351653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11 m, 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16342" y="4581525"/>
            <a:ext cx="3990195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Walker-Warburg Syndrome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06406" y="4099351"/>
            <a:ext cx="1559338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Migration</a:t>
            </a:r>
            <a:endParaRPr lang="en-US" sz="2700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Down Arrow 7"/>
          <p:cNvSpPr/>
          <p:nvPr/>
        </p:nvSpPr>
        <p:spPr bwMode="auto">
          <a:xfrm rot="10800000">
            <a:off x="3714750" y="4099351"/>
            <a:ext cx="228600" cy="415499"/>
          </a:xfrm>
          <a:prstGeom prst="downArrow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2" name="Notched Right Arrow 11">
            <a:extLst>
              <a:ext uri="{FF2B5EF4-FFF2-40B4-BE49-F238E27FC236}">
                <a16:creationId xmlns:a16="http://schemas.microsoft.com/office/drawing/2014/main" id="{FA0F9A45-0896-66A9-DC80-9AA6A15ECB21}"/>
              </a:ext>
            </a:extLst>
          </p:cNvPr>
          <p:cNvSpPr/>
          <p:nvPr/>
        </p:nvSpPr>
        <p:spPr bwMode="auto">
          <a:xfrm rot="9616943">
            <a:off x="6281136" y="1324675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3" name="Notched Right Arrow 11">
            <a:extLst>
              <a:ext uri="{FF2B5EF4-FFF2-40B4-BE49-F238E27FC236}">
                <a16:creationId xmlns:a16="http://schemas.microsoft.com/office/drawing/2014/main" id="{15D8AEC0-9065-C57A-03AF-06F97872997F}"/>
              </a:ext>
            </a:extLst>
          </p:cNvPr>
          <p:cNvSpPr/>
          <p:nvPr/>
        </p:nvSpPr>
        <p:spPr bwMode="auto">
          <a:xfrm rot="20363748">
            <a:off x="3302004" y="2196858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2" grpId="0" animBg="1"/>
      <p:bldP spid="3" grpId="0" animBg="1"/>
      <p:bldP spid="3" grpId="1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18750" t="10938" r="18750" b="3125"/>
          <a:stretch>
            <a:fillRect/>
          </a:stretch>
        </p:blipFill>
        <p:spPr bwMode="auto">
          <a:xfrm>
            <a:off x="1428750" y="285751"/>
            <a:ext cx="3028950" cy="4164806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l="21875" t="18750" r="21875" b="1563"/>
          <a:stretch>
            <a:fillRect/>
          </a:stretch>
        </p:blipFill>
        <p:spPr bwMode="auto">
          <a:xfrm>
            <a:off x="4686300" y="285750"/>
            <a:ext cx="2944906" cy="4171950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448464" y="4572000"/>
            <a:ext cx="4018472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Walker-Warburg </a:t>
            </a:r>
            <a:r>
              <a:rPr lang="en-US" sz="27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Sendromu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5A932F-A524-42F5-A38F-D7CBB7977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898518"/>
            <a:ext cx="6858000" cy="33464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8F54BB-5B96-4A02-98FE-63DADE2BBB4C}"/>
              </a:ext>
            </a:extLst>
          </p:cNvPr>
          <p:cNvSpPr txBox="1"/>
          <p:nvPr/>
        </p:nvSpPr>
        <p:spPr>
          <a:xfrm>
            <a:off x="4495413" y="4629150"/>
            <a:ext cx="3338671" cy="3231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1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Abdel </a:t>
            </a:r>
            <a:r>
              <a:rPr lang="en-US" sz="21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Rezak</a:t>
            </a:r>
            <a:r>
              <a:rPr lang="en-US" sz="21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et al. </a:t>
            </a:r>
            <a:r>
              <a:rPr lang="en-US" sz="21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AJNR 2009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5CC0D88-1201-4D66-BCD8-488EBADD88ED}"/>
              </a:ext>
            </a:extLst>
          </p:cNvPr>
          <p:cNvSpPr/>
          <p:nvPr/>
        </p:nvSpPr>
        <p:spPr bwMode="auto">
          <a:xfrm>
            <a:off x="1353586" y="2647950"/>
            <a:ext cx="1085850" cy="342900"/>
          </a:xfrm>
          <a:prstGeom prst="roundRect">
            <a:avLst/>
          </a:prstGeom>
          <a:solidFill>
            <a:srgbClr val="FFFF00">
              <a:alpha val="4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BF82EAF-B657-4618-B422-811873969E85}"/>
              </a:ext>
            </a:extLst>
          </p:cNvPr>
          <p:cNvSpPr/>
          <p:nvPr/>
        </p:nvSpPr>
        <p:spPr bwMode="auto">
          <a:xfrm>
            <a:off x="2749941" y="3257550"/>
            <a:ext cx="1981200" cy="342900"/>
          </a:xfrm>
          <a:prstGeom prst="roundRect">
            <a:avLst/>
          </a:prstGeom>
          <a:solidFill>
            <a:srgbClr val="FFC000">
              <a:alpha val="4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FC8E7D8-24BF-48BA-B03F-D6EC6C421EE6}"/>
              </a:ext>
            </a:extLst>
          </p:cNvPr>
          <p:cNvSpPr/>
          <p:nvPr/>
        </p:nvSpPr>
        <p:spPr bwMode="auto">
          <a:xfrm>
            <a:off x="5002548" y="3257550"/>
            <a:ext cx="2826852" cy="342900"/>
          </a:xfrm>
          <a:prstGeom prst="roundRect">
            <a:avLst/>
          </a:prstGeom>
          <a:solidFill>
            <a:srgbClr val="FF0000">
              <a:alpha val="4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0540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 l="12500" t="9375" r="12500"/>
          <a:stretch>
            <a:fillRect/>
          </a:stretch>
        </p:blipFill>
        <p:spPr bwMode="auto">
          <a:xfrm>
            <a:off x="4800600" y="457200"/>
            <a:ext cx="2743200" cy="3314700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print"/>
          <a:srcRect l="15625" t="9375" r="4688"/>
          <a:stretch>
            <a:fillRect/>
          </a:stretch>
        </p:blipFill>
        <p:spPr bwMode="auto">
          <a:xfrm>
            <a:off x="1543050" y="457200"/>
            <a:ext cx="2914650" cy="3314700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725122" y="4629150"/>
            <a:ext cx="894156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3 y, F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36430" y="4629150"/>
            <a:ext cx="3648948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Gray Matter Heterotopia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77884" y="4099351"/>
            <a:ext cx="2649251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Ectopic Migration</a:t>
            </a:r>
            <a:endParaRPr lang="en-US" sz="2700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Notched Right Arrow 11">
            <a:extLst>
              <a:ext uri="{FF2B5EF4-FFF2-40B4-BE49-F238E27FC236}">
                <a16:creationId xmlns:a16="http://schemas.microsoft.com/office/drawing/2014/main" id="{981F67C4-74C4-6C5C-3BAA-117B94D17FD0}"/>
              </a:ext>
            </a:extLst>
          </p:cNvPr>
          <p:cNvSpPr/>
          <p:nvPr/>
        </p:nvSpPr>
        <p:spPr bwMode="auto">
          <a:xfrm rot="9616943">
            <a:off x="6579447" y="2035309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3" name="Notched Right Arrow 11">
            <a:extLst>
              <a:ext uri="{FF2B5EF4-FFF2-40B4-BE49-F238E27FC236}">
                <a16:creationId xmlns:a16="http://schemas.microsoft.com/office/drawing/2014/main" id="{B1B456B0-5682-BDF7-AFB1-C97C6F2036D8}"/>
              </a:ext>
            </a:extLst>
          </p:cNvPr>
          <p:cNvSpPr/>
          <p:nvPr/>
        </p:nvSpPr>
        <p:spPr bwMode="auto">
          <a:xfrm rot="2370897">
            <a:off x="2100136" y="619126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4" name="Notched Right Arrow 11">
            <a:extLst>
              <a:ext uri="{FF2B5EF4-FFF2-40B4-BE49-F238E27FC236}">
                <a16:creationId xmlns:a16="http://schemas.microsoft.com/office/drawing/2014/main" id="{1BBD871A-A28E-B395-D696-BA8BF6885637}"/>
              </a:ext>
            </a:extLst>
          </p:cNvPr>
          <p:cNvSpPr/>
          <p:nvPr/>
        </p:nvSpPr>
        <p:spPr bwMode="auto">
          <a:xfrm rot="1725345">
            <a:off x="4489317" y="1918307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CF002B-566A-62AD-8A9E-023C5D1CA675}"/>
              </a:ext>
            </a:extLst>
          </p:cNvPr>
          <p:cNvSpPr txBox="1"/>
          <p:nvPr/>
        </p:nvSpPr>
        <p:spPr>
          <a:xfrm>
            <a:off x="3888960" y="1294477"/>
            <a:ext cx="1366080" cy="255454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16600" dirty="0">
                <a:solidFill>
                  <a:srgbClr val="FFC000"/>
                </a:solidFill>
                <a:latin typeface="Berlin Sans FB Demi" panose="020E0802020502020306" pitchFamily="34" charset="0"/>
                <a:cs typeface="Calibri" pitchFamily="34" charset="0"/>
              </a:rPr>
              <a:t>6</a:t>
            </a:r>
            <a:endParaRPr lang="en-US" sz="3300" dirty="0">
              <a:solidFill>
                <a:srgbClr val="FFC000"/>
              </a:solidFill>
              <a:latin typeface="Berlin Sans FB Demi" panose="020E0802020502020306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172939"/>
      </p:ext>
    </p:extLst>
  </p:cSld>
  <p:clrMapOvr>
    <a:masterClrMapping/>
  </p:clrMapOvr>
  <p:transition>
    <p:fad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4735" y="3305176"/>
            <a:ext cx="5097870" cy="1323439"/>
          </a:xfrm>
        </p:spPr>
        <p:txBody>
          <a:bodyPr wrap="none"/>
          <a:lstStyle/>
          <a:p>
            <a:r>
              <a:rPr lang="en-US" dirty="0"/>
              <a:t>Cortical formation</a:t>
            </a:r>
            <a:br>
              <a:rPr lang="en-US" dirty="0"/>
            </a:br>
            <a:r>
              <a:rPr lang="en-US" dirty="0"/>
              <a:t>Abnormalities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700" dirty="0"/>
              <a:t>Organization</a:t>
            </a:r>
          </a:p>
        </p:txBody>
      </p:sp>
    </p:spTree>
    <p:extLst>
      <p:ext uri="{BB962C8B-B14F-4D97-AF65-F5344CB8AC3E}">
        <p14:creationId xmlns:p14="http://schemas.microsoft.com/office/powerpoint/2010/main" val="28222886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5A932F-A524-42F5-A38F-D7CBB7977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898518"/>
            <a:ext cx="6858000" cy="33464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8F54BB-5B96-4A02-98FE-63DADE2BBB4C}"/>
              </a:ext>
            </a:extLst>
          </p:cNvPr>
          <p:cNvSpPr txBox="1"/>
          <p:nvPr/>
        </p:nvSpPr>
        <p:spPr>
          <a:xfrm>
            <a:off x="4495413" y="4629150"/>
            <a:ext cx="3338671" cy="3231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1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Abdel </a:t>
            </a:r>
            <a:r>
              <a:rPr lang="en-US" sz="21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Rezak</a:t>
            </a:r>
            <a:r>
              <a:rPr lang="en-US" sz="21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et al. </a:t>
            </a:r>
            <a:r>
              <a:rPr lang="en-US" sz="21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AJNR 2009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5CC0D88-1201-4D66-BCD8-488EBADD88ED}"/>
              </a:ext>
            </a:extLst>
          </p:cNvPr>
          <p:cNvSpPr/>
          <p:nvPr/>
        </p:nvSpPr>
        <p:spPr bwMode="auto">
          <a:xfrm>
            <a:off x="1424247" y="3486150"/>
            <a:ext cx="1085850" cy="342900"/>
          </a:xfrm>
          <a:prstGeom prst="roundRect">
            <a:avLst/>
          </a:prstGeom>
          <a:solidFill>
            <a:srgbClr val="FFFF00">
              <a:alpha val="4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BF82EAF-B657-4618-B422-811873969E85}"/>
              </a:ext>
            </a:extLst>
          </p:cNvPr>
          <p:cNvSpPr/>
          <p:nvPr/>
        </p:nvSpPr>
        <p:spPr bwMode="auto">
          <a:xfrm>
            <a:off x="2778012" y="3486150"/>
            <a:ext cx="1981200" cy="342900"/>
          </a:xfrm>
          <a:prstGeom prst="roundRect">
            <a:avLst/>
          </a:prstGeom>
          <a:solidFill>
            <a:srgbClr val="FFC000">
              <a:alpha val="4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FC8E7D8-24BF-48BA-B03F-D6EC6C421EE6}"/>
              </a:ext>
            </a:extLst>
          </p:cNvPr>
          <p:cNvSpPr/>
          <p:nvPr/>
        </p:nvSpPr>
        <p:spPr bwMode="auto">
          <a:xfrm>
            <a:off x="4986809" y="3515647"/>
            <a:ext cx="2826852" cy="342900"/>
          </a:xfrm>
          <a:prstGeom prst="roundRect">
            <a:avLst/>
          </a:prstGeom>
          <a:solidFill>
            <a:srgbClr val="FF0000">
              <a:alpha val="4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9667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819150"/>
            <a:ext cx="3244383" cy="2771244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4209" y="769638"/>
            <a:ext cx="3186792" cy="2788443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059184" y="4005014"/>
            <a:ext cx="1032014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5 y, 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57076" y="424502"/>
            <a:ext cx="3836243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Perisylvian</a:t>
            </a:r>
            <a:r>
              <a:rPr lang="en-US" sz="27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Polymicrogyria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16741" y="397113"/>
            <a:ext cx="1233031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Normal</a:t>
            </a:r>
          </a:p>
        </p:txBody>
      </p:sp>
      <p:sp>
        <p:nvSpPr>
          <p:cNvPr id="2" name="Notched Right Arrow 11">
            <a:extLst>
              <a:ext uri="{FF2B5EF4-FFF2-40B4-BE49-F238E27FC236}">
                <a16:creationId xmlns:a16="http://schemas.microsoft.com/office/drawing/2014/main" id="{08BD8EA0-1F87-1CB1-6CBA-3827E6DF8200}"/>
              </a:ext>
            </a:extLst>
          </p:cNvPr>
          <p:cNvSpPr/>
          <p:nvPr/>
        </p:nvSpPr>
        <p:spPr bwMode="auto">
          <a:xfrm rot="9616943">
            <a:off x="7189048" y="1273310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750" t="8333" r="16667" b="8333"/>
          <a:stretch>
            <a:fillRect/>
          </a:stretch>
        </p:blipFill>
        <p:spPr bwMode="auto">
          <a:xfrm>
            <a:off x="3200400" y="571500"/>
            <a:ext cx="2800350" cy="3613355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682453" y="4426526"/>
            <a:ext cx="3836243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Perisylvian</a:t>
            </a:r>
            <a:r>
              <a:rPr lang="en-US" sz="27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Polymicrogyria</a:t>
            </a:r>
            <a:endParaRPr lang="en-US" sz="2800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Notched Right Arrow 11">
            <a:extLst>
              <a:ext uri="{FF2B5EF4-FFF2-40B4-BE49-F238E27FC236}">
                <a16:creationId xmlns:a16="http://schemas.microsoft.com/office/drawing/2014/main" id="{ED9160A3-9146-BA2A-B134-194C323019AD}"/>
              </a:ext>
            </a:extLst>
          </p:cNvPr>
          <p:cNvSpPr/>
          <p:nvPr/>
        </p:nvSpPr>
        <p:spPr bwMode="auto">
          <a:xfrm rot="12583252">
            <a:off x="3897262" y="3198921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 l="21875" t="17188" r="20313" b="10937"/>
          <a:stretch>
            <a:fillRect/>
          </a:stretch>
        </p:blipFill>
        <p:spPr bwMode="auto">
          <a:xfrm>
            <a:off x="1428750" y="742950"/>
            <a:ext cx="2914650" cy="3623619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 cstate="print"/>
          <a:srcRect l="20313" t="14063" r="15625" b="14062"/>
          <a:stretch>
            <a:fillRect/>
          </a:stretch>
        </p:blipFill>
        <p:spPr bwMode="auto">
          <a:xfrm>
            <a:off x="4514851" y="759676"/>
            <a:ext cx="3200399" cy="3590693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009897" y="4490650"/>
            <a:ext cx="1032014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2 y, 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83006" y="4490650"/>
            <a:ext cx="2264081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Polymicrogyria</a:t>
            </a:r>
            <a:endParaRPr lang="en-US" sz="2800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>
            <a:extLst>
              <a:ext uri="{FF2B5EF4-FFF2-40B4-BE49-F238E27FC236}">
                <a16:creationId xmlns:a16="http://schemas.microsoft.com/office/drawing/2014/main" id="{FBBE80E5-F00D-445A-A531-6E29A6231B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98" t="43796" r="40253" b="40397"/>
          <a:stretch/>
        </p:blipFill>
        <p:spPr bwMode="auto">
          <a:xfrm rot="5400000">
            <a:off x="4770119" y="548646"/>
            <a:ext cx="3657593" cy="3291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57469767-2CD1-4FA3-AE91-0FAFE7BFF3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08" t="40831" r="36395" b="37010"/>
          <a:stretch/>
        </p:blipFill>
        <p:spPr bwMode="auto">
          <a:xfrm>
            <a:off x="1349885" y="361948"/>
            <a:ext cx="3531478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BBBF13-3B10-8274-BC40-20E1D42E66DA}"/>
              </a:ext>
            </a:extLst>
          </p:cNvPr>
          <p:cNvSpPr txBox="1"/>
          <p:nvPr/>
        </p:nvSpPr>
        <p:spPr>
          <a:xfrm>
            <a:off x="1790148" y="4275494"/>
            <a:ext cx="5563703" cy="5539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Agenesis of Corpus Callosum</a:t>
            </a:r>
            <a:endParaRPr lang="en-US" sz="3300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Notched Right Arrow 11">
            <a:extLst>
              <a:ext uri="{FF2B5EF4-FFF2-40B4-BE49-F238E27FC236}">
                <a16:creationId xmlns:a16="http://schemas.microsoft.com/office/drawing/2014/main" id="{C92A9634-6165-3F92-027D-A7D189535101}"/>
              </a:ext>
            </a:extLst>
          </p:cNvPr>
          <p:cNvSpPr/>
          <p:nvPr/>
        </p:nvSpPr>
        <p:spPr bwMode="auto">
          <a:xfrm rot="8476316">
            <a:off x="2806284" y="1062777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5" name="Notched Right Arrow 11">
            <a:extLst>
              <a:ext uri="{FF2B5EF4-FFF2-40B4-BE49-F238E27FC236}">
                <a16:creationId xmlns:a16="http://schemas.microsoft.com/office/drawing/2014/main" id="{9C3D54F6-5B58-F6C7-D951-1EE8A32199E0}"/>
              </a:ext>
            </a:extLst>
          </p:cNvPr>
          <p:cNvSpPr/>
          <p:nvPr/>
        </p:nvSpPr>
        <p:spPr bwMode="auto">
          <a:xfrm rot="5973745">
            <a:off x="6650539" y="1062776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5A932F-A524-42F5-A38F-D7CBB7977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898518"/>
            <a:ext cx="6858000" cy="33464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8F54BB-5B96-4A02-98FE-63DADE2BBB4C}"/>
              </a:ext>
            </a:extLst>
          </p:cNvPr>
          <p:cNvSpPr txBox="1"/>
          <p:nvPr/>
        </p:nvSpPr>
        <p:spPr>
          <a:xfrm>
            <a:off x="4495413" y="4629150"/>
            <a:ext cx="3338671" cy="323165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1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Abdel </a:t>
            </a:r>
            <a:r>
              <a:rPr lang="en-US" sz="21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Rezak</a:t>
            </a:r>
            <a:r>
              <a:rPr lang="en-US" sz="21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et al. </a:t>
            </a:r>
            <a:r>
              <a:rPr lang="en-US" sz="21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AJNR 2009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5CC0D88-1201-4D66-BCD8-488EBADD88ED}"/>
              </a:ext>
            </a:extLst>
          </p:cNvPr>
          <p:cNvSpPr/>
          <p:nvPr/>
        </p:nvSpPr>
        <p:spPr bwMode="auto">
          <a:xfrm>
            <a:off x="1424247" y="3486150"/>
            <a:ext cx="1085850" cy="342900"/>
          </a:xfrm>
          <a:prstGeom prst="roundRect">
            <a:avLst/>
          </a:prstGeom>
          <a:solidFill>
            <a:srgbClr val="FFFF00">
              <a:alpha val="4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BF82EAF-B657-4618-B422-811873969E85}"/>
              </a:ext>
            </a:extLst>
          </p:cNvPr>
          <p:cNvSpPr/>
          <p:nvPr/>
        </p:nvSpPr>
        <p:spPr bwMode="auto">
          <a:xfrm>
            <a:off x="2778012" y="3486150"/>
            <a:ext cx="1981200" cy="342900"/>
          </a:xfrm>
          <a:prstGeom prst="roundRect">
            <a:avLst/>
          </a:prstGeom>
          <a:solidFill>
            <a:srgbClr val="FFC000">
              <a:alpha val="4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FC8E7D8-24BF-48BA-B03F-D6EC6C421EE6}"/>
              </a:ext>
            </a:extLst>
          </p:cNvPr>
          <p:cNvSpPr/>
          <p:nvPr/>
        </p:nvSpPr>
        <p:spPr bwMode="auto">
          <a:xfrm>
            <a:off x="5105399" y="3790950"/>
            <a:ext cx="1528505" cy="342900"/>
          </a:xfrm>
          <a:prstGeom prst="roundRect">
            <a:avLst/>
          </a:prstGeom>
          <a:solidFill>
            <a:srgbClr val="FF0000">
              <a:alpha val="4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8351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 l="17188" t="9375" r="15625" b="3125"/>
          <a:stretch>
            <a:fillRect/>
          </a:stretch>
        </p:blipFill>
        <p:spPr bwMode="auto">
          <a:xfrm>
            <a:off x="1485900" y="810733"/>
            <a:ext cx="2800350" cy="3646967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 l="18750" t="9375" r="15625" b="6250"/>
          <a:stretch>
            <a:fillRect/>
          </a:stretch>
        </p:blipFill>
        <p:spPr bwMode="auto">
          <a:xfrm>
            <a:off x="4686300" y="800101"/>
            <a:ext cx="2800350" cy="3600450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804760" y="4572000"/>
            <a:ext cx="3496726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Schizencephaly</a:t>
            </a:r>
            <a:r>
              <a:rPr lang="en-US" sz="27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(closed)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Notched Right Arrow 11">
            <a:extLst>
              <a:ext uri="{FF2B5EF4-FFF2-40B4-BE49-F238E27FC236}">
                <a16:creationId xmlns:a16="http://schemas.microsoft.com/office/drawing/2014/main" id="{3B88F2E5-42AD-33DA-C6F1-DED5B94EF6A7}"/>
              </a:ext>
            </a:extLst>
          </p:cNvPr>
          <p:cNvSpPr/>
          <p:nvPr/>
        </p:nvSpPr>
        <p:spPr bwMode="auto">
          <a:xfrm rot="4854457">
            <a:off x="1091242" y="2183409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3" name="Notched Right Arrow 11">
            <a:extLst>
              <a:ext uri="{FF2B5EF4-FFF2-40B4-BE49-F238E27FC236}">
                <a16:creationId xmlns:a16="http://schemas.microsoft.com/office/drawing/2014/main" id="{A525A95C-C9D8-7A31-16E3-766086B243FA}"/>
              </a:ext>
            </a:extLst>
          </p:cNvPr>
          <p:cNvSpPr/>
          <p:nvPr/>
        </p:nvSpPr>
        <p:spPr bwMode="auto">
          <a:xfrm rot="4854457">
            <a:off x="1418191" y="1954810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5" name="Notched Right Arrow 11">
            <a:extLst>
              <a:ext uri="{FF2B5EF4-FFF2-40B4-BE49-F238E27FC236}">
                <a16:creationId xmlns:a16="http://schemas.microsoft.com/office/drawing/2014/main" id="{51DB8A5F-A4A7-361E-AA14-EB794A982ED1}"/>
              </a:ext>
            </a:extLst>
          </p:cNvPr>
          <p:cNvSpPr/>
          <p:nvPr/>
        </p:nvSpPr>
        <p:spPr bwMode="auto">
          <a:xfrm rot="15957178">
            <a:off x="4827883" y="3665410"/>
            <a:ext cx="1190506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5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750" t="12500" r="15625" b="4688"/>
          <a:stretch>
            <a:fillRect/>
          </a:stretch>
        </p:blipFill>
        <p:spPr bwMode="auto">
          <a:xfrm>
            <a:off x="3186382" y="342900"/>
            <a:ext cx="3124919" cy="3943350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819400" y="4572000"/>
            <a:ext cx="894156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 y, F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05520" y="4572000"/>
            <a:ext cx="3317191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Schizencephaly</a:t>
            </a:r>
            <a:r>
              <a:rPr lang="en-US" sz="27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(open)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Notched Right Arrow 11">
            <a:extLst>
              <a:ext uri="{FF2B5EF4-FFF2-40B4-BE49-F238E27FC236}">
                <a16:creationId xmlns:a16="http://schemas.microsoft.com/office/drawing/2014/main" id="{BA97D6E9-4E8A-14D6-792A-6C33612C4D44}"/>
              </a:ext>
            </a:extLst>
          </p:cNvPr>
          <p:cNvSpPr/>
          <p:nvPr/>
        </p:nvSpPr>
        <p:spPr bwMode="auto">
          <a:xfrm rot="12466190">
            <a:off x="5041393" y="1724175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3" name="Notched Right Arrow 11">
            <a:extLst>
              <a:ext uri="{FF2B5EF4-FFF2-40B4-BE49-F238E27FC236}">
                <a16:creationId xmlns:a16="http://schemas.microsoft.com/office/drawing/2014/main" id="{8EBFF448-3637-445F-63B9-17C9B5D95612}"/>
              </a:ext>
            </a:extLst>
          </p:cNvPr>
          <p:cNvSpPr/>
          <p:nvPr/>
        </p:nvSpPr>
        <p:spPr bwMode="auto">
          <a:xfrm rot="7930276">
            <a:off x="4870102" y="3027266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t="12500" r="12500" b="7813"/>
          <a:stretch>
            <a:fillRect/>
          </a:stretch>
        </p:blipFill>
        <p:spPr bwMode="auto">
          <a:xfrm>
            <a:off x="1333500" y="723305"/>
            <a:ext cx="3257550" cy="3611166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8" t="14063" r="14063" b="26734"/>
          <a:stretch/>
        </p:blipFill>
        <p:spPr bwMode="auto">
          <a:xfrm>
            <a:off x="4686300" y="1143000"/>
            <a:ext cx="3218260" cy="2771775"/>
          </a:xfrm>
          <a:prstGeom prst="rect">
            <a:avLst/>
          </a:prstGeom>
          <a:noFill/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67398" y="4544616"/>
            <a:ext cx="1351653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11 m, 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36834" y="4544616"/>
            <a:ext cx="3317191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Schizencephaly</a:t>
            </a:r>
            <a:r>
              <a:rPr lang="en-US" sz="27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(open)</a:t>
            </a:r>
            <a:endParaRPr lang="en-US" sz="2800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Notched Right Arrow 11">
            <a:extLst>
              <a:ext uri="{FF2B5EF4-FFF2-40B4-BE49-F238E27FC236}">
                <a16:creationId xmlns:a16="http://schemas.microsoft.com/office/drawing/2014/main" id="{EA9771CE-10CC-CD95-2BC1-B87446B27CF2}"/>
              </a:ext>
            </a:extLst>
          </p:cNvPr>
          <p:cNvSpPr/>
          <p:nvPr/>
        </p:nvSpPr>
        <p:spPr bwMode="auto">
          <a:xfrm rot="1324555">
            <a:off x="938014" y="2516614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3" name="Notched Right Arrow 11">
            <a:extLst>
              <a:ext uri="{FF2B5EF4-FFF2-40B4-BE49-F238E27FC236}">
                <a16:creationId xmlns:a16="http://schemas.microsoft.com/office/drawing/2014/main" id="{389E1B98-D642-FA8A-F51D-2D528B47A524}"/>
              </a:ext>
            </a:extLst>
          </p:cNvPr>
          <p:cNvSpPr/>
          <p:nvPr/>
        </p:nvSpPr>
        <p:spPr bwMode="auto">
          <a:xfrm rot="1324555">
            <a:off x="4138415" y="1678415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2AC2B6-148E-030B-D984-932CE6C2F1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77" t="6189" r="11062" b="8096"/>
          <a:stretch/>
        </p:blipFill>
        <p:spPr>
          <a:xfrm>
            <a:off x="503297" y="70055"/>
            <a:ext cx="3826504" cy="4191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F9F3B5-8B2C-EF59-A304-FABEEFB17FD1}"/>
              </a:ext>
            </a:extLst>
          </p:cNvPr>
          <p:cNvSpPr txBox="1"/>
          <p:nvPr/>
        </p:nvSpPr>
        <p:spPr>
          <a:xfrm>
            <a:off x="823837" y="4484815"/>
            <a:ext cx="3185424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Septo</a:t>
            </a:r>
            <a:r>
              <a:rPr lang="en-US" sz="27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-optic Dysplasia</a:t>
            </a:r>
            <a:endParaRPr lang="en-US" sz="2800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Notched Right Arrow 11">
            <a:extLst>
              <a:ext uri="{FF2B5EF4-FFF2-40B4-BE49-F238E27FC236}">
                <a16:creationId xmlns:a16="http://schemas.microsoft.com/office/drawing/2014/main" id="{0E9679AE-4112-BA4E-0C55-9CFBF6E5C84A}"/>
              </a:ext>
            </a:extLst>
          </p:cNvPr>
          <p:cNvSpPr/>
          <p:nvPr/>
        </p:nvSpPr>
        <p:spPr bwMode="auto">
          <a:xfrm rot="1324555">
            <a:off x="837620" y="1221214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89C614-59FF-0935-19B9-A3EF94F404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46" t="7576" r="3124" b="5556"/>
          <a:stretch/>
        </p:blipFill>
        <p:spPr>
          <a:xfrm>
            <a:off x="4710858" y="361950"/>
            <a:ext cx="4157330" cy="3886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F3F4DF-AA9F-EA8A-0BCA-435CB4FC6B5B}"/>
              </a:ext>
            </a:extLst>
          </p:cNvPr>
          <p:cNvSpPr txBox="1"/>
          <p:nvPr/>
        </p:nvSpPr>
        <p:spPr>
          <a:xfrm>
            <a:off x="1828086" y="3870256"/>
            <a:ext cx="1176925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9 m, M</a:t>
            </a:r>
          </a:p>
        </p:txBody>
      </p:sp>
      <p:sp>
        <p:nvSpPr>
          <p:cNvPr id="6" name="Notched Right Arrow 11">
            <a:extLst>
              <a:ext uri="{FF2B5EF4-FFF2-40B4-BE49-F238E27FC236}">
                <a16:creationId xmlns:a16="http://schemas.microsoft.com/office/drawing/2014/main" id="{36E92931-732B-0EE5-6C9B-7D7276BBE3D4}"/>
              </a:ext>
            </a:extLst>
          </p:cNvPr>
          <p:cNvSpPr/>
          <p:nvPr/>
        </p:nvSpPr>
        <p:spPr bwMode="auto">
          <a:xfrm rot="1324555">
            <a:off x="5076036" y="2219325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EC1C9C-E05F-862E-423B-567C7120C9BD}"/>
              </a:ext>
            </a:extLst>
          </p:cNvPr>
          <p:cNvSpPr txBox="1"/>
          <p:nvPr/>
        </p:nvSpPr>
        <p:spPr>
          <a:xfrm>
            <a:off x="4938343" y="207621"/>
            <a:ext cx="3702360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Ectopic Neurohypophysis</a:t>
            </a:r>
            <a:endParaRPr lang="en-US" sz="2800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2195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8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81A89C-F41E-E3E5-7CB9-46C4A13C8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789" y="685800"/>
            <a:ext cx="3771900" cy="3771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B879D3-F4C2-138C-53A1-E0B3D71F35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480" y="685800"/>
            <a:ext cx="3771900" cy="37719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ABD1AC-9C5F-0CED-FDB3-0A9F90D5A35F}"/>
              </a:ext>
            </a:extLst>
          </p:cNvPr>
          <p:cNvSpPr txBox="1"/>
          <p:nvPr/>
        </p:nvSpPr>
        <p:spPr>
          <a:xfrm>
            <a:off x="1682039" y="4637215"/>
            <a:ext cx="1176925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9 m, 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A6CB68-6117-4CE9-5484-DEF021EB718E}"/>
              </a:ext>
            </a:extLst>
          </p:cNvPr>
          <p:cNvSpPr txBox="1"/>
          <p:nvPr/>
        </p:nvSpPr>
        <p:spPr>
          <a:xfrm>
            <a:off x="4745950" y="4623043"/>
            <a:ext cx="3185424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Septo</a:t>
            </a:r>
            <a:r>
              <a:rPr lang="en-US" sz="27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-optic Dysplasia</a:t>
            </a:r>
            <a:endParaRPr lang="en-US" sz="2800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Notched Right Arrow 11">
            <a:extLst>
              <a:ext uri="{FF2B5EF4-FFF2-40B4-BE49-F238E27FC236}">
                <a16:creationId xmlns:a16="http://schemas.microsoft.com/office/drawing/2014/main" id="{1BCB9C8D-0AB2-6026-3EA1-475F353DCFA0}"/>
              </a:ext>
            </a:extLst>
          </p:cNvPr>
          <p:cNvSpPr/>
          <p:nvPr/>
        </p:nvSpPr>
        <p:spPr bwMode="auto">
          <a:xfrm rot="1324555">
            <a:off x="857468" y="1754615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6" name="Notched Right Arrow 11">
            <a:extLst>
              <a:ext uri="{FF2B5EF4-FFF2-40B4-BE49-F238E27FC236}">
                <a16:creationId xmlns:a16="http://schemas.microsoft.com/office/drawing/2014/main" id="{71679D88-3371-3B2A-AF1F-764EA89DF5D5}"/>
              </a:ext>
            </a:extLst>
          </p:cNvPr>
          <p:cNvSpPr/>
          <p:nvPr/>
        </p:nvSpPr>
        <p:spPr bwMode="auto">
          <a:xfrm rot="1324555">
            <a:off x="4908422" y="1526015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8" name="Notched Right Arrow 11">
            <a:extLst>
              <a:ext uri="{FF2B5EF4-FFF2-40B4-BE49-F238E27FC236}">
                <a16:creationId xmlns:a16="http://schemas.microsoft.com/office/drawing/2014/main" id="{5C999AD9-619F-82AF-4BD2-C3AD942CA243}"/>
              </a:ext>
            </a:extLst>
          </p:cNvPr>
          <p:cNvSpPr/>
          <p:nvPr/>
        </p:nvSpPr>
        <p:spPr bwMode="auto">
          <a:xfrm rot="8285984">
            <a:off x="2396381" y="1526014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5605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1FBB61-2BD1-6B83-3B6B-D41FCA0F56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66" t="4049" r="8958" b="22935"/>
          <a:stretch/>
        </p:blipFill>
        <p:spPr>
          <a:xfrm>
            <a:off x="4531722" y="545580"/>
            <a:ext cx="3613880" cy="33118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9C15FC-2E55-1B3D-9F33-DB2F00263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111" t="5555" r="12837" b="10493"/>
          <a:stretch/>
        </p:blipFill>
        <p:spPr>
          <a:xfrm>
            <a:off x="971359" y="521614"/>
            <a:ext cx="3114986" cy="34385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E114F9-CE37-D908-450B-37799C51D7FC}"/>
              </a:ext>
            </a:extLst>
          </p:cNvPr>
          <p:cNvSpPr txBox="1"/>
          <p:nvPr/>
        </p:nvSpPr>
        <p:spPr>
          <a:xfrm>
            <a:off x="870256" y="3649689"/>
            <a:ext cx="894156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 y, 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BDEBAE-2AE6-8B3B-EB06-EA9091164E5B}"/>
              </a:ext>
            </a:extLst>
          </p:cNvPr>
          <p:cNvSpPr txBox="1"/>
          <p:nvPr/>
        </p:nvSpPr>
        <p:spPr>
          <a:xfrm>
            <a:off x="870256" y="4230490"/>
            <a:ext cx="3317191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Schizencephaly</a:t>
            </a:r>
            <a:r>
              <a:rPr lang="en-US" sz="27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(open)</a:t>
            </a:r>
            <a:endParaRPr lang="en-US" sz="2800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AE22A9-48C2-D5CF-3302-9C628AF349AC}"/>
              </a:ext>
            </a:extLst>
          </p:cNvPr>
          <p:cNvSpPr txBox="1"/>
          <p:nvPr/>
        </p:nvSpPr>
        <p:spPr>
          <a:xfrm>
            <a:off x="4648200" y="4206946"/>
            <a:ext cx="3185424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Septo</a:t>
            </a:r>
            <a:r>
              <a:rPr lang="en-US" sz="27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-optic Dysplasia</a:t>
            </a:r>
            <a:endParaRPr lang="en-US" sz="2800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Notched Right Arrow 11">
            <a:extLst>
              <a:ext uri="{FF2B5EF4-FFF2-40B4-BE49-F238E27FC236}">
                <a16:creationId xmlns:a16="http://schemas.microsoft.com/office/drawing/2014/main" id="{717B32D2-687E-2098-04C5-FC0073CADAFD}"/>
              </a:ext>
            </a:extLst>
          </p:cNvPr>
          <p:cNvSpPr/>
          <p:nvPr/>
        </p:nvSpPr>
        <p:spPr bwMode="auto">
          <a:xfrm rot="1324555">
            <a:off x="45359" y="1678415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7" name="Notched Right Arrow 11">
            <a:extLst>
              <a:ext uri="{FF2B5EF4-FFF2-40B4-BE49-F238E27FC236}">
                <a16:creationId xmlns:a16="http://schemas.microsoft.com/office/drawing/2014/main" id="{150268B2-484F-D3D5-9954-35D6AC271777}"/>
              </a:ext>
            </a:extLst>
          </p:cNvPr>
          <p:cNvSpPr/>
          <p:nvPr/>
        </p:nvSpPr>
        <p:spPr bwMode="auto">
          <a:xfrm rot="796540">
            <a:off x="4370539" y="2503026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3028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  <p:bldP spid="7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A50CA8F-5FAB-41EE-614C-E25ABEBF1E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357949"/>
            <a:ext cx="3737026" cy="37370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91840A-F6DB-06C5-75B3-6F23E5229B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67" t="10864" r="13889" b="30802"/>
          <a:stretch/>
        </p:blipFill>
        <p:spPr>
          <a:xfrm>
            <a:off x="4763156" y="740562"/>
            <a:ext cx="3537858" cy="2971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942F44-4EC5-A5A9-96EF-FFB6D1A1FE53}"/>
              </a:ext>
            </a:extLst>
          </p:cNvPr>
          <p:cNvSpPr txBox="1"/>
          <p:nvPr/>
        </p:nvSpPr>
        <p:spPr>
          <a:xfrm>
            <a:off x="2496147" y="4544616"/>
            <a:ext cx="894156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 y, 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51C798-343D-AD71-572C-127B2B2AAA69}"/>
              </a:ext>
            </a:extLst>
          </p:cNvPr>
          <p:cNvSpPr txBox="1"/>
          <p:nvPr/>
        </p:nvSpPr>
        <p:spPr>
          <a:xfrm>
            <a:off x="4689894" y="4123857"/>
            <a:ext cx="3317191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Schizencephaly</a:t>
            </a:r>
            <a:r>
              <a:rPr lang="en-US" sz="27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(open)</a:t>
            </a:r>
            <a:endParaRPr lang="en-US" sz="2800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C7EF13-D3D9-9BA3-34F9-BCCD90237B5F}"/>
              </a:ext>
            </a:extLst>
          </p:cNvPr>
          <p:cNvSpPr txBox="1"/>
          <p:nvPr/>
        </p:nvSpPr>
        <p:spPr>
          <a:xfrm>
            <a:off x="4745950" y="4623043"/>
            <a:ext cx="3185424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50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Septo</a:t>
            </a:r>
            <a:r>
              <a:rPr lang="en-US" sz="27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-optic Dysplasia</a:t>
            </a:r>
            <a:endParaRPr lang="en-US" sz="2800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Notched Right Arrow 11">
            <a:extLst>
              <a:ext uri="{FF2B5EF4-FFF2-40B4-BE49-F238E27FC236}">
                <a16:creationId xmlns:a16="http://schemas.microsoft.com/office/drawing/2014/main" id="{488609E4-ACC7-4257-EAFD-3B644CB3AE56}"/>
              </a:ext>
            </a:extLst>
          </p:cNvPr>
          <p:cNvSpPr/>
          <p:nvPr/>
        </p:nvSpPr>
        <p:spPr bwMode="auto">
          <a:xfrm rot="7713817">
            <a:off x="2482325" y="685637"/>
            <a:ext cx="1406625" cy="400050"/>
          </a:xfrm>
          <a:prstGeom prst="notchedRightArrow">
            <a:avLst/>
          </a:prstGeom>
          <a:gradFill>
            <a:gsLst>
              <a:gs pos="7000">
                <a:srgbClr val="FFC000"/>
              </a:gs>
              <a:gs pos="100000">
                <a:srgbClr val="7030A0">
                  <a:tint val="44500"/>
                  <a:satMod val="160000"/>
                  <a:alpha val="72000"/>
                </a:srgbClr>
              </a:gs>
              <a:gs pos="87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115896"/>
      </p:ext>
    </p:extLst>
  </p:cSld>
  <p:clrMapOvr>
    <a:masterClrMapping/>
  </p:clrMapOvr>
  <p:transition>
    <p:fade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96441"/>
            <a:ext cx="4286250" cy="49506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11694" y="457200"/>
            <a:ext cx="1039067" cy="415498"/>
          </a:xfrm>
          <a:prstGeom prst="rect">
            <a:avLst/>
          </a:prstGeom>
          <a:gradFill>
            <a:gsLst>
              <a:gs pos="100000">
                <a:srgbClr val="000000"/>
              </a:gs>
              <a:gs pos="43000">
                <a:schemeClr val="tx1">
                  <a:lumMod val="75000"/>
                  <a:lumOff val="2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85000"/>
              </a:schemeClr>
            </a:solidFill>
          </a:ln>
        </p:spPr>
        <p:txBody>
          <a:bodyPr wrap="none" tIns="0" bIns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8 m, F</a:t>
            </a:r>
          </a:p>
        </p:txBody>
      </p:sp>
    </p:spTree>
    <p:extLst>
      <p:ext uri="{BB962C8B-B14F-4D97-AF65-F5344CB8AC3E}">
        <p14:creationId xmlns:p14="http://schemas.microsoft.com/office/powerpoint/2010/main" val="1437254279"/>
      </p:ext>
    </p:extLst>
  </p:cSld>
  <p:clrMapOvr>
    <a:masterClrMapping/>
  </p:clrMapOvr>
  <p:transition>
    <p:fade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96441"/>
            <a:ext cx="4286250" cy="495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970085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ASPOLLED" val="737BC5EC95BA4EFAB536AE8DC43E6010"/>
  <p:tag name="TPVERSION" val="5"/>
  <p:tag name="TPFULLVERSION" val="5.1.0.2296"/>
  <p:tag name="PPTVERSION" val="14"/>
  <p:tag name="TPOS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theme1.xml><?xml version="1.0" encoding="utf-8"?>
<a:theme xmlns:a="http://schemas.openxmlformats.org/drawingml/2006/main" name="2_KORAL ARRS 2012">
  <a:themeElements>
    <a:clrScheme name="1_Koral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">
      <a:majorFont>
        <a:latin typeface="Arno Pro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Koral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Koral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Koral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Koral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Koral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Koral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Koral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Koral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Koral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Koral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Koral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Koral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2DFE47898E37043A48002D2577CE922" ma:contentTypeVersion="16" ma:contentTypeDescription="Create a new document." ma:contentTypeScope="" ma:versionID="4a06dfb0017a2cb28ad359975ec31c48">
  <xsd:schema xmlns:xsd="http://www.w3.org/2001/XMLSchema" xmlns:xs="http://www.w3.org/2001/XMLSchema" xmlns:p="http://schemas.microsoft.com/office/2006/metadata/properties" xmlns:ns3="93ac59ff-6f5a-4a62-83dc-d81f1f045e15" xmlns:ns4="78013e5f-6504-4f63-b6ec-4971cbabd9ce" targetNamespace="http://schemas.microsoft.com/office/2006/metadata/properties" ma:root="true" ma:fieldsID="6984f56ef0eda5eed71f8f1b929355ed" ns3:_="" ns4:_="">
    <xsd:import namespace="93ac59ff-6f5a-4a62-83dc-d81f1f045e15"/>
    <xsd:import namespace="78013e5f-6504-4f63-b6ec-4971cbabd9c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Location" minOccurs="0"/>
                <xsd:element ref="ns4:MediaLengthInSeconds" minOccurs="0"/>
                <xsd:element ref="ns4:_activity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ac59ff-6f5a-4a62-83dc-d81f1f045e1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013e5f-6504-4f63-b6ec-4971cbabd9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8013e5f-6504-4f63-b6ec-4971cbabd9ce" xsi:nil="true"/>
  </documentManagement>
</p:properties>
</file>

<file path=customXml/itemProps1.xml><?xml version="1.0" encoding="utf-8"?>
<ds:datastoreItem xmlns:ds="http://schemas.openxmlformats.org/officeDocument/2006/customXml" ds:itemID="{3613488B-96E2-4027-8C49-7B6E991C2C3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CEAE85A-24D2-4251-BDBA-693E27A9FD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3ac59ff-6f5a-4a62-83dc-d81f1f045e15"/>
    <ds:schemaRef ds:uri="78013e5f-6504-4f63-b6ec-4971cbabd9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79E6B09-AB38-4548-ACEA-1A04AE13467E}">
  <ds:schemaRefs>
    <ds:schemaRef ds:uri="http://purl.org/dc/dcmitype/"/>
    <ds:schemaRef ds:uri="78013e5f-6504-4f63-b6ec-4971cbabd9ce"/>
    <ds:schemaRef ds:uri="93ac59ff-6f5a-4a62-83dc-d81f1f045e15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18323</TotalTime>
  <Words>1960</Words>
  <Application>Microsoft Office PowerPoint</Application>
  <PresentationFormat>On-screen Show (16:9)</PresentationFormat>
  <Paragraphs>725</Paragraphs>
  <Slides>283</Slides>
  <Notes>103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283</vt:i4>
      </vt:variant>
    </vt:vector>
  </HeadingPairs>
  <TitlesOfParts>
    <vt:vector size="292" baseType="lpstr">
      <vt:lpstr>Arial</vt:lpstr>
      <vt:lpstr>Bell Gothic Std Light</vt:lpstr>
      <vt:lpstr>Berlin Sans FB Demi</vt:lpstr>
      <vt:lpstr>Calibri</vt:lpstr>
      <vt:lpstr>Calisto MT</vt:lpstr>
      <vt:lpstr>Copperplate Gothic Bold</vt:lpstr>
      <vt:lpstr>Franklin Gothic Medium</vt:lpstr>
      <vt:lpstr>Lucida Sans Unicode</vt:lpstr>
      <vt:lpstr>2_KORAL ARRS 2012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Callosal Agenesis and  Interhemispheric Cyst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Corpus Callosum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Cortical formation abnormalities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Cortical formation abnormalities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Cortical formation Abnormalities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Macrocephaly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Choroid Plexus Tumors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the most likely diagnosis?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Optic/ Hypothalamic Glioma</vt:lpstr>
      <vt:lpstr>Optic/ Hypothalamic Glioma</vt:lpstr>
      <vt:lpstr>PowerPoint Presentation</vt:lpstr>
      <vt:lpstr>PowerPoint Presentation</vt:lpstr>
      <vt:lpstr>PowerPoint Presentation</vt:lpstr>
      <vt:lpstr>Normal Neonatal Pituitary</vt:lpstr>
      <vt:lpstr>PowerPoint Presentation</vt:lpstr>
      <vt:lpstr>Ectopic Neurohypophysis</vt:lpstr>
      <vt:lpstr>PowerPoint Presentation</vt:lpstr>
      <vt:lpstr>PowerPoint Presentation</vt:lpstr>
      <vt:lpstr>PowerPoint Presentation</vt:lpstr>
      <vt:lpstr>Pineoblastoma</vt:lpstr>
      <vt:lpstr>PowerPoint Presentation</vt:lpstr>
      <vt:lpstr>PINEAL REGION TUMORS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DIG  (Desmoplastic Infantile Gangioglioma)</vt:lpstr>
      <vt:lpstr>PowerPoint Presentation</vt:lpstr>
      <vt:lpstr>PowerPoint Presentation</vt:lpstr>
      <vt:lpstr>PowerPoint Presentation</vt:lpstr>
      <vt:lpstr>PXA  (Pleomorfic Xanthoastrocytoma)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Korgun Koral</dc:creator>
  <cp:lastModifiedBy>Korgun Koral</cp:lastModifiedBy>
  <cp:revision>858</cp:revision>
  <dcterms:created xsi:type="dcterms:W3CDTF">2006-08-16T00:00:00Z</dcterms:created>
  <dcterms:modified xsi:type="dcterms:W3CDTF">2023-10-10T00:45:09Z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0x01010022DFE47898E37043A48002D2577CE922</vt:lpwstr>
  </property>
</Properties>
</file>