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175"/>
  </p:notesMasterIdLst>
  <p:handoutMasterIdLst>
    <p:handoutMasterId r:id="rId176"/>
  </p:handoutMasterIdLst>
  <p:sldIdLst>
    <p:sldId id="256" r:id="rId5"/>
    <p:sldId id="2559" r:id="rId6"/>
    <p:sldId id="4848" r:id="rId7"/>
    <p:sldId id="2278" r:id="rId8"/>
    <p:sldId id="2279" r:id="rId9"/>
    <p:sldId id="2280" r:id="rId10"/>
    <p:sldId id="2281" r:id="rId11"/>
    <p:sldId id="4846" r:id="rId12"/>
    <p:sldId id="2283" r:id="rId13"/>
    <p:sldId id="2284" r:id="rId14"/>
    <p:sldId id="2285" r:id="rId15"/>
    <p:sldId id="2286" r:id="rId16"/>
    <p:sldId id="2287" r:id="rId17"/>
    <p:sldId id="4847" r:id="rId18"/>
    <p:sldId id="2289" r:id="rId19"/>
    <p:sldId id="2290" r:id="rId20"/>
    <p:sldId id="2291" r:id="rId21"/>
    <p:sldId id="2292" r:id="rId22"/>
    <p:sldId id="2293" r:id="rId23"/>
    <p:sldId id="2294" r:id="rId24"/>
    <p:sldId id="2295" r:id="rId25"/>
    <p:sldId id="2296" r:id="rId26"/>
    <p:sldId id="2297" r:id="rId27"/>
    <p:sldId id="2298" r:id="rId28"/>
    <p:sldId id="2299" r:id="rId29"/>
    <p:sldId id="2300" r:id="rId30"/>
    <p:sldId id="2301" r:id="rId31"/>
    <p:sldId id="2302" r:id="rId32"/>
    <p:sldId id="2303" r:id="rId33"/>
    <p:sldId id="2304" r:id="rId34"/>
    <p:sldId id="2305" r:id="rId35"/>
    <p:sldId id="2306" r:id="rId36"/>
    <p:sldId id="2307" r:id="rId37"/>
    <p:sldId id="2308" r:id="rId38"/>
    <p:sldId id="2309" r:id="rId39"/>
    <p:sldId id="2310" r:id="rId40"/>
    <p:sldId id="2311" r:id="rId41"/>
    <p:sldId id="4849" r:id="rId42"/>
    <p:sldId id="4850" r:id="rId43"/>
    <p:sldId id="2191" r:id="rId44"/>
    <p:sldId id="2339" r:id="rId45"/>
    <p:sldId id="687" r:id="rId46"/>
    <p:sldId id="688" r:id="rId47"/>
    <p:sldId id="2192" r:id="rId48"/>
    <p:sldId id="2340" r:id="rId49"/>
    <p:sldId id="2193" r:id="rId50"/>
    <p:sldId id="2194" r:id="rId51"/>
    <p:sldId id="2195" r:id="rId52"/>
    <p:sldId id="2196" r:id="rId53"/>
    <p:sldId id="2197" r:id="rId54"/>
    <p:sldId id="659" r:id="rId55"/>
    <p:sldId id="2199" r:id="rId56"/>
    <p:sldId id="2200" r:id="rId57"/>
    <p:sldId id="4744" r:id="rId58"/>
    <p:sldId id="2044" r:id="rId59"/>
    <p:sldId id="2282" r:id="rId60"/>
    <p:sldId id="2045" r:id="rId61"/>
    <p:sldId id="2046" r:id="rId62"/>
    <p:sldId id="2047" r:id="rId63"/>
    <p:sldId id="2048" r:id="rId64"/>
    <p:sldId id="4743" r:id="rId65"/>
    <p:sldId id="2176" r:id="rId66"/>
    <p:sldId id="2177" r:id="rId67"/>
    <p:sldId id="2178" r:id="rId68"/>
    <p:sldId id="2179" r:id="rId69"/>
    <p:sldId id="2180" r:id="rId70"/>
    <p:sldId id="2181" r:id="rId71"/>
    <p:sldId id="2182" r:id="rId72"/>
    <p:sldId id="2183" r:id="rId73"/>
    <p:sldId id="2288" r:id="rId74"/>
    <p:sldId id="2184" r:id="rId75"/>
    <p:sldId id="2185" r:id="rId76"/>
    <p:sldId id="4745" r:id="rId77"/>
    <p:sldId id="1992" r:id="rId78"/>
    <p:sldId id="1994" r:id="rId79"/>
    <p:sldId id="1993" r:id="rId80"/>
    <p:sldId id="1995" r:id="rId81"/>
    <p:sldId id="2025" r:id="rId82"/>
    <p:sldId id="2026" r:id="rId83"/>
    <p:sldId id="4851" r:id="rId84"/>
    <p:sldId id="1853" r:id="rId85"/>
    <p:sldId id="1854" r:id="rId86"/>
    <p:sldId id="1855" r:id="rId87"/>
    <p:sldId id="1990" r:id="rId88"/>
    <p:sldId id="4800" r:id="rId89"/>
    <p:sldId id="1842" r:id="rId90"/>
    <p:sldId id="1843" r:id="rId91"/>
    <p:sldId id="1844" r:id="rId92"/>
    <p:sldId id="1845" r:id="rId93"/>
    <p:sldId id="1846" r:id="rId94"/>
    <p:sldId id="1847" r:id="rId95"/>
    <p:sldId id="1848" r:id="rId96"/>
    <p:sldId id="1849" r:id="rId97"/>
    <p:sldId id="1850" r:id="rId98"/>
    <p:sldId id="1736" r:id="rId99"/>
    <p:sldId id="2027" r:id="rId100"/>
    <p:sldId id="1787" r:id="rId101"/>
    <p:sldId id="1795" r:id="rId102"/>
    <p:sldId id="1798" r:id="rId103"/>
    <p:sldId id="1789" r:id="rId104"/>
    <p:sldId id="1790" r:id="rId105"/>
    <p:sldId id="1799" r:id="rId106"/>
    <p:sldId id="1796" r:id="rId107"/>
    <p:sldId id="1996" r:id="rId108"/>
    <p:sldId id="1997" r:id="rId109"/>
    <p:sldId id="1998" r:id="rId110"/>
    <p:sldId id="1999" r:id="rId111"/>
    <p:sldId id="1792" r:id="rId112"/>
    <p:sldId id="4805" r:id="rId113"/>
    <p:sldId id="1974" r:id="rId114"/>
    <p:sldId id="1975" r:id="rId115"/>
    <p:sldId id="1977" r:id="rId116"/>
    <p:sldId id="2031" r:id="rId117"/>
    <p:sldId id="1978" r:id="rId118"/>
    <p:sldId id="2030" r:id="rId119"/>
    <p:sldId id="2032" r:id="rId120"/>
    <p:sldId id="1866" r:id="rId121"/>
    <p:sldId id="1867" r:id="rId122"/>
    <p:sldId id="1986" r:id="rId123"/>
    <p:sldId id="1987" r:id="rId124"/>
    <p:sldId id="1877" r:id="rId125"/>
    <p:sldId id="1982" r:id="rId126"/>
    <p:sldId id="1983" r:id="rId127"/>
    <p:sldId id="1879" r:id="rId128"/>
    <p:sldId id="1981" r:id="rId129"/>
    <p:sldId id="1881" r:id="rId130"/>
    <p:sldId id="1882" r:id="rId131"/>
    <p:sldId id="1883" r:id="rId132"/>
    <p:sldId id="4747" r:id="rId133"/>
    <p:sldId id="1857" r:id="rId134"/>
    <p:sldId id="4807" r:id="rId135"/>
    <p:sldId id="4809" r:id="rId136"/>
    <p:sldId id="1858" r:id="rId137"/>
    <p:sldId id="1859" r:id="rId138"/>
    <p:sldId id="1860" r:id="rId139"/>
    <p:sldId id="1861" r:id="rId140"/>
    <p:sldId id="1988" r:id="rId141"/>
    <p:sldId id="1862" r:id="rId142"/>
    <p:sldId id="3333" r:id="rId143"/>
    <p:sldId id="2592" r:id="rId144"/>
    <p:sldId id="3334" r:id="rId145"/>
    <p:sldId id="3335" r:id="rId146"/>
    <p:sldId id="3336" r:id="rId147"/>
    <p:sldId id="3285" r:id="rId148"/>
    <p:sldId id="308" r:id="rId149"/>
    <p:sldId id="307" r:id="rId150"/>
    <p:sldId id="265" r:id="rId151"/>
    <p:sldId id="3348" r:id="rId152"/>
    <p:sldId id="300" r:id="rId153"/>
    <p:sldId id="301" r:id="rId154"/>
    <p:sldId id="3344" r:id="rId155"/>
    <p:sldId id="3349" r:id="rId156"/>
    <p:sldId id="4852" r:id="rId157"/>
    <p:sldId id="279" r:id="rId158"/>
    <p:sldId id="268" r:id="rId159"/>
    <p:sldId id="4742" r:id="rId160"/>
    <p:sldId id="1727" r:id="rId161"/>
    <p:sldId id="1731" r:id="rId162"/>
    <p:sldId id="1730" r:id="rId163"/>
    <p:sldId id="1728" r:id="rId164"/>
    <p:sldId id="2020" r:id="rId165"/>
    <p:sldId id="1734" r:id="rId166"/>
    <p:sldId id="1966" r:id="rId167"/>
    <p:sldId id="1723" r:id="rId168"/>
    <p:sldId id="1724" r:id="rId169"/>
    <p:sldId id="1725" r:id="rId170"/>
    <p:sldId id="2035" r:id="rId171"/>
    <p:sldId id="1726" r:id="rId172"/>
    <p:sldId id="259" r:id="rId173"/>
    <p:sldId id="4806" r:id="rId174"/>
  </p:sldIdLst>
  <p:sldSz cx="9144000" cy="5143500" type="screen16x9"/>
  <p:notesSz cx="7315200" cy="9601200"/>
  <p:custDataLst>
    <p:tags r:id="rId1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3300"/>
    <a:srgbClr val="FF00FF"/>
    <a:srgbClr val="B2B2B2"/>
    <a:srgbClr val="9B1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86051" autoAdjust="0"/>
  </p:normalViewPr>
  <p:slideViewPr>
    <p:cSldViewPr>
      <p:cViewPr>
        <p:scale>
          <a:sx n="125" d="100"/>
          <a:sy n="125" d="100"/>
        </p:scale>
        <p:origin x="264" y="18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6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handoutMaster" Target="handoutMasters/handout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72" Type="http://schemas.openxmlformats.org/officeDocument/2006/relationships/slide" Target="slides/slide168.xml"/><Relationship Id="rId180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99CC4-27B0-4D41-8075-ADCA81E39EA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816AD-97FD-445E-B5BD-3F928733F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83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920FDD5-6055-4BEF-A248-54BE151F78EB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700A20A-776E-4BBB-922E-1057791D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5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F6F14-45B4-4B84-BBEF-7E7E0447F2F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6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32; 1 month old, ‘accelerated myelination”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89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32; 1 month old, ‘accelerated myelination”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4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years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8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845861, SW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EE9AD-E62D-44CD-AEF1-765EEDB36A6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54; 3 months;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9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56; 4 month old;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08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7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is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E2E74-560E-4B79-A71E-A9B9988A3BE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76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6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9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38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 is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E2E74-560E-4B79-A71E-A9B9988A3BE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06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3120878; 3 year-old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0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3120878; 3 year-old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0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3120878; 3 year-old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0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B7F7-03D2-4062-9922-2955AEB2387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8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1269095, 6-year-old male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9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3182558, arrested sphenoid sinus </a:t>
            </a:r>
            <a:r>
              <a:rPr lang="en-US" altLang="en-US" dirty="0" err="1"/>
              <a:t>pneumatization</a:t>
            </a:r>
            <a:r>
              <a:rPr lang="en-US" altLang="en-US" dirty="0"/>
              <a:t>, 2 year old, male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98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1484098, </a:t>
            </a:r>
            <a:r>
              <a:rPr lang="en-US" dirty="0" err="1"/>
              <a:t>piriform</a:t>
            </a:r>
            <a:r>
              <a:rPr lang="en-US" baseline="0" dirty="0"/>
              <a:t> aperture stenosis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89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B7F7-03D2-4062-9922-2955AEB2387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32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3189034, 4 month-old,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9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2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3073520, </a:t>
            </a:r>
            <a:r>
              <a:rPr lang="en-US" dirty="0" err="1"/>
              <a:t>choanal</a:t>
            </a:r>
            <a:r>
              <a:rPr lang="en-US" dirty="0"/>
              <a:t> atresia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54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3073520, </a:t>
            </a:r>
            <a:r>
              <a:rPr lang="en-US" dirty="0" err="1"/>
              <a:t>choanal</a:t>
            </a:r>
            <a:r>
              <a:rPr lang="en-US" dirty="0"/>
              <a:t> atresia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6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3073520, </a:t>
            </a:r>
            <a:r>
              <a:rPr lang="en-US" dirty="0" err="1"/>
              <a:t>choanal</a:t>
            </a:r>
            <a:r>
              <a:rPr lang="en-US"/>
              <a:t> atresia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6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3693778,</a:t>
            </a:r>
            <a:r>
              <a:rPr lang="en-US" baseline="0" dirty="0"/>
              <a:t> 3 month old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07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cavernous sinus 1535669 16 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40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B7F7-03D2-4062-9922-2955AEB2387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1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3389623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61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1284482, male, DOB 4/7/2004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327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B7F7-03D2-4062-9922-2955AEB2387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68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1284482, male, DOB 4/7/2004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3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is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E2E74-560E-4B79-A71E-A9B9988A3B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04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4634833, 4 y E; 7/20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11B27-0CEA-4E26-879D-332608CBA7E8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6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4634833, 4 y E; 7/20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11B27-0CEA-4E26-879D-332608CBA7E8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029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12/19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11B27-0CEA-4E26-879D-332608CBA7E8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707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3696205, 6 y M, 9/2020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11B27-0CEA-4E26-879D-332608CBA7E8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051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4/20/2019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11B27-0CEA-4E26-879D-332608CBA7E8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06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1498504, PHPV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DFBA5-6F7B-4832-BB69-76A0D8F23A08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21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1351744, PHPV, </a:t>
            </a:r>
            <a:r>
              <a:rPr lang="en-US" dirty="0" err="1"/>
              <a:t>coloboma</a:t>
            </a:r>
            <a:r>
              <a:rPr lang="en-US" dirty="0"/>
              <a:t>, retinal detachment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DFBA5-6F7B-4832-BB69-76A0D8F23A08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638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3973368, PHPV, 2 y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A6459-14A7-4378-AC89-DBE4F131E307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86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PFV, 3252106; 8 y,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A6459-14A7-4378-AC89-DBE4F131E307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99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3612382, 3 year old, male; Coats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A6459-14A7-4378-AC89-DBE4F131E307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9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16; 2 months and 2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949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3612382, 3 year old, male; Coats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A6459-14A7-4378-AC89-DBE4F131E307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415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4697509, 15 y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1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3021636, 13-year-old</a:t>
            </a:r>
            <a:r>
              <a:rPr lang="en-US" baseline="0" dirty="0"/>
              <a:t> female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409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B7F7-03D2-4062-9922-2955AEB23875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1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623 specimens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650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64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16; 2 months and 2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19; 14 year old; uveal hemangioma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16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19; 14 year old; uveal hemangioma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0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21; 17 year old; </a:t>
            </a:r>
            <a:r>
              <a:rPr lang="en-US" dirty="0" err="1"/>
              <a:t>choroideal</a:t>
            </a:r>
            <a:r>
              <a:rPr lang="en-US" dirty="0"/>
              <a:t> hemangioma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0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4364"/>
            <a:ext cx="7772400" cy="769441"/>
          </a:xfrm>
        </p:spPr>
        <p:txBody>
          <a:bodyPr/>
          <a:lstStyle>
            <a:lvl1pPr>
              <a:defRPr baseline="0">
                <a:solidFill>
                  <a:srgbClr val="FFFF00"/>
                </a:solidFill>
                <a:latin typeface="Bell Gothic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E8B75A-CDC8-4B70-826E-C038F225D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86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ED446B0-3909-430E-82E2-FF9228E5AD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BC43A-EE05-4489-BAF7-46EEBAD08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0667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707886"/>
          </a:xfrm>
        </p:spPr>
        <p:txBody>
          <a:bodyPr wrap="square"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4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4F69722-DE38-48A1-AE1D-3800820396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6BCFECF-3C34-4765-9B53-878C9A21C2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4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4800" baseline="0">
                <a:solidFill>
                  <a:srgbClr val="FFC000"/>
                </a:solidFill>
                <a:latin typeface="Copperplate Gothic Bold" panose="020E07050202060204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416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400" baseline="0">
                <a:latin typeface="Calibri" pitchFamily="34" charset="0"/>
              </a:defRPr>
            </a:lvl2pPr>
            <a:lvl3pPr>
              <a:defRPr sz="2000" baseline="0">
                <a:latin typeface="Calibri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400" baseline="0">
                <a:latin typeface="Calibri" pitchFamily="34" charset="0"/>
              </a:defRPr>
            </a:lvl2pPr>
            <a:lvl3pPr>
              <a:defRPr sz="2000" baseline="0">
                <a:latin typeface="Calibri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B8C2B60-D548-4378-BBB5-057B46E6579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F5E8DB5-CC15-45C4-A45C-907E4BCAA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31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22C7450-BAF5-4D97-9790-C433E74AB96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8195F4-CD95-44C6-97AB-0A617573A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1547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4E1A1F-4DDB-435E-B809-E1AAD7029633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6F9391-B8C9-4E31-8A25-274DAC7B2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08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1B71-AC65-4D34-B8F9-540667B35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566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889"/>
            <a:ext cx="8229600" cy="7694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AD9A1AC-3E6B-4E7E-A94C-68B93B8699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0234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3B3B3B"/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93000">
              <a:schemeClr val="tx1">
                <a:lumMod val="52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1376" y="249890"/>
            <a:ext cx="6901248" cy="769441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947B678-7654-4192-8AEF-8A8E7E6DF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1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4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Font typeface="Arial" charset="0"/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SzPct val="50000"/>
        <a:buFont typeface="Arial" charset="0"/>
        <a:buChar char="•"/>
        <a:defRPr sz="2800">
          <a:solidFill>
            <a:srgbClr val="FFFFCC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50000"/>
        <a:buChar char="•"/>
        <a:defRPr sz="2400">
          <a:solidFill>
            <a:srgbClr val="FFFF99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tiff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5.jpe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frame with text&#10;&#10;Description automatically generated">
            <a:extLst>
              <a:ext uri="{FF2B5EF4-FFF2-40B4-BE49-F238E27FC236}">
                <a16:creationId xmlns:a16="http://schemas.microsoft.com/office/drawing/2014/main" id="{F42B7F08-07E8-2622-DE5F-ED61D7655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E513-5A87-DDD4-2E94-59EAD5FB6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6" t="26296" r="9896" b="20371"/>
          <a:stretch/>
        </p:blipFill>
        <p:spPr>
          <a:xfrm>
            <a:off x="1904999" y="1428750"/>
            <a:ext cx="5334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270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159438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1550" t="20312" r="23112" b="26563"/>
          <a:stretch/>
        </p:blipFill>
        <p:spPr bwMode="auto">
          <a:xfrm>
            <a:off x="533400" y="447294"/>
            <a:ext cx="4038600" cy="387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7188" t="12500" r="15625" b="23047"/>
          <a:stretch/>
        </p:blipFill>
        <p:spPr bwMode="auto">
          <a:xfrm>
            <a:off x="4800600" y="449951"/>
            <a:ext cx="4038600" cy="387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-Down Arrow 5"/>
          <p:cNvSpPr/>
          <p:nvPr/>
        </p:nvSpPr>
        <p:spPr bwMode="auto">
          <a:xfrm rot="15483974">
            <a:off x="2086964" y="680398"/>
            <a:ext cx="396240" cy="1110296"/>
          </a:xfrm>
          <a:prstGeom prst="upDownArrow">
            <a:avLst/>
          </a:prstGeom>
          <a:gradFill flip="none" rotWithShape="1">
            <a:gsLst>
              <a:gs pos="0">
                <a:srgbClr val="FFC000"/>
              </a:gs>
              <a:gs pos="91000">
                <a:schemeClr val="bg1"/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3680" y="4470797"/>
            <a:ext cx="3436646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Choanal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Atresia</a:t>
            </a:r>
          </a:p>
        </p:txBody>
      </p:sp>
      <p:sp>
        <p:nvSpPr>
          <p:cNvPr id="10" name="Notched Right Arrow 9"/>
          <p:cNvSpPr/>
          <p:nvPr/>
        </p:nvSpPr>
        <p:spPr bwMode="auto">
          <a:xfrm rot="15099653">
            <a:off x="6095663" y="343434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4559372">
            <a:off x="5618547" y="163900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708637"/>
            <a:ext cx="1511952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d, M</a:t>
            </a:r>
          </a:p>
        </p:txBody>
      </p:sp>
    </p:spTree>
    <p:extLst>
      <p:ext uri="{BB962C8B-B14F-4D97-AF65-F5344CB8AC3E}">
        <p14:creationId xmlns:p14="http://schemas.microsoft.com/office/powerpoint/2010/main" val="1425128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b="30289"/>
          <a:stretch/>
        </p:blipFill>
        <p:spPr bwMode="auto">
          <a:xfrm>
            <a:off x="304800" y="361950"/>
            <a:ext cx="4267200" cy="328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077" y="3714750"/>
            <a:ext cx="3436646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Choanal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Atresia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0"/>
          <a:stretch/>
        </p:blipFill>
        <p:spPr bwMode="auto">
          <a:xfrm>
            <a:off x="4572000" y="420025"/>
            <a:ext cx="4353902" cy="323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48727" y="3714750"/>
            <a:ext cx="3969484" cy="123110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Piriform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Aperture </a:t>
            </a:r>
          </a:p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Stenosis</a:t>
            </a:r>
          </a:p>
        </p:txBody>
      </p:sp>
    </p:spTree>
    <p:extLst>
      <p:ext uri="{BB962C8B-B14F-4D97-AF65-F5344CB8AC3E}">
        <p14:creationId xmlns:p14="http://schemas.microsoft.com/office/powerpoint/2010/main" val="1485394383"/>
      </p:ext>
    </p:extLst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5969" b="17234"/>
          <a:stretch/>
        </p:blipFill>
        <p:spPr bwMode="auto">
          <a:xfrm>
            <a:off x="457200" y="323852"/>
            <a:ext cx="37528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4374" b="11073"/>
          <a:stretch/>
        </p:blipFill>
        <p:spPr bwMode="auto">
          <a:xfrm>
            <a:off x="4648204" y="428625"/>
            <a:ext cx="3817719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8000" y="3714750"/>
            <a:ext cx="1991250" cy="123110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Choanal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Atresia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9092" y="3714431"/>
            <a:ext cx="3854068" cy="123110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Piriform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Aperture</a:t>
            </a:r>
          </a:p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Stenosis</a:t>
            </a:r>
          </a:p>
        </p:txBody>
      </p:sp>
      <p:sp>
        <p:nvSpPr>
          <p:cNvPr id="7" name="Notched Right Arrow 6"/>
          <p:cNvSpPr/>
          <p:nvPr/>
        </p:nvSpPr>
        <p:spPr bwMode="auto">
          <a:xfrm rot="7874908">
            <a:off x="6537384" y="1635975"/>
            <a:ext cx="1129265" cy="381000"/>
          </a:xfrm>
          <a:prstGeom prst="notchedRightArrow">
            <a:avLst/>
          </a:prstGeom>
          <a:gradFill>
            <a:gsLst>
              <a:gs pos="7000">
                <a:srgbClr val="00206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7874908">
            <a:off x="2389273" y="1621499"/>
            <a:ext cx="1129265" cy="381000"/>
          </a:xfrm>
          <a:prstGeom prst="notchedRightArrow">
            <a:avLst/>
          </a:prstGeom>
          <a:gradFill>
            <a:gsLst>
              <a:gs pos="7000">
                <a:srgbClr val="00206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2831025">
            <a:off x="969276" y="1685197"/>
            <a:ext cx="1129265" cy="381000"/>
          </a:xfrm>
          <a:prstGeom prst="notchedRightArrow">
            <a:avLst/>
          </a:prstGeom>
          <a:gradFill>
            <a:gsLst>
              <a:gs pos="7000">
                <a:srgbClr val="00206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2740593">
            <a:off x="5376366" y="1649054"/>
            <a:ext cx="1129265" cy="381000"/>
          </a:xfrm>
          <a:prstGeom prst="notchedRightArrow">
            <a:avLst/>
          </a:prstGeom>
          <a:gradFill>
            <a:gsLst>
              <a:gs pos="7000">
                <a:srgbClr val="00206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01358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624122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248150"/>
            <a:ext cx="1449436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m, 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6" name="Notched Right Arrow 5"/>
          <p:cNvSpPr/>
          <p:nvPr/>
        </p:nvSpPr>
        <p:spPr bwMode="auto">
          <a:xfrm rot="5244141">
            <a:off x="3842262" y="59173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35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 bwMode="auto">
          <a:xfrm rot="5244141">
            <a:off x="3791472" y="66556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162488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 bwMode="auto">
          <a:xfrm rot="5244141">
            <a:off x="3791473" y="74413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08345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 bwMode="auto">
          <a:xfrm rot="5244141">
            <a:off x="3766063" y="74176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35256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8" t="13546" r="18750" b="42259"/>
          <a:stretch/>
        </p:blipFill>
        <p:spPr bwMode="auto">
          <a:xfrm>
            <a:off x="1486326" y="238031"/>
            <a:ext cx="584113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15907150">
            <a:off x="3693317" y="334104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66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888960" y="1294477"/>
            <a:ext cx="1366080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6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7293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734034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0"/>
            <a:ext cx="442451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890" y="285750"/>
            <a:ext cx="1912704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16 m, M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7312403">
            <a:off x="5686494" y="212313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3886259">
            <a:off x="2908099" y="3779705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10212117">
            <a:off x="6348783" y="258885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8652794">
            <a:off x="4901939" y="361482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3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0"/>
            <a:ext cx="44245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2713"/>
      </p:ext>
    </p:extLst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0"/>
            <a:ext cx="44245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3715"/>
      </p:ext>
    </p:extLst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0"/>
            <a:ext cx="44245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9374"/>
      </p:ext>
    </p:extLst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0"/>
            <a:ext cx="4424516" cy="5143500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 bwMode="auto">
          <a:xfrm rot="12378013">
            <a:off x="5817158" y="59240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28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6" y="280667"/>
            <a:ext cx="8951488" cy="707886"/>
          </a:xfrm>
        </p:spPr>
        <p:txBody>
          <a:bodyPr/>
          <a:lstStyle/>
          <a:p>
            <a:pPr lvl="0"/>
            <a:r>
              <a:rPr lang="en-US" sz="4000" dirty="0"/>
              <a:t>The most acute concern for this patient 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997436"/>
          </a:xfrm>
        </p:spPr>
        <p:txBody>
          <a:bodyPr/>
          <a:lstStyle/>
          <a:p>
            <a:pPr marL="385763" indent="-385763">
              <a:buFont typeface="+mj-lt"/>
              <a:buAutoNum type="alphaUcPeriod"/>
            </a:pPr>
            <a:r>
              <a:rPr lang="en-US"/>
              <a:t>Cavernous sinus thrombosis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Brain abscess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Hearing loss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Mastoiditis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76350"/>
            <a:ext cx="222864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98658"/>
      </p:ext>
    </p:extLst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0"/>
            <a:ext cx="4424516" cy="5143500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 bwMode="auto">
          <a:xfrm rot="10212117">
            <a:off x="5171152" y="197925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2201" y="4237998"/>
            <a:ext cx="611962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Cavernous Sinus Thrombosis</a:t>
            </a:r>
          </a:p>
        </p:txBody>
      </p:sp>
    </p:spTree>
    <p:extLst>
      <p:ext uri="{BB962C8B-B14F-4D97-AF65-F5344CB8AC3E}">
        <p14:creationId xmlns:p14="http://schemas.microsoft.com/office/powerpoint/2010/main" val="496102557"/>
      </p:ext>
    </p:extLst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677005"/>
            <a:ext cx="3513803" cy="433314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0325" r="18360" b="19141"/>
          <a:stretch/>
        </p:blipFill>
        <p:spPr bwMode="auto">
          <a:xfrm>
            <a:off x="4267200" y="677006"/>
            <a:ext cx="4495801" cy="432734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7982"/>
            <a:ext cx="1592039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+2 days</a:t>
            </a:r>
          </a:p>
        </p:txBody>
      </p:sp>
    </p:spTree>
    <p:extLst>
      <p:ext uri="{BB962C8B-B14F-4D97-AF65-F5344CB8AC3E}">
        <p14:creationId xmlns:p14="http://schemas.microsoft.com/office/powerpoint/2010/main" val="1948061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4648" r="18164" b="6640"/>
          <a:stretch/>
        </p:blipFill>
        <p:spPr bwMode="auto">
          <a:xfrm>
            <a:off x="2362200" y="133350"/>
            <a:ext cx="4114800" cy="4806563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33350"/>
            <a:ext cx="173887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+2 years</a:t>
            </a:r>
          </a:p>
        </p:txBody>
      </p:sp>
    </p:spTree>
    <p:extLst>
      <p:ext uri="{BB962C8B-B14F-4D97-AF65-F5344CB8AC3E}">
        <p14:creationId xmlns:p14="http://schemas.microsoft.com/office/powerpoint/2010/main" val="78332989"/>
      </p:ext>
    </p:extLst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5864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114067"/>
      </p:ext>
    </p:extLst>
  </p:cSld>
  <p:clrMapOvr>
    <a:masterClrMapping/>
  </p:clrMapOvr>
  <p:transition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t="8828" r="17970" b="20547"/>
          <a:stretch/>
        </p:blipFill>
        <p:spPr bwMode="auto">
          <a:xfrm>
            <a:off x="4483679" y="209550"/>
            <a:ext cx="418762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t="8828" r="17343" b="20547"/>
          <a:stretch/>
        </p:blipFill>
        <p:spPr bwMode="auto">
          <a:xfrm>
            <a:off x="381000" y="209550"/>
            <a:ext cx="395498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4411" y="4165997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y, M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3734349">
            <a:off x="945640" y="89576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3734349">
            <a:off x="5581290" y="121702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27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85749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y, 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79" y="0"/>
            <a:ext cx="4264041" cy="5143500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 bwMode="auto">
          <a:xfrm rot="1153204">
            <a:off x="2850640" y="183260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9268284">
            <a:off x="5132374" y="172968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6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79" y="0"/>
            <a:ext cx="4264041" cy="5143500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 bwMode="auto">
          <a:xfrm rot="1153204">
            <a:off x="2850640" y="183260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Notched Right Arrow 3"/>
          <p:cNvSpPr/>
          <p:nvPr/>
        </p:nvSpPr>
        <p:spPr bwMode="auto">
          <a:xfrm rot="9268284">
            <a:off x="5132374" y="172968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07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79" y="0"/>
            <a:ext cx="4264041" cy="5143500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 bwMode="auto">
          <a:xfrm rot="1153204">
            <a:off x="2850640" y="183260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Notched Right Arrow 3"/>
          <p:cNvSpPr/>
          <p:nvPr/>
        </p:nvSpPr>
        <p:spPr bwMode="auto">
          <a:xfrm rot="9268284">
            <a:off x="5132374" y="172968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4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5"/>
          <a:stretch/>
        </p:blipFill>
        <p:spPr bwMode="auto">
          <a:xfrm>
            <a:off x="228600" y="697230"/>
            <a:ext cx="4119425" cy="355092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5"/>
          <a:stretch/>
        </p:blipFill>
        <p:spPr bwMode="auto">
          <a:xfrm>
            <a:off x="4420350" y="697229"/>
            <a:ext cx="4499675" cy="355092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3734349">
            <a:off x="945639" y="243622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3734349">
            <a:off x="5353336" y="205522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043" y="3694152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0350" y="3694152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3075413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3672" r="7188" b="16952"/>
          <a:stretch/>
        </p:blipFill>
        <p:spPr bwMode="auto">
          <a:xfrm>
            <a:off x="2102022" y="133350"/>
            <a:ext cx="490837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t="52296" r="32289" b="18286"/>
          <a:stretch/>
        </p:blipFill>
        <p:spPr bwMode="auto">
          <a:xfrm>
            <a:off x="3580302" y="2343150"/>
            <a:ext cx="1996440" cy="168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8335417">
            <a:off x="3456557" y="160045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8318379">
            <a:off x="4328444" y="247666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9148901">
            <a:off x="3492266" y="3772827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16200000">
            <a:off x="2445268" y="3174483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17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8" grpId="0" animBg="1"/>
      <p:bldP spid="8" grpId="1" animBg="1"/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t="13662" r="4074"/>
          <a:stretch/>
        </p:blipFill>
        <p:spPr bwMode="auto">
          <a:xfrm>
            <a:off x="4648200" y="438150"/>
            <a:ext cx="4233042" cy="424956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12862" r="5036"/>
          <a:stretch/>
        </p:blipFill>
        <p:spPr bwMode="auto">
          <a:xfrm>
            <a:off x="304800" y="438150"/>
            <a:ext cx="4262162" cy="424956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9" t="49277" r="38170" b="28465"/>
          <a:stretch/>
        </p:blipFill>
        <p:spPr bwMode="auto">
          <a:xfrm>
            <a:off x="6003984" y="2191109"/>
            <a:ext cx="1199073" cy="10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t="48807" r="41195" b="28728"/>
          <a:stretch/>
        </p:blipFill>
        <p:spPr bwMode="auto">
          <a:xfrm>
            <a:off x="1554192" y="2191109"/>
            <a:ext cx="1249393" cy="10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8335417">
            <a:off x="2043578" y="212332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8335417">
            <a:off x="6386978" y="212333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0212117">
            <a:off x="6120183" y="285944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10212117">
            <a:off x="2310183" y="258885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19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63" t="15936" r="21733" b="41434"/>
          <a:stretch/>
        </p:blipFill>
        <p:spPr bwMode="auto">
          <a:xfrm>
            <a:off x="304800" y="870685"/>
            <a:ext cx="4205346" cy="330126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7" t="17731" r="23649" b="39639"/>
          <a:stretch/>
        </p:blipFill>
        <p:spPr bwMode="auto">
          <a:xfrm>
            <a:off x="4648201" y="870685"/>
            <a:ext cx="4205346" cy="330126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4965" y="4218552"/>
            <a:ext cx="122501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1654" y="4218552"/>
            <a:ext cx="1558440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 +</a:t>
            </a:r>
          </a:p>
        </p:txBody>
      </p:sp>
      <p:sp>
        <p:nvSpPr>
          <p:cNvPr id="6" name="Notched Right Arrow 5"/>
          <p:cNvSpPr/>
          <p:nvPr/>
        </p:nvSpPr>
        <p:spPr bwMode="auto">
          <a:xfrm rot="8335417">
            <a:off x="2729378" y="221005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8335417">
            <a:off x="7225178" y="211506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4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5081" r="16624" b="6538"/>
          <a:stretch/>
        </p:blipFill>
        <p:spPr bwMode="auto">
          <a:xfrm>
            <a:off x="1143000" y="127587"/>
            <a:ext cx="3304134" cy="431010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9" t="5870" r="17277" b="5108"/>
          <a:stretch/>
        </p:blipFill>
        <p:spPr bwMode="auto">
          <a:xfrm>
            <a:off x="4724400" y="96211"/>
            <a:ext cx="3173506" cy="434147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2559" y="4485127"/>
            <a:ext cx="122501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1933" y="4485127"/>
            <a:ext cx="1558440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 +</a:t>
            </a:r>
          </a:p>
        </p:txBody>
      </p:sp>
      <p:sp>
        <p:nvSpPr>
          <p:cNvPr id="6" name="Notched Right Arrow 5"/>
          <p:cNvSpPr/>
          <p:nvPr/>
        </p:nvSpPr>
        <p:spPr bwMode="auto">
          <a:xfrm rot="8666766">
            <a:off x="7015905" y="129565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14637966">
            <a:off x="6445767" y="312460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24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70713" y="1294477"/>
            <a:ext cx="1202573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7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1736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669895"/>
      </p:ext>
    </p:extLst>
  </p:cSld>
  <p:clrMapOvr>
    <a:masterClrMapping/>
  </p:clrMapOvr>
  <p:transition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1250" r="17188" b="15625"/>
          <a:stretch>
            <a:fillRect/>
          </a:stretch>
        </p:blipFill>
        <p:spPr bwMode="auto">
          <a:xfrm>
            <a:off x="3200399" y="1504950"/>
            <a:ext cx="2971800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28125" r="18750" b="18750"/>
          <a:stretch>
            <a:fillRect/>
          </a:stretch>
        </p:blipFill>
        <p:spPr bwMode="auto">
          <a:xfrm>
            <a:off x="152399" y="1504950"/>
            <a:ext cx="2971800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21875" r="22346" b="28125"/>
          <a:stretch/>
        </p:blipFill>
        <p:spPr bwMode="auto">
          <a:xfrm>
            <a:off x="6248399" y="1504950"/>
            <a:ext cx="2743201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399" y="616724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M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2558532">
            <a:off x="56720" y="183707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2558532">
            <a:off x="3027758" y="168467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2558532">
            <a:off x="6075758" y="26098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46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096" y="280667"/>
            <a:ext cx="4855816" cy="707886"/>
          </a:xfrm>
        </p:spPr>
        <p:txBody>
          <a:bodyPr/>
          <a:lstStyle/>
          <a:p>
            <a:pPr lvl="0"/>
            <a:r>
              <a:rPr lang="en-US" sz="4000" dirty="0"/>
              <a:t>What is the diagnosis?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997436"/>
          </a:xfrm>
        </p:spPr>
        <p:txBody>
          <a:bodyPr/>
          <a:lstStyle/>
          <a:p>
            <a:pPr marL="385763" indent="-385763">
              <a:buFont typeface="+mj-lt"/>
              <a:buAutoNum type="alphaUcPeriod"/>
            </a:pPr>
            <a:r>
              <a:rPr lang="en-US" dirty="0"/>
              <a:t>Retinoblastoma</a:t>
            </a:r>
          </a:p>
          <a:p>
            <a:pPr marL="385763" indent="-385763">
              <a:buFont typeface="+mj-lt"/>
              <a:buAutoNum type="alphaUcPeriod"/>
            </a:pPr>
            <a:r>
              <a:rPr lang="en-US" dirty="0"/>
              <a:t>Coats disease</a:t>
            </a:r>
          </a:p>
          <a:p>
            <a:pPr marL="385763" indent="-385763">
              <a:buFont typeface="+mj-lt"/>
              <a:buAutoNum type="alphaUcPeriod"/>
            </a:pPr>
            <a:r>
              <a:rPr lang="en-US" dirty="0"/>
              <a:t>Persistent fetal vasculature</a:t>
            </a:r>
          </a:p>
          <a:p>
            <a:pPr marL="385763" indent="-385763">
              <a:buFont typeface="+mj-lt"/>
              <a:buAutoNum type="alphaUcPeriod"/>
            </a:pPr>
            <a:r>
              <a:rPr lang="en-US" dirty="0"/>
              <a:t>Phthisis bulbi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A08D8-A2E9-AAEB-35C5-0708E8842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1250" r="17188" b="15625"/>
          <a:stretch>
            <a:fillRect/>
          </a:stretch>
        </p:blipFill>
        <p:spPr bwMode="auto">
          <a:xfrm>
            <a:off x="5943600" y="1276350"/>
            <a:ext cx="2971800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080432"/>
      </p:ext>
    </p:extLst>
  </p:cSld>
  <p:clrMapOvr>
    <a:masterClrMapping/>
  </p:clrMapOvr>
  <p:transition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1250" r="17188" b="15625"/>
          <a:stretch>
            <a:fillRect/>
          </a:stretch>
        </p:blipFill>
        <p:spPr bwMode="auto">
          <a:xfrm>
            <a:off x="3200399" y="1504950"/>
            <a:ext cx="2971800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28125" r="18750" b="18750"/>
          <a:stretch>
            <a:fillRect/>
          </a:stretch>
        </p:blipFill>
        <p:spPr bwMode="auto">
          <a:xfrm>
            <a:off x="152399" y="1504950"/>
            <a:ext cx="2971800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21875" r="22346" b="28125"/>
          <a:stretch/>
        </p:blipFill>
        <p:spPr bwMode="auto">
          <a:xfrm>
            <a:off x="6248399" y="1504950"/>
            <a:ext cx="2743201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399" y="616724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M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2558532">
            <a:off x="56720" y="183707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2558532">
            <a:off x="3027758" y="168467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2558532">
            <a:off x="6075758" y="26098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1772" y="4237998"/>
            <a:ext cx="4600491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RETINOBLASTOMA!!!</a:t>
            </a:r>
          </a:p>
        </p:txBody>
      </p:sp>
    </p:spTree>
    <p:extLst>
      <p:ext uri="{BB962C8B-B14F-4D97-AF65-F5344CB8AC3E}">
        <p14:creationId xmlns:p14="http://schemas.microsoft.com/office/powerpoint/2010/main" val="159294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9375" r="25000" b="30596"/>
          <a:stretch/>
        </p:blipFill>
        <p:spPr bwMode="auto">
          <a:xfrm>
            <a:off x="2590800" y="133350"/>
            <a:ext cx="4267200" cy="482266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631" y="133350"/>
            <a:ext cx="217931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+9 months</a:t>
            </a:r>
          </a:p>
        </p:txBody>
      </p:sp>
    </p:spTree>
    <p:extLst>
      <p:ext uri="{BB962C8B-B14F-4D97-AF65-F5344CB8AC3E}">
        <p14:creationId xmlns:p14="http://schemas.microsoft.com/office/powerpoint/2010/main" val="3142996356"/>
      </p:ext>
    </p:extLst>
  </p:cSld>
  <p:clrMapOvr>
    <a:masterClrMapping/>
  </p:clrMapOvr>
  <p:transition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7813" r="15625" b="18750"/>
          <a:stretch>
            <a:fillRect/>
          </a:stretch>
        </p:blipFill>
        <p:spPr bwMode="auto">
          <a:xfrm>
            <a:off x="528013" y="361950"/>
            <a:ext cx="4043987" cy="4419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7813" r="17188" b="18750"/>
          <a:stretch>
            <a:fillRect/>
          </a:stretch>
        </p:blipFill>
        <p:spPr bwMode="auto">
          <a:xfrm>
            <a:off x="4642813" y="361950"/>
            <a:ext cx="4043987" cy="4419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2982428">
            <a:off x="1088816" y="156351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8666766">
            <a:off x="2824905" y="174412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8666766">
            <a:off x="7588246" y="92992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39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625" r="10938" b="10938"/>
          <a:stretch>
            <a:fillRect/>
          </a:stretch>
        </p:blipFill>
        <p:spPr bwMode="auto">
          <a:xfrm>
            <a:off x="152400" y="285750"/>
            <a:ext cx="4359612" cy="418166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2500" b="10938"/>
          <a:stretch>
            <a:fillRect/>
          </a:stretch>
        </p:blipFill>
        <p:spPr bwMode="auto">
          <a:xfrm>
            <a:off x="4631988" y="285750"/>
            <a:ext cx="4359612" cy="418166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/>
          <p:cNvSpPr/>
          <p:nvPr/>
        </p:nvSpPr>
        <p:spPr bwMode="auto">
          <a:xfrm rot="8666766">
            <a:off x="1913230" y="14929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9604968">
            <a:off x="624337" y="231675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913420"/>
            <a:ext cx="984629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1988" y="3913420"/>
            <a:ext cx="984629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10800000">
            <a:off x="7538295" y="28765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>
            <a:off x="5051984" y="297615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5400000">
            <a:off x="6056661" y="126190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03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6250" r="21875" b="31250"/>
          <a:stretch>
            <a:fillRect/>
          </a:stretch>
        </p:blipFill>
        <p:spPr bwMode="auto">
          <a:xfrm>
            <a:off x="4648200" y="381000"/>
            <a:ext cx="3822844" cy="4248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9375" r="21875" b="28125"/>
          <a:stretch>
            <a:fillRect/>
          </a:stretch>
        </p:blipFill>
        <p:spPr bwMode="auto">
          <a:xfrm>
            <a:off x="685800" y="381000"/>
            <a:ext cx="3822843" cy="4248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Notched Right Arrow 17"/>
          <p:cNvSpPr/>
          <p:nvPr/>
        </p:nvSpPr>
        <p:spPr bwMode="auto">
          <a:xfrm rot="17823721">
            <a:off x="776293" y="190393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Notched Right Arrow 18"/>
          <p:cNvSpPr/>
          <p:nvPr/>
        </p:nvSpPr>
        <p:spPr bwMode="auto">
          <a:xfrm rot="17823721">
            <a:off x="1354721" y="252214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Notched Right Arrow 19"/>
          <p:cNvSpPr/>
          <p:nvPr/>
        </p:nvSpPr>
        <p:spPr bwMode="auto">
          <a:xfrm rot="17823721">
            <a:off x="1682174" y="367376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Notched Right Arrow 20"/>
          <p:cNvSpPr/>
          <p:nvPr/>
        </p:nvSpPr>
        <p:spPr bwMode="auto">
          <a:xfrm rot="17823721">
            <a:off x="4732361" y="207933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Notched Right Arrow 21"/>
          <p:cNvSpPr/>
          <p:nvPr/>
        </p:nvSpPr>
        <p:spPr bwMode="auto">
          <a:xfrm rot="17823721">
            <a:off x="5310789" y="269755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Notched Right Arrow 22"/>
          <p:cNvSpPr/>
          <p:nvPr/>
        </p:nvSpPr>
        <p:spPr bwMode="auto">
          <a:xfrm rot="17823721">
            <a:off x="5638242" y="384916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075152"/>
            <a:ext cx="99264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1203" y="4075152"/>
            <a:ext cx="98296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ADC</a:t>
            </a:r>
          </a:p>
        </p:txBody>
      </p:sp>
    </p:spTree>
    <p:extLst>
      <p:ext uri="{BB962C8B-B14F-4D97-AF65-F5344CB8AC3E}">
        <p14:creationId xmlns:p14="http://schemas.microsoft.com/office/powerpoint/2010/main" val="2057449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7813" r="17188" b="14063"/>
          <a:stretch>
            <a:fillRect/>
          </a:stretch>
        </p:blipFill>
        <p:spPr bwMode="auto">
          <a:xfrm>
            <a:off x="609600" y="133351"/>
            <a:ext cx="3925476" cy="478659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7813" r="18750" b="14063"/>
          <a:stretch>
            <a:fillRect/>
          </a:stretch>
        </p:blipFill>
        <p:spPr bwMode="auto">
          <a:xfrm>
            <a:off x="4628924" y="133350"/>
            <a:ext cx="3829276" cy="478659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4365947"/>
            <a:ext cx="87235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8924" y="4365947"/>
            <a:ext cx="87235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</p:spTree>
    <p:extLst>
      <p:ext uri="{BB962C8B-B14F-4D97-AF65-F5344CB8AC3E}">
        <p14:creationId xmlns:p14="http://schemas.microsoft.com/office/powerpoint/2010/main" val="625180711"/>
      </p:ext>
    </p:extLst>
  </p:cSld>
  <p:clrMapOvr>
    <a:masterClrMapping/>
  </p:clrMapOvr>
  <p:transition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0735" r="22961" b="25000"/>
          <a:stretch>
            <a:fillRect/>
          </a:stretch>
        </p:blipFill>
        <p:spPr bwMode="auto">
          <a:xfrm>
            <a:off x="827315" y="838200"/>
            <a:ext cx="2971800" cy="3276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9375" r="15625" b="3125"/>
          <a:stretch>
            <a:fillRect/>
          </a:stretch>
        </p:blipFill>
        <p:spPr bwMode="auto">
          <a:xfrm>
            <a:off x="3875315" y="838200"/>
            <a:ext cx="2574925" cy="3276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 t="42188" r="22917" b="3125"/>
          <a:stretch>
            <a:fillRect/>
          </a:stretch>
        </p:blipFill>
        <p:spPr bwMode="auto">
          <a:xfrm>
            <a:off x="6600385" y="36025"/>
            <a:ext cx="1705415" cy="497412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315" y="171450"/>
            <a:ext cx="241335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+22 months</a:t>
            </a:r>
          </a:p>
        </p:txBody>
      </p:sp>
      <p:sp>
        <p:nvSpPr>
          <p:cNvPr id="17" name="Notched Right Arrow 16"/>
          <p:cNvSpPr/>
          <p:nvPr/>
        </p:nvSpPr>
        <p:spPr bwMode="auto">
          <a:xfrm rot="2982428">
            <a:off x="2109715" y="233258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Notched Right Arrow 17"/>
          <p:cNvSpPr/>
          <p:nvPr/>
        </p:nvSpPr>
        <p:spPr bwMode="auto">
          <a:xfrm rot="7544614">
            <a:off x="5253820" y="256981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Notched Right Arrow 18"/>
          <p:cNvSpPr/>
          <p:nvPr/>
        </p:nvSpPr>
        <p:spPr bwMode="auto">
          <a:xfrm rot="18303169">
            <a:off x="6355973" y="335266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Notched Right Arrow 19"/>
          <p:cNvSpPr/>
          <p:nvPr/>
        </p:nvSpPr>
        <p:spPr bwMode="auto">
          <a:xfrm rot="18303169">
            <a:off x="6340114" y="236180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315" y="3569062"/>
            <a:ext cx="87235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75315" y="3569062"/>
            <a:ext cx="87235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</p:spTree>
    <p:extLst>
      <p:ext uri="{BB962C8B-B14F-4D97-AF65-F5344CB8AC3E}">
        <p14:creationId xmlns:p14="http://schemas.microsoft.com/office/powerpoint/2010/main" val="3290886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B5AB7-9C88-43CE-A88E-B16FACD8C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" y="1030241"/>
            <a:ext cx="3346510" cy="3346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1A69A-5AD8-4078-B113-8855A2D08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38" r="12195"/>
          <a:stretch/>
        </p:blipFill>
        <p:spPr>
          <a:xfrm>
            <a:off x="3110209" y="1137760"/>
            <a:ext cx="2528592" cy="3238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E36F3-A281-49C9-ADE6-90477FB11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110" y="1193142"/>
            <a:ext cx="3146347" cy="3146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7081F6-E6B8-4637-9736-765D63807D20}"/>
              </a:ext>
            </a:extLst>
          </p:cNvPr>
          <p:cNvSpPr txBox="1"/>
          <p:nvPr/>
        </p:nvSpPr>
        <p:spPr>
          <a:xfrm>
            <a:off x="2448512" y="4557788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 defTabSz="685784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y,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B76EF-6D9B-4045-8B56-A954C82B6E83}"/>
              </a:ext>
            </a:extLst>
          </p:cNvPr>
          <p:cNvSpPr txBox="1"/>
          <p:nvPr/>
        </p:nvSpPr>
        <p:spPr>
          <a:xfrm>
            <a:off x="3976324" y="4557788"/>
            <a:ext cx="119135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 defTabSz="685784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7/2020</a:t>
            </a:r>
          </a:p>
        </p:txBody>
      </p:sp>
      <p:sp>
        <p:nvSpPr>
          <p:cNvPr id="9" name="Notched Right Arrow 6">
            <a:extLst>
              <a:ext uri="{FF2B5EF4-FFF2-40B4-BE49-F238E27FC236}">
                <a16:creationId xmlns:a16="http://schemas.microsoft.com/office/drawing/2014/main" id="{078FE94B-18C1-4F0D-B63D-977BED014357}"/>
              </a:ext>
            </a:extLst>
          </p:cNvPr>
          <p:cNvSpPr/>
          <p:nvPr/>
        </p:nvSpPr>
        <p:spPr bwMode="auto">
          <a:xfrm rot="18702452">
            <a:off x="365196" y="200424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Notched Right Arrow 6">
            <a:extLst>
              <a:ext uri="{FF2B5EF4-FFF2-40B4-BE49-F238E27FC236}">
                <a16:creationId xmlns:a16="http://schemas.microsoft.com/office/drawing/2014/main" id="{B6E7CB14-3847-42DE-AC9F-FDDF6ECE4B64}"/>
              </a:ext>
            </a:extLst>
          </p:cNvPr>
          <p:cNvSpPr/>
          <p:nvPr/>
        </p:nvSpPr>
        <p:spPr bwMode="auto">
          <a:xfrm rot="18320490">
            <a:off x="3160128" y="243233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A4106-C0C4-1366-425E-2FF03B9F4F6C}"/>
              </a:ext>
            </a:extLst>
          </p:cNvPr>
          <p:cNvSpPr txBox="1"/>
          <p:nvPr/>
        </p:nvSpPr>
        <p:spPr>
          <a:xfrm>
            <a:off x="837044" y="230286"/>
            <a:ext cx="7569573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Companion Case 1: Retinoblastoma</a:t>
            </a:r>
          </a:p>
        </p:txBody>
      </p:sp>
      <p:sp>
        <p:nvSpPr>
          <p:cNvPr id="6" name="Notched Right Arrow 6">
            <a:extLst>
              <a:ext uri="{FF2B5EF4-FFF2-40B4-BE49-F238E27FC236}">
                <a16:creationId xmlns:a16="http://schemas.microsoft.com/office/drawing/2014/main" id="{2BDD6CB1-0A3A-F2BA-3275-1A3FAAD758B5}"/>
              </a:ext>
            </a:extLst>
          </p:cNvPr>
          <p:cNvSpPr/>
          <p:nvPr/>
        </p:nvSpPr>
        <p:spPr bwMode="auto">
          <a:xfrm rot="18320490">
            <a:off x="5971823" y="262343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52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6219"/>
      </p:ext>
    </p:extLst>
  </p:cSld>
  <p:clrMapOvr>
    <a:masterClrMapping/>
  </p:clrMapOvr>
  <p:transition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633FE-EA47-44B9-84F0-886CC3267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3" t="11930" r="18833" b="8069"/>
          <a:stretch/>
        </p:blipFill>
        <p:spPr>
          <a:xfrm>
            <a:off x="1374458" y="348349"/>
            <a:ext cx="3281364" cy="4270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948E8-7125-47EE-BEF9-65F825FE0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09" b="19815"/>
          <a:stretch/>
        </p:blipFill>
        <p:spPr>
          <a:xfrm>
            <a:off x="5410200" y="419564"/>
            <a:ext cx="1607822" cy="4013538"/>
          </a:xfrm>
          <a:prstGeom prst="rect">
            <a:avLst/>
          </a:prstGeom>
        </p:spPr>
      </p:pic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0B874674-0FEC-4B78-92F5-2F8A959E8826}"/>
              </a:ext>
            </a:extLst>
          </p:cNvPr>
          <p:cNvSpPr/>
          <p:nvPr/>
        </p:nvSpPr>
        <p:spPr bwMode="auto">
          <a:xfrm rot="3170908">
            <a:off x="1553972" y="31104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Notched Right Arrow 6">
            <a:extLst>
              <a:ext uri="{FF2B5EF4-FFF2-40B4-BE49-F238E27FC236}">
                <a16:creationId xmlns:a16="http://schemas.microsoft.com/office/drawing/2014/main" id="{C1471558-E416-47B6-BCF1-F7101D6011A2}"/>
              </a:ext>
            </a:extLst>
          </p:cNvPr>
          <p:cNvSpPr/>
          <p:nvPr/>
        </p:nvSpPr>
        <p:spPr bwMode="auto">
          <a:xfrm rot="20695441">
            <a:off x="5466352" y="207742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Notched Right Arrow 6">
            <a:extLst>
              <a:ext uri="{FF2B5EF4-FFF2-40B4-BE49-F238E27FC236}">
                <a16:creationId xmlns:a16="http://schemas.microsoft.com/office/drawing/2014/main" id="{EBC83C82-0320-4F93-9922-B164367DE113}"/>
              </a:ext>
            </a:extLst>
          </p:cNvPr>
          <p:cNvSpPr/>
          <p:nvPr/>
        </p:nvSpPr>
        <p:spPr bwMode="auto">
          <a:xfrm rot="7127714">
            <a:off x="6241601" y="306192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43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7EF9E-0F4B-4CED-85D7-ABC97A4B3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64"/>
          <a:stretch/>
        </p:blipFill>
        <p:spPr>
          <a:xfrm>
            <a:off x="693016" y="666751"/>
            <a:ext cx="3712638" cy="2804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76AC78-10E2-49E2-A41B-E4EF09C7A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463"/>
          <a:stretch/>
        </p:blipFill>
        <p:spPr>
          <a:xfrm>
            <a:off x="4496513" y="849959"/>
            <a:ext cx="3470093" cy="2621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2DAC2-C19F-493C-9939-A71DE785D607}"/>
              </a:ext>
            </a:extLst>
          </p:cNvPr>
          <p:cNvSpPr txBox="1"/>
          <p:nvPr/>
        </p:nvSpPr>
        <p:spPr>
          <a:xfrm>
            <a:off x="3266502" y="3912917"/>
            <a:ext cx="249459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 defTabSz="685784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months earlier</a:t>
            </a:r>
          </a:p>
        </p:txBody>
      </p:sp>
      <p:sp>
        <p:nvSpPr>
          <p:cNvPr id="6" name="Notched Right Arrow 6">
            <a:extLst>
              <a:ext uri="{FF2B5EF4-FFF2-40B4-BE49-F238E27FC236}">
                <a16:creationId xmlns:a16="http://schemas.microsoft.com/office/drawing/2014/main" id="{E566C3C9-FE4F-41E0-8781-C559004B9BB0}"/>
              </a:ext>
            </a:extLst>
          </p:cNvPr>
          <p:cNvSpPr/>
          <p:nvPr/>
        </p:nvSpPr>
        <p:spPr bwMode="auto">
          <a:xfrm rot="7039229">
            <a:off x="1650424" y="81328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EAFAEA23-110E-4F6A-BA39-A451614128DD}"/>
              </a:ext>
            </a:extLst>
          </p:cNvPr>
          <p:cNvSpPr/>
          <p:nvPr/>
        </p:nvSpPr>
        <p:spPr bwMode="auto">
          <a:xfrm rot="7039229">
            <a:off x="5384224" y="99088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3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59D95-0DE1-4C63-B9EE-9277B57BC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6" r="7323" b="16351"/>
          <a:stretch/>
        </p:blipFill>
        <p:spPr>
          <a:xfrm>
            <a:off x="17206" y="914046"/>
            <a:ext cx="3171982" cy="3349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C6FAF-5769-42F5-835A-84CEDB4E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007" y="897270"/>
            <a:ext cx="3348960" cy="3348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5276F-C118-4B1C-8769-C469388A4F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50" t="7562" r="14392" b="3328"/>
          <a:stretch/>
        </p:blipFill>
        <p:spPr>
          <a:xfrm>
            <a:off x="3130980" y="914046"/>
            <a:ext cx="2608420" cy="3351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9151B-E41F-444B-B868-D79F4F19C1BD}"/>
              </a:ext>
            </a:extLst>
          </p:cNvPr>
          <p:cNvSpPr txBox="1"/>
          <p:nvPr/>
        </p:nvSpPr>
        <p:spPr>
          <a:xfrm>
            <a:off x="1303873" y="451469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 defTabSz="685784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3A9FC-4C54-4FF9-8913-A7307174E841}"/>
              </a:ext>
            </a:extLst>
          </p:cNvPr>
          <p:cNvSpPr txBox="1"/>
          <p:nvPr/>
        </p:nvSpPr>
        <p:spPr>
          <a:xfrm>
            <a:off x="3993530" y="4514690"/>
            <a:ext cx="119135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 defTabSz="685784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9/2020</a:t>
            </a: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535F1353-9D06-4838-A5C3-2DF94C2BB1E5}"/>
              </a:ext>
            </a:extLst>
          </p:cNvPr>
          <p:cNvSpPr/>
          <p:nvPr/>
        </p:nvSpPr>
        <p:spPr bwMode="auto">
          <a:xfrm rot="13294700">
            <a:off x="2167846" y="183434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Notched Right Arrow 6">
            <a:extLst>
              <a:ext uri="{FF2B5EF4-FFF2-40B4-BE49-F238E27FC236}">
                <a16:creationId xmlns:a16="http://schemas.microsoft.com/office/drawing/2014/main" id="{72516FDD-656C-4332-8DD8-9C4B0878AAC7}"/>
              </a:ext>
            </a:extLst>
          </p:cNvPr>
          <p:cNvSpPr/>
          <p:nvPr/>
        </p:nvSpPr>
        <p:spPr bwMode="auto">
          <a:xfrm rot="12870574">
            <a:off x="4690363" y="207122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Notched Right Arrow 6">
            <a:extLst>
              <a:ext uri="{FF2B5EF4-FFF2-40B4-BE49-F238E27FC236}">
                <a16:creationId xmlns:a16="http://schemas.microsoft.com/office/drawing/2014/main" id="{7347E5B8-EAE8-3AA2-5C73-91589828AFA6}"/>
              </a:ext>
            </a:extLst>
          </p:cNvPr>
          <p:cNvSpPr/>
          <p:nvPr/>
        </p:nvSpPr>
        <p:spPr bwMode="auto">
          <a:xfrm rot="13294700">
            <a:off x="1887031" y="231398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Notched Right Arrow 6">
            <a:extLst>
              <a:ext uri="{FF2B5EF4-FFF2-40B4-BE49-F238E27FC236}">
                <a16:creationId xmlns:a16="http://schemas.microsoft.com/office/drawing/2014/main" id="{19C43D0D-C582-818E-1C92-8CC925E43453}"/>
              </a:ext>
            </a:extLst>
          </p:cNvPr>
          <p:cNvSpPr/>
          <p:nvPr/>
        </p:nvSpPr>
        <p:spPr bwMode="auto">
          <a:xfrm rot="12870574">
            <a:off x="7856744" y="326300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CEED0-CFF8-C0C2-3695-09977C71C949}"/>
              </a:ext>
            </a:extLst>
          </p:cNvPr>
          <p:cNvSpPr txBox="1"/>
          <p:nvPr/>
        </p:nvSpPr>
        <p:spPr>
          <a:xfrm>
            <a:off x="787213" y="107788"/>
            <a:ext cx="7569573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Companion Case 2: Retinoblastoma</a:t>
            </a:r>
          </a:p>
        </p:txBody>
      </p:sp>
    </p:spTree>
    <p:extLst>
      <p:ext uri="{BB962C8B-B14F-4D97-AF65-F5344CB8AC3E}">
        <p14:creationId xmlns:p14="http://schemas.microsoft.com/office/powerpoint/2010/main" val="1220629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6109E2-E312-4313-BC8E-A3EA8E711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3"/>
          <a:stretch/>
        </p:blipFill>
        <p:spPr>
          <a:xfrm>
            <a:off x="102486" y="742616"/>
            <a:ext cx="3122158" cy="3081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CC8365-6731-4224-8358-855B013A8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9" r="14324" b="22950"/>
          <a:stretch/>
        </p:blipFill>
        <p:spPr>
          <a:xfrm>
            <a:off x="3331054" y="742616"/>
            <a:ext cx="2855936" cy="3081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8A65B7-E0F3-4D90-8B8F-DB5F64F8E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9" r="6535"/>
          <a:stretch/>
        </p:blipFill>
        <p:spPr>
          <a:xfrm>
            <a:off x="6324600" y="742616"/>
            <a:ext cx="2684959" cy="3122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ECF2B-407B-495F-871C-6E347DC0FCFD}"/>
              </a:ext>
            </a:extLst>
          </p:cNvPr>
          <p:cNvSpPr txBox="1"/>
          <p:nvPr/>
        </p:nvSpPr>
        <p:spPr>
          <a:xfrm>
            <a:off x="3424364" y="4193135"/>
            <a:ext cx="26693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 defTabSz="685784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17 months earlier</a:t>
            </a:r>
          </a:p>
        </p:txBody>
      </p:sp>
    </p:spTree>
    <p:extLst>
      <p:ext uri="{BB962C8B-B14F-4D97-AF65-F5344CB8AC3E}">
        <p14:creationId xmlns:p14="http://schemas.microsoft.com/office/powerpoint/2010/main" val="2577759785"/>
      </p:ext>
    </p:extLst>
  </p:cSld>
  <p:clrMapOvr>
    <a:masterClrMapping/>
  </p:clrMapOvr>
  <p:transition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967078-910E-4C56-81AE-5DDA4B9C5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52550"/>
            <a:ext cx="2857500" cy="2895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B82F1-1BE3-3666-2F59-C1CDEA0B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625" y="1123950"/>
            <a:ext cx="2971799" cy="346509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DA41A-80CB-A18C-89C1-8C785CA632E9}"/>
              </a:ext>
            </a:extLst>
          </p:cNvPr>
          <p:cNvSpPr txBox="1"/>
          <p:nvPr/>
        </p:nvSpPr>
        <p:spPr>
          <a:xfrm>
            <a:off x="4732007" y="4693481"/>
            <a:ext cx="3677032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Chung et al.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Radiographics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DFC86-3ABB-0837-EC33-03AA8A80A79D}"/>
              </a:ext>
            </a:extLst>
          </p:cNvPr>
          <p:cNvSpPr txBox="1"/>
          <p:nvPr/>
        </p:nvSpPr>
        <p:spPr>
          <a:xfrm>
            <a:off x="2191931" y="438150"/>
            <a:ext cx="4760150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Persistent Fetal Vasculature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27221"/>
      </p:ext>
    </p:extLst>
  </p:cSld>
  <p:clrMapOvr>
    <a:masterClrMapping/>
  </p:clrMapOvr>
  <p:transition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20833" t="12500" r="22917" b="37500"/>
          <a:stretch>
            <a:fillRect/>
          </a:stretch>
        </p:blipFill>
        <p:spPr bwMode="auto">
          <a:xfrm>
            <a:off x="2400300" y="419100"/>
            <a:ext cx="4286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2F614-0480-489C-99D8-C105C631AF2F}"/>
              </a:ext>
            </a:extLst>
          </p:cNvPr>
          <p:cNvSpPr txBox="1"/>
          <p:nvPr/>
        </p:nvSpPr>
        <p:spPr>
          <a:xfrm>
            <a:off x="4274482" y="4516651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5" name="Notched Right Arrow 6">
            <a:extLst>
              <a:ext uri="{FF2B5EF4-FFF2-40B4-BE49-F238E27FC236}">
                <a16:creationId xmlns:a16="http://schemas.microsoft.com/office/drawing/2014/main" id="{19239325-D291-46C9-96AC-C0D2C1DC3B7B}"/>
              </a:ext>
            </a:extLst>
          </p:cNvPr>
          <p:cNvSpPr/>
          <p:nvPr/>
        </p:nvSpPr>
        <p:spPr bwMode="auto">
          <a:xfrm rot="12237276">
            <a:off x="4022034" y="175983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95F7C-68C6-0A98-67A1-10FA1C0DE052}"/>
              </a:ext>
            </a:extLst>
          </p:cNvPr>
          <p:cNvSpPr txBox="1"/>
          <p:nvPr/>
        </p:nvSpPr>
        <p:spPr>
          <a:xfrm>
            <a:off x="2191931" y="438150"/>
            <a:ext cx="4760150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Persistent Fetal Vasculature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62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7143" r="7143" b="28571"/>
          <a:stretch>
            <a:fillRect/>
          </a:stretch>
        </p:blipFill>
        <p:spPr bwMode="auto">
          <a:xfrm>
            <a:off x="1574223" y="971551"/>
            <a:ext cx="3054927" cy="254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 l="10714" r="10714" b="28571"/>
          <a:stretch>
            <a:fillRect/>
          </a:stretch>
        </p:blipFill>
        <p:spPr bwMode="auto">
          <a:xfrm>
            <a:off x="4857750" y="971550"/>
            <a:ext cx="2800350" cy="25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0D8CF-CBB8-4095-89A2-6CBB38031EE4}"/>
              </a:ext>
            </a:extLst>
          </p:cNvPr>
          <p:cNvSpPr txBox="1"/>
          <p:nvPr/>
        </p:nvSpPr>
        <p:spPr>
          <a:xfrm>
            <a:off x="4561308" y="41148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  <p:sp>
        <p:nvSpPr>
          <p:cNvPr id="6" name="Notched Right Arrow 6">
            <a:extLst>
              <a:ext uri="{FF2B5EF4-FFF2-40B4-BE49-F238E27FC236}">
                <a16:creationId xmlns:a16="http://schemas.microsoft.com/office/drawing/2014/main" id="{E8777CE7-EF00-40DC-8E0E-8E8B4EA68C49}"/>
              </a:ext>
            </a:extLst>
          </p:cNvPr>
          <p:cNvSpPr/>
          <p:nvPr/>
        </p:nvSpPr>
        <p:spPr bwMode="auto">
          <a:xfrm rot="14389776">
            <a:off x="6656574" y="240958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0D56F6AC-E1A8-4B17-AD6F-ED73FC295CEE}"/>
              </a:ext>
            </a:extLst>
          </p:cNvPr>
          <p:cNvSpPr/>
          <p:nvPr/>
        </p:nvSpPr>
        <p:spPr bwMode="auto">
          <a:xfrm rot="14348144">
            <a:off x="5459963" y="242887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2D29D-E704-4E00-4172-6E24EE0A1D98}"/>
              </a:ext>
            </a:extLst>
          </p:cNvPr>
          <p:cNvSpPr txBox="1"/>
          <p:nvPr/>
        </p:nvSpPr>
        <p:spPr>
          <a:xfrm>
            <a:off x="2191931" y="438150"/>
            <a:ext cx="4760150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Persistent Fetal Vasculature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7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0FB02-9069-41F7-8E57-83252F642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31" y="918796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84F2A-0280-4479-BC72-901BB3452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969" y="918796"/>
            <a:ext cx="320040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92B8A-2CA7-47AC-B18D-3EEA4D378AF9}"/>
              </a:ext>
            </a:extLst>
          </p:cNvPr>
          <p:cNvSpPr txBox="1"/>
          <p:nvPr/>
        </p:nvSpPr>
        <p:spPr>
          <a:xfrm>
            <a:off x="4233451" y="43434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B54FD-78C7-E6E8-F6BA-16CB448F0AB7}"/>
              </a:ext>
            </a:extLst>
          </p:cNvPr>
          <p:cNvSpPr txBox="1"/>
          <p:nvPr/>
        </p:nvSpPr>
        <p:spPr>
          <a:xfrm>
            <a:off x="2191931" y="438150"/>
            <a:ext cx="4760150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Persistent Fetal Vasculature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61539"/>
      </p:ext>
    </p:extLst>
  </p:cSld>
  <p:clrMapOvr>
    <a:masterClrMapping/>
  </p:clrMapOvr>
  <p:transition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F8039-4628-49CB-8A45-CE357353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85800"/>
            <a:ext cx="3312762" cy="3312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52544-EC63-43A5-9FC5-96A425D7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88" y="685800"/>
            <a:ext cx="3312762" cy="3312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7F386-A078-4ED8-81AE-2CC3B4818E8D}"/>
              </a:ext>
            </a:extLst>
          </p:cNvPr>
          <p:cNvSpPr txBox="1"/>
          <p:nvPr/>
        </p:nvSpPr>
        <p:spPr>
          <a:xfrm>
            <a:off x="4233451" y="43434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DC9A0-7899-5B28-3A85-015DA88BD625}"/>
              </a:ext>
            </a:extLst>
          </p:cNvPr>
          <p:cNvSpPr txBox="1"/>
          <p:nvPr/>
        </p:nvSpPr>
        <p:spPr>
          <a:xfrm>
            <a:off x="2191931" y="438150"/>
            <a:ext cx="4760150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Persistent Fetal Vasculature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52082"/>
      </p:ext>
    </p:extLst>
  </p:cSld>
  <p:clrMapOvr>
    <a:masterClrMapping/>
  </p:clrMapOvr>
  <p:transition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00637-A638-4EE9-BFFF-01D9EFFE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082" y="685800"/>
            <a:ext cx="3771900" cy="377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193F89-7867-42B4-A0CF-4CA18A500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018" y="685800"/>
            <a:ext cx="3771900" cy="3771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A64C3-89D5-4542-89E6-16BA44F62045}"/>
              </a:ext>
            </a:extLst>
          </p:cNvPr>
          <p:cNvSpPr txBox="1"/>
          <p:nvPr/>
        </p:nvSpPr>
        <p:spPr>
          <a:xfrm>
            <a:off x="4233451" y="43434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DD3EB-78EC-D7E5-648F-581847F027FE}"/>
              </a:ext>
            </a:extLst>
          </p:cNvPr>
          <p:cNvSpPr txBox="1"/>
          <p:nvPr/>
        </p:nvSpPr>
        <p:spPr>
          <a:xfrm>
            <a:off x="2191931" y="438150"/>
            <a:ext cx="4760150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Persistent Fetal Vasculature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722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392144"/>
      </p:ext>
    </p:extLst>
  </p:cSld>
  <p:clrMapOvr>
    <a:masterClrMapping/>
  </p:clrMapOvr>
  <p:transition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01A7F-8A03-4C55-AD89-4CF061E2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4DB24C-612F-4693-B8E8-835004CCC599}"/>
              </a:ext>
            </a:extLst>
          </p:cNvPr>
          <p:cNvSpPr txBox="1"/>
          <p:nvPr/>
        </p:nvSpPr>
        <p:spPr>
          <a:xfrm>
            <a:off x="4233451" y="43434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y</a:t>
            </a:r>
          </a:p>
        </p:txBody>
      </p:sp>
      <p:sp>
        <p:nvSpPr>
          <p:cNvPr id="4" name="Notched Right Arrow 6">
            <a:extLst>
              <a:ext uri="{FF2B5EF4-FFF2-40B4-BE49-F238E27FC236}">
                <a16:creationId xmlns:a16="http://schemas.microsoft.com/office/drawing/2014/main" id="{977BE004-26FE-42A1-997F-6332C211CA24}"/>
              </a:ext>
            </a:extLst>
          </p:cNvPr>
          <p:cNvSpPr/>
          <p:nvPr/>
        </p:nvSpPr>
        <p:spPr bwMode="auto">
          <a:xfrm rot="18669000">
            <a:off x="3106020" y="295606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C176D-02E2-8EDF-E561-4C615FE73304}"/>
              </a:ext>
            </a:extLst>
          </p:cNvPr>
          <p:cNvSpPr txBox="1"/>
          <p:nvPr/>
        </p:nvSpPr>
        <p:spPr>
          <a:xfrm>
            <a:off x="2191931" y="438150"/>
            <a:ext cx="4760150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Persistent Fetal Vasculature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8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106" y="249891"/>
            <a:ext cx="3345789" cy="769441"/>
          </a:xfrm>
        </p:spPr>
        <p:txBody>
          <a:bodyPr wrap="none"/>
          <a:lstStyle/>
          <a:p>
            <a:r>
              <a:rPr lang="en-US" dirty="0"/>
              <a:t>Coats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287B-48FF-6350-5400-EE047CF7B9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F5F5F5"/>
                </a:solidFill>
                <a:effectLst/>
                <a:cs typeface="Calibri" panose="020F0502020204030204" pitchFamily="34" charset="0"/>
              </a:rPr>
              <a:t>Subretinal exudate with retinal detachment</a:t>
            </a:r>
          </a:p>
          <a:p>
            <a:r>
              <a:rPr lang="en-US" b="0" i="0" dirty="0">
                <a:solidFill>
                  <a:srgbClr val="F5F5F5"/>
                </a:solidFill>
                <a:effectLst/>
                <a:cs typeface="Calibri" panose="020F0502020204030204" pitchFamily="34" charset="0"/>
              </a:rPr>
              <a:t>Affected eye slightly smaller than normal eye</a:t>
            </a:r>
          </a:p>
          <a:p>
            <a:r>
              <a:rPr lang="en-US" b="0" i="0" dirty="0">
                <a:solidFill>
                  <a:srgbClr val="F5F5F5"/>
                </a:solidFill>
                <a:effectLst/>
                <a:cs typeface="Calibri" panose="020F0502020204030204" pitchFamily="34" charset="0"/>
              </a:rPr>
              <a:t>Typical V-shaped contour of retinal detachment</a:t>
            </a:r>
          </a:p>
          <a:p>
            <a:endParaRPr lang="en-US" b="0" i="0" dirty="0">
              <a:solidFill>
                <a:srgbClr val="F5F5F5"/>
              </a:solidFill>
              <a:effectLst/>
              <a:cs typeface="Calibri" panose="020F0502020204030204" pitchFamily="34" charset="0"/>
            </a:endParaRPr>
          </a:p>
          <a:p>
            <a:endParaRPr lang="en-US" b="0" i="0" dirty="0">
              <a:solidFill>
                <a:srgbClr val="F5F5F5"/>
              </a:solidFill>
              <a:effectLst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B8B954-AF38-135F-E1C4-F1B4120A7A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3692" y="1200150"/>
            <a:ext cx="3407615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03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44CAA-E52F-42F4-BAC2-FE4109E05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313"/>
          <a:stretch/>
        </p:blipFill>
        <p:spPr>
          <a:xfrm>
            <a:off x="1593668" y="457200"/>
            <a:ext cx="5956664" cy="32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030C9-71C8-4D9C-8213-F1CEDEC67E31}"/>
              </a:ext>
            </a:extLst>
          </p:cNvPr>
          <p:cNvSpPr txBox="1"/>
          <p:nvPr/>
        </p:nvSpPr>
        <p:spPr>
          <a:xfrm>
            <a:off x="4274482" y="451485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FF101-E5FA-45F1-9AD5-E8812B289DE9}"/>
              </a:ext>
            </a:extLst>
          </p:cNvPr>
          <p:cNvSpPr txBox="1"/>
          <p:nvPr/>
        </p:nvSpPr>
        <p:spPr>
          <a:xfrm>
            <a:off x="5619159" y="4537933"/>
            <a:ext cx="877484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Coats</a:t>
            </a:r>
          </a:p>
        </p:txBody>
      </p:sp>
    </p:spTree>
    <p:extLst>
      <p:ext uri="{BB962C8B-B14F-4D97-AF65-F5344CB8AC3E}">
        <p14:creationId xmlns:p14="http://schemas.microsoft.com/office/powerpoint/2010/main" val="4095241321"/>
      </p:ext>
    </p:extLst>
  </p:cSld>
  <p:clrMapOvr>
    <a:masterClrMapping/>
  </p:clrMapOvr>
  <p:transition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3030C9-71C8-4D9C-8213-F1CEDEC67E31}"/>
              </a:ext>
            </a:extLst>
          </p:cNvPr>
          <p:cNvSpPr txBox="1"/>
          <p:nvPr/>
        </p:nvSpPr>
        <p:spPr>
          <a:xfrm>
            <a:off x="457538" y="4459709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FF101-E5FA-45F1-9AD5-E8812B289DE9}"/>
              </a:ext>
            </a:extLst>
          </p:cNvPr>
          <p:cNvSpPr txBox="1"/>
          <p:nvPr/>
        </p:nvSpPr>
        <p:spPr>
          <a:xfrm>
            <a:off x="6324523" y="4482792"/>
            <a:ext cx="877484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22E54-7D4E-0F2F-8363-0B2894570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1" b="7777"/>
          <a:stretch/>
        </p:blipFill>
        <p:spPr>
          <a:xfrm>
            <a:off x="4724400" y="666750"/>
            <a:ext cx="4077730" cy="335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09EC3-05CC-1A41-A461-D15F32976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11" b="6666"/>
          <a:stretch/>
        </p:blipFill>
        <p:spPr>
          <a:xfrm>
            <a:off x="457200" y="666750"/>
            <a:ext cx="407773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35369"/>
      </p:ext>
    </p:extLst>
  </p:cSld>
  <p:clrMapOvr>
    <a:masterClrMapping/>
  </p:clrMapOvr>
  <p:transition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858317-4C57-4395-9B30-0118A6671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90" t="11923" r="18022" b="43803"/>
          <a:stretch/>
        </p:blipFill>
        <p:spPr>
          <a:xfrm>
            <a:off x="4630617" y="843724"/>
            <a:ext cx="2629711" cy="3456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8E9322-BD58-45E4-9297-50C24671E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796" r="14786" b="42092"/>
          <a:stretch/>
        </p:blipFill>
        <p:spPr>
          <a:xfrm>
            <a:off x="1658816" y="843724"/>
            <a:ext cx="2772509" cy="3394375"/>
          </a:xfrm>
          <a:prstGeom prst="rect">
            <a:avLst/>
          </a:prstGeom>
        </p:spPr>
      </p:pic>
      <p:sp>
        <p:nvSpPr>
          <p:cNvPr id="4" name="Notched Right Arrow 6">
            <a:extLst>
              <a:ext uri="{FF2B5EF4-FFF2-40B4-BE49-F238E27FC236}">
                <a16:creationId xmlns:a16="http://schemas.microsoft.com/office/drawing/2014/main" id="{238564E7-7190-4A01-B29A-A64E496E3B52}"/>
              </a:ext>
            </a:extLst>
          </p:cNvPr>
          <p:cNvSpPr/>
          <p:nvPr/>
        </p:nvSpPr>
        <p:spPr bwMode="auto">
          <a:xfrm rot="7905506">
            <a:off x="5851585" y="181122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3F6E8-57A1-467B-9812-54982A625637}"/>
              </a:ext>
            </a:extLst>
          </p:cNvPr>
          <p:cNvSpPr txBox="1"/>
          <p:nvPr/>
        </p:nvSpPr>
        <p:spPr>
          <a:xfrm>
            <a:off x="5619159" y="4537933"/>
            <a:ext cx="877484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0841F-593F-4A2D-AE32-5C2DC8F8E384}"/>
              </a:ext>
            </a:extLst>
          </p:cNvPr>
          <p:cNvSpPr txBox="1"/>
          <p:nvPr/>
        </p:nvSpPr>
        <p:spPr>
          <a:xfrm>
            <a:off x="5421769" y="935561"/>
            <a:ext cx="2344937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Subfoveal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nodule</a:t>
            </a:r>
          </a:p>
        </p:txBody>
      </p:sp>
    </p:spTree>
    <p:extLst>
      <p:ext uri="{BB962C8B-B14F-4D97-AF65-F5344CB8AC3E}">
        <p14:creationId xmlns:p14="http://schemas.microsoft.com/office/powerpoint/2010/main" val="1102018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E60EDE-E566-96EA-6221-BDCEC8CA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23" r="17127" b="56250"/>
          <a:stretch/>
        </p:blipFill>
        <p:spPr>
          <a:xfrm>
            <a:off x="457200" y="1123950"/>
            <a:ext cx="4191000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04823-6E8C-AAA3-A05D-106398CCC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26" t="3178" r="19174" b="53072"/>
          <a:stretch/>
        </p:blipFill>
        <p:spPr>
          <a:xfrm>
            <a:off x="4876800" y="1123950"/>
            <a:ext cx="3810000" cy="266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DD2EBE-EBC6-E13D-F801-1BC2E938B962}"/>
              </a:ext>
            </a:extLst>
          </p:cNvPr>
          <p:cNvSpPr txBox="1">
            <a:spLocks/>
          </p:cNvSpPr>
          <p:nvPr/>
        </p:nvSpPr>
        <p:spPr>
          <a:xfrm>
            <a:off x="3541910" y="4171950"/>
            <a:ext cx="2060180" cy="507831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F"/>
                </a:solidFill>
                <a:latin typeface="Calisto MT" pitchFamily="18" charset="0"/>
              </a:defRPr>
            </a:lvl9pPr>
          </a:lstStyle>
          <a:p>
            <a:r>
              <a:rPr lang="en-US" sz="2700" kern="0" dirty="0"/>
              <a:t>Phthisis Bulbi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01B56-C06F-CD67-5242-9E6B53B2D73B}"/>
              </a:ext>
            </a:extLst>
          </p:cNvPr>
          <p:cNvSpPr txBox="1"/>
          <p:nvPr/>
        </p:nvSpPr>
        <p:spPr>
          <a:xfrm>
            <a:off x="370175" y="4459709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15 y</a:t>
            </a:r>
          </a:p>
        </p:txBody>
      </p:sp>
    </p:spTree>
    <p:extLst>
      <p:ext uri="{BB962C8B-B14F-4D97-AF65-F5344CB8AC3E}">
        <p14:creationId xmlns:p14="http://schemas.microsoft.com/office/powerpoint/2010/main" val="106031266"/>
      </p:ext>
    </p:extLst>
  </p:cSld>
  <p:clrMapOvr>
    <a:masterClrMapping/>
  </p:clrMapOvr>
  <p:transition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57087" y="1294477"/>
            <a:ext cx="1229825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8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13136"/>
      </p:ext>
    </p:extLst>
  </p:cSld>
  <p:clrMapOvr>
    <a:masterClrMapping/>
  </p:clrMapOvr>
  <p:transition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6774" y="228600"/>
            <a:ext cx="3400426" cy="3867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1" y="4248154"/>
            <a:ext cx="1494640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y, 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8212" y="3601510"/>
            <a:ext cx="898386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6188" r="23020" b="19333"/>
          <a:stretch/>
        </p:blipFill>
        <p:spPr bwMode="auto">
          <a:xfrm>
            <a:off x="1066800" y="228599"/>
            <a:ext cx="3501840" cy="3875277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66807" y="3599666"/>
            <a:ext cx="593431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1" name="Notched Right Arrow 10"/>
          <p:cNvSpPr/>
          <p:nvPr/>
        </p:nvSpPr>
        <p:spPr bwMode="auto">
          <a:xfrm rot="14427421">
            <a:off x="6889906" y="311880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 rot="5632943">
            <a:off x="3702261" y="1333458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4631656">
            <a:off x="6223278" y="127915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14427421">
            <a:off x="3689506" y="321350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 rot="4631656">
            <a:off x="3022878" y="137386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otched Right Arrow 15"/>
          <p:cNvSpPr/>
          <p:nvPr/>
        </p:nvSpPr>
        <p:spPr bwMode="auto">
          <a:xfrm rot="6883495">
            <a:off x="7103367" y="1449798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96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0" grpId="0" animBg="1"/>
      <p:bldP spid="15" grpId="0" animBg="1"/>
      <p:bldP spid="16" grpId="0" animBg="1"/>
      <p:bldP spid="16" grpId="1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8" t="6931" r="9225" b="8090"/>
          <a:stretch/>
        </p:blipFill>
        <p:spPr bwMode="auto">
          <a:xfrm>
            <a:off x="3791207" y="356001"/>
            <a:ext cx="2264549" cy="387621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1"/>
          <a:stretch/>
        </p:blipFill>
        <p:spPr bwMode="auto">
          <a:xfrm>
            <a:off x="772384" y="355997"/>
            <a:ext cx="2961408" cy="38671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5768" y="4304546"/>
            <a:ext cx="1494640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y, 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6424" y="3698065"/>
            <a:ext cx="898386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0950" y="3728905"/>
            <a:ext cx="904798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5" t="5594" r="7854" b="8820"/>
          <a:stretch/>
        </p:blipFill>
        <p:spPr bwMode="auto">
          <a:xfrm>
            <a:off x="6117451" y="351470"/>
            <a:ext cx="2264549" cy="387621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86709" y="3728904"/>
            <a:ext cx="894797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ADC</a:t>
            </a:r>
          </a:p>
        </p:txBody>
      </p:sp>
      <p:sp>
        <p:nvSpPr>
          <p:cNvPr id="13" name="Notched Right Arrow 12"/>
          <p:cNvSpPr/>
          <p:nvPr/>
        </p:nvSpPr>
        <p:spPr bwMode="auto">
          <a:xfrm rot="15140378">
            <a:off x="5171734" y="203919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15140378">
            <a:off x="7464058" y="203919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87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8004" r="21310" b="6281"/>
          <a:stretch/>
        </p:blipFill>
        <p:spPr bwMode="auto">
          <a:xfrm>
            <a:off x="685800" y="133350"/>
            <a:ext cx="3971469" cy="470230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6818" r="18750" b="16402"/>
          <a:stretch/>
        </p:blipFill>
        <p:spPr bwMode="auto">
          <a:xfrm>
            <a:off x="4657269" y="133350"/>
            <a:ext cx="4108297" cy="470230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33350"/>
            <a:ext cx="1171538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4220097"/>
            <a:ext cx="1494640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y, 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57269" y="133350"/>
            <a:ext cx="1171538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8" name="Notched Right Arrow 7"/>
          <p:cNvSpPr/>
          <p:nvPr/>
        </p:nvSpPr>
        <p:spPr bwMode="auto">
          <a:xfrm rot="15140378">
            <a:off x="3384264" y="328186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21297906">
            <a:off x="6146784" y="277296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AD1B856B-8156-4F8D-98D5-291A3864FC27}"/>
              </a:ext>
            </a:extLst>
          </p:cNvPr>
          <p:cNvSpPr/>
          <p:nvPr/>
        </p:nvSpPr>
        <p:spPr bwMode="auto">
          <a:xfrm rot="19142001">
            <a:off x="2447409" y="281439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82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2200" y="57152"/>
            <a:ext cx="4476750" cy="240982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13971" r="6802" b="23039"/>
          <a:stretch/>
        </p:blipFill>
        <p:spPr bwMode="auto">
          <a:xfrm>
            <a:off x="2356678" y="2506623"/>
            <a:ext cx="4476751" cy="244792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7" y="87007"/>
            <a:ext cx="136364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y, F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21322101">
            <a:off x="2528139" y="94032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0630842">
            <a:off x="6333287" y="7048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32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89" y="249890"/>
            <a:ext cx="8061822" cy="769441"/>
          </a:xfrm>
        </p:spPr>
        <p:txBody>
          <a:bodyPr/>
          <a:lstStyle/>
          <a:p>
            <a:pPr lvl="0"/>
            <a:r>
              <a:rPr lang="en-US" dirty="0"/>
              <a:t>What is the most likely diagnosis?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935090"/>
          </a:xfrm>
        </p:spPr>
        <p:txBody>
          <a:bodyPr/>
          <a:lstStyle/>
          <a:p>
            <a:pPr marL="385763" indent="-385763">
              <a:buFont typeface="+mj-lt"/>
              <a:buAutoNum type="alphaUcPeriod"/>
            </a:pPr>
            <a:r>
              <a:rPr lang="en-US"/>
              <a:t>Dermoid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Hemangioma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Pilomatricoma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Rhabdomyosarcoma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1" b="2403"/>
          <a:stretch/>
        </p:blipFill>
        <p:spPr bwMode="auto">
          <a:xfrm>
            <a:off x="4724400" y="1276350"/>
            <a:ext cx="1668528" cy="212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9474" r="26125" b="16402"/>
          <a:stretch/>
        </p:blipFill>
        <p:spPr bwMode="auto">
          <a:xfrm>
            <a:off x="6421503" y="1276350"/>
            <a:ext cx="1712847" cy="212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76212"/>
      </p:ext>
    </p:extLst>
  </p:cSld>
  <p:clrMapOvr>
    <a:masterClrMapping/>
  </p:clrMapOvr>
  <p:transition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4894" y="4476754"/>
            <a:ext cx="3882601" cy="43088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Bulman,…,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Koral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AJR 2016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1" y="361950"/>
            <a:ext cx="867364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419349"/>
            <a:ext cx="8229600" cy="2175273"/>
          </a:xfrm>
        </p:spPr>
        <p:txBody>
          <a:bodyPr/>
          <a:lstStyle/>
          <a:p>
            <a:r>
              <a:rPr lang="en-US" dirty="0"/>
              <a:t>~12% underwent imaging (of 623 lesions)</a:t>
            </a:r>
          </a:p>
          <a:p>
            <a:r>
              <a:rPr lang="en-US" dirty="0"/>
              <a:t>~3% </a:t>
            </a:r>
            <a:r>
              <a:rPr lang="en-US" dirty="0" err="1"/>
              <a:t>pilomatricoma</a:t>
            </a:r>
            <a:r>
              <a:rPr lang="en-US" dirty="0"/>
              <a:t> in clinical indication</a:t>
            </a:r>
          </a:p>
          <a:p>
            <a:r>
              <a:rPr lang="en-US" dirty="0"/>
              <a:t>~13% </a:t>
            </a:r>
            <a:r>
              <a:rPr lang="en-US" dirty="0" err="1"/>
              <a:t>pilomatricoma</a:t>
            </a:r>
            <a:r>
              <a:rPr lang="en-US" dirty="0"/>
              <a:t> in radiology </a:t>
            </a:r>
            <a:r>
              <a:rPr lang="en-US" dirty="0" err="1"/>
              <a:t>DDx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17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PUBLICATIONS 2\PUBLISHED PAPERS\PILOMATRIXOMA\selected figures\8 ac chosen\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00" y="687957"/>
            <a:ext cx="8140700" cy="35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otched Right Arrow 2"/>
          <p:cNvSpPr/>
          <p:nvPr/>
        </p:nvSpPr>
        <p:spPr bwMode="auto">
          <a:xfrm rot="19946676">
            <a:off x="1852877" y="270991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Notched Right Arrow 3"/>
          <p:cNvSpPr/>
          <p:nvPr/>
        </p:nvSpPr>
        <p:spPr bwMode="auto">
          <a:xfrm rot="8925886">
            <a:off x="3078056" y="210717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324350"/>
            <a:ext cx="7577459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Pilomatricoma</a:t>
            </a:r>
            <a:r>
              <a:rPr lang="en-US" sz="40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4000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a.k.a</a:t>
            </a:r>
            <a:r>
              <a:rPr lang="en-US" sz="40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Pilomatri</a:t>
            </a:r>
            <a:r>
              <a:rPr lang="en-US" sz="4000" u="sng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sz="4000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oma</a:t>
            </a:r>
            <a:endParaRPr lang="en-US" sz="4000" dirty="0">
              <a:solidFill>
                <a:schemeClr val="accent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000" y="285750"/>
            <a:ext cx="1698222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M</a:t>
            </a:r>
          </a:p>
        </p:txBody>
      </p:sp>
    </p:spTree>
    <p:extLst>
      <p:ext uri="{BB962C8B-B14F-4D97-AF65-F5344CB8AC3E}">
        <p14:creationId xmlns:p14="http://schemas.microsoft.com/office/powerpoint/2010/main" val="1775629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584" y="58591"/>
            <a:ext cx="3004868" cy="373748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3" y="57150"/>
            <a:ext cx="2909977" cy="373891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/>
          <a:stretch/>
        </p:blipFill>
        <p:spPr bwMode="auto">
          <a:xfrm>
            <a:off x="6161919" y="2871503"/>
            <a:ext cx="2782020" cy="223231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44" b="14891"/>
          <a:stretch/>
        </p:blipFill>
        <p:spPr bwMode="auto">
          <a:xfrm>
            <a:off x="6172200" y="57154"/>
            <a:ext cx="2782020" cy="275057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592" y="3861197"/>
            <a:ext cx="1153649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</a:t>
            </a: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3" y="3303628"/>
            <a:ext cx="593431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6203" y="4611372"/>
            <a:ext cx="904798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584" y="3303625"/>
            <a:ext cx="898386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2401" y="2315286"/>
            <a:ext cx="1171538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400" y="4303595"/>
            <a:ext cx="3211777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Pilomatricoma</a:t>
            </a:r>
            <a:endParaRPr lang="en-US" sz="4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 rot="13796726">
            <a:off x="565220" y="285982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Notched Right Arrow 17"/>
          <p:cNvSpPr/>
          <p:nvPr/>
        </p:nvSpPr>
        <p:spPr bwMode="auto">
          <a:xfrm rot="5400000">
            <a:off x="3359667" y="96468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Notched Right Arrow 18"/>
          <p:cNvSpPr/>
          <p:nvPr/>
        </p:nvSpPr>
        <p:spPr bwMode="auto">
          <a:xfrm rot="4563560">
            <a:off x="5857638" y="49736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Notched Right Arrow 19"/>
          <p:cNvSpPr/>
          <p:nvPr/>
        </p:nvSpPr>
        <p:spPr bwMode="auto">
          <a:xfrm rot="11984564">
            <a:off x="6804064" y="416719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50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5901" r="6849" b="11898"/>
          <a:stretch/>
        </p:blipFill>
        <p:spPr bwMode="auto">
          <a:xfrm>
            <a:off x="2924615" y="209553"/>
            <a:ext cx="3733800" cy="356059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4615" y="209552"/>
            <a:ext cx="2133600" cy="356059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8" y="206002"/>
            <a:ext cx="2467407" cy="356059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6388" y="4324057"/>
            <a:ext cx="1698222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12 y, 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8" y="4324057"/>
            <a:ext cx="3211777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Pilomatricoma</a:t>
            </a:r>
            <a:endParaRPr lang="en-US" sz="4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4622" y="3287306"/>
            <a:ext cx="593431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271" y="3274153"/>
            <a:ext cx="898386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4616" y="3275949"/>
            <a:ext cx="1171538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fs</a:t>
            </a:r>
          </a:p>
        </p:txBody>
      </p:sp>
      <p:sp>
        <p:nvSpPr>
          <p:cNvPr id="13" name="Notched Right Arrow 12"/>
          <p:cNvSpPr/>
          <p:nvPr/>
        </p:nvSpPr>
        <p:spPr bwMode="auto">
          <a:xfrm rot="15494975">
            <a:off x="5829279" y="298450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15494975">
            <a:off x="1781512" y="298094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 rot="15494975">
            <a:off x="7843077" y="289664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2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285750"/>
            <a:ext cx="3904174" cy="4542257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7" y="298302"/>
            <a:ext cx="3657601" cy="453034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213093"/>
            <a:ext cx="1234953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y, F</a:t>
            </a:r>
          </a:p>
        </p:txBody>
      </p:sp>
      <p:sp>
        <p:nvSpPr>
          <p:cNvPr id="7" name="Notched Right Arrow 6"/>
          <p:cNvSpPr/>
          <p:nvPr/>
        </p:nvSpPr>
        <p:spPr bwMode="auto">
          <a:xfrm rot="15494975">
            <a:off x="452903" y="257513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5494975">
            <a:off x="4689863" y="282044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1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9406" y="298302"/>
            <a:ext cx="3657601" cy="453034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r="62933" b="32766"/>
          <a:stretch/>
        </p:blipFill>
        <p:spPr bwMode="auto">
          <a:xfrm>
            <a:off x="2819400" y="1584356"/>
            <a:ext cx="1355756" cy="174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8535203">
            <a:off x="2453679" y="89436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1381745">
            <a:off x="1279609" y="111313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41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71442E-6 L 0.06753 -0.007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8542" r="21250" b="24972"/>
          <a:stretch/>
        </p:blipFill>
        <p:spPr bwMode="auto">
          <a:xfrm>
            <a:off x="1528278" y="735833"/>
            <a:ext cx="5710722" cy="390253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610" y="4022815"/>
            <a:ext cx="1234953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y, F</a:t>
            </a:r>
          </a:p>
        </p:txBody>
      </p:sp>
      <p:sp>
        <p:nvSpPr>
          <p:cNvPr id="6" name="Notched Right Arrow 5"/>
          <p:cNvSpPr/>
          <p:nvPr/>
        </p:nvSpPr>
        <p:spPr bwMode="auto">
          <a:xfrm>
            <a:off x="2448399" y="249660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10800000">
            <a:off x="4191000" y="254641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14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2585623-E7D3-7A73-DEAE-FFA486792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3053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B43481F7-5DAE-4602-8874-5BC624A4D811}"/>
              </a:ext>
            </a:extLst>
          </p:cNvPr>
          <p:cNvSpPr/>
          <p:nvPr/>
        </p:nvSpPr>
        <p:spPr bwMode="auto">
          <a:xfrm rot="14279566">
            <a:off x="3694034" y="137780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23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frame with text&#10;&#10;Description automatically generated">
            <a:extLst>
              <a:ext uri="{FF2B5EF4-FFF2-40B4-BE49-F238E27FC236}">
                <a16:creationId xmlns:a16="http://schemas.microsoft.com/office/drawing/2014/main" id="{F42B7F08-07E8-2622-DE5F-ED61D7655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E513-5A87-DDD4-2E94-59EAD5FB6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6" t="26296" r="9896" b="20371"/>
          <a:stretch/>
        </p:blipFill>
        <p:spPr>
          <a:xfrm>
            <a:off x="1904999" y="1428750"/>
            <a:ext cx="5334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5968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59462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76532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8"/>
          <p:cNvSpPr txBox="1">
            <a:spLocks noChangeArrowheads="1"/>
          </p:cNvSpPr>
          <p:nvPr/>
        </p:nvSpPr>
        <p:spPr bwMode="auto">
          <a:xfrm>
            <a:off x="1305985" y="697290"/>
            <a:ext cx="6532045" cy="1446550"/>
          </a:xfrm>
          <a:prstGeom prst="rect">
            <a:avLst/>
          </a:prstGeom>
          <a:noFill/>
          <a:ln w="19050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Pediatric Neuroradiology </a:t>
            </a:r>
          </a:p>
          <a:p>
            <a:pPr algn="ctr" eaLnBrk="1" hangingPunct="1"/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Unknown Cases</a:t>
            </a:r>
          </a:p>
        </p:txBody>
      </p:sp>
      <p:sp>
        <p:nvSpPr>
          <p:cNvPr id="24581" name="Subtitle 7"/>
          <p:cNvSpPr>
            <a:spLocks noGrp="1"/>
          </p:cNvSpPr>
          <p:nvPr>
            <p:ph type="subTitle" idx="1"/>
          </p:nvPr>
        </p:nvSpPr>
        <p:spPr>
          <a:xfrm>
            <a:off x="1371600" y="2876550"/>
            <a:ext cx="6400800" cy="1314450"/>
          </a:xfrm>
        </p:spPr>
        <p:txBody>
          <a:bodyPr/>
          <a:lstStyle/>
          <a:p>
            <a:r>
              <a:rPr lang="en-US" sz="4000" dirty="0" err="1">
                <a:solidFill>
                  <a:srgbClr val="FFC000"/>
                </a:solidFill>
                <a:latin typeface="Franklin Gothic Medium" panose="020B0603020102020204" pitchFamily="34" charset="0"/>
              </a:rPr>
              <a:t>Korgün</a:t>
            </a:r>
            <a:r>
              <a:rPr lang="en-US" sz="40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 Koral</a:t>
            </a:r>
            <a:r>
              <a:rPr lang="en-US" sz="4000">
                <a:solidFill>
                  <a:srgbClr val="FFC000"/>
                </a:solidFill>
                <a:latin typeface="Franklin Gothic Medium" panose="020B0603020102020204" pitchFamily="34" charset="0"/>
              </a:rPr>
              <a:t>, MD, MBA</a:t>
            </a:r>
            <a:endParaRPr lang="en-US" sz="40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  <a:p>
            <a:endParaRPr lang="en-US" dirty="0"/>
          </a:p>
        </p:txBody>
      </p:sp>
      <p:pic>
        <p:nvPicPr>
          <p:cNvPr id="3" name="Google Shape;69;p1">
            <a:extLst>
              <a:ext uri="{FF2B5EF4-FFF2-40B4-BE49-F238E27FC236}">
                <a16:creationId xmlns:a16="http://schemas.microsoft.com/office/drawing/2014/main" id="{2FB0AE62-FAE2-1244-9BCA-8DBFFB8689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200"/>
          <a:stretch/>
        </p:blipFill>
        <p:spPr>
          <a:xfrm>
            <a:off x="5181600" y="3856083"/>
            <a:ext cx="3466000" cy="964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0;p1">
            <a:extLst>
              <a:ext uri="{FF2B5EF4-FFF2-40B4-BE49-F238E27FC236}">
                <a16:creationId xmlns:a16="http://schemas.microsoft.com/office/drawing/2014/main" id="{A23C2EB0-4B3D-91DC-F8C7-059F2A935D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3719541"/>
            <a:ext cx="4191000" cy="123766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915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26540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25852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1518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03926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8A12AA9B-72A9-467D-A738-AB140A254C12}"/>
              </a:ext>
            </a:extLst>
          </p:cNvPr>
          <p:cNvSpPr/>
          <p:nvPr/>
        </p:nvSpPr>
        <p:spPr bwMode="auto">
          <a:xfrm rot="2107409">
            <a:off x="3091193" y="301797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20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00745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4958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30078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94265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77977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4137425" y="1294477"/>
            <a:ext cx="86914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170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1409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08631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46341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19269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38472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38422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3296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713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85D7CF-5B09-7035-9785-16D57E57D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2" t="18672" r="21126" b="28606"/>
          <a:stretch/>
        </p:blipFill>
        <p:spPr bwMode="auto">
          <a:xfrm>
            <a:off x="314496" y="1466849"/>
            <a:ext cx="2049672" cy="220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5DF2A-9E79-7E2C-3D8F-DC2F18B3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41595" r="24522" b="20964"/>
          <a:stretch/>
        </p:blipFill>
        <p:spPr bwMode="auto">
          <a:xfrm>
            <a:off x="3173961" y="1466849"/>
            <a:ext cx="2796078" cy="220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6E55D1E-970F-C9A3-E0CE-D12052B95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t="27842" r="28769" b="26313"/>
          <a:stretch/>
        </p:blipFill>
        <p:spPr bwMode="auto">
          <a:xfrm>
            <a:off x="6781798" y="1135379"/>
            <a:ext cx="2133602" cy="256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84BB8-D885-D934-60C9-DF1935EF3019}"/>
              </a:ext>
            </a:extLst>
          </p:cNvPr>
          <p:cNvSpPr txBox="1"/>
          <p:nvPr/>
        </p:nvSpPr>
        <p:spPr>
          <a:xfrm>
            <a:off x="1041814" y="424815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1AEF1-EA9B-36AF-0D58-5BFDA0BBFEF7}"/>
              </a:ext>
            </a:extLst>
          </p:cNvPr>
          <p:cNvSpPr txBox="1"/>
          <p:nvPr/>
        </p:nvSpPr>
        <p:spPr>
          <a:xfrm>
            <a:off x="4120950" y="927630"/>
            <a:ext cx="73513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SWI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73CBE-2390-2925-1430-C1FC62E9C064}"/>
              </a:ext>
            </a:extLst>
          </p:cNvPr>
          <p:cNvSpPr txBox="1"/>
          <p:nvPr/>
        </p:nvSpPr>
        <p:spPr>
          <a:xfrm>
            <a:off x="7240900" y="931440"/>
            <a:ext cx="121539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 +</a:t>
            </a:r>
          </a:p>
        </p:txBody>
      </p:sp>
    </p:spTree>
    <p:extLst>
      <p:ext uri="{BB962C8B-B14F-4D97-AF65-F5344CB8AC3E}">
        <p14:creationId xmlns:p14="http://schemas.microsoft.com/office/powerpoint/2010/main" val="282229256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A12C4-016F-9DD2-C641-64B4534A0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t="27842" r="28769" b="26313"/>
          <a:stretch/>
        </p:blipFill>
        <p:spPr bwMode="auto">
          <a:xfrm>
            <a:off x="5563127" y="881374"/>
            <a:ext cx="2742148" cy="329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3646" y="249890"/>
            <a:ext cx="5336717" cy="769441"/>
          </a:xfrm>
        </p:spPr>
        <p:txBody>
          <a:bodyPr/>
          <a:lstStyle/>
          <a:p>
            <a:pPr lvl="0"/>
            <a:r>
              <a:rPr lang="en-US" dirty="0"/>
              <a:t>What is the diagnosis?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716881"/>
          </a:xfrm>
        </p:spPr>
        <p:txBody>
          <a:bodyPr>
            <a:normAutofit fontScale="92500" lnSpcReduction="10000"/>
          </a:bodyPr>
          <a:lstStyle/>
          <a:p>
            <a:pPr marL="685800" lvl="1" indent="-342900">
              <a:buFont typeface="+mj-lt"/>
              <a:buAutoNum type="alphaUcPeriod"/>
            </a:pPr>
            <a:r>
              <a:rPr lang="en-US" sz="2700" dirty="0"/>
              <a:t>Neurofibromatosis type I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sz="2700" dirty="0"/>
              <a:t>Sturge-Weber syndrome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sz="2700" dirty="0"/>
              <a:t>Tuberculous meningitis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sz="2700" dirty="0"/>
              <a:t>Posttraumatic injury</a:t>
            </a:r>
          </a:p>
        </p:txBody>
      </p:sp>
      <p:sp>
        <p:nvSpPr>
          <p:cNvPr id="7" name="Notched Right Arrow 6"/>
          <p:cNvSpPr/>
          <p:nvPr/>
        </p:nvSpPr>
        <p:spPr bwMode="auto">
          <a:xfrm rot="18155041">
            <a:off x="5310158" y="408158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71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8CFE5-4FBC-4198-B5FE-94664EE46552}"/>
              </a:ext>
            </a:extLst>
          </p:cNvPr>
          <p:cNvSpPr txBox="1"/>
          <p:nvPr/>
        </p:nvSpPr>
        <p:spPr>
          <a:xfrm>
            <a:off x="1522729" y="417195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</a:t>
            </a:r>
          </a:p>
        </p:txBody>
      </p:sp>
    </p:spTree>
    <p:extLst>
      <p:ext uri="{BB962C8B-B14F-4D97-AF65-F5344CB8AC3E}">
        <p14:creationId xmlns:p14="http://schemas.microsoft.com/office/powerpoint/2010/main" val="371054438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BCC7F-9EB3-48A9-83A0-D6D35509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57" y="457200"/>
            <a:ext cx="36576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79200-2536-4303-989C-B0DC83B62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514350"/>
            <a:ext cx="36576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14DE3-8C1C-49BC-80D3-FA79F37F18EE}"/>
              </a:ext>
            </a:extLst>
          </p:cNvPr>
          <p:cNvSpPr txBox="1"/>
          <p:nvPr/>
        </p:nvSpPr>
        <p:spPr>
          <a:xfrm>
            <a:off x="1919816" y="4174856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C19BDF7D-698A-4077-B20B-5F2E0BD9EDCF}"/>
              </a:ext>
            </a:extLst>
          </p:cNvPr>
          <p:cNvSpPr/>
          <p:nvPr/>
        </p:nvSpPr>
        <p:spPr bwMode="auto">
          <a:xfrm rot="8830293">
            <a:off x="2352976" y="197840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27570EA9-37B7-43CC-9825-FE39903C3D7B}"/>
              </a:ext>
            </a:extLst>
          </p:cNvPr>
          <p:cNvSpPr/>
          <p:nvPr/>
        </p:nvSpPr>
        <p:spPr bwMode="auto">
          <a:xfrm rot="8830293">
            <a:off x="5381928" y="226415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B8BD5-786D-C9DD-4968-E222859404A9}"/>
              </a:ext>
            </a:extLst>
          </p:cNvPr>
          <p:cNvSpPr txBox="1"/>
          <p:nvPr/>
        </p:nvSpPr>
        <p:spPr>
          <a:xfrm>
            <a:off x="783860" y="230286"/>
            <a:ext cx="7675948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Companion Case 1: Sturge-Weber S.</a:t>
            </a:r>
          </a:p>
        </p:txBody>
      </p:sp>
    </p:spTree>
    <p:extLst>
      <p:ext uri="{BB962C8B-B14F-4D97-AF65-F5344CB8AC3E}">
        <p14:creationId xmlns:p14="http://schemas.microsoft.com/office/powerpoint/2010/main" val="3005412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79200-2536-4303-989C-B0DC83B62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28650"/>
            <a:ext cx="3886200" cy="388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4FE0A-ABDE-41F0-B015-53E0EC6E1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6" t="4952" r="15625" b="5985"/>
          <a:stretch/>
        </p:blipFill>
        <p:spPr>
          <a:xfrm>
            <a:off x="4857750" y="971550"/>
            <a:ext cx="2743200" cy="3257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A7962-A7D2-46E9-BEC1-05E6B3D77F18}"/>
              </a:ext>
            </a:extLst>
          </p:cNvPr>
          <p:cNvSpPr txBox="1"/>
          <p:nvPr/>
        </p:nvSpPr>
        <p:spPr>
          <a:xfrm>
            <a:off x="5807863" y="4229100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ECAC2-0016-49B9-BD95-D697FEC6C930}"/>
              </a:ext>
            </a:extLst>
          </p:cNvPr>
          <p:cNvSpPr txBox="1"/>
          <p:nvPr/>
        </p:nvSpPr>
        <p:spPr>
          <a:xfrm>
            <a:off x="2674282" y="4307101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</p:spTree>
    <p:extLst>
      <p:ext uri="{BB962C8B-B14F-4D97-AF65-F5344CB8AC3E}">
        <p14:creationId xmlns:p14="http://schemas.microsoft.com/office/powerpoint/2010/main" val="4249881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Sturge-Weber Syndrome</a:t>
            </a:r>
          </a:p>
        </p:txBody>
      </p:sp>
      <p:sp>
        <p:nvSpPr>
          <p:cNvPr id="5427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Sturge-Weber-Dimitri</a:t>
            </a:r>
          </a:p>
          <a:p>
            <a:r>
              <a:rPr lang="en-US" dirty="0"/>
              <a:t>Encephalotrigeminal angiomatosis</a:t>
            </a:r>
          </a:p>
          <a:p>
            <a:endParaRPr lang="en-US" dirty="0"/>
          </a:p>
        </p:txBody>
      </p:sp>
      <p:pic>
        <p:nvPicPr>
          <p:cNvPr id="5427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57969" t="20570" r="1638" b="24083"/>
          <a:stretch/>
        </p:blipFill>
        <p:spPr>
          <a:xfrm>
            <a:off x="4724400" y="1448992"/>
            <a:ext cx="2819400" cy="2896790"/>
          </a:xfrm>
          <a:noFill/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Sturge-Weber Syndrome</a:t>
            </a:r>
          </a:p>
        </p:txBody>
      </p:sp>
      <p:sp>
        <p:nvSpPr>
          <p:cNvPr id="55299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Abnormal formation of cortical veins</a:t>
            </a:r>
          </a:p>
          <a:p>
            <a:r>
              <a:rPr lang="en-US" dirty="0"/>
              <a:t>Progressive venous occlusion and chronic venous ischemia</a:t>
            </a:r>
          </a:p>
          <a:p>
            <a:r>
              <a:rPr lang="en-US" dirty="0"/>
              <a:t>80% unilateral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C5D0DF-2D69-9DB5-4837-575BB48435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57969" t="20570" r="1638" b="24083"/>
          <a:stretch/>
        </p:blipFill>
        <p:spPr>
          <a:xfrm>
            <a:off x="5016138" y="1200150"/>
            <a:ext cx="3302723" cy="3394075"/>
          </a:xfrm>
          <a:noFill/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CD23A-CB3C-4A8F-8AEB-3AD2053B8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3" t="12500" r="17187" b="4688"/>
          <a:stretch/>
        </p:blipFill>
        <p:spPr>
          <a:xfrm>
            <a:off x="2600325" y="196778"/>
            <a:ext cx="3943350" cy="4749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D60750-F05F-46D3-A3D2-B78A55E2331A}"/>
              </a:ext>
            </a:extLst>
          </p:cNvPr>
          <p:cNvSpPr txBox="1"/>
          <p:nvPr/>
        </p:nvSpPr>
        <p:spPr>
          <a:xfrm>
            <a:off x="1691617" y="422910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83529D2B-46C3-492B-B944-40ABFAE534C1}"/>
              </a:ext>
            </a:extLst>
          </p:cNvPr>
          <p:cNvSpPr/>
          <p:nvPr/>
        </p:nvSpPr>
        <p:spPr bwMode="auto">
          <a:xfrm rot="13439387">
            <a:off x="5706681" y="408622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51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084DE-DCE5-4B3A-A304-400BF266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0"/>
            <a:ext cx="4301699" cy="4301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1E341-A00D-4CCA-BD88-62A2683D8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6"/>
          <a:stretch/>
        </p:blipFill>
        <p:spPr>
          <a:xfrm>
            <a:off x="4572000" y="2671"/>
            <a:ext cx="3827901" cy="4456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D60750-F05F-46D3-A3D2-B78A55E2331A}"/>
              </a:ext>
            </a:extLst>
          </p:cNvPr>
          <p:cNvSpPr txBox="1"/>
          <p:nvPr/>
        </p:nvSpPr>
        <p:spPr>
          <a:xfrm>
            <a:off x="2491717" y="4322529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87B43-1D2D-47E1-8BDF-86A4731C3563}"/>
              </a:ext>
            </a:extLst>
          </p:cNvPr>
          <p:cNvSpPr txBox="1"/>
          <p:nvPr/>
        </p:nvSpPr>
        <p:spPr>
          <a:xfrm>
            <a:off x="2526182" y="114300"/>
            <a:ext cx="7008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19F50-863C-4183-8381-87B66941411E}"/>
              </a:ext>
            </a:extLst>
          </p:cNvPr>
          <p:cNvSpPr txBox="1"/>
          <p:nvPr/>
        </p:nvSpPr>
        <p:spPr>
          <a:xfrm>
            <a:off x="5590394" y="105754"/>
            <a:ext cx="113685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FLAIR+</a:t>
            </a: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8C6147D5-6612-4770-9DB8-5B7EAAE031F2}"/>
              </a:ext>
            </a:extLst>
          </p:cNvPr>
          <p:cNvSpPr/>
          <p:nvPr/>
        </p:nvSpPr>
        <p:spPr bwMode="auto">
          <a:xfrm rot="13636399">
            <a:off x="3569259" y="373103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3">
            <a:extLst>
              <a:ext uri="{FF2B5EF4-FFF2-40B4-BE49-F238E27FC236}">
                <a16:creationId xmlns:a16="http://schemas.microsoft.com/office/drawing/2014/main" id="{8E4E9033-B962-4336-AD2B-848261B0C3A7}"/>
              </a:ext>
            </a:extLst>
          </p:cNvPr>
          <p:cNvSpPr/>
          <p:nvPr/>
        </p:nvSpPr>
        <p:spPr bwMode="auto">
          <a:xfrm rot="13491108">
            <a:off x="6705169" y="397462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3">
            <a:extLst>
              <a:ext uri="{FF2B5EF4-FFF2-40B4-BE49-F238E27FC236}">
                <a16:creationId xmlns:a16="http://schemas.microsoft.com/office/drawing/2014/main" id="{6686C007-AC24-436F-833D-6B9E8B1AE637}"/>
              </a:ext>
            </a:extLst>
          </p:cNvPr>
          <p:cNvSpPr/>
          <p:nvPr/>
        </p:nvSpPr>
        <p:spPr bwMode="auto">
          <a:xfrm rot="8172142">
            <a:off x="6956703" y="54140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30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EE21E-4D7A-4082-BA62-B4E20C4B6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442"/>
            <a:ext cx="36576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4E8A8-14A4-4016-BE45-6CC5F554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285750"/>
            <a:ext cx="36576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F6BA4-6DDB-4540-918F-DF9B51A6E2CA}"/>
              </a:ext>
            </a:extLst>
          </p:cNvPr>
          <p:cNvSpPr txBox="1"/>
          <p:nvPr/>
        </p:nvSpPr>
        <p:spPr>
          <a:xfrm>
            <a:off x="2491717" y="4322529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17 y</a:t>
            </a: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1E517578-7B9F-4A2F-90DF-0ACA1863547F}"/>
              </a:ext>
            </a:extLst>
          </p:cNvPr>
          <p:cNvSpPr/>
          <p:nvPr/>
        </p:nvSpPr>
        <p:spPr bwMode="auto">
          <a:xfrm rot="18892596">
            <a:off x="2719767" y="271547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9F621E39-2144-4226-8F6C-01CB51B7ACE8}"/>
              </a:ext>
            </a:extLst>
          </p:cNvPr>
          <p:cNvSpPr/>
          <p:nvPr/>
        </p:nvSpPr>
        <p:spPr bwMode="auto">
          <a:xfrm rot="2517340">
            <a:off x="4959018" y="138949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2639017A-16C4-474E-9B3D-3BE290ADFFDA}"/>
              </a:ext>
            </a:extLst>
          </p:cNvPr>
          <p:cNvSpPr/>
          <p:nvPr/>
        </p:nvSpPr>
        <p:spPr bwMode="auto">
          <a:xfrm rot="8063475">
            <a:off x="7179187" y="128838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97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8EC6C-04D1-45F5-BD22-860865BC1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628650"/>
            <a:ext cx="36576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B24F7D-D469-482F-9AFE-F5608098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685800"/>
            <a:ext cx="365760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52AB2-A1B0-4825-926F-976DA2BEB8E3}"/>
              </a:ext>
            </a:extLst>
          </p:cNvPr>
          <p:cNvSpPr txBox="1"/>
          <p:nvPr/>
        </p:nvSpPr>
        <p:spPr>
          <a:xfrm>
            <a:off x="2518969" y="4322529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m</a:t>
            </a: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18D7916E-53B8-4DC9-9B31-072B65658D4D}"/>
              </a:ext>
            </a:extLst>
          </p:cNvPr>
          <p:cNvSpPr/>
          <p:nvPr/>
        </p:nvSpPr>
        <p:spPr bwMode="auto">
          <a:xfrm rot="5660877">
            <a:off x="2868630" y="166181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65DC9C48-8B70-43E1-A46C-043EFB8A3727}"/>
              </a:ext>
            </a:extLst>
          </p:cNvPr>
          <p:cNvSpPr/>
          <p:nvPr/>
        </p:nvSpPr>
        <p:spPr bwMode="auto">
          <a:xfrm rot="5400000">
            <a:off x="2103084" y="167142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F8185C09-4AF6-478A-8968-820EB50A45D2}"/>
              </a:ext>
            </a:extLst>
          </p:cNvPr>
          <p:cNvSpPr/>
          <p:nvPr/>
        </p:nvSpPr>
        <p:spPr bwMode="auto">
          <a:xfrm rot="5780432">
            <a:off x="5754220" y="171642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3">
            <a:extLst>
              <a:ext uri="{FF2B5EF4-FFF2-40B4-BE49-F238E27FC236}">
                <a16:creationId xmlns:a16="http://schemas.microsoft.com/office/drawing/2014/main" id="{B452312B-E41D-4F1D-9B19-D3AB8775F4C4}"/>
              </a:ext>
            </a:extLst>
          </p:cNvPr>
          <p:cNvSpPr/>
          <p:nvPr/>
        </p:nvSpPr>
        <p:spPr bwMode="auto">
          <a:xfrm rot="5400000">
            <a:off x="5192579" y="167142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840FD2-1586-46BF-B9AC-B07F01CEEB8E}"/>
              </a:ext>
            </a:extLst>
          </p:cNvPr>
          <p:cNvSpPr txBox="1"/>
          <p:nvPr/>
        </p:nvSpPr>
        <p:spPr>
          <a:xfrm>
            <a:off x="2550157" y="569363"/>
            <a:ext cx="383541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“Accelerated” myelination</a:t>
            </a:r>
          </a:p>
        </p:txBody>
      </p:sp>
    </p:spTree>
    <p:extLst>
      <p:ext uri="{BB962C8B-B14F-4D97-AF65-F5344CB8AC3E}">
        <p14:creationId xmlns:p14="http://schemas.microsoft.com/office/powerpoint/2010/main" val="249135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B2006F-9C28-4FF0-9D50-C7657028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646810"/>
            <a:ext cx="3543300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AD6E8-29BC-4B91-BBA5-465C118AE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589660"/>
            <a:ext cx="36576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C10C63-7274-424B-9215-9C54EDF06D29}"/>
              </a:ext>
            </a:extLst>
          </p:cNvPr>
          <p:cNvSpPr txBox="1"/>
          <p:nvPr/>
        </p:nvSpPr>
        <p:spPr>
          <a:xfrm>
            <a:off x="2526182" y="384601"/>
            <a:ext cx="7008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E8BED-8E64-4F63-8E40-D0A7D15FFCB2}"/>
              </a:ext>
            </a:extLst>
          </p:cNvPr>
          <p:cNvSpPr txBox="1"/>
          <p:nvPr/>
        </p:nvSpPr>
        <p:spPr>
          <a:xfrm>
            <a:off x="5590394" y="376056"/>
            <a:ext cx="113685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FLAIR+</a:t>
            </a: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FF7A4035-B115-4F5F-AE54-1B16CEE84792}"/>
              </a:ext>
            </a:extLst>
          </p:cNvPr>
          <p:cNvSpPr/>
          <p:nvPr/>
        </p:nvSpPr>
        <p:spPr bwMode="auto">
          <a:xfrm rot="13421406">
            <a:off x="2453124" y="316760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3">
            <a:extLst>
              <a:ext uri="{FF2B5EF4-FFF2-40B4-BE49-F238E27FC236}">
                <a16:creationId xmlns:a16="http://schemas.microsoft.com/office/drawing/2014/main" id="{895BAA29-0BB0-4001-9F3B-ABC231D34CB0}"/>
              </a:ext>
            </a:extLst>
          </p:cNvPr>
          <p:cNvSpPr/>
          <p:nvPr/>
        </p:nvSpPr>
        <p:spPr bwMode="auto">
          <a:xfrm rot="13421406">
            <a:off x="5710674" y="322475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7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E04CC-2CA6-4CFD-9ED9-493986A83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4" t="21052" r="23684" b="21052"/>
          <a:stretch/>
        </p:blipFill>
        <p:spPr>
          <a:xfrm>
            <a:off x="1143001" y="571500"/>
            <a:ext cx="3429000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8344F-2A13-4F06-83A8-00752B6A4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7" t="14286" r="21429" b="14285"/>
          <a:stretch/>
        </p:blipFill>
        <p:spPr>
          <a:xfrm>
            <a:off x="4457700" y="514350"/>
            <a:ext cx="3400425" cy="4000500"/>
          </a:xfrm>
          <a:prstGeom prst="rect">
            <a:avLst/>
          </a:prstGeom>
        </p:spPr>
      </p:pic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93827EE9-7BFD-4502-9250-74C30C74BAF6}"/>
              </a:ext>
            </a:extLst>
          </p:cNvPr>
          <p:cNvSpPr/>
          <p:nvPr/>
        </p:nvSpPr>
        <p:spPr bwMode="auto">
          <a:xfrm rot="7460120">
            <a:off x="2276509" y="189124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B5F66F2E-5ED9-4FB3-B428-0054182E6219}"/>
              </a:ext>
            </a:extLst>
          </p:cNvPr>
          <p:cNvSpPr/>
          <p:nvPr/>
        </p:nvSpPr>
        <p:spPr bwMode="auto">
          <a:xfrm rot="7460120">
            <a:off x="5705509" y="188430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54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40182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865D6-CCFC-4C78-B56A-1E0A8F4EF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0000" r="15000" b="3691"/>
          <a:stretch/>
        </p:blipFill>
        <p:spPr>
          <a:xfrm>
            <a:off x="4686300" y="400050"/>
            <a:ext cx="3212579" cy="4057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1439F-0FDF-4505-BB4D-A0D2E52C0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5" t="7407" r="14815" b="7407"/>
          <a:stretch/>
        </p:blipFill>
        <p:spPr>
          <a:xfrm>
            <a:off x="1257300" y="400050"/>
            <a:ext cx="3351972" cy="4057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C9F459-F028-4416-8EAC-14E802193729}"/>
              </a:ext>
            </a:extLst>
          </p:cNvPr>
          <p:cNvSpPr txBox="1"/>
          <p:nvPr/>
        </p:nvSpPr>
        <p:spPr>
          <a:xfrm>
            <a:off x="2635768" y="4535701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5" name="Notched Right Arrow 3">
            <a:extLst>
              <a:ext uri="{FF2B5EF4-FFF2-40B4-BE49-F238E27FC236}">
                <a16:creationId xmlns:a16="http://schemas.microsoft.com/office/drawing/2014/main" id="{0FCBF9EB-2D87-464A-9432-1329F751D2E3}"/>
              </a:ext>
            </a:extLst>
          </p:cNvPr>
          <p:cNvSpPr/>
          <p:nvPr/>
        </p:nvSpPr>
        <p:spPr bwMode="auto">
          <a:xfrm rot="5847613">
            <a:off x="5672466" y="184756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3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897" t="3448" r="23586" b="31621"/>
          <a:stretch/>
        </p:blipFill>
        <p:spPr bwMode="auto">
          <a:xfrm>
            <a:off x="2286000" y="123894"/>
            <a:ext cx="51396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F8F72-94D4-4F25-84D5-AF8E92DE65EF}"/>
              </a:ext>
            </a:extLst>
          </p:cNvPr>
          <p:cNvSpPr txBox="1"/>
          <p:nvPr/>
        </p:nvSpPr>
        <p:spPr>
          <a:xfrm>
            <a:off x="1420806" y="4508995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y</a:t>
            </a: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B408B190-80F5-4ED4-9063-DA37A70A8DE8}"/>
              </a:ext>
            </a:extLst>
          </p:cNvPr>
          <p:cNvSpPr/>
          <p:nvPr/>
        </p:nvSpPr>
        <p:spPr bwMode="auto">
          <a:xfrm rot="11992070">
            <a:off x="3995687" y="282146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1026" name="Picture 2" descr="Image result for tram track">
            <a:extLst>
              <a:ext uri="{FF2B5EF4-FFF2-40B4-BE49-F238E27FC236}">
                <a16:creationId xmlns:a16="http://schemas.microsoft.com/office/drawing/2014/main" id="{11690DC8-0E4B-48E3-BCD4-477E5072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90380"/>
            <a:ext cx="2743557" cy="182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2884D0-C80C-461D-935E-B7FD23B5C2BE}"/>
              </a:ext>
            </a:extLst>
          </p:cNvPr>
          <p:cNvSpPr txBox="1"/>
          <p:nvPr/>
        </p:nvSpPr>
        <p:spPr>
          <a:xfrm>
            <a:off x="3899283" y="124962"/>
            <a:ext cx="353994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Tram track calcifications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E2DAECF-04FA-E018-FD41-BC99EFAD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1875" t="10938" r="17188" b="12500"/>
          <a:stretch>
            <a:fillRect/>
          </a:stretch>
        </p:blipFill>
        <p:spPr bwMode="auto">
          <a:xfrm>
            <a:off x="5410200" y="661397"/>
            <a:ext cx="3371850" cy="42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9F04DE3A-6855-3A42-A556-531903802C81}"/>
              </a:ext>
            </a:extLst>
          </p:cNvPr>
          <p:cNvSpPr/>
          <p:nvPr/>
        </p:nvSpPr>
        <p:spPr bwMode="auto">
          <a:xfrm rot="8319531">
            <a:off x="6084842" y="302372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98985-CB4D-479A-8EC5-6159274B5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4" t="20543" r="20930" b="9690"/>
          <a:stretch/>
        </p:blipFill>
        <p:spPr>
          <a:xfrm>
            <a:off x="175770" y="529382"/>
            <a:ext cx="3048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89A3A-B6F8-4BE3-86FE-8A951C98C205}"/>
              </a:ext>
            </a:extLst>
          </p:cNvPr>
          <p:cNvSpPr txBox="1"/>
          <p:nvPr/>
        </p:nvSpPr>
        <p:spPr>
          <a:xfrm>
            <a:off x="1487552" y="4198620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7A1EE5-9984-7712-64EF-F8C5C820F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6" t="15762" r="17677" b="7470"/>
          <a:stretch/>
        </p:blipFill>
        <p:spPr>
          <a:xfrm>
            <a:off x="3254542" y="529381"/>
            <a:ext cx="2977816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BF189-3D4B-A2DC-FE2D-765B4994551C}"/>
              </a:ext>
            </a:extLst>
          </p:cNvPr>
          <p:cNvSpPr txBox="1"/>
          <p:nvPr/>
        </p:nvSpPr>
        <p:spPr>
          <a:xfrm>
            <a:off x="4617514" y="321633"/>
            <a:ext cx="7008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E5351-5418-6A9E-90DA-F678E5770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67" t="17223" r="20555" b="16111"/>
          <a:stretch/>
        </p:blipFill>
        <p:spPr>
          <a:xfrm>
            <a:off x="6263130" y="733320"/>
            <a:ext cx="2791751" cy="3221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C5C28-99A0-BAF6-2E3F-0FFF0701767B}"/>
              </a:ext>
            </a:extLst>
          </p:cNvPr>
          <p:cNvSpPr txBox="1"/>
          <p:nvPr/>
        </p:nvSpPr>
        <p:spPr>
          <a:xfrm>
            <a:off x="7090580" y="321633"/>
            <a:ext cx="113685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4AB33-ED70-0768-7B2F-D59899C24C6B}"/>
              </a:ext>
            </a:extLst>
          </p:cNvPr>
          <p:cNvSpPr txBox="1"/>
          <p:nvPr/>
        </p:nvSpPr>
        <p:spPr>
          <a:xfrm>
            <a:off x="1581328" y="361950"/>
            <a:ext cx="52770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9" name="Notched Right Arrow 3">
            <a:extLst>
              <a:ext uri="{FF2B5EF4-FFF2-40B4-BE49-F238E27FC236}">
                <a16:creationId xmlns:a16="http://schemas.microsoft.com/office/drawing/2014/main" id="{5B4010F6-57A9-598B-E84F-60BE6C77F974}"/>
              </a:ext>
            </a:extLst>
          </p:cNvPr>
          <p:cNvSpPr/>
          <p:nvPr/>
        </p:nvSpPr>
        <p:spPr bwMode="auto">
          <a:xfrm rot="1721322">
            <a:off x="7560401" y="210100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01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A5942-CB5B-4CA3-93AA-74B16204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4" t="10859" r="18079" b="7785"/>
          <a:stretch/>
        </p:blipFill>
        <p:spPr>
          <a:xfrm>
            <a:off x="2057400" y="1200150"/>
            <a:ext cx="2774136" cy="3566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3BE8C2-28F6-470B-97AE-A083218794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30" t="7143" r="18765" b="9524"/>
          <a:stretch/>
        </p:blipFill>
        <p:spPr>
          <a:xfrm>
            <a:off x="5105399" y="1200149"/>
            <a:ext cx="2575983" cy="3467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FDA36-36B3-468E-8F13-33C41CABA16A}"/>
              </a:ext>
            </a:extLst>
          </p:cNvPr>
          <p:cNvSpPr txBox="1"/>
          <p:nvPr/>
        </p:nvSpPr>
        <p:spPr>
          <a:xfrm>
            <a:off x="847579" y="4252320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5A4ED-CB04-40BC-AF1C-9EBFE402429F}"/>
              </a:ext>
            </a:extLst>
          </p:cNvPr>
          <p:cNvSpPr txBox="1"/>
          <p:nvPr/>
        </p:nvSpPr>
        <p:spPr>
          <a:xfrm>
            <a:off x="5824965" y="523771"/>
            <a:ext cx="113685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FLAIR+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6172F-4F17-432F-84A4-23755069007F}"/>
              </a:ext>
            </a:extLst>
          </p:cNvPr>
          <p:cNvSpPr txBox="1"/>
          <p:nvPr/>
        </p:nvSpPr>
        <p:spPr>
          <a:xfrm>
            <a:off x="3094051" y="523771"/>
            <a:ext cx="70083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</p:spTree>
    <p:extLst>
      <p:ext uri="{BB962C8B-B14F-4D97-AF65-F5344CB8AC3E}">
        <p14:creationId xmlns:p14="http://schemas.microsoft.com/office/powerpoint/2010/main" val="758913922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29035" y="1294477"/>
            <a:ext cx="128592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186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1905" r="4762"/>
          <a:stretch>
            <a:fillRect/>
          </a:stretch>
        </p:blipFill>
        <p:spPr bwMode="auto">
          <a:xfrm>
            <a:off x="304800" y="514350"/>
            <a:ext cx="3200400" cy="32004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15909" r="15909"/>
          <a:stretch>
            <a:fillRect/>
          </a:stretch>
        </p:blipFill>
        <p:spPr bwMode="auto">
          <a:xfrm>
            <a:off x="3581400" y="514350"/>
            <a:ext cx="2514600" cy="320833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2962" r="20370" b="16667"/>
          <a:stretch>
            <a:fillRect/>
          </a:stretch>
        </p:blipFill>
        <p:spPr bwMode="auto">
          <a:xfrm>
            <a:off x="6172199" y="514350"/>
            <a:ext cx="2616695" cy="320833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943350"/>
            <a:ext cx="853118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5701" y="3881795"/>
            <a:ext cx="4417299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Abnormal cranial US</a:t>
            </a:r>
            <a:endParaRPr lang="en-US" sz="36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99" y="3166309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3171904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197" y="3171904"/>
            <a:ext cx="87235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T2*</a:t>
            </a:r>
          </a:p>
        </p:txBody>
      </p:sp>
      <p:sp>
        <p:nvSpPr>
          <p:cNvPr id="10" name="Notched Right Arrow 9"/>
          <p:cNvSpPr/>
          <p:nvPr/>
        </p:nvSpPr>
        <p:spPr bwMode="auto">
          <a:xfrm rot="2846088">
            <a:off x="688965" y="117336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2846088">
            <a:off x="3574263" y="104507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19671836">
            <a:off x="6135080" y="223330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258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8119" y="249890"/>
            <a:ext cx="6107761" cy="769441"/>
          </a:xfrm>
        </p:spPr>
        <p:txBody>
          <a:bodyPr/>
          <a:lstStyle/>
          <a:p>
            <a:pPr lvl="0"/>
            <a:r>
              <a:rPr lang="en-US" dirty="0"/>
              <a:t>What is this lesion called?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716881"/>
          </a:xfrm>
        </p:spPr>
        <p:txBody>
          <a:bodyPr>
            <a:normAutofit fontScale="92500" lnSpcReduction="10000"/>
          </a:bodyPr>
          <a:lstStyle/>
          <a:p>
            <a:pPr marL="685800" lvl="1" indent="-342900">
              <a:buFont typeface="+mj-lt"/>
              <a:buAutoNum type="alphaUcPeriod"/>
            </a:pPr>
            <a:r>
              <a:rPr lang="en-US" sz="2700"/>
              <a:t>Subependymal cyst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sz="2700"/>
              <a:t>Connatal cyst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sz="2700"/>
              <a:t>Porencephalic cyst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sz="2700"/>
              <a:t>Arachnoid cyst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2962" r="20370" b="16667"/>
          <a:stretch>
            <a:fillRect/>
          </a:stretch>
        </p:blipFill>
        <p:spPr bwMode="auto">
          <a:xfrm>
            <a:off x="4800600" y="1169200"/>
            <a:ext cx="2819400" cy="345597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otched Right Arrow 6"/>
          <p:cNvSpPr/>
          <p:nvPr/>
        </p:nvSpPr>
        <p:spPr bwMode="auto">
          <a:xfrm rot="18155041">
            <a:off x="5005358" y="326440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02343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11344" r="5699" b="8656"/>
          <a:stretch/>
        </p:blipFill>
        <p:spPr bwMode="auto">
          <a:xfrm>
            <a:off x="460266" y="2724150"/>
            <a:ext cx="2588706" cy="2362200"/>
          </a:xfrm>
          <a:prstGeom prst="rect">
            <a:avLst/>
          </a:prstGeom>
          <a:noFill/>
          <a:ln w="6350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Notched Right Arrow 18"/>
          <p:cNvSpPr/>
          <p:nvPr/>
        </p:nvSpPr>
        <p:spPr bwMode="auto">
          <a:xfrm rot="8925436">
            <a:off x="2074321" y="308825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10426" r="11981" b="5703"/>
          <a:stretch/>
        </p:blipFill>
        <p:spPr bwMode="auto">
          <a:xfrm>
            <a:off x="3642046" y="2724151"/>
            <a:ext cx="2141554" cy="2362198"/>
          </a:xfrm>
          <a:prstGeom prst="rect">
            <a:avLst/>
          </a:prstGeom>
          <a:noFill/>
          <a:ln w="6350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4294" r="7354" b="12351"/>
          <a:stretch/>
        </p:blipFill>
        <p:spPr bwMode="auto">
          <a:xfrm>
            <a:off x="6327666" y="2724150"/>
            <a:ext cx="2435334" cy="2362200"/>
          </a:xfrm>
          <a:prstGeom prst="rect">
            <a:avLst/>
          </a:prstGeom>
          <a:noFill/>
          <a:ln w="6350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13677" r="11419" b="5290"/>
          <a:stretch/>
        </p:blipFill>
        <p:spPr bwMode="auto">
          <a:xfrm>
            <a:off x="515524" y="57151"/>
            <a:ext cx="2027604" cy="217292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t="7863" r="9409" b="21169"/>
          <a:stretch/>
        </p:blipFill>
        <p:spPr bwMode="auto">
          <a:xfrm>
            <a:off x="3155372" y="57150"/>
            <a:ext cx="2469234" cy="217292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4032" r="7625" b="18548"/>
          <a:stretch/>
        </p:blipFill>
        <p:spPr bwMode="auto">
          <a:xfrm>
            <a:off x="6267449" y="57151"/>
            <a:ext cx="2354006" cy="217292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95142" y="57150"/>
            <a:ext cx="891590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2955" y="2190750"/>
            <a:ext cx="3854068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Subependymal</a:t>
            </a: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Cyst</a:t>
            </a:r>
            <a:endParaRPr lang="en-US" sz="3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18992551">
            <a:off x="357255" y="123149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otched Right Arrow 15"/>
          <p:cNvSpPr/>
          <p:nvPr/>
        </p:nvSpPr>
        <p:spPr bwMode="auto">
          <a:xfrm rot="18857509">
            <a:off x="3242616" y="139443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 rot="13685031">
            <a:off x="4450122" y="138420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Notched Right Arrow 17"/>
          <p:cNvSpPr/>
          <p:nvPr/>
        </p:nvSpPr>
        <p:spPr bwMode="auto">
          <a:xfrm rot="19320503">
            <a:off x="6265065" y="136769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Notched Right Arrow 19"/>
          <p:cNvSpPr/>
          <p:nvPr/>
        </p:nvSpPr>
        <p:spPr bwMode="auto">
          <a:xfrm rot="2846088">
            <a:off x="3303117" y="361176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Notched Right Arrow 20"/>
          <p:cNvSpPr/>
          <p:nvPr/>
        </p:nvSpPr>
        <p:spPr bwMode="auto">
          <a:xfrm rot="8096592">
            <a:off x="5015939" y="357988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Notched Right Arrow 21"/>
          <p:cNvSpPr/>
          <p:nvPr/>
        </p:nvSpPr>
        <p:spPr bwMode="auto">
          <a:xfrm rot="18749955">
            <a:off x="6343127" y="415675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Notched Right Arrow 22"/>
          <p:cNvSpPr/>
          <p:nvPr/>
        </p:nvSpPr>
        <p:spPr bwMode="auto">
          <a:xfrm rot="13661967">
            <a:off x="7527095" y="416574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826" y="2190750"/>
            <a:ext cx="2179316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bg1"/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+4 months</a:t>
            </a:r>
            <a:endParaRPr lang="en-US" sz="32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25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369" y="133350"/>
            <a:ext cx="3397738" cy="38747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34439"/>
            <a:ext cx="3581400" cy="388750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159" y="4166617"/>
            <a:ext cx="853118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4135840"/>
            <a:ext cx="292259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Abnormal US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2846088">
            <a:off x="1176806" y="71616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7918643">
            <a:off x="2926434" y="62619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2846088">
            <a:off x="5215405" y="71616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8451473">
            <a:off x="7156339" y="71616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7663" y="4135840"/>
            <a:ext cx="3019674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Connatal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Cyst</a:t>
            </a:r>
            <a:endParaRPr lang="en-US" sz="36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30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t="21628" r="19941" b="9751"/>
          <a:stretch/>
        </p:blipFill>
        <p:spPr bwMode="auto">
          <a:xfrm>
            <a:off x="3420074" y="100478"/>
            <a:ext cx="2043636" cy="2224236"/>
          </a:xfrm>
          <a:prstGeom prst="rect">
            <a:avLst/>
          </a:prstGeom>
          <a:noFill/>
          <a:ln w="317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24482" r="26268" b="30357"/>
          <a:stretch/>
        </p:blipFill>
        <p:spPr bwMode="auto">
          <a:xfrm>
            <a:off x="6055887" y="102388"/>
            <a:ext cx="2347050" cy="222232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2492" y="285750"/>
            <a:ext cx="76495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7822" r="16291" b="6694"/>
          <a:stretch/>
        </p:blipFill>
        <p:spPr bwMode="auto">
          <a:xfrm>
            <a:off x="3460641" y="2571750"/>
            <a:ext cx="1922040" cy="2472524"/>
          </a:xfrm>
          <a:prstGeom prst="rect">
            <a:avLst/>
          </a:prstGeom>
          <a:noFill/>
          <a:ln w="317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11559" r="15914" b="22066"/>
          <a:stretch/>
        </p:blipFill>
        <p:spPr bwMode="auto">
          <a:xfrm>
            <a:off x="6019800" y="2606156"/>
            <a:ext cx="2480426" cy="2438118"/>
          </a:xfrm>
          <a:prstGeom prst="rect">
            <a:avLst/>
          </a:prstGeom>
          <a:noFill/>
          <a:ln w="317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1021745"/>
            <a:ext cx="2358338" cy="123110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Abnormal </a:t>
            </a:r>
          </a:p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3603" y="2260997"/>
            <a:ext cx="3019674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Connatal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Cyst</a:t>
            </a:r>
            <a:endParaRPr lang="en-US" sz="36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3333750"/>
            <a:ext cx="2661371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+11 months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20524757">
            <a:off x="2995986" y="83124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 rot="12827876">
            <a:off x="4726023" y="94864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otched Right Arrow 15"/>
          <p:cNvSpPr/>
          <p:nvPr/>
        </p:nvSpPr>
        <p:spPr bwMode="auto">
          <a:xfrm rot="19319798">
            <a:off x="5781740" y="114728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 rot="13508622">
            <a:off x="7401004" y="126400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0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857002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6" y="285750"/>
            <a:ext cx="44434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4248150"/>
            <a:ext cx="5192767" cy="43088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Epelman</a:t>
            </a:r>
            <a:r>
              <a:rPr lang="en-US" sz="28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8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Radiographics</a:t>
            </a:r>
            <a:r>
              <a:rPr lang="en-US" sz="2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438133"/>
            <a:ext cx="2459776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Connatal</a:t>
            </a:r>
            <a:r>
              <a:rPr lang="en-US" sz="3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Cyst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993" y="2190750"/>
            <a:ext cx="3457613" cy="4924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Subependymal</a:t>
            </a:r>
            <a:r>
              <a:rPr lang="en-US" sz="3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Cyst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09800" y="895350"/>
            <a:ext cx="838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385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61896" y="1294477"/>
            <a:ext cx="1220206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59235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15316" r="16204" b="17848"/>
          <a:stretch/>
        </p:blipFill>
        <p:spPr bwMode="auto">
          <a:xfrm>
            <a:off x="76200" y="209550"/>
            <a:ext cx="4660258" cy="466025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209550"/>
            <a:ext cx="1891736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d, term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18828" r="18643" b="9653"/>
          <a:stretch/>
        </p:blipFill>
        <p:spPr bwMode="auto">
          <a:xfrm>
            <a:off x="4800599" y="213246"/>
            <a:ext cx="4079635" cy="465655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599" y="4315804"/>
            <a:ext cx="99264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4329736"/>
            <a:ext cx="92025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SWI</a:t>
            </a:r>
          </a:p>
        </p:txBody>
      </p:sp>
    </p:spTree>
    <p:extLst>
      <p:ext uri="{BB962C8B-B14F-4D97-AF65-F5344CB8AC3E}">
        <p14:creationId xmlns:p14="http://schemas.microsoft.com/office/powerpoint/2010/main" val="3920829234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01" y="0"/>
            <a:ext cx="4295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6394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01" y="0"/>
            <a:ext cx="4295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6183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01" y="0"/>
            <a:ext cx="429519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01" y="0"/>
            <a:ext cx="4295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5515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68804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2583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2110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7886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062009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100" y="249890"/>
            <a:ext cx="3353803" cy="769441"/>
          </a:xfrm>
        </p:spPr>
        <p:txBody>
          <a:bodyPr/>
          <a:lstStyle/>
          <a:p>
            <a:pPr lvl="0"/>
            <a:r>
              <a:rPr lang="en-US" dirty="0"/>
              <a:t>Hematoma 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108767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lphaUcPeriod"/>
            </a:pPr>
            <a:r>
              <a:rPr lang="en-US" sz="2700"/>
              <a:t>Parenchymal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700"/>
              <a:t>Subpial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700"/>
              <a:t>Subarachnoid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700"/>
              <a:t>Subdural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52550"/>
            <a:ext cx="3048000" cy="30480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410792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6472" y="209550"/>
            <a:ext cx="4091056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Subpial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hematoma</a:t>
            </a:r>
          </a:p>
        </p:txBody>
      </p:sp>
      <p:sp>
        <p:nvSpPr>
          <p:cNvPr id="4" name="Notched Right Arrow 3"/>
          <p:cNvSpPr/>
          <p:nvPr/>
        </p:nvSpPr>
        <p:spPr bwMode="auto">
          <a:xfrm rot="10362388">
            <a:off x="4439216" y="16954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10362388">
            <a:off x="4363016" y="248949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39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98" y="4322802"/>
            <a:ext cx="189173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d, term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5140" y="736997"/>
            <a:ext cx="4140749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Subpial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Hematoma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0327" y="109570"/>
            <a:ext cx="3323346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Companion Case</a:t>
            </a:r>
            <a:endParaRPr lang="en-US" sz="32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5" t="10001" r="17500" b="24942"/>
          <a:stretch>
            <a:fillRect/>
          </a:stretch>
        </p:blipFill>
        <p:spPr bwMode="auto">
          <a:xfrm>
            <a:off x="2281737" y="1428750"/>
            <a:ext cx="2206752" cy="344805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9" t="21065" r="14999" b="12500"/>
          <a:stretch>
            <a:fillRect/>
          </a:stretch>
        </p:blipFill>
        <p:spPr bwMode="auto">
          <a:xfrm>
            <a:off x="4702858" y="1428751"/>
            <a:ext cx="2307542" cy="346131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otched Right Arrow 6"/>
          <p:cNvSpPr/>
          <p:nvPr/>
        </p:nvSpPr>
        <p:spPr bwMode="auto">
          <a:xfrm rot="18743418">
            <a:off x="2776129" y="38638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5228873">
            <a:off x="5719308" y="391375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137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892166" y="1294477"/>
            <a:ext cx="1359668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4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41134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2" t="13504" r="20838" b="34500"/>
          <a:stretch/>
        </p:blipFill>
        <p:spPr bwMode="auto">
          <a:xfrm>
            <a:off x="2316737" y="285750"/>
            <a:ext cx="3931664" cy="359404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16753" y="3714750"/>
            <a:ext cx="3131627" cy="123110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M</a:t>
            </a:r>
          </a:p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Left CN3 palsy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13960158">
            <a:off x="4501244" y="241233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6737" y="285750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2051147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528"/>
            <a:ext cx="5029200" cy="50292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Notched Right Arrow 5"/>
          <p:cNvSpPr/>
          <p:nvPr/>
        </p:nvSpPr>
        <p:spPr bwMode="auto">
          <a:xfrm rot="9697337">
            <a:off x="4831864" y="272519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15528"/>
            <a:ext cx="984629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</p:spTree>
    <p:extLst>
      <p:ext uri="{BB962C8B-B14F-4D97-AF65-F5344CB8AC3E}">
        <p14:creationId xmlns:p14="http://schemas.microsoft.com/office/powerpoint/2010/main" val="3002213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3743" r="5294" b="5921"/>
          <a:stretch/>
        </p:blipFill>
        <p:spPr bwMode="auto">
          <a:xfrm>
            <a:off x="1981199" y="148260"/>
            <a:ext cx="5181602" cy="484698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52895" r="38557" b="20830"/>
          <a:stretch/>
        </p:blipFill>
        <p:spPr bwMode="auto">
          <a:xfrm>
            <a:off x="2812356" y="2495550"/>
            <a:ext cx="2343631" cy="15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otched Right Arrow 7"/>
          <p:cNvSpPr/>
          <p:nvPr/>
        </p:nvSpPr>
        <p:spPr bwMode="auto">
          <a:xfrm rot="9697337">
            <a:off x="3868671" y="274005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9793627">
            <a:off x="4021382" y="234558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199" y="148260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</p:spTree>
    <p:extLst>
      <p:ext uri="{BB962C8B-B14F-4D97-AF65-F5344CB8AC3E}">
        <p14:creationId xmlns:p14="http://schemas.microsoft.com/office/powerpoint/2010/main" val="934932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7496E-6 L 0.04757 -0.035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-17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38746" r="24250" b="23569"/>
          <a:stretch/>
        </p:blipFill>
        <p:spPr bwMode="auto">
          <a:xfrm>
            <a:off x="4648200" y="895350"/>
            <a:ext cx="4381378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39655" r="25113" b="22080"/>
          <a:stretch/>
        </p:blipFill>
        <p:spPr bwMode="auto">
          <a:xfrm>
            <a:off x="152400" y="895350"/>
            <a:ext cx="4381376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926" y="3541752"/>
            <a:ext cx="984629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3541752"/>
            <a:ext cx="129266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8673705">
            <a:off x="2008169" y="308508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7673905">
            <a:off x="7323924" y="210561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2810040">
            <a:off x="6132787" y="193280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18398590">
            <a:off x="6168166" y="313019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9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010" y="280667"/>
            <a:ext cx="8359981" cy="707886"/>
          </a:xfrm>
        </p:spPr>
        <p:txBody>
          <a:bodyPr/>
          <a:lstStyle/>
          <a:p>
            <a:pPr lvl="0"/>
            <a:r>
              <a:rPr lang="en-US" sz="4000" dirty="0"/>
              <a:t>What is the next step in management?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789618"/>
          </a:xfrm>
        </p:spPr>
        <p:txBody>
          <a:bodyPr/>
          <a:lstStyle/>
          <a:p>
            <a:pPr marL="385763" indent="-385763">
              <a:buFont typeface="+mj-lt"/>
              <a:buAutoNum type="alphaUcPeriod"/>
            </a:pPr>
            <a:r>
              <a:rPr lang="en-US"/>
              <a:t>FDG Positron emission tomography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Follow-up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Biopsy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Assurance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38746" r="24250" b="23569"/>
          <a:stretch/>
        </p:blipFill>
        <p:spPr bwMode="auto">
          <a:xfrm>
            <a:off x="6191311" y="2038350"/>
            <a:ext cx="2190689" cy="16002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39655" r="25113" b="22080"/>
          <a:stretch/>
        </p:blipFill>
        <p:spPr bwMode="auto">
          <a:xfrm>
            <a:off x="3981511" y="2038350"/>
            <a:ext cx="2190688" cy="16002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299921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38746" r="24250" b="23569"/>
          <a:stretch/>
        </p:blipFill>
        <p:spPr bwMode="auto">
          <a:xfrm>
            <a:off x="4648200" y="895350"/>
            <a:ext cx="4381378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39655" r="25113" b="22080"/>
          <a:stretch/>
        </p:blipFill>
        <p:spPr bwMode="auto">
          <a:xfrm>
            <a:off x="152400" y="895350"/>
            <a:ext cx="4381376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926" y="3541752"/>
            <a:ext cx="984629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3541752"/>
            <a:ext cx="129266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8673705">
            <a:off x="2008169" y="308508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7673905">
            <a:off x="7323924" y="210561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2810040">
            <a:off x="6132787" y="193280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319" y="4248149"/>
            <a:ext cx="8626913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Arrested Sphenoid Sinus </a:t>
            </a: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Pneumatization</a:t>
            </a:r>
            <a:endParaRPr lang="en-US" sz="4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6883495">
            <a:off x="1333795" y="2211799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6883495">
            <a:off x="5680582" y="2305049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15189559">
            <a:off x="2866463" y="3469785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 rot="15189559">
            <a:off x="7171001" y="3493207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3084" y="1194196"/>
            <a:ext cx="2760692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Vidian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Canal</a:t>
            </a:r>
          </a:p>
        </p:txBody>
      </p:sp>
      <p:sp>
        <p:nvSpPr>
          <p:cNvPr id="15" name="Notched Right Arrow 14"/>
          <p:cNvSpPr/>
          <p:nvPr/>
        </p:nvSpPr>
        <p:spPr bwMode="auto">
          <a:xfrm rot="18398590">
            <a:off x="6168166" y="313019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11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82433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38746" r="24250" b="23569"/>
          <a:stretch/>
        </p:blipFill>
        <p:spPr bwMode="auto">
          <a:xfrm>
            <a:off x="4648200" y="895350"/>
            <a:ext cx="4381378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39655" r="25113" b="22080"/>
          <a:stretch/>
        </p:blipFill>
        <p:spPr bwMode="auto">
          <a:xfrm>
            <a:off x="152400" y="895350"/>
            <a:ext cx="4381376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926" y="3541752"/>
            <a:ext cx="984629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STIR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3541752"/>
            <a:ext cx="129266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fs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8673705">
            <a:off x="2008169" y="308508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7673905">
            <a:off x="7323924" y="210561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2810040">
            <a:off x="6132787" y="193280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20" y="4248149"/>
            <a:ext cx="8549328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Fibrofatty “lesion” of the sphenoid bone</a:t>
            </a:r>
          </a:p>
        </p:txBody>
      </p:sp>
      <p:sp>
        <p:nvSpPr>
          <p:cNvPr id="10" name="Notched Right Arrow 9"/>
          <p:cNvSpPr/>
          <p:nvPr/>
        </p:nvSpPr>
        <p:spPr bwMode="auto">
          <a:xfrm rot="6883495">
            <a:off x="1333795" y="2211799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0"/>
          <p:cNvSpPr/>
          <p:nvPr/>
        </p:nvSpPr>
        <p:spPr bwMode="auto">
          <a:xfrm rot="6883495">
            <a:off x="5680582" y="2305049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 rot="15189559">
            <a:off x="2866463" y="3469785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 rot="15189559">
            <a:off x="7171001" y="3493207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3084" y="1194196"/>
            <a:ext cx="2760692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9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Vidian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Canal</a:t>
            </a:r>
          </a:p>
        </p:txBody>
      </p:sp>
      <p:sp>
        <p:nvSpPr>
          <p:cNvPr id="15" name="Notched Right Arrow 14"/>
          <p:cNvSpPr/>
          <p:nvPr/>
        </p:nvSpPr>
        <p:spPr bwMode="auto">
          <a:xfrm rot="18398590">
            <a:off x="6168166" y="313019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6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8750" r="7813" b="14063"/>
          <a:stretch>
            <a:fillRect/>
          </a:stretch>
        </p:blipFill>
        <p:spPr bwMode="auto">
          <a:xfrm>
            <a:off x="1857194" y="285750"/>
            <a:ext cx="5447076" cy="44196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otched Right Arrow 6"/>
          <p:cNvSpPr/>
          <p:nvPr/>
        </p:nvSpPr>
        <p:spPr bwMode="auto">
          <a:xfrm rot="380035">
            <a:off x="2892607" y="315249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089797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M</a:t>
            </a:r>
          </a:p>
        </p:txBody>
      </p:sp>
    </p:spTree>
    <p:extLst>
      <p:ext uri="{BB962C8B-B14F-4D97-AF65-F5344CB8AC3E}">
        <p14:creationId xmlns:p14="http://schemas.microsoft.com/office/powerpoint/2010/main" val="159260437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12500" r="26563" b="21875"/>
          <a:stretch>
            <a:fillRect/>
          </a:stretch>
        </p:blipFill>
        <p:spPr bwMode="auto">
          <a:xfrm>
            <a:off x="481071" y="895350"/>
            <a:ext cx="2286000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5625" r="25000" b="31250"/>
          <a:stretch>
            <a:fillRect/>
          </a:stretch>
        </p:blipFill>
        <p:spPr bwMode="auto">
          <a:xfrm>
            <a:off x="2928996" y="911225"/>
            <a:ext cx="2809875" cy="318452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8125" r="21875" b="12500"/>
          <a:stretch>
            <a:fillRect/>
          </a:stretch>
        </p:blipFill>
        <p:spPr bwMode="auto">
          <a:xfrm>
            <a:off x="5899150" y="911225"/>
            <a:ext cx="2863850" cy="32004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1071" y="3541752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28996" y="3541752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97750" y="3562350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1071" y="4230505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M</a:t>
            </a:r>
          </a:p>
        </p:txBody>
      </p:sp>
      <p:sp>
        <p:nvSpPr>
          <p:cNvPr id="9" name="Notched Right Arrow 8"/>
          <p:cNvSpPr/>
          <p:nvPr/>
        </p:nvSpPr>
        <p:spPr bwMode="auto">
          <a:xfrm rot="18672628">
            <a:off x="431746" y="262672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 rot="3234265">
            <a:off x="3007488" y="264492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 rot="3234265">
            <a:off x="6094142" y="72072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55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8750" r="28125" b="28125"/>
          <a:stretch>
            <a:fillRect/>
          </a:stretch>
        </p:blipFill>
        <p:spPr bwMode="auto">
          <a:xfrm>
            <a:off x="2667000" y="285750"/>
            <a:ext cx="4038600" cy="457648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285750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M</a:t>
            </a:r>
          </a:p>
        </p:txBody>
      </p:sp>
      <p:sp>
        <p:nvSpPr>
          <p:cNvPr id="4" name="Notched Right Arrow 3"/>
          <p:cNvSpPr/>
          <p:nvPr/>
        </p:nvSpPr>
        <p:spPr bwMode="auto">
          <a:xfrm rot="13585335">
            <a:off x="4915596" y="231201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4"/>
          <p:cNvSpPr/>
          <p:nvPr/>
        </p:nvSpPr>
        <p:spPr bwMode="auto">
          <a:xfrm rot="18672628">
            <a:off x="3303474" y="230209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74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0938" r="15625" b="14063"/>
          <a:stretch>
            <a:fillRect/>
          </a:stretch>
        </p:blipFill>
        <p:spPr bwMode="auto">
          <a:xfrm>
            <a:off x="764005" y="865756"/>
            <a:ext cx="3657600" cy="408290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2448" r="19806" b="9375"/>
          <a:stretch/>
        </p:blipFill>
        <p:spPr bwMode="auto">
          <a:xfrm>
            <a:off x="4574004" y="865756"/>
            <a:ext cx="3960396" cy="408290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4005" y="133350"/>
            <a:ext cx="143853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M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3602737">
            <a:off x="1581193" y="281317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7281252">
            <a:off x="2646542" y="281620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 rot="9343775">
            <a:off x="6276799" y="256952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005" y="4394660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4004" y="4376250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</p:spTree>
    <p:extLst>
      <p:ext uri="{BB962C8B-B14F-4D97-AF65-F5344CB8AC3E}">
        <p14:creationId xmlns:p14="http://schemas.microsoft.com/office/powerpoint/2010/main" val="1596084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42661" y="1294477"/>
            <a:ext cx="1258678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5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4306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06986"/>
            <a:ext cx="1511952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d, M</a:t>
            </a:r>
          </a:p>
        </p:txBody>
      </p:sp>
    </p:spTree>
    <p:extLst>
      <p:ext uri="{BB962C8B-B14F-4D97-AF65-F5344CB8AC3E}">
        <p14:creationId xmlns:p14="http://schemas.microsoft.com/office/powerpoint/2010/main" val="27750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2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2414588"/>
            <a:ext cx="8972550" cy="99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320980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4062" t="18751" r="14063" b="19156"/>
          <a:stretch/>
        </p:blipFill>
        <p:spPr bwMode="auto">
          <a:xfrm>
            <a:off x="4648200" y="1226734"/>
            <a:ext cx="4114800" cy="3554816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17188" t="17187" r="10937" b="20313"/>
          <a:stretch>
            <a:fillRect/>
          </a:stretch>
        </p:blipFill>
        <p:spPr bwMode="auto">
          <a:xfrm>
            <a:off x="381000" y="1203464"/>
            <a:ext cx="4114800" cy="3578086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0194" y="361950"/>
            <a:ext cx="1511952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d, M</a:t>
            </a:r>
          </a:p>
        </p:txBody>
      </p:sp>
    </p:spTree>
    <p:extLst>
      <p:ext uri="{BB962C8B-B14F-4D97-AF65-F5344CB8AC3E}">
        <p14:creationId xmlns:p14="http://schemas.microsoft.com/office/powerpoint/2010/main" val="1061160824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17" y="249890"/>
            <a:ext cx="8457765" cy="769441"/>
          </a:xfrm>
        </p:spPr>
        <p:txBody>
          <a:bodyPr/>
          <a:lstStyle/>
          <a:p>
            <a:pPr lvl="0"/>
            <a:r>
              <a:rPr lang="en-US" dirty="0"/>
              <a:t>Imaging findings are consistent with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865818"/>
          </a:xfrm>
        </p:spPr>
        <p:txBody>
          <a:bodyPr/>
          <a:lstStyle/>
          <a:p>
            <a:pPr marL="385763" indent="-385763">
              <a:buFont typeface="+mj-lt"/>
              <a:buAutoNum type="alphaUcPeriod"/>
            </a:pPr>
            <a:r>
              <a:rPr lang="en-US"/>
              <a:t>Congenital nasal piriform aperture stenosis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Pierre Robin sequence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Choanal atresia</a:t>
            </a:r>
          </a:p>
          <a:p>
            <a:pPr marL="385763" indent="-385763">
              <a:buFont typeface="+mj-lt"/>
              <a:buAutoNum type="alphaUcPeriod"/>
            </a:pPr>
            <a:r>
              <a:rPr lang="en-US"/>
              <a:t>Cleft palate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4062" t="18751" r="14063" b="19156"/>
          <a:stretch/>
        </p:blipFill>
        <p:spPr bwMode="auto">
          <a:xfrm>
            <a:off x="5943600" y="1885950"/>
            <a:ext cx="2232092" cy="1928326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0670744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4062" t="18751" r="14063" b="18750"/>
          <a:stretch>
            <a:fillRect/>
          </a:stretch>
        </p:blipFill>
        <p:spPr bwMode="auto">
          <a:xfrm>
            <a:off x="1901190" y="209550"/>
            <a:ext cx="5341620" cy="464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-Right Arrow 5"/>
          <p:cNvSpPr/>
          <p:nvPr/>
        </p:nvSpPr>
        <p:spPr bwMode="auto">
          <a:xfrm>
            <a:off x="3370564" y="438150"/>
            <a:ext cx="45719" cy="45719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34397" t="18751" r="31028" b="49999"/>
          <a:stretch/>
        </p:blipFill>
        <p:spPr bwMode="auto">
          <a:xfrm>
            <a:off x="3416283" y="209550"/>
            <a:ext cx="2569580" cy="232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-Down Arrow 6"/>
          <p:cNvSpPr/>
          <p:nvPr/>
        </p:nvSpPr>
        <p:spPr bwMode="auto">
          <a:xfrm rot="16200000">
            <a:off x="4732160" y="903107"/>
            <a:ext cx="396240" cy="1264645"/>
          </a:xfrm>
          <a:prstGeom prst="upDownArrow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bg1"/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989" y="4417258"/>
            <a:ext cx="7914026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Piriform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Pyriform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) Aperture Stenosis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0025" y="285750"/>
            <a:ext cx="1380507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2438" y="2816898"/>
            <a:ext cx="3448380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Normal: 13 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8630" y="3790950"/>
            <a:ext cx="4323299" cy="43088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Belden et al. </a:t>
            </a:r>
            <a:r>
              <a:rPr lang="en-US" sz="2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Radiology 1999</a:t>
            </a:r>
          </a:p>
        </p:txBody>
      </p:sp>
    </p:spTree>
    <p:extLst>
      <p:ext uri="{BB962C8B-B14F-4D97-AF65-F5344CB8AC3E}">
        <p14:creationId xmlns:p14="http://schemas.microsoft.com/office/powerpoint/2010/main" val="254547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97531E-6 L 0.00261 0.0558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6" r="35715" b="57794"/>
          <a:stretch/>
        </p:blipFill>
        <p:spPr bwMode="auto">
          <a:xfrm>
            <a:off x="152400" y="133354"/>
            <a:ext cx="4328748" cy="40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t="9468" r="34151" b="53032"/>
          <a:stretch/>
        </p:blipFill>
        <p:spPr bwMode="auto">
          <a:xfrm>
            <a:off x="4648208" y="787855"/>
            <a:ext cx="4066097" cy="336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17969" r="15548" b="22344"/>
          <a:stretch/>
        </p:blipFill>
        <p:spPr bwMode="auto">
          <a:xfrm>
            <a:off x="152404" y="666754"/>
            <a:ext cx="4470401" cy="395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03071" y="3566583"/>
            <a:ext cx="5690276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Central Single </a:t>
            </a:r>
            <a:r>
              <a:rPr lang="en-US" sz="40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Megaincisor</a:t>
            </a:r>
            <a:endParaRPr lang="en-US" sz="4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2856738">
            <a:off x="5378700" y="73521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 rot="7874908">
            <a:off x="6539861" y="72157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0003" y="4470797"/>
            <a:ext cx="5683993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Piriform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Aperture Stenosis</a:t>
            </a:r>
          </a:p>
        </p:txBody>
      </p:sp>
      <p:sp>
        <p:nvSpPr>
          <p:cNvPr id="17" name="Notched Right Arrow 16"/>
          <p:cNvSpPr/>
          <p:nvPr/>
        </p:nvSpPr>
        <p:spPr bwMode="auto">
          <a:xfrm rot="2831025">
            <a:off x="1165371" y="2086702"/>
            <a:ext cx="1129265" cy="381000"/>
          </a:xfrm>
          <a:prstGeom prst="notchedRightArrow">
            <a:avLst/>
          </a:prstGeom>
          <a:gradFill>
            <a:gsLst>
              <a:gs pos="7000">
                <a:srgbClr val="00206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Notched Right Arrow 17"/>
          <p:cNvSpPr/>
          <p:nvPr/>
        </p:nvSpPr>
        <p:spPr bwMode="auto">
          <a:xfrm rot="8217011">
            <a:off x="2264021" y="2085202"/>
            <a:ext cx="1129265" cy="381000"/>
          </a:xfrm>
          <a:prstGeom prst="notchedRightArrow">
            <a:avLst/>
          </a:prstGeom>
          <a:gradFill>
            <a:gsLst>
              <a:gs pos="7000">
                <a:srgbClr val="00206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83" y="4476750"/>
            <a:ext cx="1653017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m, M</a:t>
            </a:r>
          </a:p>
        </p:txBody>
      </p:sp>
    </p:spTree>
    <p:extLst>
      <p:ext uri="{BB962C8B-B14F-4D97-AF65-F5344CB8AC3E}">
        <p14:creationId xmlns:p14="http://schemas.microsoft.com/office/powerpoint/2010/main" val="265464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43583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737BC5EC95BA4EFAB536AE8DC43E6010"/>
  <p:tag name="TPVERSION" val="5"/>
  <p:tag name="TPFULLVERSION" val="5.1.0.2296"/>
  <p:tag name="PPTVERSION" val="14"/>
  <p:tag name="TPOS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2_KORAL ARRS 2012">
  <a:themeElements>
    <a:clrScheme name="1_Koral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Arno Pro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Koral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FE47898E37043A48002D2577CE922" ma:contentTypeVersion="16" ma:contentTypeDescription="Create a new document." ma:contentTypeScope="" ma:versionID="4a06dfb0017a2cb28ad359975ec31c48">
  <xsd:schema xmlns:xsd="http://www.w3.org/2001/XMLSchema" xmlns:xs="http://www.w3.org/2001/XMLSchema" xmlns:p="http://schemas.microsoft.com/office/2006/metadata/properties" xmlns:ns3="93ac59ff-6f5a-4a62-83dc-d81f1f045e15" xmlns:ns4="78013e5f-6504-4f63-b6ec-4971cbabd9ce" targetNamespace="http://schemas.microsoft.com/office/2006/metadata/properties" ma:root="true" ma:fieldsID="6984f56ef0eda5eed71f8f1b929355ed" ns3:_="" ns4:_="">
    <xsd:import namespace="93ac59ff-6f5a-4a62-83dc-d81f1f045e15"/>
    <xsd:import namespace="78013e5f-6504-4f63-b6ec-4971cbabd9c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c59ff-6f5a-4a62-83dc-d81f1f045e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13e5f-6504-4f63-b6ec-4971cbabd9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013e5f-6504-4f63-b6ec-4971cbabd9c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EAE85A-24D2-4251-BDBA-693E27A9F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ac59ff-6f5a-4a62-83dc-d81f1f045e15"/>
    <ds:schemaRef ds:uri="78013e5f-6504-4f63-b6ec-4971cbabd9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9E6B09-AB38-4548-ACEA-1A04AE13467E}">
  <ds:schemaRefs>
    <ds:schemaRef ds:uri="http://purl.org/dc/dcmitype/"/>
    <ds:schemaRef ds:uri="78013e5f-6504-4f63-b6ec-4971cbabd9ce"/>
    <ds:schemaRef ds:uri="93ac59ff-6f5a-4a62-83dc-d81f1f045e1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13488B-96E2-4027-8C49-7B6E991C2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18049</TotalTime>
  <Words>933</Words>
  <Application>Microsoft Office PowerPoint</Application>
  <PresentationFormat>On-screen Show (16:9)</PresentationFormat>
  <Paragraphs>349</Paragraphs>
  <Slides>170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9" baseType="lpstr">
      <vt:lpstr>Arial</vt:lpstr>
      <vt:lpstr>Bell Gothic Std Light</vt:lpstr>
      <vt:lpstr>Berlin Sans FB Demi</vt:lpstr>
      <vt:lpstr>Calibri</vt:lpstr>
      <vt:lpstr>Calisto MT</vt:lpstr>
      <vt:lpstr>Copperplate Gothic Bold</vt:lpstr>
      <vt:lpstr>Franklin Gothic Medium</vt:lpstr>
      <vt:lpstr>Lucida Sans Unicode</vt:lpstr>
      <vt:lpstr>2_KORAL ARRS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diagnosis?</vt:lpstr>
      <vt:lpstr>PowerPoint Presentation</vt:lpstr>
      <vt:lpstr>PowerPoint Presentation</vt:lpstr>
      <vt:lpstr>Sturge-Weber Syndrome</vt:lpstr>
      <vt:lpstr>Sturge-Weber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this lesion called?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Hematoma 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next step in management?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Imaging findings are consistent with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most acute concern for this patient 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diagnosis?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Coats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most likely diagnosis?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Korgun Koral</dc:creator>
  <cp:lastModifiedBy>Korgun Koral</cp:lastModifiedBy>
  <cp:revision>857</cp:revision>
  <dcterms:created xsi:type="dcterms:W3CDTF">2006-08-16T00:00:00Z</dcterms:created>
  <dcterms:modified xsi:type="dcterms:W3CDTF">2023-10-10T01:32:01Z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0x01010022DFE47898E37043A48002D2577CE922</vt:lpwstr>
  </property>
</Properties>
</file>