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37"/>
  </p:notesMasterIdLst>
  <p:handoutMasterIdLst>
    <p:handoutMasterId r:id="rId238"/>
  </p:handoutMasterIdLst>
  <p:sldIdLst>
    <p:sldId id="4824" r:id="rId5"/>
    <p:sldId id="2559" r:id="rId6"/>
    <p:sldId id="2565" r:id="rId7"/>
    <p:sldId id="4823" r:id="rId8"/>
    <p:sldId id="4768" r:id="rId9"/>
    <p:sldId id="260" r:id="rId10"/>
    <p:sldId id="261" r:id="rId11"/>
    <p:sldId id="262" r:id="rId12"/>
    <p:sldId id="263" r:id="rId13"/>
    <p:sldId id="4827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311" r:id="rId22"/>
    <p:sldId id="313" r:id="rId23"/>
    <p:sldId id="1116" r:id="rId24"/>
    <p:sldId id="1117" r:id="rId25"/>
    <p:sldId id="1118" r:id="rId26"/>
    <p:sldId id="1150" r:id="rId27"/>
    <p:sldId id="341" r:id="rId28"/>
    <p:sldId id="1120" r:id="rId29"/>
    <p:sldId id="1121" r:id="rId30"/>
    <p:sldId id="1156" r:id="rId31"/>
    <p:sldId id="1165" r:id="rId32"/>
    <p:sldId id="1157" r:id="rId33"/>
    <p:sldId id="315" r:id="rId34"/>
    <p:sldId id="1115" r:id="rId35"/>
    <p:sldId id="1110" r:id="rId36"/>
    <p:sldId id="318" r:id="rId37"/>
    <p:sldId id="4828" r:id="rId38"/>
    <p:sldId id="652" r:id="rId39"/>
    <p:sldId id="653" r:id="rId40"/>
    <p:sldId id="660" r:id="rId41"/>
    <p:sldId id="2810" r:id="rId42"/>
    <p:sldId id="2811" r:id="rId43"/>
    <p:sldId id="2812" r:id="rId44"/>
    <p:sldId id="2813" r:id="rId45"/>
    <p:sldId id="2814" r:id="rId46"/>
    <p:sldId id="4769" r:id="rId47"/>
    <p:sldId id="1128" r:id="rId48"/>
    <p:sldId id="1123" r:id="rId49"/>
    <p:sldId id="1126" r:id="rId50"/>
    <p:sldId id="1127" r:id="rId51"/>
    <p:sldId id="1129" r:id="rId52"/>
    <p:sldId id="1130" r:id="rId53"/>
    <p:sldId id="1133" r:id="rId54"/>
    <p:sldId id="1125" r:id="rId55"/>
    <p:sldId id="1131" r:id="rId56"/>
    <p:sldId id="1132" r:id="rId57"/>
    <p:sldId id="4797" r:id="rId58"/>
    <p:sldId id="1139" r:id="rId59"/>
    <p:sldId id="4798" r:id="rId60"/>
    <p:sldId id="342" r:id="rId61"/>
    <p:sldId id="273" r:id="rId62"/>
    <p:sldId id="274" r:id="rId63"/>
    <p:sldId id="4799" r:id="rId64"/>
    <p:sldId id="275" r:id="rId65"/>
    <p:sldId id="276" r:id="rId66"/>
    <p:sldId id="277" r:id="rId67"/>
    <p:sldId id="278" r:id="rId68"/>
    <p:sldId id="350" r:id="rId69"/>
    <p:sldId id="1140" r:id="rId70"/>
    <p:sldId id="4796" r:id="rId71"/>
    <p:sldId id="1141" r:id="rId72"/>
    <p:sldId id="371" r:id="rId73"/>
    <p:sldId id="4771" r:id="rId74"/>
    <p:sldId id="1158" r:id="rId75"/>
    <p:sldId id="1159" r:id="rId76"/>
    <p:sldId id="1160" r:id="rId77"/>
    <p:sldId id="256" r:id="rId78"/>
    <p:sldId id="4805" r:id="rId79"/>
    <p:sldId id="4829" r:id="rId80"/>
    <p:sldId id="4806" r:id="rId81"/>
    <p:sldId id="259" r:id="rId82"/>
    <p:sldId id="4807" r:id="rId83"/>
    <p:sldId id="1163" r:id="rId84"/>
    <p:sldId id="1164" r:id="rId85"/>
    <p:sldId id="4772" r:id="rId86"/>
    <p:sldId id="4800" r:id="rId87"/>
    <p:sldId id="4801" r:id="rId88"/>
    <p:sldId id="258" r:id="rId89"/>
    <p:sldId id="405" r:id="rId90"/>
    <p:sldId id="2566" r:id="rId91"/>
    <p:sldId id="4773" r:id="rId92"/>
    <p:sldId id="924" r:id="rId93"/>
    <p:sldId id="925" r:id="rId94"/>
    <p:sldId id="923" r:id="rId95"/>
    <p:sldId id="4707" r:id="rId96"/>
    <p:sldId id="926" r:id="rId97"/>
    <p:sldId id="927" r:id="rId98"/>
    <p:sldId id="4774" r:id="rId99"/>
    <p:sldId id="670" r:id="rId100"/>
    <p:sldId id="803" r:id="rId101"/>
    <p:sldId id="804" r:id="rId102"/>
    <p:sldId id="805" r:id="rId103"/>
    <p:sldId id="765" r:id="rId104"/>
    <p:sldId id="894" r:id="rId105"/>
    <p:sldId id="766" r:id="rId106"/>
    <p:sldId id="767" r:id="rId107"/>
    <p:sldId id="770" r:id="rId108"/>
    <p:sldId id="591" r:id="rId109"/>
    <p:sldId id="771" r:id="rId110"/>
    <p:sldId id="772" r:id="rId111"/>
    <p:sldId id="773" r:id="rId112"/>
    <p:sldId id="774" r:id="rId113"/>
    <p:sldId id="775" r:id="rId114"/>
    <p:sldId id="776" r:id="rId115"/>
    <p:sldId id="777" r:id="rId116"/>
    <p:sldId id="778" r:id="rId117"/>
    <p:sldId id="779" r:id="rId118"/>
    <p:sldId id="4775" r:id="rId119"/>
    <p:sldId id="849" r:id="rId120"/>
    <p:sldId id="349" r:id="rId121"/>
    <p:sldId id="345" r:id="rId122"/>
    <p:sldId id="346" r:id="rId123"/>
    <p:sldId id="893" r:id="rId124"/>
    <p:sldId id="891" r:id="rId125"/>
    <p:sldId id="867" r:id="rId126"/>
    <p:sldId id="4776" r:id="rId127"/>
    <p:sldId id="696" r:id="rId128"/>
    <p:sldId id="825" r:id="rId129"/>
    <p:sldId id="826" r:id="rId130"/>
    <p:sldId id="1208" r:id="rId131"/>
    <p:sldId id="1209" r:id="rId132"/>
    <p:sldId id="824" r:id="rId133"/>
    <p:sldId id="827" r:id="rId134"/>
    <p:sldId id="4777" r:id="rId135"/>
    <p:sldId id="697" r:id="rId136"/>
    <p:sldId id="4833" r:id="rId137"/>
    <p:sldId id="328" r:id="rId138"/>
    <p:sldId id="329" r:id="rId139"/>
    <p:sldId id="330" r:id="rId140"/>
    <p:sldId id="4778" r:id="rId141"/>
    <p:sldId id="4816" r:id="rId142"/>
    <p:sldId id="4819" r:id="rId143"/>
    <p:sldId id="4818" r:id="rId144"/>
    <p:sldId id="932" r:id="rId145"/>
    <p:sldId id="4820" r:id="rId146"/>
    <p:sldId id="4821" r:id="rId147"/>
    <p:sldId id="4822" r:id="rId148"/>
    <p:sldId id="933" r:id="rId149"/>
    <p:sldId id="4779" r:id="rId150"/>
    <p:sldId id="671" r:id="rId151"/>
    <p:sldId id="782" r:id="rId152"/>
    <p:sldId id="783" r:id="rId153"/>
    <p:sldId id="784" r:id="rId154"/>
    <p:sldId id="786" r:id="rId155"/>
    <p:sldId id="672" r:id="rId156"/>
    <p:sldId id="791" r:id="rId157"/>
    <p:sldId id="682" r:id="rId158"/>
    <p:sldId id="674" r:id="rId159"/>
    <p:sldId id="677" r:id="rId160"/>
    <p:sldId id="4780" r:id="rId161"/>
    <p:sldId id="4809" r:id="rId162"/>
    <p:sldId id="4830" r:id="rId163"/>
    <p:sldId id="4831" r:id="rId164"/>
    <p:sldId id="4812" r:id="rId165"/>
    <p:sldId id="2567" r:id="rId166"/>
    <p:sldId id="4781" r:id="rId167"/>
    <p:sldId id="3383" r:id="rId168"/>
    <p:sldId id="1519" r:id="rId169"/>
    <p:sldId id="1075" r:id="rId170"/>
    <p:sldId id="4709" r:id="rId171"/>
    <p:sldId id="4711" r:id="rId172"/>
    <p:sldId id="1484" r:id="rId173"/>
    <p:sldId id="1485" r:id="rId174"/>
    <p:sldId id="3384" r:id="rId175"/>
    <p:sldId id="4782" r:id="rId176"/>
    <p:sldId id="1310" r:id="rId177"/>
    <p:sldId id="1312" r:id="rId178"/>
    <p:sldId id="1444" r:id="rId179"/>
    <p:sldId id="1315" r:id="rId180"/>
    <p:sldId id="1446" r:id="rId181"/>
    <p:sldId id="1447" r:id="rId182"/>
    <p:sldId id="1092" r:id="rId183"/>
    <p:sldId id="1081" r:id="rId184"/>
    <p:sldId id="1080" r:id="rId185"/>
    <p:sldId id="1085" r:id="rId186"/>
    <p:sldId id="1089" r:id="rId187"/>
    <p:sldId id="1496" r:id="rId188"/>
    <p:sldId id="1090" r:id="rId189"/>
    <p:sldId id="3386" r:id="rId190"/>
    <p:sldId id="3387" r:id="rId191"/>
    <p:sldId id="3388" r:id="rId192"/>
    <p:sldId id="1492" r:id="rId193"/>
    <p:sldId id="1493" r:id="rId194"/>
    <p:sldId id="1494" r:id="rId195"/>
    <p:sldId id="4783" r:id="rId196"/>
    <p:sldId id="257" r:id="rId197"/>
    <p:sldId id="1605" r:id="rId198"/>
    <p:sldId id="1607" r:id="rId199"/>
    <p:sldId id="1482" r:id="rId200"/>
    <p:sldId id="4784" r:id="rId201"/>
    <p:sldId id="4269" r:id="rId202"/>
    <p:sldId id="4259" r:id="rId203"/>
    <p:sldId id="4260" r:id="rId204"/>
    <p:sldId id="4261" r:id="rId205"/>
    <p:sldId id="4262" r:id="rId206"/>
    <p:sldId id="4263" r:id="rId207"/>
    <p:sldId id="4264" r:id="rId208"/>
    <p:sldId id="4265" r:id="rId209"/>
    <p:sldId id="4266" r:id="rId210"/>
    <p:sldId id="4267" r:id="rId211"/>
    <p:sldId id="4268" r:id="rId212"/>
    <p:sldId id="4271" r:id="rId213"/>
    <p:sldId id="4272" r:id="rId214"/>
    <p:sldId id="4286" r:id="rId215"/>
    <p:sldId id="4290" r:id="rId216"/>
    <p:sldId id="4273" r:id="rId217"/>
    <p:sldId id="4785" r:id="rId218"/>
    <p:sldId id="1803" r:id="rId219"/>
    <p:sldId id="3375" r:id="rId220"/>
    <p:sldId id="3377" r:id="rId221"/>
    <p:sldId id="3378" r:id="rId222"/>
    <p:sldId id="3379" r:id="rId223"/>
    <p:sldId id="4786" r:id="rId224"/>
    <p:sldId id="1491" r:id="rId225"/>
    <p:sldId id="1490" r:id="rId226"/>
    <p:sldId id="1488" r:id="rId227"/>
    <p:sldId id="1486" r:id="rId228"/>
    <p:sldId id="1393" r:id="rId229"/>
    <p:sldId id="4787" r:id="rId230"/>
    <p:sldId id="1520" r:id="rId231"/>
    <p:sldId id="1556" r:id="rId232"/>
    <p:sldId id="1557" r:id="rId233"/>
    <p:sldId id="4832" r:id="rId234"/>
    <p:sldId id="4825" r:id="rId235"/>
    <p:sldId id="4826" r:id="rId236"/>
  </p:sldIdLst>
  <p:sldSz cx="9144000" cy="5143500" type="screen16x9"/>
  <p:notesSz cx="7315200" cy="9601200"/>
  <p:custDataLst>
    <p:tags r:id="rId2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3300"/>
    <a:srgbClr val="FF00FF"/>
    <a:srgbClr val="B2B2B2"/>
    <a:srgbClr val="9B1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86051" autoAdjust="0"/>
  </p:normalViewPr>
  <p:slideViewPr>
    <p:cSldViewPr>
      <p:cViewPr varScale="1">
        <p:scale>
          <a:sx n="125" d="100"/>
          <a:sy n="125" d="100"/>
        </p:scale>
        <p:origin x="114" y="18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slide" Target="slides/slide21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38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presProps" Target="presProps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theme" Target="theme/theme1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9CC4-27B0-4D41-8075-ADCA81E39EA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816AD-97FD-445E-B5BD-3F928733F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3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920FDD5-6055-4BEF-A248-54BE151F78EB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700A20A-776E-4BBB-922E-1057791D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5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F6F14-45B4-4B84-BBEF-7E7E0447F2F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6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AA7BF-5ED4-4EA5-96E6-E5E0E574EF3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1489098, 3 month old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155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1505207, </a:t>
            </a:r>
            <a:r>
              <a:rPr lang="en-US" dirty="0" err="1"/>
              <a:t>hypoplastic</a:t>
            </a:r>
            <a:r>
              <a:rPr lang="en-US" dirty="0"/>
              <a:t> thoracic</a:t>
            </a:r>
            <a:r>
              <a:rPr lang="en-US" baseline="0" dirty="0"/>
              <a:t> vertebra; segmental spinal </a:t>
            </a:r>
            <a:r>
              <a:rPr lang="en-US" baseline="0" dirty="0" err="1"/>
              <a:t>dysgenesis</a:t>
            </a:r>
            <a:r>
              <a:rPr lang="en-US" baseline="0" dirty="0"/>
              <a:t>; 6 w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5B216-4F66-48E1-A992-AF7EC6DDFAB4}" type="slidenum">
              <a:rPr lang="en-US" smtClean="0"/>
              <a:pPr/>
              <a:t>225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diastematomyelia</a:t>
            </a:r>
            <a:r>
              <a:rPr lang="es-ES" dirty="0"/>
              <a:t> 1561101 2 </a:t>
            </a:r>
            <a:r>
              <a:rPr lang="es-ES"/>
              <a:t>y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2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581807-D755-4C4A-ADFD-EF75E3DC619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1042497, 13-year-old, female, medulloblastoma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0BE5FF-A5FC-476C-9589-205876DBD88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1042497, 13-year-old, female, medulloblastoma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6B568C-1DCC-4183-B6A2-FB5C229EC3D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1085715, 9 y</a:t>
            </a:r>
            <a:r>
              <a:rPr lang="en-US" baseline="0" dirty="0"/>
              <a:t> male, </a:t>
            </a:r>
            <a:r>
              <a:rPr lang="en-US" baseline="0" dirty="0" err="1"/>
              <a:t>medulloblastoma</a:t>
            </a:r>
            <a:r>
              <a:rPr lang="en-US" baseline="0" dirty="0"/>
              <a:t>, spine after surgery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11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1029546, medulloblastoma, radiation changes spine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0EC0CF-F834-4658-B451-140F52251E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3014629, medulloblastoma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2734AA-3632-409B-AA55-E1062A2F8EA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3014629, medulloblastoma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57358F-989C-49BB-B483-C5B45EFA753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1536115, AT/RT renal and CNS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D26B9-8D78-46C1-8D51-E3929F6418D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AA7BF-5ED4-4EA5-96E6-E5E0E574EF3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3418661, 10 y, F;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Medulloblastoma, Nodular/desmoplastic with anaplastic/large cell features, SHH-activated, WHO grade 4</a:t>
            </a:r>
          </a:p>
          <a:p>
            <a:pPr algn="l" rtl="0"/>
            <a:r>
              <a:rPr lang="en-US" sz="1800" b="0" i="0" u="none" strike="noStrike" baseline="0" dirty="0">
                <a:latin typeface="Arial" panose="020B0604020202020204" pitchFamily="34" charset="0"/>
              </a:rPr>
              <a:t>   TP53-wildtype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B5072-EE35-44C8-A675-F70D8ABC45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8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1437267, AT/RT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996BE-E776-4938-B51F-1DD67BBACC0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59D20-BE1E-400C-B0F6-CB7CEA24EC5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3269924,AT/RT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C0847C-BEF2-4A62-8B65-6B043DB1F42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3615146, 3 y/o,</a:t>
            </a:r>
            <a:r>
              <a:rPr lang="en-US" baseline="0" dirty="0"/>
              <a:t> PA,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74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3553776, 21 y, F; pilocytic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B5072-EE35-44C8-A675-F70D8ABC457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59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1400/600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B5072-EE35-44C8-A675-F70D8ABC457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5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4708127; 19 m, F, ependymoma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B5072-EE35-44C8-A675-F70D8ABC457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1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1176331, 8 y,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2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1557876,</a:t>
            </a:r>
            <a:r>
              <a:rPr lang="en-US" baseline="0" dirty="0"/>
              <a:t> 2 y, </a:t>
            </a:r>
            <a:r>
              <a:rPr lang="en-US" baseline="0" dirty="0" err="1"/>
              <a:t>ependimoma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08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1557876,</a:t>
            </a:r>
            <a:r>
              <a:rPr lang="en-US" baseline="0" dirty="0"/>
              <a:t> 2 y, </a:t>
            </a:r>
            <a:r>
              <a:rPr lang="en-US" baseline="0" dirty="0" err="1"/>
              <a:t>ependimoma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0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82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3257922, 7 y/o,</a:t>
            </a:r>
            <a:r>
              <a:rPr lang="en-US" baseline="0" dirty="0"/>
              <a:t>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78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4573067, 10 y;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6E24-8D3B-4E4A-BCDE-BB740C43E1C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7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1/16/2021; 3/9/2021; 7/6/2021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6E24-8D3B-4E4A-BCDE-BB740C43E1C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48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1/16/2021; 3/9/2021; 7/6/2021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6E24-8D3B-4E4A-BCDE-BB740C43E1C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292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8/12/2022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6E24-8D3B-4E4A-BCDE-BB740C43E1C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28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5003664; 6 y,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6E24-8D3B-4E4A-BCDE-BB740C43E1C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40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2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43123006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61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4963272, 2 y, male, Lhermitte Duclos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B5072-EE35-44C8-A675-F70D8ABC457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79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3717403, 3-week-old,</a:t>
            </a:r>
            <a:r>
              <a:rPr lang="en-US" baseline="0" dirty="0"/>
              <a:t> female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3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3768181, 9 y, M;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Medulloblastoma, NEC (see comment)</a:t>
            </a:r>
          </a:p>
          <a:p>
            <a:pPr algn="l" rtl="0"/>
            <a:r>
              <a:rPr lang="en-US" sz="1800" b="0" i="0" u="none" strike="noStrike" baseline="0" dirty="0">
                <a:latin typeface="Arial" panose="020B0604020202020204" pitchFamily="34" charset="0"/>
              </a:rPr>
              <a:t>   WHO grade 4</a:t>
            </a:r>
          </a:p>
          <a:p>
            <a:pPr algn="l" rtl="0"/>
            <a:r>
              <a:rPr lang="en-US" sz="1800" b="0" i="0" u="none" strike="noStrike" baseline="0" dirty="0">
                <a:latin typeface="Arial" panose="020B0604020202020204" pitchFamily="34" charset="0"/>
              </a:rPr>
              <a:t>   Desmoplastic/nodular histology</a:t>
            </a:r>
          </a:p>
          <a:p>
            <a:pPr algn="l" rtl="0"/>
            <a:r>
              <a:rPr lang="en-US" sz="1800" b="0" i="0" u="none" strike="noStrike" baseline="0" dirty="0">
                <a:latin typeface="Arial" panose="020B0604020202020204" pitchFamily="34" charset="0"/>
              </a:rPr>
              <a:t>   YAP-1 equivocal, GAB-1 negative, Beta-catenin negative for nuclear staining (by immunohistochemistry)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B5072-EE35-44C8-A675-F70D8ABC45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856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3717403, 3-week-old,</a:t>
            </a:r>
            <a:r>
              <a:rPr lang="en-US" baseline="0" dirty="0"/>
              <a:t> female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383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3717403, 3-week-old,</a:t>
            </a:r>
            <a:r>
              <a:rPr lang="en-US" baseline="0" dirty="0"/>
              <a:t>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18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3537713, fibromatosis </a:t>
            </a:r>
            <a:r>
              <a:rPr lang="en-US" dirty="0" err="1"/>
              <a:t>colli</a:t>
            </a:r>
            <a:r>
              <a:rPr lang="en-US" dirty="0"/>
              <a:t>,</a:t>
            </a:r>
            <a:r>
              <a:rPr lang="en-US" baseline="0" dirty="0"/>
              <a:t> 2-month-old 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2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3176649, DOB 4/9/2010, 4/6/2011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4A02B-9A6B-4CE8-B774-AE409C67DF5C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1545073, lymphatic</a:t>
            </a:r>
            <a:r>
              <a:rPr lang="en-US" baseline="0" dirty="0"/>
              <a:t> malformation, 1 day old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F3C90-EBDA-4189-BD2D-3B27DDA631C7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3133521, lymphatic </a:t>
            </a:r>
            <a:r>
              <a:rPr lang="en-US" dirty="0" err="1"/>
              <a:t>malf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17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3133521, lymphatic </a:t>
            </a:r>
            <a:r>
              <a:rPr lang="en-US" dirty="0" err="1"/>
              <a:t>malf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77413-42DC-4A1D-80C8-9D711474948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24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698E6-69CB-4520-8334-A63C814DABE7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3273301, </a:t>
            </a:r>
            <a:r>
              <a:rPr lang="en-US" dirty="0" err="1"/>
              <a:t>thyroglossal</a:t>
            </a:r>
            <a:r>
              <a:rPr lang="en-US" baseline="0" dirty="0"/>
              <a:t> duct cyst, 2-year-old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263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3273301, </a:t>
            </a:r>
            <a:r>
              <a:rPr lang="en-US" dirty="0" err="1"/>
              <a:t>thyroglossal</a:t>
            </a:r>
            <a:r>
              <a:rPr lang="en-US" baseline="0" dirty="0"/>
              <a:t> duct cyst, 2-year-old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78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1281910, 2-year-old male, </a:t>
            </a:r>
            <a:r>
              <a:rPr lang="en-US" dirty="0" err="1"/>
              <a:t>thyroglossal</a:t>
            </a:r>
            <a:r>
              <a:rPr lang="en-US" dirty="0"/>
              <a:t> duct</a:t>
            </a:r>
            <a:r>
              <a:rPr lang="en-US" baseline="0" dirty="0"/>
              <a:t> cyst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924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24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39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1556796, 11 y, ranula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77413-42DC-4A1D-80C8-9D711474948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722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5231212, 1 m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B00FB-32F5-4F40-93BF-1F0BCCAC574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05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5065509, 2 month and 16 month,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B00FB-32F5-4F40-93BF-1F0BCCAC574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81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5170398, 10 m,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B00FB-32F5-4F40-93BF-1F0BCCAC574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36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4480135; 2 y M, neuroblastoma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B00FB-32F5-4F40-93BF-1F0BCCAC5747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061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49 from teaching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419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3027209, 14-year-old, male; </a:t>
            </a:r>
            <a:r>
              <a:rPr lang="en-US" dirty="0" err="1"/>
              <a:t>dermoid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145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3027209, 14-year-old, male; </a:t>
            </a:r>
            <a:r>
              <a:rPr lang="en-US" dirty="0" err="1"/>
              <a:t>dermoid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190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1424356, 4-month-old, male; </a:t>
            </a:r>
            <a:r>
              <a:rPr lang="en-US" dirty="0" err="1"/>
              <a:t>dermoid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472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1424356, 4-month-old, male; </a:t>
            </a:r>
            <a:r>
              <a:rPr lang="en-US" dirty="0" err="1"/>
              <a:t>dermoid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E8ADD-8476-45DC-97AD-6B2D6C68C76B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400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5323095, 5 y,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C930-FA24-47D4-8109-35EC9BCB1942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97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5323095, 5 y,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C930-FA24-47D4-8109-35EC9BCB1942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589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997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1469145; 14 m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C930-FA24-47D4-8109-35EC9BCB1942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604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55D19-7AD4-423C-B65A-EB2C95793F70}" type="slidenum">
              <a:rPr lang="en-US"/>
              <a:pPr/>
              <a:t>166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1385881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3094552, medulloblastoma leptomeningeal spread seen only on FLAIR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ED9D7D-EFB8-423D-86A6-8195BBA9D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57C94-B133-4907-955D-86F11E30CCB6}" type="slidenum">
              <a:rPr lang="en-US"/>
              <a:pPr/>
              <a:t>167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1587949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1099998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3103450, 2-year-old, male, </a:t>
            </a:r>
            <a:r>
              <a:rPr lang="en-US" dirty="0" err="1"/>
              <a:t>Chiari</a:t>
            </a:r>
            <a:r>
              <a:rPr lang="en-US" dirty="0"/>
              <a:t> I hydrocephalus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792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3110445, </a:t>
            </a:r>
            <a:r>
              <a:rPr lang="en-US" dirty="0" err="1"/>
              <a:t>panhypopituitarism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344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>
              <a:spcBef>
                <a:spcPct val="0"/>
              </a:spcBef>
              <a:defRPr/>
            </a:pPr>
            <a:r>
              <a:rPr lang="en-US" dirty="0"/>
              <a:t>3426945, 1 day</a:t>
            </a:r>
            <a:r>
              <a:rPr lang="en-US" baseline="0" dirty="0"/>
              <a:t> old female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DF9543-B43B-4906-846C-12BE478D6D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176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3065516, 4-year-old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676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179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005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1539235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1574025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182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8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1267933, scalloping of </a:t>
            </a:r>
            <a:r>
              <a:rPr lang="en-US" dirty="0" err="1"/>
              <a:t>basiocciput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3116950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863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1480984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185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3422338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262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3422338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26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3422338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26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3065516,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089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5103060, 6 m terminal ventricle, fatty filum, low conus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586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1492564, 9 m</a:t>
            </a:r>
            <a:r>
              <a:rPr lang="en-US" baseline="0" dirty="0"/>
              <a:t> old,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7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1492564, 9 m</a:t>
            </a:r>
            <a:r>
              <a:rPr lang="en-US" baseline="0" dirty="0"/>
              <a:t> old,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3094552, medulloblastoma leptomeningeal spread seen only on FLAIR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6A4F2-496A-4BCE-870E-492EDE86AA6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3384145,</a:t>
            </a:r>
            <a:r>
              <a:rPr lang="en-US" baseline="0" dirty="0"/>
              <a:t> 6 week old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5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3490767, 2 month old female;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24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3286356,</a:t>
            </a:r>
            <a:r>
              <a:rPr lang="en-US" baseline="0" dirty="0"/>
              <a:t> 8 month male dermal sinus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617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3040388, dermal</a:t>
            </a:r>
            <a:r>
              <a:rPr lang="en-US" baseline="0" dirty="0"/>
              <a:t> sinus/ </a:t>
            </a:r>
            <a:r>
              <a:rPr lang="en-US" baseline="0" dirty="0" err="1"/>
              <a:t>dermoid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53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3850125, 4 y, dorsal dermal sinus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B9CF1-2CDF-478F-9EEF-3B50B21BBA6C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216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3850125, 4 y, dorsal dermal sinus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B9CF1-2CDF-478F-9EEF-3B50B21BBA6C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795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4859429, 4 day, terminal </a:t>
            </a:r>
            <a:r>
              <a:rPr lang="en-US" dirty="0" err="1"/>
              <a:t>myelocystocele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087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3313373, 3 year-old male, normal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9866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1483968, 6 year </a:t>
            </a:r>
            <a:r>
              <a:rPr lang="en-US"/>
              <a:t>old female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652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3213208, 6 day old female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4364"/>
            <a:ext cx="7772400" cy="769441"/>
          </a:xfrm>
        </p:spPr>
        <p:txBody>
          <a:bodyPr/>
          <a:lstStyle>
            <a:lvl1pPr>
              <a:defRPr baseline="0">
                <a:solidFill>
                  <a:srgbClr val="FFFF00"/>
                </a:solidFill>
                <a:latin typeface="Bell Gothic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E8B75A-CDC8-4B70-826E-C038F225D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865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F70F659-5C91-4813-A17A-99D0B8832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25288B7-44B6-47ED-9546-805CC4A630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996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ED446B0-3909-430E-82E2-FF9228E5AD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BC43A-EE05-4489-BAF7-46EEBAD08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066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707886"/>
          </a:xfrm>
        </p:spPr>
        <p:txBody>
          <a:bodyPr wrap="square"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4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4F69722-DE38-48A1-AE1D-3800820396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6BCFECF-3C34-4765-9B53-878C9A21C2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4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4800" baseline="0">
                <a:solidFill>
                  <a:srgbClr val="FFC000"/>
                </a:solidFill>
                <a:latin typeface="Copperplate Gothic Bold" panose="020E07050202060204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416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latin typeface="Calibri" pitchFamily="34" charset="0"/>
              </a:defRPr>
            </a:lvl2pPr>
            <a:lvl3pPr>
              <a:defRPr sz="2000" baseline="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latin typeface="Calibri" pitchFamily="34" charset="0"/>
              </a:defRPr>
            </a:lvl2pPr>
            <a:lvl3pPr>
              <a:defRPr sz="2000" baseline="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B8C2B60-D548-4378-BBB5-057B46E657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F5E8DB5-CC15-45C4-A45C-907E4BCAA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31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22C7450-BAF5-4D97-9790-C433E74AB96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8195F4-CD95-44C6-97AB-0A617573A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1547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4E1A1F-4DDB-435E-B809-E1AAD7029633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6F9391-B8C9-4E31-8A25-274DAC7B2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08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1B71-AC65-4D34-B8F9-540667B35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566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889"/>
            <a:ext cx="8229600" cy="7694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AD9A1AC-3E6B-4E7E-A94C-68B93B8699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234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3B3B3B"/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93000">
              <a:schemeClr val="tx1">
                <a:lumMod val="52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1376" y="249890"/>
            <a:ext cx="6901248" cy="769441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947B678-7654-4192-8AEF-8A8E7E6DF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1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4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Font typeface="Arial" charset="0"/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SzPct val="50000"/>
        <a:buFont typeface="Arial" charset="0"/>
        <a:buChar char="•"/>
        <a:defRPr sz="2800">
          <a:solidFill>
            <a:srgbClr val="FFFFCC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50000"/>
        <a:buChar char="•"/>
        <a:defRPr sz="2400">
          <a:solidFill>
            <a:srgbClr val="FFFF99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5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3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2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4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7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gi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0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png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4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29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6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1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3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2.png"/><Relationship Id="rId4" Type="http://schemas.openxmlformats.org/officeDocument/2006/relationships/image" Target="../media/image351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4.png"/><Relationship Id="rId4" Type="http://schemas.openxmlformats.org/officeDocument/2006/relationships/image" Target="../media/image357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2.pn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8.jpeg"/><Relationship Id="rId4" Type="http://schemas.openxmlformats.org/officeDocument/2006/relationships/image" Target="../media/image36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0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2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4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7.png"/><Relationship Id="rId4" Type="http://schemas.openxmlformats.org/officeDocument/2006/relationships/image" Target="../media/image376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7" Type="http://schemas.openxmlformats.org/officeDocument/2006/relationships/image" Target="../media/image38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1.jpeg"/><Relationship Id="rId5" Type="http://schemas.openxmlformats.org/officeDocument/2006/relationships/image" Target="../media/image380.jpeg"/><Relationship Id="rId4" Type="http://schemas.openxmlformats.org/officeDocument/2006/relationships/image" Target="../media/image379.jpe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106.jpeg"/><Relationship Id="rId4" Type="http://schemas.openxmlformats.org/officeDocument/2006/relationships/image" Target="../media/image105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164.tiff"/><Relationship Id="rId5" Type="http://schemas.openxmlformats.org/officeDocument/2006/relationships/image" Target="../media/image163.tiff"/><Relationship Id="rId4" Type="http://schemas.openxmlformats.org/officeDocument/2006/relationships/image" Target="../media/image162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frame with text&#10;&#10;Description automatically generated">
            <a:extLst>
              <a:ext uri="{FF2B5EF4-FFF2-40B4-BE49-F238E27FC236}">
                <a16:creationId xmlns:a16="http://schemas.microsoft.com/office/drawing/2014/main" id="{F42B7F08-07E8-2622-DE5F-ED61D765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E513-5A87-DDD4-2E94-59EAD5FB6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26296" r="9896" b="20371"/>
          <a:stretch/>
        </p:blipFill>
        <p:spPr>
          <a:xfrm>
            <a:off x="1904999" y="1428750"/>
            <a:ext cx="533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270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D47A56-7FEA-37A8-D285-7223D538C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29167" r="25000" b="12499"/>
          <a:stretch/>
        </p:blipFill>
        <p:spPr>
          <a:xfrm>
            <a:off x="4419600" y="138611"/>
            <a:ext cx="2754393" cy="2966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8F6E88-2BE7-F08A-2C21-187F81E57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t="29167" r="20833" b="12499"/>
          <a:stretch/>
        </p:blipFill>
        <p:spPr>
          <a:xfrm>
            <a:off x="1480583" y="133350"/>
            <a:ext cx="2971530" cy="2971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379DB9-D19A-3CD8-9AFB-4AD931578E61}"/>
              </a:ext>
            </a:extLst>
          </p:cNvPr>
          <p:cNvSpPr txBox="1"/>
          <p:nvPr/>
        </p:nvSpPr>
        <p:spPr>
          <a:xfrm>
            <a:off x="2500683" y="3298146"/>
            <a:ext cx="78983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4E844-A986-72D1-76D3-C7BCF5DB7030}"/>
              </a:ext>
            </a:extLst>
          </p:cNvPr>
          <p:cNvSpPr txBox="1"/>
          <p:nvPr/>
        </p:nvSpPr>
        <p:spPr>
          <a:xfrm>
            <a:off x="5405502" y="3298146"/>
            <a:ext cx="78258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09A40001-F358-5ED9-4C2C-09B0B60474B2}"/>
              </a:ext>
            </a:extLst>
          </p:cNvPr>
          <p:cNvSpPr/>
          <p:nvPr/>
        </p:nvSpPr>
        <p:spPr bwMode="auto">
          <a:xfrm rot="12466676">
            <a:off x="6647186" y="199590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9945A-30AD-1689-B2B2-735CC1124907}"/>
              </a:ext>
            </a:extLst>
          </p:cNvPr>
          <p:cNvSpPr txBox="1"/>
          <p:nvPr/>
        </p:nvSpPr>
        <p:spPr>
          <a:xfrm>
            <a:off x="2362200" y="4019550"/>
            <a:ext cx="3970254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Desmoplastic/ Nodular MB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SHH activated</a:t>
            </a:r>
          </a:p>
        </p:txBody>
      </p:sp>
    </p:spTree>
    <p:extLst>
      <p:ext uri="{BB962C8B-B14F-4D97-AF65-F5344CB8AC3E}">
        <p14:creationId xmlns:p14="http://schemas.microsoft.com/office/powerpoint/2010/main" val="470212603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2AD5EE-DFC6-4A67-B1BE-3B3BFFA3B583}"/>
              </a:ext>
            </a:extLst>
          </p:cNvPr>
          <p:cNvSpPr txBox="1"/>
          <p:nvPr/>
        </p:nvSpPr>
        <p:spPr>
          <a:xfrm>
            <a:off x="2834216" y="971550"/>
            <a:ext cx="3316935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5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73F42-B14C-40DA-A7A2-32CC64668B94}"/>
              </a:ext>
            </a:extLst>
          </p:cNvPr>
          <p:cNvSpPr txBox="1"/>
          <p:nvPr/>
        </p:nvSpPr>
        <p:spPr>
          <a:xfrm>
            <a:off x="3290340" y="1961273"/>
            <a:ext cx="1716880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Mitosis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C32FDA3-FE80-43AF-A577-D7ADAFD50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99761" y="1813109"/>
            <a:ext cx="458088" cy="87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6EC06-AF2A-484D-9132-93CA71BDEBE4}"/>
              </a:ext>
            </a:extLst>
          </p:cNvPr>
          <p:cNvSpPr txBox="1"/>
          <p:nvPr/>
        </p:nvSpPr>
        <p:spPr>
          <a:xfrm>
            <a:off x="2834216" y="971550"/>
            <a:ext cx="3316935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/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5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</a:t>
            </a:r>
            <a:r>
              <a:rPr lang="en-US" sz="4500" u="sng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oma</a:t>
            </a:r>
            <a:endParaRPr lang="en-US" sz="3300" u="sn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F4813-B627-49F2-A0F3-001AB9EEB799}"/>
              </a:ext>
            </a:extLst>
          </p:cNvPr>
          <p:cNvSpPr txBox="1"/>
          <p:nvPr/>
        </p:nvSpPr>
        <p:spPr>
          <a:xfrm>
            <a:off x="3056335" y="1949801"/>
            <a:ext cx="2794419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Proliferation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0BD337B-7CE3-4595-866C-395205070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94" y="2717870"/>
            <a:ext cx="458088" cy="87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DC438B-3A54-4E48-A565-189DE80E473A}"/>
              </a:ext>
            </a:extLst>
          </p:cNvPr>
          <p:cNvSpPr txBox="1"/>
          <p:nvPr/>
        </p:nvSpPr>
        <p:spPr>
          <a:xfrm>
            <a:off x="3284733" y="3669703"/>
            <a:ext cx="2314481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Involution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F2C0C-A8B1-419B-9B06-3B5FB2C78925}"/>
              </a:ext>
            </a:extLst>
          </p:cNvPr>
          <p:cNvSpPr txBox="1"/>
          <p:nvPr/>
        </p:nvSpPr>
        <p:spPr>
          <a:xfrm rot="19634654">
            <a:off x="5423186" y="3285883"/>
            <a:ext cx="1409361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6E27A-5D49-4EF1-BD3C-297DDE72E4AA}"/>
              </a:ext>
            </a:extLst>
          </p:cNvPr>
          <p:cNvSpPr txBox="1"/>
          <p:nvPr/>
        </p:nvSpPr>
        <p:spPr>
          <a:xfrm rot="19634654">
            <a:off x="5771689" y="1584212"/>
            <a:ext cx="1882247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3510799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64F0-0F14-4ED5-A25F-E5D1D796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198" y="249884"/>
            <a:ext cx="3249608" cy="769441"/>
          </a:xfrm>
        </p:spPr>
        <p:txBody>
          <a:bodyPr/>
          <a:lstStyle/>
          <a:p>
            <a:r>
              <a:rPr lang="en-US" dirty="0"/>
              <a:t>Hemangioma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7C9A9-34B1-4B5C-9384-DF9C9856A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Clr>
                <a:srgbClr val="FFC000"/>
              </a:buClr>
              <a:buSzPct val="75000"/>
              <a:buFont typeface="+mj-lt"/>
              <a:buAutoNum type="arabicPeriod"/>
            </a:pPr>
            <a:r>
              <a:rPr lang="en-US" sz="3600" dirty="0"/>
              <a:t>Infantile Hemangioma </a:t>
            </a:r>
          </a:p>
          <a:p>
            <a:pPr marL="985838" lvl="1" indent="-685800">
              <a:buClr>
                <a:srgbClr val="FFC000"/>
              </a:buClr>
              <a:buSzPct val="75000"/>
            </a:pPr>
            <a:r>
              <a:rPr lang="en-US" sz="3300" dirty="0"/>
              <a:t>GLUT-1</a:t>
            </a:r>
          </a:p>
          <a:p>
            <a:pPr marL="685800" indent="-685800">
              <a:buClr>
                <a:srgbClr val="FFC000"/>
              </a:buClr>
              <a:buSzPct val="75000"/>
              <a:buFont typeface="+mj-lt"/>
              <a:buAutoNum type="arabicPeriod"/>
            </a:pPr>
            <a:r>
              <a:rPr lang="en-US" sz="3600" dirty="0"/>
              <a:t>Congenital Hemangioma</a:t>
            </a:r>
          </a:p>
          <a:p>
            <a:pPr marL="771525" lvl="1" indent="-428625">
              <a:buSzPct val="75000"/>
              <a:buFont typeface="+mj-lt"/>
              <a:buAutoNum type="romanUcPeriod"/>
            </a:pPr>
            <a:r>
              <a:rPr lang="en-US" dirty="0"/>
              <a:t>RICH (rapidly involuting congenital hemangioma)</a:t>
            </a:r>
          </a:p>
          <a:p>
            <a:pPr marL="771525" lvl="1" indent="-428625">
              <a:buSzPct val="75000"/>
              <a:buFont typeface="+mj-lt"/>
              <a:buAutoNum type="romanUcPeriod"/>
            </a:pPr>
            <a:r>
              <a:rPr lang="en-US" dirty="0"/>
              <a:t>NICH (non-involuting congenital hemangioma)</a:t>
            </a:r>
          </a:p>
          <a:p>
            <a:pPr marL="771525" lvl="1" indent="-428625">
              <a:buSzPct val="75000"/>
              <a:buFont typeface="+mj-lt"/>
              <a:buAutoNum type="romanUcPeriod"/>
            </a:pPr>
            <a:r>
              <a:rPr lang="en-US" dirty="0"/>
              <a:t>Partially involuting congenital hemangioma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87D06-9441-4F81-9F3F-3F150D3D3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" t="31707" b="13161"/>
          <a:stretch/>
        </p:blipFill>
        <p:spPr>
          <a:xfrm>
            <a:off x="4229100" y="1714500"/>
            <a:ext cx="3249389" cy="154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52B34-76A2-43AF-847F-26C6CFD5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238" y="3266194"/>
            <a:ext cx="3037113" cy="6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7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30A7E9-79C3-4E16-8CB3-D8F35EDB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417" y="1028700"/>
            <a:ext cx="1803863" cy="225482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5E372DE-3F46-46B0-9BBD-FAFF245E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315" y="1028703"/>
            <a:ext cx="1981515" cy="225482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A0FD495-4355-413B-9BC8-9B08CA3F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63" t="15625" r="23538" b="29688"/>
          <a:stretch/>
        </p:blipFill>
        <p:spPr bwMode="auto">
          <a:xfrm>
            <a:off x="5600700" y="1028700"/>
            <a:ext cx="2057400" cy="225482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63980-D429-49A1-8A5C-A0609CA2E29D}"/>
              </a:ext>
            </a:extLst>
          </p:cNvPr>
          <p:cNvSpPr txBox="1"/>
          <p:nvPr/>
        </p:nvSpPr>
        <p:spPr>
          <a:xfrm>
            <a:off x="1528693" y="3391472"/>
            <a:ext cx="74251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041B5-14BC-4D02-9A5E-1C237AE091B4}"/>
              </a:ext>
            </a:extLst>
          </p:cNvPr>
          <p:cNvSpPr txBox="1"/>
          <p:nvPr/>
        </p:nvSpPr>
        <p:spPr>
          <a:xfrm>
            <a:off x="3335135" y="3404444"/>
            <a:ext cx="3645037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Infantile </a:t>
            </a: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Parotid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E3B53-8DB6-4A48-9C73-E683170AFC90}"/>
              </a:ext>
            </a:extLst>
          </p:cNvPr>
          <p:cNvSpPr txBox="1"/>
          <p:nvPr/>
        </p:nvSpPr>
        <p:spPr>
          <a:xfrm>
            <a:off x="1546231" y="2871600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30E9C-042F-46A3-B2B7-B6A5414D2B96}"/>
              </a:ext>
            </a:extLst>
          </p:cNvPr>
          <p:cNvSpPr txBox="1"/>
          <p:nvPr/>
        </p:nvSpPr>
        <p:spPr>
          <a:xfrm>
            <a:off x="3493639" y="2867010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7DE55-343A-48BE-9D80-3F097025A92E}"/>
              </a:ext>
            </a:extLst>
          </p:cNvPr>
          <p:cNvSpPr txBox="1"/>
          <p:nvPr/>
        </p:nvSpPr>
        <p:spPr>
          <a:xfrm>
            <a:off x="5568135" y="2871600"/>
            <a:ext cx="10152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C572514D-A7B6-4D1F-9938-894AE92CC62C}"/>
              </a:ext>
            </a:extLst>
          </p:cNvPr>
          <p:cNvSpPr/>
          <p:nvPr/>
        </p:nvSpPr>
        <p:spPr bwMode="auto">
          <a:xfrm rot="15225527">
            <a:off x="2771400" y="240819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3">
            <a:extLst>
              <a:ext uri="{FF2B5EF4-FFF2-40B4-BE49-F238E27FC236}">
                <a16:creationId xmlns:a16="http://schemas.microsoft.com/office/drawing/2014/main" id="{7B3B006E-3519-4466-82AC-8330A5A37CD0}"/>
              </a:ext>
            </a:extLst>
          </p:cNvPr>
          <p:cNvSpPr/>
          <p:nvPr/>
        </p:nvSpPr>
        <p:spPr bwMode="auto">
          <a:xfrm rot="15225527">
            <a:off x="4734178" y="206102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2" name="Notched Right Arrow 14">
            <a:extLst>
              <a:ext uri="{FF2B5EF4-FFF2-40B4-BE49-F238E27FC236}">
                <a16:creationId xmlns:a16="http://schemas.microsoft.com/office/drawing/2014/main" id="{F584AC14-5DCF-4FF4-9A91-F4A1455F6B56}"/>
              </a:ext>
            </a:extLst>
          </p:cNvPr>
          <p:cNvSpPr/>
          <p:nvPr/>
        </p:nvSpPr>
        <p:spPr bwMode="auto">
          <a:xfrm rot="4616279">
            <a:off x="2451741" y="99185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82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AB388ED-21BB-45FB-9BA2-E6B578267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81" b="432"/>
          <a:stretch/>
        </p:blipFill>
        <p:spPr bwMode="auto">
          <a:xfrm>
            <a:off x="5029200" y="742950"/>
            <a:ext cx="2776254" cy="311656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54446-5441-4B99-9B27-767F45269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81" b="23558"/>
          <a:stretch/>
        </p:blipFill>
        <p:spPr bwMode="auto">
          <a:xfrm>
            <a:off x="1314450" y="742950"/>
            <a:ext cx="2776254" cy="311656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E2194-09D2-4E67-95F6-6C1158C6320C}"/>
              </a:ext>
            </a:extLst>
          </p:cNvPr>
          <p:cNvSpPr txBox="1"/>
          <p:nvPr/>
        </p:nvSpPr>
        <p:spPr>
          <a:xfrm>
            <a:off x="1291979" y="3444017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44EB8-C89F-4960-BE92-49AEBE5E7DCE}"/>
              </a:ext>
            </a:extLst>
          </p:cNvPr>
          <p:cNvSpPr txBox="1"/>
          <p:nvPr/>
        </p:nvSpPr>
        <p:spPr>
          <a:xfrm>
            <a:off x="5006732" y="3444017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5DF6C-3FF3-48F9-AB5D-51BC78AD2C4D}"/>
              </a:ext>
            </a:extLst>
          </p:cNvPr>
          <p:cNvSpPr txBox="1"/>
          <p:nvPr/>
        </p:nvSpPr>
        <p:spPr>
          <a:xfrm>
            <a:off x="2151442" y="3924716"/>
            <a:ext cx="74251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77B3C-9E08-494E-8579-CE94ACA292F9}"/>
              </a:ext>
            </a:extLst>
          </p:cNvPr>
          <p:cNvSpPr txBox="1"/>
          <p:nvPr/>
        </p:nvSpPr>
        <p:spPr>
          <a:xfrm>
            <a:off x="5394646" y="3924716"/>
            <a:ext cx="2045368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+17 months</a:t>
            </a:r>
          </a:p>
        </p:txBody>
      </p:sp>
      <p:sp>
        <p:nvSpPr>
          <p:cNvPr id="8" name="Notched Right Arrow 9">
            <a:extLst>
              <a:ext uri="{FF2B5EF4-FFF2-40B4-BE49-F238E27FC236}">
                <a16:creationId xmlns:a16="http://schemas.microsoft.com/office/drawing/2014/main" id="{C7637A7A-01AF-413A-AF7A-2E1B88152E33}"/>
              </a:ext>
            </a:extLst>
          </p:cNvPr>
          <p:cNvSpPr/>
          <p:nvPr/>
        </p:nvSpPr>
        <p:spPr bwMode="auto">
          <a:xfrm rot="4616279">
            <a:off x="1864337" y="16163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9FE83F02-5DD5-4BF7-8E3F-A678A5294ED4}"/>
              </a:ext>
            </a:extLst>
          </p:cNvPr>
          <p:cNvSpPr/>
          <p:nvPr/>
        </p:nvSpPr>
        <p:spPr bwMode="auto">
          <a:xfrm rot="4616279">
            <a:off x="5194411" y="14449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38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4EE83E3-C76F-44A7-8227-CB5733A60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13375" r="26279" b="16471"/>
          <a:stretch/>
        </p:blipFill>
        <p:spPr bwMode="auto">
          <a:xfrm>
            <a:off x="3496278" y="1202821"/>
            <a:ext cx="2194295" cy="243009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EF1CC86-F8F2-4332-8E0C-206548B7C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2502" r="34649" b="17306"/>
          <a:stretch/>
        </p:blipFill>
        <p:spPr bwMode="auto">
          <a:xfrm>
            <a:off x="5842102" y="1195685"/>
            <a:ext cx="2044599" cy="243139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500A284-6791-4DC7-9442-088BBCE5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5027" r="31949" b="14661"/>
          <a:stretch/>
        </p:blipFill>
        <p:spPr bwMode="auto">
          <a:xfrm>
            <a:off x="1259309" y="1197174"/>
            <a:ext cx="2116476" cy="243559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766D04-30B8-4B7F-A717-2ABCF5C047C1}"/>
              </a:ext>
            </a:extLst>
          </p:cNvPr>
          <p:cNvSpPr txBox="1"/>
          <p:nvPr/>
        </p:nvSpPr>
        <p:spPr>
          <a:xfrm>
            <a:off x="1914799" y="3820206"/>
            <a:ext cx="978153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</a:t>
            </a:r>
            <a:r>
              <a:rPr lang="en-US" sz="3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3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9E0E3-C357-4330-B0FA-F0001F19BCF1}"/>
              </a:ext>
            </a:extLst>
          </p:cNvPr>
          <p:cNvSpPr txBox="1"/>
          <p:nvPr/>
        </p:nvSpPr>
        <p:spPr>
          <a:xfrm>
            <a:off x="1239310" y="3226735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A9DDB-A4D9-4306-9178-48B570EB61B9}"/>
              </a:ext>
            </a:extLst>
          </p:cNvPr>
          <p:cNvSpPr txBox="1"/>
          <p:nvPr/>
        </p:nvSpPr>
        <p:spPr>
          <a:xfrm>
            <a:off x="5819211" y="3211583"/>
            <a:ext cx="10152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45AF4-EB3A-4CCB-A4F3-98D90D1B52C6}"/>
              </a:ext>
            </a:extLst>
          </p:cNvPr>
          <p:cNvSpPr txBox="1"/>
          <p:nvPr/>
        </p:nvSpPr>
        <p:spPr>
          <a:xfrm>
            <a:off x="3395813" y="3824586"/>
            <a:ext cx="227498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123FB-20CA-4C8A-82B3-D3F387B6E480}"/>
              </a:ext>
            </a:extLst>
          </p:cNvPr>
          <p:cNvSpPr txBox="1"/>
          <p:nvPr/>
        </p:nvSpPr>
        <p:spPr>
          <a:xfrm>
            <a:off x="3473602" y="3217421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0FCC9699-C8A9-4A97-A16B-5EDD5A25A8D3}"/>
              </a:ext>
            </a:extLst>
          </p:cNvPr>
          <p:cNvSpPr/>
          <p:nvPr/>
        </p:nvSpPr>
        <p:spPr bwMode="auto">
          <a:xfrm rot="7312403">
            <a:off x="1807420" y="17951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3">
            <a:extLst>
              <a:ext uri="{FF2B5EF4-FFF2-40B4-BE49-F238E27FC236}">
                <a16:creationId xmlns:a16="http://schemas.microsoft.com/office/drawing/2014/main" id="{2B458F7E-0124-454D-952E-0E7A84ABFDA4}"/>
              </a:ext>
            </a:extLst>
          </p:cNvPr>
          <p:cNvSpPr/>
          <p:nvPr/>
        </p:nvSpPr>
        <p:spPr bwMode="auto">
          <a:xfrm rot="7312403">
            <a:off x="3909804" y="185982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8">
            <a:extLst>
              <a:ext uri="{FF2B5EF4-FFF2-40B4-BE49-F238E27FC236}">
                <a16:creationId xmlns:a16="http://schemas.microsoft.com/office/drawing/2014/main" id="{D103FF6D-EEB1-4477-B001-3B3575CE154D}"/>
              </a:ext>
            </a:extLst>
          </p:cNvPr>
          <p:cNvSpPr/>
          <p:nvPr/>
        </p:nvSpPr>
        <p:spPr bwMode="auto">
          <a:xfrm rot="7312403">
            <a:off x="6388125" y="185982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0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000" t="6000" r="6000" b="6000"/>
          <a:stretch>
            <a:fillRect/>
          </a:stretch>
        </p:blipFill>
        <p:spPr bwMode="auto">
          <a:xfrm>
            <a:off x="1348740" y="914400"/>
            <a:ext cx="2228850" cy="228068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1111" r="5556"/>
          <a:stretch>
            <a:fillRect/>
          </a:stretch>
        </p:blipFill>
        <p:spPr bwMode="auto">
          <a:xfrm>
            <a:off x="3729990" y="909084"/>
            <a:ext cx="1905000" cy="22860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0000" r="4000"/>
          <a:stretch>
            <a:fillRect/>
          </a:stretch>
        </p:blipFill>
        <p:spPr bwMode="auto">
          <a:xfrm>
            <a:off x="5806440" y="914400"/>
            <a:ext cx="1965960" cy="22860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46125" y="3392701"/>
            <a:ext cx="107273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12 </a:t>
            </a:r>
            <a:r>
              <a:rPr lang="en-US" sz="27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27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6266" y="2784901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7308" y="2784901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82940" y="2788285"/>
            <a:ext cx="109190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DCC986-C535-4AE0-BEF1-99FA3FCB3C98}"/>
              </a:ext>
            </a:extLst>
          </p:cNvPr>
          <p:cNvSpPr txBox="1"/>
          <p:nvPr/>
        </p:nvSpPr>
        <p:spPr>
          <a:xfrm>
            <a:off x="3416057" y="4057653"/>
            <a:ext cx="227498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Notched Right Arrow 12">
            <a:extLst>
              <a:ext uri="{FF2B5EF4-FFF2-40B4-BE49-F238E27FC236}">
                <a16:creationId xmlns:a16="http://schemas.microsoft.com/office/drawing/2014/main" id="{2EC83A02-BA58-4BAE-A8F4-B2820DFFE0CF}"/>
              </a:ext>
            </a:extLst>
          </p:cNvPr>
          <p:cNvSpPr/>
          <p:nvPr/>
        </p:nvSpPr>
        <p:spPr bwMode="auto">
          <a:xfrm rot="7312403">
            <a:off x="2039690" y="77152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8" name="Notched Right Arrow 12">
            <a:extLst>
              <a:ext uri="{FF2B5EF4-FFF2-40B4-BE49-F238E27FC236}">
                <a16:creationId xmlns:a16="http://schemas.microsoft.com/office/drawing/2014/main" id="{3972703C-3499-4D34-8A00-B394B7CE61B5}"/>
              </a:ext>
            </a:extLst>
          </p:cNvPr>
          <p:cNvSpPr/>
          <p:nvPr/>
        </p:nvSpPr>
        <p:spPr bwMode="auto">
          <a:xfrm rot="7312403">
            <a:off x="4240968" y="13208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9" name="Notched Right Arrow 12">
            <a:extLst>
              <a:ext uri="{FF2B5EF4-FFF2-40B4-BE49-F238E27FC236}">
                <a16:creationId xmlns:a16="http://schemas.microsoft.com/office/drawing/2014/main" id="{78AF216E-A48A-4E14-9C5C-D6C09C5D4315}"/>
              </a:ext>
            </a:extLst>
          </p:cNvPr>
          <p:cNvSpPr/>
          <p:nvPr/>
        </p:nvSpPr>
        <p:spPr bwMode="auto">
          <a:xfrm rot="7312403">
            <a:off x="6322272" y="131216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3B9B722-4B46-41A5-AE5F-0C8945994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r="31800" b="27000"/>
          <a:stretch/>
        </p:blipFill>
        <p:spPr bwMode="auto">
          <a:xfrm>
            <a:off x="2894406" y="100013"/>
            <a:ext cx="3277794" cy="291252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B085F-83EB-4D2D-86B7-EA533F54FEAD}"/>
              </a:ext>
            </a:extLst>
          </p:cNvPr>
          <p:cNvSpPr txBox="1"/>
          <p:nvPr/>
        </p:nvSpPr>
        <p:spPr>
          <a:xfrm>
            <a:off x="2655208" y="3128963"/>
            <a:ext cx="117371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15 </a:t>
            </a:r>
            <a:r>
              <a:rPr lang="en-US" sz="3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3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A0E79-55CE-4699-9F38-70EE2F20D417}"/>
              </a:ext>
            </a:extLst>
          </p:cNvPr>
          <p:cNvSpPr txBox="1"/>
          <p:nvPr/>
        </p:nvSpPr>
        <p:spPr>
          <a:xfrm>
            <a:off x="4205015" y="3128962"/>
            <a:ext cx="227498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EB477-C1CC-4273-AC46-26E089A9D104}"/>
              </a:ext>
            </a:extLst>
          </p:cNvPr>
          <p:cNvSpPr txBox="1"/>
          <p:nvPr/>
        </p:nvSpPr>
        <p:spPr>
          <a:xfrm>
            <a:off x="5411256" y="2597040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6" name="Notched Right Arrow 7">
            <a:extLst>
              <a:ext uri="{FF2B5EF4-FFF2-40B4-BE49-F238E27FC236}">
                <a16:creationId xmlns:a16="http://schemas.microsoft.com/office/drawing/2014/main" id="{76B987F5-6041-48C4-8212-D73DBD814755}"/>
              </a:ext>
            </a:extLst>
          </p:cNvPr>
          <p:cNvSpPr/>
          <p:nvPr/>
        </p:nvSpPr>
        <p:spPr bwMode="auto">
          <a:xfrm rot="7312403">
            <a:off x="4493472" y="29219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34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F4F9-F8B9-401A-B6C9-148EDD9C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421481"/>
            <a:ext cx="3571875" cy="3014663"/>
          </a:xfrm>
          <a:prstGeom prst="rect">
            <a:avLst/>
          </a:prstGeom>
        </p:spPr>
      </p:pic>
      <p:sp>
        <p:nvSpPr>
          <p:cNvPr id="3" name="Notched Right Arrow 7">
            <a:extLst>
              <a:ext uri="{FF2B5EF4-FFF2-40B4-BE49-F238E27FC236}">
                <a16:creationId xmlns:a16="http://schemas.microsoft.com/office/drawing/2014/main" id="{B7F58CC7-8642-49F5-A3C5-8A6F5E5CAAC5}"/>
              </a:ext>
            </a:extLst>
          </p:cNvPr>
          <p:cNvSpPr/>
          <p:nvPr/>
        </p:nvSpPr>
        <p:spPr bwMode="auto">
          <a:xfrm rot="7312403">
            <a:off x="5122121" y="5636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63147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6B238-CE59-4EF8-8372-0550DBC4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421481"/>
            <a:ext cx="3571875" cy="3014663"/>
          </a:xfrm>
          <a:prstGeom prst="rect">
            <a:avLst/>
          </a:prstGeom>
        </p:spPr>
      </p:pic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B2B385D8-894E-43FF-A70B-0F2FCC04FE5A}"/>
              </a:ext>
            </a:extLst>
          </p:cNvPr>
          <p:cNvSpPr/>
          <p:nvPr/>
        </p:nvSpPr>
        <p:spPr bwMode="auto">
          <a:xfrm rot="7312403">
            <a:off x="5122122" y="56365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41841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1EDFF-DC3D-40A0-A717-C0BC744CC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421481"/>
            <a:ext cx="3571875" cy="3014663"/>
          </a:xfrm>
          <a:prstGeom prst="rect">
            <a:avLst/>
          </a:prstGeom>
        </p:spPr>
      </p:pic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0901B574-2A60-4364-8EC9-E226ACFFF042}"/>
              </a:ext>
            </a:extLst>
          </p:cNvPr>
          <p:cNvSpPr/>
          <p:nvPr/>
        </p:nvSpPr>
        <p:spPr bwMode="auto">
          <a:xfrm rot="7312403">
            <a:off x="5122121" y="5636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6">
            <a:extLst>
              <a:ext uri="{FF2B5EF4-FFF2-40B4-BE49-F238E27FC236}">
                <a16:creationId xmlns:a16="http://schemas.microsoft.com/office/drawing/2014/main" id="{A86DBE98-0526-4F83-B4DE-3C5A68A21910}"/>
              </a:ext>
            </a:extLst>
          </p:cNvPr>
          <p:cNvSpPr/>
          <p:nvPr/>
        </p:nvSpPr>
        <p:spPr bwMode="auto">
          <a:xfrm rot="13886259">
            <a:off x="4867124" y="2698346"/>
            <a:ext cx="846949" cy="28575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13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81481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56D509C-D3E8-4BAA-A8A9-78F29B9A8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2" t="1953" b="59336"/>
          <a:stretch/>
        </p:blipFill>
        <p:spPr bwMode="auto">
          <a:xfrm>
            <a:off x="1485900" y="1085851"/>
            <a:ext cx="6314906" cy="308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6">
            <a:extLst>
              <a:ext uri="{FF2B5EF4-FFF2-40B4-BE49-F238E27FC236}">
                <a16:creationId xmlns:a16="http://schemas.microsoft.com/office/drawing/2014/main" id="{6FB02F32-2284-4526-8D2C-08B79BF203F7}"/>
              </a:ext>
            </a:extLst>
          </p:cNvPr>
          <p:cNvSpPr/>
          <p:nvPr/>
        </p:nvSpPr>
        <p:spPr bwMode="auto">
          <a:xfrm rot="13549042">
            <a:off x="2145825" y="323218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7">
            <a:extLst>
              <a:ext uri="{FF2B5EF4-FFF2-40B4-BE49-F238E27FC236}">
                <a16:creationId xmlns:a16="http://schemas.microsoft.com/office/drawing/2014/main" id="{6575584A-30A8-4BE7-ADAC-76765D2CB427}"/>
              </a:ext>
            </a:extLst>
          </p:cNvPr>
          <p:cNvSpPr/>
          <p:nvPr/>
        </p:nvSpPr>
        <p:spPr bwMode="auto">
          <a:xfrm rot="13549042">
            <a:off x="2317273" y="27178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8">
            <a:extLst>
              <a:ext uri="{FF2B5EF4-FFF2-40B4-BE49-F238E27FC236}">
                <a16:creationId xmlns:a16="http://schemas.microsoft.com/office/drawing/2014/main" id="{A7730631-78B0-4668-8147-A041871047F5}"/>
              </a:ext>
            </a:extLst>
          </p:cNvPr>
          <p:cNvSpPr/>
          <p:nvPr/>
        </p:nvSpPr>
        <p:spPr bwMode="auto">
          <a:xfrm rot="13549042">
            <a:off x="2543423" y="230565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34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EFD37F-5C8B-4C7D-A3E2-E99B2508F6C0}"/>
              </a:ext>
            </a:extLst>
          </p:cNvPr>
          <p:cNvSpPr txBox="1"/>
          <p:nvPr/>
        </p:nvSpPr>
        <p:spPr>
          <a:xfrm>
            <a:off x="2888287" y="685800"/>
            <a:ext cx="3316935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5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056EF-3067-4441-9FEC-ED0E1B8C3ED5}"/>
              </a:ext>
            </a:extLst>
          </p:cNvPr>
          <p:cNvSpPr txBox="1"/>
          <p:nvPr/>
        </p:nvSpPr>
        <p:spPr>
          <a:xfrm>
            <a:off x="1444779" y="1771650"/>
            <a:ext cx="6406690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Kasabach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-Merritt phenomenon</a:t>
            </a:r>
          </a:p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=consumptive thrombocytopenia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47074-4AAC-4C39-8DAD-6E81C5584B18}"/>
              </a:ext>
            </a:extLst>
          </p:cNvPr>
          <p:cNvSpPr txBox="1"/>
          <p:nvPr/>
        </p:nvSpPr>
        <p:spPr>
          <a:xfrm>
            <a:off x="3380409" y="1943103"/>
            <a:ext cx="2332691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Phlebolith</a:t>
            </a:r>
            <a:endParaRPr lang="en-US" sz="4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http://cdn.business2community.com/wp-content/uploads/2013/12/NO-Sign-11-13.jpg">
            <a:extLst>
              <a:ext uri="{FF2B5EF4-FFF2-40B4-BE49-F238E27FC236}">
                <a16:creationId xmlns:a16="http://schemas.microsoft.com/office/drawing/2014/main" id="{50A67A63-187A-41F8-B966-82AC6966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9400">
            <a:off x="5618942" y="1554124"/>
            <a:ext cx="181963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8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/>
      <p:bldP spid="4" grpI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66BCFA-B5D4-4C68-8E74-EE586A61594E}"/>
              </a:ext>
            </a:extLst>
          </p:cNvPr>
          <p:cNvSpPr txBox="1"/>
          <p:nvPr/>
        </p:nvSpPr>
        <p:spPr>
          <a:xfrm>
            <a:off x="3007069" y="1414463"/>
            <a:ext cx="2690160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Cavernous</a:t>
            </a:r>
          </a:p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http://cdn.business2community.com/wp-content/uploads/2013/12/NO-Sign-11-13.jpg">
            <a:extLst>
              <a:ext uri="{FF2B5EF4-FFF2-40B4-BE49-F238E27FC236}">
                <a16:creationId xmlns:a16="http://schemas.microsoft.com/office/drawing/2014/main" id="{D876617D-80DB-40F7-BE6C-1C7BE153C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9400">
            <a:off x="5780685" y="1435148"/>
            <a:ext cx="181963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45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1A8A44-8585-413A-8179-1589AF95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667" t="15000" r="10000" b="13333"/>
          <a:stretch>
            <a:fillRect/>
          </a:stretch>
        </p:blipFill>
        <p:spPr bwMode="auto">
          <a:xfrm>
            <a:off x="5200650" y="1685845"/>
            <a:ext cx="2628900" cy="256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9E13F5-4008-4483-A3E7-E5CAD5793ACE}"/>
              </a:ext>
            </a:extLst>
          </p:cNvPr>
          <p:cNvSpPr txBox="1">
            <a:spLocks/>
          </p:cNvSpPr>
          <p:nvPr/>
        </p:nvSpPr>
        <p:spPr>
          <a:xfrm>
            <a:off x="1771651" y="514350"/>
            <a:ext cx="1589618" cy="57708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3300" b="1" kern="0" dirty="0"/>
              <a:t>PHACES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753EA-18F4-4216-86B6-C4CAE432C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23795" r="9829" b="3291"/>
          <a:stretch/>
        </p:blipFill>
        <p:spPr bwMode="auto">
          <a:xfrm>
            <a:off x="3486150" y="2028745"/>
            <a:ext cx="2400300" cy="227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653B58-7A69-46AE-8E93-7171595C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451" y="1631653"/>
            <a:ext cx="1636749" cy="262334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B70583D-9058-44D8-BC6B-197ABF1E4A41}"/>
              </a:ext>
            </a:extLst>
          </p:cNvPr>
          <p:cNvSpPr txBox="1">
            <a:spLocks/>
          </p:cNvSpPr>
          <p:nvPr/>
        </p:nvSpPr>
        <p:spPr>
          <a:xfrm>
            <a:off x="1200150" y="1057195"/>
            <a:ext cx="6172200" cy="33944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80000"/>
              <a:buFont typeface="Arial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50000"/>
              <a:buFont typeface="Arial" charset="0"/>
              <a:buChar char="•"/>
              <a:defRPr sz="2800">
                <a:solidFill>
                  <a:srgbClr val="FFFFCC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Char char="•"/>
              <a:defRPr sz="2400">
                <a:solidFill>
                  <a:srgbClr val="FFFF99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r>
              <a:rPr lang="en-US" sz="2400" kern="0" dirty="0">
                <a:solidFill>
                  <a:srgbClr val="FFFF00"/>
                </a:solidFill>
              </a:rPr>
              <a:t>P</a:t>
            </a:r>
            <a:r>
              <a:rPr lang="en-US" sz="2400" kern="0" dirty="0"/>
              <a:t>osterior fossa abnormalities</a:t>
            </a:r>
          </a:p>
          <a:p>
            <a:pPr lvl="1"/>
            <a:r>
              <a:rPr lang="en-US" sz="2400" kern="0" dirty="0" err="1">
                <a:solidFill>
                  <a:srgbClr val="FFFF00"/>
                </a:solidFill>
              </a:rPr>
              <a:t>H</a:t>
            </a:r>
            <a:r>
              <a:rPr lang="en-US" sz="2400" kern="0" dirty="0" err="1"/>
              <a:t>emangiomas</a:t>
            </a:r>
            <a:endParaRPr lang="en-US" sz="2400" kern="0" dirty="0"/>
          </a:p>
          <a:p>
            <a:pPr lvl="1"/>
            <a:r>
              <a:rPr lang="en-US" sz="2400" kern="0" dirty="0">
                <a:solidFill>
                  <a:srgbClr val="FFFF00"/>
                </a:solidFill>
              </a:rPr>
              <a:t>A</a:t>
            </a:r>
            <a:r>
              <a:rPr lang="en-US" sz="2400" kern="0" dirty="0"/>
              <a:t>rterial abnormalities</a:t>
            </a:r>
          </a:p>
          <a:p>
            <a:pPr lvl="1"/>
            <a:r>
              <a:rPr lang="en-US" sz="2400" kern="0" dirty="0" err="1">
                <a:solidFill>
                  <a:srgbClr val="FFFF00"/>
                </a:solidFill>
              </a:rPr>
              <a:t>C</a:t>
            </a:r>
            <a:r>
              <a:rPr lang="en-US" sz="2400" kern="0" dirty="0" err="1"/>
              <a:t>oarctation</a:t>
            </a:r>
            <a:r>
              <a:rPr lang="en-US" sz="2400" kern="0" dirty="0"/>
              <a:t> of aorta </a:t>
            </a:r>
          </a:p>
          <a:p>
            <a:pPr marL="342900" lvl="1" indent="0">
              <a:buNone/>
            </a:pPr>
            <a:r>
              <a:rPr lang="en-US" sz="2400" kern="0" dirty="0"/>
              <a:t>or other cardiac defects</a:t>
            </a:r>
          </a:p>
          <a:p>
            <a:pPr lvl="1"/>
            <a:r>
              <a:rPr lang="en-US" sz="2400" kern="0" dirty="0">
                <a:solidFill>
                  <a:srgbClr val="FFFF00"/>
                </a:solidFill>
              </a:rPr>
              <a:t>E</a:t>
            </a:r>
            <a:r>
              <a:rPr lang="en-US" sz="2400" kern="0" dirty="0"/>
              <a:t>ye abnormalities</a:t>
            </a:r>
          </a:p>
          <a:p>
            <a:pPr lvl="1"/>
            <a:r>
              <a:rPr lang="en-US" sz="2400" kern="0" dirty="0">
                <a:solidFill>
                  <a:srgbClr val="FFFF00"/>
                </a:solidFill>
              </a:rPr>
              <a:t>S</a:t>
            </a:r>
            <a:r>
              <a:rPr lang="en-US" sz="2400" kern="0" dirty="0"/>
              <a:t>ternal clefts </a:t>
            </a:r>
          </a:p>
        </p:txBody>
      </p:sp>
      <p:sp>
        <p:nvSpPr>
          <p:cNvPr id="7" name="Notched Right Arrow 10">
            <a:extLst>
              <a:ext uri="{FF2B5EF4-FFF2-40B4-BE49-F238E27FC236}">
                <a16:creationId xmlns:a16="http://schemas.microsoft.com/office/drawing/2014/main" id="{96200C2D-01F8-4C31-9E57-DF928334C287}"/>
              </a:ext>
            </a:extLst>
          </p:cNvPr>
          <p:cNvSpPr/>
          <p:nvPr/>
        </p:nvSpPr>
        <p:spPr bwMode="auto">
          <a:xfrm rot="6457157">
            <a:off x="5670180" y="261155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11">
            <a:extLst>
              <a:ext uri="{FF2B5EF4-FFF2-40B4-BE49-F238E27FC236}">
                <a16:creationId xmlns:a16="http://schemas.microsoft.com/office/drawing/2014/main" id="{A7E69D73-3544-4EBA-90B8-E3787F67B900}"/>
              </a:ext>
            </a:extLst>
          </p:cNvPr>
          <p:cNvSpPr/>
          <p:nvPr/>
        </p:nvSpPr>
        <p:spPr bwMode="auto">
          <a:xfrm rot="6457157">
            <a:off x="6305811" y="347102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0099C84C-040F-4EED-A2B7-D93EB529A246}"/>
              </a:ext>
            </a:extLst>
          </p:cNvPr>
          <p:cNvSpPr/>
          <p:nvPr/>
        </p:nvSpPr>
        <p:spPr bwMode="auto">
          <a:xfrm rot="12361181">
            <a:off x="5106105" y="360372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6267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1482 L 0.24375 -0.4277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2964 L -3.33333E-6 -0.155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74437E-6 L 0.00277 0.16301 " pathEditMode="relative" rAng="0" ptsTypes="AA">
                                      <p:cBhvr>
                                        <p:cTn id="8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dailymed.nlm.nih.gov/dailymed/image.cfm?id=74207&amp;name=propranolol%2Dhcl%2Dtablets%2D5%2Ejpg">
            <a:extLst>
              <a:ext uri="{FF2B5EF4-FFF2-40B4-BE49-F238E27FC236}">
                <a16:creationId xmlns:a16="http://schemas.microsoft.com/office/drawing/2014/main" id="{39FB6627-2409-41B5-83CB-7D6213DD0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3419" y="1735486"/>
            <a:ext cx="3507323" cy="17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curbappealforchurches.com/image/cache/data/curbappeal_signs/products/adrs300-500x500.jpg">
            <a:extLst>
              <a:ext uri="{FF2B5EF4-FFF2-40B4-BE49-F238E27FC236}">
                <a16:creationId xmlns:a16="http://schemas.microsoft.com/office/drawing/2014/main" id="{1B03CD65-CFA0-44CB-B779-9ECD17FD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64" y="1735485"/>
            <a:ext cx="18573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21E79-53B7-4A39-87BB-911F713AA798}"/>
              </a:ext>
            </a:extLst>
          </p:cNvPr>
          <p:cNvSpPr txBox="1"/>
          <p:nvPr/>
        </p:nvSpPr>
        <p:spPr>
          <a:xfrm>
            <a:off x="2888287" y="685800"/>
            <a:ext cx="3316935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5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</a:p>
        </p:txBody>
      </p:sp>
    </p:spTree>
    <p:extLst>
      <p:ext uri="{BB962C8B-B14F-4D97-AF65-F5344CB8AC3E}">
        <p14:creationId xmlns:p14="http://schemas.microsoft.com/office/powerpoint/2010/main" val="350373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06456" y="1294477"/>
            <a:ext cx="2331087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28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18057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000" r="18333" b="28333"/>
          <a:stretch>
            <a:fillRect/>
          </a:stretch>
        </p:blipFill>
        <p:spPr bwMode="auto">
          <a:xfrm>
            <a:off x="1600200" y="634365"/>
            <a:ext cx="2999711" cy="3486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4901" y="634365"/>
            <a:ext cx="2613092" cy="3486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31832" y="4221955"/>
            <a:ext cx="6190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5674" y="4198873"/>
            <a:ext cx="402264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Lymphatic Malformation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2218" y="3705016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7518" y="3699301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771901" y="2571750"/>
            <a:ext cx="342899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107199" y="2228850"/>
            <a:ext cx="342899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286501" y="2114550"/>
            <a:ext cx="342899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129337" y="1714500"/>
            <a:ext cx="342899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D15A6225-8684-47D2-9D0A-A9C11B478ED5}"/>
              </a:ext>
            </a:extLst>
          </p:cNvPr>
          <p:cNvSpPr/>
          <p:nvPr/>
        </p:nvSpPr>
        <p:spPr bwMode="auto">
          <a:xfrm rot="13594668">
            <a:off x="2631768" y="359059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3B573-DAC1-4E72-9D50-B30C8A652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5000" r="12500"/>
          <a:stretch/>
        </p:blipFill>
        <p:spPr>
          <a:xfrm>
            <a:off x="1952625" y="1157605"/>
            <a:ext cx="2266950" cy="2569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237205-D443-418E-82DD-24B8C50FD5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" t="4500" r="7500"/>
          <a:stretch/>
        </p:blipFill>
        <p:spPr>
          <a:xfrm>
            <a:off x="4629150" y="1170623"/>
            <a:ext cx="2400300" cy="2546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36BBD-F907-4846-AD8D-E0377D0BD148}"/>
              </a:ext>
            </a:extLst>
          </p:cNvPr>
          <p:cNvSpPr txBox="1"/>
          <p:nvPr/>
        </p:nvSpPr>
        <p:spPr>
          <a:xfrm>
            <a:off x="1955284" y="422910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E44E0-9F1F-4F40-989D-F70BF8DC944A}"/>
              </a:ext>
            </a:extLst>
          </p:cNvPr>
          <p:cNvSpPr txBox="1"/>
          <p:nvPr/>
        </p:nvSpPr>
        <p:spPr>
          <a:xfrm>
            <a:off x="3543300" y="4182934"/>
            <a:ext cx="4011428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Lymphatic Malformation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3BBEB-FB9B-4364-AD5C-A01E030F6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9" t="33313" r="25421" b="38325"/>
          <a:stretch/>
        </p:blipFill>
        <p:spPr>
          <a:xfrm>
            <a:off x="2286000" y="1714500"/>
            <a:ext cx="1543050" cy="857250"/>
          </a:xfrm>
          <a:prstGeom prst="rect">
            <a:avLst/>
          </a:prstGeom>
        </p:spPr>
      </p:pic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389F69CE-0D16-4C93-A66D-F25793C7E6FB}"/>
              </a:ext>
            </a:extLst>
          </p:cNvPr>
          <p:cNvSpPr/>
          <p:nvPr/>
        </p:nvSpPr>
        <p:spPr bwMode="auto">
          <a:xfrm rot="6457157">
            <a:off x="4060455" y="1675581"/>
            <a:ext cx="846949" cy="285750"/>
          </a:xfrm>
          <a:prstGeom prst="notchedRightArrow">
            <a:avLst/>
          </a:prstGeom>
          <a:gradFill>
            <a:gsLst>
              <a:gs pos="7000">
                <a:schemeClr val="tx1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11">
            <a:extLst>
              <a:ext uri="{FF2B5EF4-FFF2-40B4-BE49-F238E27FC236}">
                <a16:creationId xmlns:a16="http://schemas.microsoft.com/office/drawing/2014/main" id="{0A6F3A07-F9BE-4ADD-9732-626899CACB30}"/>
              </a:ext>
            </a:extLst>
          </p:cNvPr>
          <p:cNvSpPr/>
          <p:nvPr/>
        </p:nvSpPr>
        <p:spPr bwMode="auto">
          <a:xfrm rot="6457157">
            <a:off x="5670180" y="127553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11">
            <a:extLst>
              <a:ext uri="{FF2B5EF4-FFF2-40B4-BE49-F238E27FC236}">
                <a16:creationId xmlns:a16="http://schemas.microsoft.com/office/drawing/2014/main" id="{BEFBB0D6-4A32-4074-8975-86F6365E1997}"/>
              </a:ext>
            </a:extLst>
          </p:cNvPr>
          <p:cNvSpPr/>
          <p:nvPr/>
        </p:nvSpPr>
        <p:spPr bwMode="auto">
          <a:xfrm rot="17406809">
            <a:off x="5342712" y="267142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1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13D0A-7E5D-4DD3-8657-F4B08016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7" t="10937" r="17187"/>
          <a:stretch/>
        </p:blipFill>
        <p:spPr>
          <a:xfrm>
            <a:off x="3371850" y="285750"/>
            <a:ext cx="2400300" cy="32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DA2F8C-35E9-4B57-B4E5-EE989C64A44E}"/>
              </a:ext>
            </a:extLst>
          </p:cNvPr>
          <p:cNvSpPr txBox="1"/>
          <p:nvPr/>
        </p:nvSpPr>
        <p:spPr>
          <a:xfrm>
            <a:off x="1955284" y="422910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D9CFC-9576-4B74-B4BE-A63F5AB4D8DB}"/>
              </a:ext>
            </a:extLst>
          </p:cNvPr>
          <p:cNvSpPr txBox="1"/>
          <p:nvPr/>
        </p:nvSpPr>
        <p:spPr>
          <a:xfrm>
            <a:off x="3543300" y="4182934"/>
            <a:ext cx="4011428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Lymphatic Malformation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C8E4A8-BDF8-49FA-B39B-AA7EAEDDF2DD}"/>
              </a:ext>
            </a:extLst>
          </p:cNvPr>
          <p:cNvSpPr txBox="1"/>
          <p:nvPr/>
        </p:nvSpPr>
        <p:spPr>
          <a:xfrm>
            <a:off x="1334400" y="2202048"/>
            <a:ext cx="2151486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Trans-spatial</a:t>
            </a: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6CEC6F6B-34C2-46BC-8A6F-85BA0E0E21B6}"/>
              </a:ext>
            </a:extLst>
          </p:cNvPr>
          <p:cNvSpPr/>
          <p:nvPr/>
        </p:nvSpPr>
        <p:spPr bwMode="auto">
          <a:xfrm rot="19565075">
            <a:off x="2842058" y="172520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8A28D9FC-695D-4A9A-B824-2DB62CFFE4F3}"/>
              </a:ext>
            </a:extLst>
          </p:cNvPr>
          <p:cNvSpPr/>
          <p:nvPr/>
        </p:nvSpPr>
        <p:spPr bwMode="auto">
          <a:xfrm rot="19565075">
            <a:off x="3305961" y="249226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11">
            <a:extLst>
              <a:ext uri="{FF2B5EF4-FFF2-40B4-BE49-F238E27FC236}">
                <a16:creationId xmlns:a16="http://schemas.microsoft.com/office/drawing/2014/main" id="{41D84EA5-8619-4FD5-83D6-94B89EA8196D}"/>
              </a:ext>
            </a:extLst>
          </p:cNvPr>
          <p:cNvSpPr/>
          <p:nvPr/>
        </p:nvSpPr>
        <p:spPr bwMode="auto">
          <a:xfrm rot="8785038">
            <a:off x="5094698" y="95334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02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9B1C2-F400-44C0-A701-C228CE92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257300"/>
            <a:ext cx="3200400" cy="240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BFE0D6-40CD-46A3-B31C-1B7B75AB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1257300"/>
            <a:ext cx="3200400" cy="240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504DD1-8CF9-4B70-9ABD-83D36D8DF887}"/>
              </a:ext>
            </a:extLst>
          </p:cNvPr>
          <p:cNvSpPr txBox="1"/>
          <p:nvPr/>
        </p:nvSpPr>
        <p:spPr>
          <a:xfrm>
            <a:off x="1955284" y="422910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1DCE9-ED3B-4AB4-888A-220478B4C10F}"/>
              </a:ext>
            </a:extLst>
          </p:cNvPr>
          <p:cNvSpPr txBox="1"/>
          <p:nvPr/>
        </p:nvSpPr>
        <p:spPr>
          <a:xfrm>
            <a:off x="3543300" y="4182934"/>
            <a:ext cx="4011428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Lymphatic Malformation</a:t>
            </a:r>
          </a:p>
        </p:txBody>
      </p:sp>
    </p:spTree>
    <p:extLst>
      <p:ext uri="{BB962C8B-B14F-4D97-AF65-F5344CB8AC3E}">
        <p14:creationId xmlns:p14="http://schemas.microsoft.com/office/powerpoint/2010/main" val="304283386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DE0EE-5453-1C48-5BD9-D5DE89E1C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3" t="8333" r="14881" b="8333"/>
          <a:stretch/>
        </p:blipFill>
        <p:spPr>
          <a:xfrm>
            <a:off x="3108959" y="742950"/>
            <a:ext cx="2926080" cy="365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2B0F6-28A9-9C5A-938C-8D71164FB2B9}"/>
              </a:ext>
            </a:extLst>
          </p:cNvPr>
          <p:cNvSpPr txBox="1"/>
          <p:nvPr/>
        </p:nvSpPr>
        <p:spPr>
          <a:xfrm>
            <a:off x="4274481" y="4552950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y</a:t>
            </a:r>
          </a:p>
        </p:txBody>
      </p:sp>
    </p:spTree>
    <p:extLst>
      <p:ext uri="{BB962C8B-B14F-4D97-AF65-F5344CB8AC3E}">
        <p14:creationId xmlns:p14="http://schemas.microsoft.com/office/powerpoint/2010/main" val="2704690509"/>
      </p:ext>
    </p:extLst>
  </p:cSld>
  <p:clrMapOvr>
    <a:masterClrMapping/>
  </p:clrMapOvr>
  <p:transition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689" y="685800"/>
            <a:ext cx="5944128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5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Lymphatic Malformation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7695" y="2000250"/>
            <a:ext cx="3401124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Lymphangioma</a:t>
            </a:r>
            <a:endParaRPr lang="en-US" sz="4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 descr="http://cdn.business2community.com/wp-content/uploads/2013/12/NO-Sign-11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42505"/>
            <a:ext cx="181963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1116" y="2002406"/>
            <a:ext cx="3429144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Cystic </a:t>
            </a:r>
            <a:r>
              <a:rPr lang="en-US" sz="405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Hygroma</a:t>
            </a:r>
            <a:endParaRPr lang="en-US" sz="4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13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689" y="685800"/>
            <a:ext cx="5276124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5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Venous Malformation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1419" y="2254724"/>
            <a:ext cx="2332691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Phlebolith</a:t>
            </a:r>
            <a:endParaRPr lang="en-US" sz="4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http://soloprpro.com/wp-content/uploads/2013/08/y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65" y="1594798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93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STIR FU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971551"/>
            <a:ext cx="2691445" cy="2553407"/>
          </a:xfr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9" name="Picture 9" descr="C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971550"/>
            <a:ext cx="3028950" cy="2544299"/>
          </a:xfrm>
          <a:noFill/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05616" y="3886200"/>
            <a:ext cx="475886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Venolymphatic</a:t>
            </a: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Malformation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918" y="3103959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8" name="Notched Right Arrow 12">
            <a:extLst>
              <a:ext uri="{FF2B5EF4-FFF2-40B4-BE49-F238E27FC236}">
                <a16:creationId xmlns:a16="http://schemas.microsoft.com/office/drawing/2014/main" id="{C220F98C-4825-4A78-957E-951133333C1F}"/>
              </a:ext>
            </a:extLst>
          </p:cNvPr>
          <p:cNvSpPr/>
          <p:nvPr/>
        </p:nvSpPr>
        <p:spPr bwMode="auto">
          <a:xfrm rot="18048756">
            <a:off x="2087850" y="263716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E37704A2-8569-4F0C-A49E-9EC10D5120F3}"/>
              </a:ext>
            </a:extLst>
          </p:cNvPr>
          <p:cNvSpPr/>
          <p:nvPr/>
        </p:nvSpPr>
        <p:spPr bwMode="auto">
          <a:xfrm rot="7312403">
            <a:off x="5522171" y="12065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27908" y="1294477"/>
            <a:ext cx="2488182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29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63251"/>
      </p:ext>
    </p:extLst>
  </p:cSld>
  <p:clrMapOvr>
    <a:masterClrMapping/>
  </p:clrMapOvr>
  <p:transition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5"/>
            <a:ext cx="5829300" cy="1323439"/>
          </a:xfrm>
        </p:spPr>
        <p:txBody>
          <a:bodyPr/>
          <a:lstStyle/>
          <a:p>
            <a:r>
              <a:rPr lang="en-US" dirty="0"/>
              <a:t>THYROGLOSSAL DUCT CYST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2817"/>
      </p:ext>
    </p:extLst>
  </p:cSld>
  <p:clrMapOvr>
    <a:masterClrMapping/>
  </p:clrMapOvr>
  <p:transition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4375" b="14791"/>
          <a:stretch/>
        </p:blipFill>
        <p:spPr bwMode="auto">
          <a:xfrm>
            <a:off x="2818947" y="104061"/>
            <a:ext cx="3467555" cy="214748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10400" r="9764" b="23520"/>
          <a:stretch/>
        </p:blipFill>
        <p:spPr bwMode="auto">
          <a:xfrm>
            <a:off x="2818946" y="2343150"/>
            <a:ext cx="3467555" cy="21355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6262" y="1836045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14" y="4521370"/>
            <a:ext cx="4019818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Thyroglossal</a:t>
            </a: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Duct Cyst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028950" y="285750"/>
            <a:ext cx="413864" cy="342901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4972051" y="400050"/>
            <a:ext cx="457199" cy="285751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0980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2963" r="20278" b="27408"/>
          <a:stretch/>
        </p:blipFill>
        <p:spPr bwMode="auto">
          <a:xfrm>
            <a:off x="2603294" y="228600"/>
            <a:ext cx="2137299" cy="214395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2407" r="20278" b="27963"/>
          <a:stretch/>
        </p:blipFill>
        <p:spPr bwMode="auto">
          <a:xfrm>
            <a:off x="4777851" y="228600"/>
            <a:ext cx="2137299" cy="214395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7778" r="19815" b="25000"/>
          <a:stretch/>
        </p:blipFill>
        <p:spPr bwMode="auto">
          <a:xfrm>
            <a:off x="2603294" y="2400301"/>
            <a:ext cx="2137299" cy="2057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1620" r="20278" b="31159"/>
          <a:stretch/>
        </p:blipFill>
        <p:spPr bwMode="auto">
          <a:xfrm>
            <a:off x="4777851" y="2400300"/>
            <a:ext cx="2137299" cy="205740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0512" y="2286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076" y="4514851"/>
            <a:ext cx="4019818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Thyroglossal</a:t>
            </a: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Duct Cyst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1212" y="2007154"/>
            <a:ext cx="71795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886201" y="377367"/>
            <a:ext cx="457199" cy="285751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943601" y="491667"/>
            <a:ext cx="457199" cy="285751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714751" y="2457450"/>
            <a:ext cx="457199" cy="285751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886451" y="2457450"/>
            <a:ext cx="457199" cy="285751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5172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/>
          <a:stretch/>
        </p:blipFill>
        <p:spPr bwMode="auto">
          <a:xfrm>
            <a:off x="2272164" y="571500"/>
            <a:ext cx="4719416" cy="333756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7845" y="4260935"/>
            <a:ext cx="342805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Sistrunk</a:t>
            </a:r>
            <a:r>
              <a:rPr lang="en-US" sz="33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Procedure</a:t>
            </a:r>
          </a:p>
        </p:txBody>
      </p:sp>
    </p:spTree>
    <p:extLst>
      <p:ext uri="{BB962C8B-B14F-4D97-AF65-F5344CB8AC3E}">
        <p14:creationId xmlns:p14="http://schemas.microsoft.com/office/powerpoint/2010/main" val="291273732"/>
      </p:ext>
    </p:extLst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6882" y="1257300"/>
            <a:ext cx="2923724" cy="20336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0076" y="1257300"/>
            <a:ext cx="2923724" cy="20336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038" y="34290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7758" y="4057651"/>
            <a:ext cx="4019818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Thyroglossal</a:t>
            </a: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Duct Cyst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7994" y="2921593"/>
            <a:ext cx="71795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3999" y="2920724"/>
            <a:ext cx="49084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257551" y="1571625"/>
            <a:ext cx="857249" cy="142876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6400801" y="1685925"/>
            <a:ext cx="857249" cy="142876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91118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9866" y="800100"/>
            <a:ext cx="2905095" cy="317479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816102"/>
            <a:ext cx="2905095" cy="317479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7317" y="4110335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12 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4267" y="4064170"/>
            <a:ext cx="4019818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Thyroglossal</a:t>
            </a: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Duct Cyst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314701" y="1885950"/>
            <a:ext cx="857249" cy="142876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286501" y="1543050"/>
            <a:ext cx="857249" cy="142876"/>
          </a:xfrm>
          <a:prstGeom prst="straightConnector1">
            <a:avLst/>
          </a:prstGeom>
          <a:solidFill>
            <a:schemeClr val="accent1"/>
          </a:solidFill>
          <a:ln w="1047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72757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C2F30-C042-3BDE-115F-2C0D09D50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6667" r="16667" b="6667"/>
          <a:stretch/>
        </p:blipFill>
        <p:spPr>
          <a:xfrm>
            <a:off x="6248400" y="1025608"/>
            <a:ext cx="2472813" cy="2843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2E4D9-C91B-6C3A-B3AB-2704EE90E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61" t="22222" r="15291" b="13889"/>
          <a:stretch/>
        </p:blipFill>
        <p:spPr>
          <a:xfrm>
            <a:off x="510029" y="1236255"/>
            <a:ext cx="2422443" cy="2422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490B7-FEB1-4A0C-DA12-FD79539691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2" t="22222" r="11111" b="2778"/>
          <a:stretch/>
        </p:blipFill>
        <p:spPr>
          <a:xfrm>
            <a:off x="3124200" y="1149882"/>
            <a:ext cx="2738412" cy="2843736"/>
          </a:xfrm>
          <a:prstGeom prst="rect">
            <a:avLst/>
          </a:prstGeom>
        </p:spPr>
      </p:pic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9A3021F6-4F6D-97B8-2511-812C396DF7D7}"/>
              </a:ext>
            </a:extLst>
          </p:cNvPr>
          <p:cNvSpPr/>
          <p:nvPr/>
        </p:nvSpPr>
        <p:spPr bwMode="auto">
          <a:xfrm rot="19804711">
            <a:off x="2986624" y="230460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661ABAB1-CEF0-9E54-0D45-B3289EC0DEEF}"/>
              </a:ext>
            </a:extLst>
          </p:cNvPr>
          <p:cNvSpPr/>
          <p:nvPr/>
        </p:nvSpPr>
        <p:spPr bwMode="auto">
          <a:xfrm rot="2247347">
            <a:off x="5943178" y="135922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BDFDA-76FD-39CF-48DA-58DDBFA3B4E3}"/>
              </a:ext>
            </a:extLst>
          </p:cNvPr>
          <p:cNvSpPr txBox="1"/>
          <p:nvPr/>
        </p:nvSpPr>
        <p:spPr>
          <a:xfrm>
            <a:off x="2604254" y="4019550"/>
            <a:ext cx="3486146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Desmoplastic/ Nodular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Medulloblastoma, NEC</a:t>
            </a:r>
          </a:p>
        </p:txBody>
      </p:sp>
    </p:spTree>
    <p:extLst>
      <p:ext uri="{BB962C8B-B14F-4D97-AF65-F5344CB8AC3E}">
        <p14:creationId xmlns:p14="http://schemas.microsoft.com/office/powerpoint/2010/main" val="1584985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18150" r="13838" b="8051"/>
          <a:stretch/>
        </p:blipFill>
        <p:spPr bwMode="auto">
          <a:xfrm>
            <a:off x="2815235" y="285750"/>
            <a:ext cx="3596081" cy="377243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1266" y="3642687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3366" y="4318085"/>
            <a:ext cx="4019818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Thyroglossal</a:t>
            </a: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Duct Cyst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4972050" y="1485900"/>
            <a:ext cx="457200" cy="3429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60557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291841" y="1294477"/>
            <a:ext cx="2560316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30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39193"/>
      </p:ext>
    </p:extLst>
  </p:cSld>
  <p:clrMapOvr>
    <a:masterClrMapping/>
  </p:clrMapOvr>
  <p:transition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5"/>
            <a:ext cx="5829300" cy="707886"/>
          </a:xfrm>
        </p:spPr>
        <p:txBody>
          <a:bodyPr/>
          <a:lstStyle/>
          <a:p>
            <a:r>
              <a:rPr lang="en-US" dirty="0"/>
              <a:t>ranula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44657"/>
      </p:ext>
    </p:extLst>
  </p:cSld>
  <p:clrMapOvr>
    <a:masterClrMapping/>
  </p:clrMapOvr>
  <p:transition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12E58-F714-B190-28DA-690ECEE9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195" y="249890"/>
            <a:ext cx="1755609" cy="769441"/>
          </a:xfrm>
        </p:spPr>
        <p:txBody>
          <a:bodyPr wrap="none"/>
          <a:lstStyle/>
          <a:p>
            <a:r>
              <a:rPr lang="en-US" dirty="0"/>
              <a:t>Ranula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46D07-35F9-68E0-367E-D6A6B3494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Simple or diving (plunging)</a:t>
            </a:r>
          </a:p>
          <a:p>
            <a:r>
              <a:rPr lang="en-US" dirty="0"/>
              <a:t>Sublingual gland retention cyst</a:t>
            </a:r>
          </a:p>
          <a:p>
            <a:r>
              <a:rPr lang="en-US" dirty="0"/>
              <a:t>Diving ranula: ruptured simple ranula to submandibular space through </a:t>
            </a:r>
            <a:r>
              <a:rPr lang="en-US" dirty="0" err="1"/>
              <a:t>myohyoid</a:t>
            </a:r>
            <a:r>
              <a:rPr lang="en-US" dirty="0"/>
              <a:t> sling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1D2EF-41EC-01E3-5EDA-1131D84A0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5954" y="1200150"/>
            <a:ext cx="4023092" cy="3394075"/>
          </a:xfrm>
        </p:spPr>
      </p:pic>
    </p:spTree>
    <p:extLst>
      <p:ext uri="{BB962C8B-B14F-4D97-AF65-F5344CB8AC3E}">
        <p14:creationId xmlns:p14="http://schemas.microsoft.com/office/powerpoint/2010/main" val="767731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B55290-E7C2-42A5-B09D-655AD78B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22" b="14445"/>
          <a:stretch/>
        </p:blipFill>
        <p:spPr>
          <a:xfrm>
            <a:off x="1143000" y="342900"/>
            <a:ext cx="6858000" cy="377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988D68-28D2-4ECF-83DB-507B8FB34B6F}"/>
              </a:ext>
            </a:extLst>
          </p:cNvPr>
          <p:cNvSpPr txBox="1"/>
          <p:nvPr/>
        </p:nvSpPr>
        <p:spPr>
          <a:xfrm>
            <a:off x="1638920" y="4364251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9457A-1003-43C3-BDCE-52DC7977490D}"/>
              </a:ext>
            </a:extLst>
          </p:cNvPr>
          <p:cNvSpPr txBox="1"/>
          <p:nvPr/>
        </p:nvSpPr>
        <p:spPr>
          <a:xfrm>
            <a:off x="3891364" y="4318085"/>
            <a:ext cx="1361271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Ranula</a:t>
            </a:r>
          </a:p>
        </p:txBody>
      </p:sp>
      <p:sp>
        <p:nvSpPr>
          <p:cNvPr id="5" name="Notched Right Arrow 8">
            <a:extLst>
              <a:ext uri="{FF2B5EF4-FFF2-40B4-BE49-F238E27FC236}">
                <a16:creationId xmlns:a16="http://schemas.microsoft.com/office/drawing/2014/main" id="{12FC5312-6BF5-4E67-972F-E445A8F9225B}"/>
              </a:ext>
            </a:extLst>
          </p:cNvPr>
          <p:cNvSpPr/>
          <p:nvPr/>
        </p:nvSpPr>
        <p:spPr bwMode="auto">
          <a:xfrm rot="17345248">
            <a:off x="2707527" y="352501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B40F2E1A-1800-495B-B039-A7746E44D5F6}"/>
              </a:ext>
            </a:extLst>
          </p:cNvPr>
          <p:cNvSpPr/>
          <p:nvPr/>
        </p:nvSpPr>
        <p:spPr bwMode="auto">
          <a:xfrm rot="2841614">
            <a:off x="2707526" y="135087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A1284B37-BCC2-40CE-B2D8-45E04B8C59B1}"/>
              </a:ext>
            </a:extLst>
          </p:cNvPr>
          <p:cNvSpPr/>
          <p:nvPr/>
        </p:nvSpPr>
        <p:spPr bwMode="auto">
          <a:xfrm rot="11969082">
            <a:off x="5224055" y="23272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F9EE393F-6639-414D-9482-E57CA6AB41C1}"/>
              </a:ext>
            </a:extLst>
          </p:cNvPr>
          <p:cNvSpPr/>
          <p:nvPr/>
        </p:nvSpPr>
        <p:spPr bwMode="auto">
          <a:xfrm rot="7546809">
            <a:off x="4921179" y="108846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89128"/>
      </p:ext>
    </p:extLst>
  </p:cSld>
  <p:clrMapOvr>
    <a:masterClrMapping/>
  </p:clrMapOvr>
  <p:transition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F02D98-C1F6-4952-9B6B-7B7C7401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t="7812" r="25000" b="23438"/>
          <a:stretch/>
        </p:blipFill>
        <p:spPr>
          <a:xfrm>
            <a:off x="3200400" y="114300"/>
            <a:ext cx="2743200" cy="4023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E7191F-B05C-4E6E-AB13-371D04A27704}"/>
              </a:ext>
            </a:extLst>
          </p:cNvPr>
          <p:cNvSpPr txBox="1"/>
          <p:nvPr/>
        </p:nvSpPr>
        <p:spPr>
          <a:xfrm>
            <a:off x="1638920" y="4364251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D9BCF-9149-4951-8803-8FAD2E84DBE6}"/>
              </a:ext>
            </a:extLst>
          </p:cNvPr>
          <p:cNvSpPr txBox="1"/>
          <p:nvPr/>
        </p:nvSpPr>
        <p:spPr>
          <a:xfrm>
            <a:off x="3891364" y="4318085"/>
            <a:ext cx="1361271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Ranula</a:t>
            </a:r>
          </a:p>
        </p:txBody>
      </p:sp>
      <p:sp>
        <p:nvSpPr>
          <p:cNvPr id="5" name="Notched Right Arrow 8">
            <a:extLst>
              <a:ext uri="{FF2B5EF4-FFF2-40B4-BE49-F238E27FC236}">
                <a16:creationId xmlns:a16="http://schemas.microsoft.com/office/drawing/2014/main" id="{D6146974-F288-47FB-8527-7CC204192C33}"/>
              </a:ext>
            </a:extLst>
          </p:cNvPr>
          <p:cNvSpPr/>
          <p:nvPr/>
        </p:nvSpPr>
        <p:spPr bwMode="auto">
          <a:xfrm rot="13787489">
            <a:off x="4424382" y="175866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469397"/>
      </p:ext>
    </p:extLst>
  </p:cSld>
  <p:clrMapOvr>
    <a:masterClrMapping/>
  </p:clrMapOvr>
  <p:transition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C2730C-001F-41D5-BA66-227AFDDB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57300"/>
            <a:ext cx="2045777" cy="2045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C3774-828E-4FD2-9F69-48B868574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5" b="7385"/>
          <a:stretch/>
        </p:blipFill>
        <p:spPr>
          <a:xfrm>
            <a:off x="3508913" y="1257300"/>
            <a:ext cx="2400300" cy="2045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F3263-3062-47B5-A765-BD1D4A66A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9" t="6409" r="13454" b="7654"/>
          <a:stretch/>
        </p:blipFill>
        <p:spPr>
          <a:xfrm>
            <a:off x="6000750" y="1257300"/>
            <a:ext cx="1748208" cy="2045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D5D9F4-809B-4DA9-84F0-D63AF55C2015}"/>
              </a:ext>
            </a:extLst>
          </p:cNvPr>
          <p:cNvSpPr txBox="1"/>
          <p:nvPr/>
        </p:nvSpPr>
        <p:spPr>
          <a:xfrm>
            <a:off x="1638920" y="4364251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9EE0F-C6C1-4154-AA12-975DA71577AD}"/>
              </a:ext>
            </a:extLst>
          </p:cNvPr>
          <p:cNvSpPr txBox="1"/>
          <p:nvPr/>
        </p:nvSpPr>
        <p:spPr>
          <a:xfrm>
            <a:off x="3891364" y="4318085"/>
            <a:ext cx="1361271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Ranula</a:t>
            </a: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8682DB08-DA70-4B52-B004-E529ACAF5AD4}"/>
              </a:ext>
            </a:extLst>
          </p:cNvPr>
          <p:cNvSpPr/>
          <p:nvPr/>
        </p:nvSpPr>
        <p:spPr bwMode="auto">
          <a:xfrm rot="6036276">
            <a:off x="6424293" y="104261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267473"/>
      </p:ext>
    </p:extLst>
  </p:cSld>
  <p:clrMapOvr>
    <a:masterClrMapping/>
  </p:clrMapOvr>
  <p:transition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619655" y="1294477"/>
            <a:ext cx="190468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31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33347"/>
      </p:ext>
    </p:extLst>
  </p:cSld>
  <p:clrMapOvr>
    <a:masterClrMapping/>
  </p:clrMapOvr>
  <p:transition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D5BC4A-51B0-E684-5C2D-3192AE9A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3" t="20371" r="20170"/>
          <a:stretch/>
        </p:blipFill>
        <p:spPr>
          <a:xfrm>
            <a:off x="152400" y="133350"/>
            <a:ext cx="4038601" cy="4095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7A0580-C982-6D0F-ACEF-E7F154A8D956}"/>
              </a:ext>
            </a:extLst>
          </p:cNvPr>
          <p:cNvSpPr txBox="1"/>
          <p:nvPr/>
        </p:nvSpPr>
        <p:spPr>
          <a:xfrm>
            <a:off x="361139" y="4476750"/>
            <a:ext cx="8899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m</a:t>
            </a: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F8AA2275-ADFE-9AE4-60C0-A22A6A3AAE9F}"/>
              </a:ext>
            </a:extLst>
          </p:cNvPr>
          <p:cNvSpPr/>
          <p:nvPr/>
        </p:nvSpPr>
        <p:spPr bwMode="auto">
          <a:xfrm rot="9131529">
            <a:off x="3522948" y="32730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476E5-C86E-6229-A370-4D57809CB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55" r="4609"/>
          <a:stretch/>
        </p:blipFill>
        <p:spPr>
          <a:xfrm>
            <a:off x="6934200" y="228509"/>
            <a:ext cx="1830030" cy="4000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9BC06-564E-F063-6421-173C82DDE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3" t="15457" r="11687" b="13709"/>
          <a:stretch/>
        </p:blipFill>
        <p:spPr>
          <a:xfrm>
            <a:off x="4431276" y="565767"/>
            <a:ext cx="2262648" cy="3663333"/>
          </a:xfrm>
          <a:prstGeom prst="rect">
            <a:avLst/>
          </a:prstGeom>
        </p:spPr>
      </p:pic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F4C379A0-58F8-02FF-B010-C7A6BFE2A34C}"/>
              </a:ext>
            </a:extLst>
          </p:cNvPr>
          <p:cNvSpPr/>
          <p:nvPr/>
        </p:nvSpPr>
        <p:spPr bwMode="auto">
          <a:xfrm rot="6537295">
            <a:off x="6056145" y="142799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1EACF40A-7299-8795-83E1-5314CA8C8BA3}"/>
              </a:ext>
            </a:extLst>
          </p:cNvPr>
          <p:cNvSpPr/>
          <p:nvPr/>
        </p:nvSpPr>
        <p:spPr bwMode="auto">
          <a:xfrm rot="6537295">
            <a:off x="8104488" y="53722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F717C-A6A5-D54B-9C27-E9EE32A0F6AB}"/>
              </a:ext>
            </a:extLst>
          </p:cNvPr>
          <p:cNvSpPr txBox="1"/>
          <p:nvPr/>
        </p:nvSpPr>
        <p:spPr>
          <a:xfrm>
            <a:off x="2843003" y="4318085"/>
            <a:ext cx="3457999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Cephalohematoma</a:t>
            </a:r>
          </a:p>
        </p:txBody>
      </p:sp>
    </p:spTree>
    <p:extLst>
      <p:ext uri="{BB962C8B-B14F-4D97-AF65-F5344CB8AC3E}">
        <p14:creationId xmlns:p14="http://schemas.microsoft.com/office/powerpoint/2010/main" val="740312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8685A-3F3F-D76A-B876-66D77B25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5" t="18913" r="4608" b="5313"/>
          <a:stretch/>
        </p:blipFill>
        <p:spPr>
          <a:xfrm>
            <a:off x="1043621" y="57150"/>
            <a:ext cx="3134505" cy="388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20FD6-9363-499F-D15E-C2B840D95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2" t="22917" r="12500" b="18750"/>
          <a:stretch/>
        </p:blipFill>
        <p:spPr>
          <a:xfrm>
            <a:off x="5410200" y="57150"/>
            <a:ext cx="3638707" cy="3886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AAD62-E882-22B8-5A19-85EB34370383}"/>
              </a:ext>
            </a:extLst>
          </p:cNvPr>
          <p:cNvSpPr txBox="1"/>
          <p:nvPr/>
        </p:nvSpPr>
        <p:spPr>
          <a:xfrm>
            <a:off x="381000" y="4107263"/>
            <a:ext cx="71525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04CB4-20BB-8630-8703-4DC7C620B8FA}"/>
              </a:ext>
            </a:extLst>
          </p:cNvPr>
          <p:cNvSpPr txBox="1"/>
          <p:nvPr/>
        </p:nvSpPr>
        <p:spPr>
          <a:xfrm>
            <a:off x="7984588" y="4107263"/>
            <a:ext cx="88998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16 m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DF5EEF09-A285-6810-C9DF-5351ABEC924E}"/>
              </a:ext>
            </a:extLst>
          </p:cNvPr>
          <p:cNvSpPr/>
          <p:nvPr/>
        </p:nvSpPr>
        <p:spPr bwMode="auto">
          <a:xfrm>
            <a:off x="4178126" y="1809750"/>
            <a:ext cx="1548392" cy="9334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977C5-0209-83C2-C9F8-98602E9ACEEA}"/>
              </a:ext>
            </a:extLst>
          </p:cNvPr>
          <p:cNvSpPr txBox="1"/>
          <p:nvPr/>
        </p:nvSpPr>
        <p:spPr>
          <a:xfrm>
            <a:off x="2752146" y="4102269"/>
            <a:ext cx="3457999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Cephalohematoma</a:t>
            </a:r>
          </a:p>
        </p:txBody>
      </p:sp>
    </p:spTree>
    <p:extLst>
      <p:ext uri="{BB962C8B-B14F-4D97-AF65-F5344CB8AC3E}">
        <p14:creationId xmlns:p14="http://schemas.microsoft.com/office/powerpoint/2010/main" val="567818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E7867-EDBB-DCAF-AB27-38F245DC3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6" t="5820" r="6614" b="20106"/>
          <a:stretch/>
        </p:blipFill>
        <p:spPr>
          <a:xfrm>
            <a:off x="4724400" y="361950"/>
            <a:ext cx="3810001" cy="354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873C8-1702-C828-AA8E-F95D5D673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9" t="5820" r="10317" b="20106"/>
          <a:stretch/>
        </p:blipFill>
        <p:spPr>
          <a:xfrm>
            <a:off x="685800" y="361950"/>
            <a:ext cx="3544187" cy="3544186"/>
          </a:xfrm>
          <a:prstGeom prst="rect">
            <a:avLst/>
          </a:prstGeom>
        </p:spPr>
      </p:pic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E057FD36-4C82-7AC9-3F3A-1B8092B25622}"/>
              </a:ext>
            </a:extLst>
          </p:cNvPr>
          <p:cNvSpPr/>
          <p:nvPr/>
        </p:nvSpPr>
        <p:spPr bwMode="auto">
          <a:xfrm rot="13499305">
            <a:off x="7634216" y="335472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B651E-4D6B-6E46-84A3-471D9CDDC521}"/>
              </a:ext>
            </a:extLst>
          </p:cNvPr>
          <p:cNvSpPr txBox="1"/>
          <p:nvPr/>
        </p:nvSpPr>
        <p:spPr>
          <a:xfrm>
            <a:off x="2604254" y="4019550"/>
            <a:ext cx="3486146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Desmoplastic/ Nodular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Medulloblastoma, NEC</a:t>
            </a: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55C2304F-D924-47F3-DF31-150E72961211}"/>
              </a:ext>
            </a:extLst>
          </p:cNvPr>
          <p:cNvSpPr/>
          <p:nvPr/>
        </p:nvSpPr>
        <p:spPr bwMode="auto">
          <a:xfrm rot="7429330">
            <a:off x="2140734" y="171721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0F823366-4181-C470-1E30-B4DF15B3C5FB}"/>
              </a:ext>
            </a:extLst>
          </p:cNvPr>
          <p:cNvSpPr/>
          <p:nvPr/>
        </p:nvSpPr>
        <p:spPr bwMode="auto">
          <a:xfrm rot="13499305">
            <a:off x="6986499" y="334661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0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185E7-F9FB-42BF-55E3-3A0742FF9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4" b="12658"/>
          <a:stretch/>
        </p:blipFill>
        <p:spPr>
          <a:xfrm>
            <a:off x="2743200" y="285750"/>
            <a:ext cx="3657600" cy="403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1E6E1-CF26-DCB5-7A9D-D70EFF88174E}"/>
              </a:ext>
            </a:extLst>
          </p:cNvPr>
          <p:cNvSpPr txBox="1"/>
          <p:nvPr/>
        </p:nvSpPr>
        <p:spPr>
          <a:xfrm>
            <a:off x="1600200" y="4148435"/>
            <a:ext cx="88998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m</a:t>
            </a: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087289CE-6846-A599-0CA2-BD5BFC5C83DF}"/>
              </a:ext>
            </a:extLst>
          </p:cNvPr>
          <p:cNvSpPr/>
          <p:nvPr/>
        </p:nvSpPr>
        <p:spPr bwMode="auto">
          <a:xfrm rot="11974683">
            <a:off x="5357393" y="8765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F3B1E-C0ED-8D19-3781-E6C35A6E5AA4}"/>
              </a:ext>
            </a:extLst>
          </p:cNvPr>
          <p:cNvSpPr txBox="1"/>
          <p:nvPr/>
        </p:nvSpPr>
        <p:spPr>
          <a:xfrm>
            <a:off x="2752146" y="4102269"/>
            <a:ext cx="3457999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Cephalohematoma</a:t>
            </a:r>
          </a:p>
        </p:txBody>
      </p:sp>
    </p:spTree>
    <p:extLst>
      <p:ext uri="{BB962C8B-B14F-4D97-AF65-F5344CB8AC3E}">
        <p14:creationId xmlns:p14="http://schemas.microsoft.com/office/powerpoint/2010/main" val="3138695162"/>
      </p:ext>
    </p:extLst>
  </p:cSld>
  <p:clrMapOvr>
    <a:masterClrMapping/>
  </p:clrMapOvr>
  <p:transition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F2D2-50D4-4958-9CF6-4A5393C8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NEUROBLASTOMA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25670-6C77-44B5-9D71-8DE86D6CF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6133"/>
      </p:ext>
    </p:extLst>
  </p:cSld>
  <p:clrMapOvr>
    <a:masterClrMapping/>
  </p:clrMapOvr>
  <p:transition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8B193-C4E0-27B6-6990-3C7FB4DAA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0" t="8934" r="17373" b="11900"/>
          <a:stretch/>
        </p:blipFill>
        <p:spPr>
          <a:xfrm>
            <a:off x="5029200" y="294580"/>
            <a:ext cx="3429001" cy="372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BEE43-6EE0-14FC-AACB-A6050B140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8934" r="16667" b="11900"/>
          <a:stretch/>
        </p:blipFill>
        <p:spPr>
          <a:xfrm>
            <a:off x="1066800" y="318144"/>
            <a:ext cx="3429001" cy="3722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3889C-E897-C1F9-AE60-C48D20898D17}"/>
              </a:ext>
            </a:extLst>
          </p:cNvPr>
          <p:cNvSpPr txBox="1"/>
          <p:nvPr/>
        </p:nvSpPr>
        <p:spPr>
          <a:xfrm>
            <a:off x="3348741" y="4363691"/>
            <a:ext cx="259891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Neuroblastoma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A5043-C59F-63D7-27CA-B3234AE31573}"/>
              </a:ext>
            </a:extLst>
          </p:cNvPr>
          <p:cNvSpPr txBox="1"/>
          <p:nvPr/>
        </p:nvSpPr>
        <p:spPr>
          <a:xfrm>
            <a:off x="1533615" y="4363691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1802421C-67F3-BA0A-8038-AD34291DCE39}"/>
              </a:ext>
            </a:extLst>
          </p:cNvPr>
          <p:cNvSpPr/>
          <p:nvPr/>
        </p:nvSpPr>
        <p:spPr bwMode="auto">
          <a:xfrm rot="6751032">
            <a:off x="5890483" y="26024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98A371A9-C311-2F17-7547-6D92252684E9}"/>
              </a:ext>
            </a:extLst>
          </p:cNvPr>
          <p:cNvSpPr/>
          <p:nvPr/>
        </p:nvSpPr>
        <p:spPr bwMode="auto">
          <a:xfrm rot="10341314">
            <a:off x="2513588" y="115750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4AA6113C-85B0-014B-72B5-8819227D3C21}"/>
              </a:ext>
            </a:extLst>
          </p:cNvPr>
          <p:cNvSpPr/>
          <p:nvPr/>
        </p:nvSpPr>
        <p:spPr bwMode="auto">
          <a:xfrm rot="15975621">
            <a:off x="1581471" y="232736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04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86DC5-E969-4B0D-4827-DF5963017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3" t="8518" r="17935" b="26348"/>
          <a:stretch/>
        </p:blipFill>
        <p:spPr>
          <a:xfrm>
            <a:off x="4953000" y="438150"/>
            <a:ext cx="3733800" cy="3350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5E891-79DC-FE02-4BF0-2EF2766FF1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17" t="7344" r="14804" b="28072"/>
          <a:stretch/>
        </p:blipFill>
        <p:spPr>
          <a:xfrm>
            <a:off x="609601" y="670177"/>
            <a:ext cx="3581400" cy="3118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F93B6-4157-EDAF-ED23-CAD2A904B855}"/>
              </a:ext>
            </a:extLst>
          </p:cNvPr>
          <p:cNvSpPr txBox="1"/>
          <p:nvPr/>
        </p:nvSpPr>
        <p:spPr>
          <a:xfrm>
            <a:off x="3277342" y="4548485"/>
            <a:ext cx="259891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Neuroblastoma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FF23E-B6E1-A6CE-21B8-CEFD54440356}"/>
              </a:ext>
            </a:extLst>
          </p:cNvPr>
          <p:cNvSpPr txBox="1"/>
          <p:nvPr/>
        </p:nvSpPr>
        <p:spPr>
          <a:xfrm>
            <a:off x="1462216" y="4548485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FFC04388-2D7A-1DF0-7A7B-A4E50922C637}"/>
              </a:ext>
            </a:extLst>
          </p:cNvPr>
          <p:cNvSpPr/>
          <p:nvPr/>
        </p:nvSpPr>
        <p:spPr bwMode="auto">
          <a:xfrm rot="7544873">
            <a:off x="980184" y="110343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670635E8-D5AF-3089-0EF4-0F46F876533B}"/>
              </a:ext>
            </a:extLst>
          </p:cNvPr>
          <p:cNvSpPr/>
          <p:nvPr/>
        </p:nvSpPr>
        <p:spPr bwMode="auto">
          <a:xfrm rot="8381688">
            <a:off x="6340684" y="87483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90C00748-D43F-8F44-F7E7-40A0AD1F6E1E}"/>
              </a:ext>
            </a:extLst>
          </p:cNvPr>
          <p:cNvSpPr/>
          <p:nvPr/>
        </p:nvSpPr>
        <p:spPr bwMode="auto">
          <a:xfrm rot="2381256">
            <a:off x="4393183" y="64922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59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515DE-8231-06A7-5855-438B28D5D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8" t="7500" r="10223" b="12500"/>
          <a:stretch/>
        </p:blipFill>
        <p:spPr>
          <a:xfrm>
            <a:off x="226546" y="1139042"/>
            <a:ext cx="2865417" cy="286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A7F84-42E8-9C53-86FB-ECC1C898A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8" t="13255" r="11904" b="9169"/>
          <a:stretch/>
        </p:blipFill>
        <p:spPr>
          <a:xfrm>
            <a:off x="6172200" y="1019305"/>
            <a:ext cx="2910833" cy="3104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1D1C3-F7BE-CFD9-42C7-4BEC3AE96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7" t="14286" r="13727" b="14285"/>
          <a:stretch/>
        </p:blipFill>
        <p:spPr>
          <a:xfrm>
            <a:off x="3187050" y="1139042"/>
            <a:ext cx="2769900" cy="2865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4DB1CA-031E-640D-A69B-19336DC9366A}"/>
              </a:ext>
            </a:extLst>
          </p:cNvPr>
          <p:cNvSpPr txBox="1"/>
          <p:nvPr/>
        </p:nvSpPr>
        <p:spPr>
          <a:xfrm>
            <a:off x="3277342" y="4548485"/>
            <a:ext cx="259891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Neuroblastoma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04E41-9011-B17A-197D-DAD31670F1F0}"/>
              </a:ext>
            </a:extLst>
          </p:cNvPr>
          <p:cNvSpPr txBox="1"/>
          <p:nvPr/>
        </p:nvSpPr>
        <p:spPr>
          <a:xfrm>
            <a:off x="1462216" y="4548485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</p:spTree>
    <p:extLst>
      <p:ext uri="{BB962C8B-B14F-4D97-AF65-F5344CB8AC3E}">
        <p14:creationId xmlns:p14="http://schemas.microsoft.com/office/powerpoint/2010/main" val="70639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4519" y="1013223"/>
            <a:ext cx="5622131" cy="301228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41235" y="342900"/>
            <a:ext cx="8980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</a:t>
            </a:r>
            <a:r>
              <a:rPr lang="en-US" sz="27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27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6126" y="4343400"/>
            <a:ext cx="259891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Neuroblastoma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BACAC573-BE12-4B38-87EA-B5CB6BEBDB0D}"/>
              </a:ext>
            </a:extLst>
          </p:cNvPr>
          <p:cNvSpPr/>
          <p:nvPr/>
        </p:nvSpPr>
        <p:spPr bwMode="auto">
          <a:xfrm rot="5920170">
            <a:off x="2696251" y="92594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8">
            <a:extLst>
              <a:ext uri="{FF2B5EF4-FFF2-40B4-BE49-F238E27FC236}">
                <a16:creationId xmlns:a16="http://schemas.microsoft.com/office/drawing/2014/main" id="{6A34F6A8-489F-4A7D-8C7D-7A51ED69A0B7}"/>
              </a:ext>
            </a:extLst>
          </p:cNvPr>
          <p:cNvSpPr/>
          <p:nvPr/>
        </p:nvSpPr>
        <p:spPr bwMode="auto">
          <a:xfrm rot="16845635">
            <a:off x="2424854" y="247152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11265" y="1294477"/>
            <a:ext cx="232146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32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37758"/>
      </p:ext>
    </p:extLst>
  </p:cSld>
  <p:clrMapOvr>
    <a:masterClrMapping/>
  </p:clrMapOvr>
  <p:transition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Dermoid (CYST)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57108"/>
      </p:ext>
    </p:extLst>
  </p:cSld>
  <p:clrMapOvr>
    <a:masterClrMapping/>
  </p:clrMapOvr>
  <p:transition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6D821B-D2FC-40C8-BB6B-1CDEF82EC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5" b="16399"/>
          <a:stretch/>
        </p:blipFill>
        <p:spPr bwMode="auto">
          <a:xfrm>
            <a:off x="2114550" y="400050"/>
            <a:ext cx="5227404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54CF1-6ADD-462C-A85E-1816FAEBA410}"/>
              </a:ext>
            </a:extLst>
          </p:cNvPr>
          <p:cNvSpPr txBox="1"/>
          <p:nvPr/>
        </p:nvSpPr>
        <p:spPr>
          <a:xfrm>
            <a:off x="2227371" y="4343400"/>
            <a:ext cx="83708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754BA-4B86-46C0-BCCD-9D4653985BF6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</p:spTree>
    <p:extLst>
      <p:ext uri="{BB962C8B-B14F-4D97-AF65-F5344CB8AC3E}">
        <p14:creationId xmlns:p14="http://schemas.microsoft.com/office/powerpoint/2010/main" val="1692546465"/>
      </p:ext>
    </p:extLst>
  </p:cSld>
  <p:clrMapOvr>
    <a:masterClrMapping/>
  </p:clrMapOvr>
  <p:transition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B7853A-B6D3-404E-BBDF-999A5BED4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4956" r="2362" b="26516"/>
          <a:stretch/>
        </p:blipFill>
        <p:spPr bwMode="auto">
          <a:xfrm>
            <a:off x="1473654" y="600075"/>
            <a:ext cx="6196693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BA372-837B-4BBB-A38F-25DA7C10E0B1}"/>
              </a:ext>
            </a:extLst>
          </p:cNvPr>
          <p:cNvSpPr txBox="1"/>
          <p:nvPr/>
        </p:nvSpPr>
        <p:spPr>
          <a:xfrm>
            <a:off x="2227371" y="4343400"/>
            <a:ext cx="83708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CCB42-8F44-481A-BFB1-926EF03C224C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</p:spTree>
    <p:extLst>
      <p:ext uri="{BB962C8B-B14F-4D97-AF65-F5344CB8AC3E}">
        <p14:creationId xmlns:p14="http://schemas.microsoft.com/office/powerpoint/2010/main" val="158973334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7F3C4-287C-2698-09B9-DD5909B5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6" t="18000" r="8857"/>
          <a:stretch/>
        </p:blipFill>
        <p:spPr>
          <a:xfrm>
            <a:off x="4608871" y="361950"/>
            <a:ext cx="3200400" cy="3514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F9F2E-4AA5-19D5-44A0-17C5D7C09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18000" r="7333"/>
          <a:stretch/>
        </p:blipFill>
        <p:spPr>
          <a:xfrm>
            <a:off x="1295400" y="361950"/>
            <a:ext cx="3200400" cy="3514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7CCFD-E0D5-6EE5-190A-E0C8D7AB7980}"/>
              </a:ext>
            </a:extLst>
          </p:cNvPr>
          <p:cNvSpPr txBox="1"/>
          <p:nvPr/>
        </p:nvSpPr>
        <p:spPr>
          <a:xfrm>
            <a:off x="2604254" y="4019550"/>
            <a:ext cx="3486146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Desmoplastic/ Nodular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Medulloblastoma, NEC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C1262134-DF50-A22A-01DA-67447A7129F7}"/>
              </a:ext>
            </a:extLst>
          </p:cNvPr>
          <p:cNvSpPr/>
          <p:nvPr/>
        </p:nvSpPr>
        <p:spPr bwMode="auto">
          <a:xfrm rot="13499305">
            <a:off x="2796435" y="252450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3CFF1866-C3AB-70A8-0739-4B48B28D8CF0}"/>
              </a:ext>
            </a:extLst>
          </p:cNvPr>
          <p:cNvSpPr/>
          <p:nvPr/>
        </p:nvSpPr>
        <p:spPr bwMode="auto">
          <a:xfrm rot="15484322">
            <a:off x="1780270" y="222547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699034C3-60EC-B96E-3AAF-FA4534D59E5F}"/>
              </a:ext>
            </a:extLst>
          </p:cNvPr>
          <p:cNvSpPr/>
          <p:nvPr/>
        </p:nvSpPr>
        <p:spPr bwMode="auto">
          <a:xfrm rot="13499305">
            <a:off x="6186106" y="257099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856F2AE2-3064-9AD4-DD5E-BDED45248A3C}"/>
              </a:ext>
            </a:extLst>
          </p:cNvPr>
          <p:cNvSpPr/>
          <p:nvPr/>
        </p:nvSpPr>
        <p:spPr bwMode="auto">
          <a:xfrm rot="17340154">
            <a:off x="4720943" y="212407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76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537416D-E2F3-4126-8BDE-CD9CE6DD4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20224" r="13358" b="13083"/>
          <a:stretch/>
        </p:blipFill>
        <p:spPr bwMode="auto">
          <a:xfrm>
            <a:off x="3329390" y="931853"/>
            <a:ext cx="2286000" cy="26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DFC8982-F820-4332-A7BC-5F7C18C5D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17270" r="14213" b="11091"/>
          <a:stretch/>
        </p:blipFill>
        <p:spPr bwMode="auto">
          <a:xfrm>
            <a:off x="1246729" y="931853"/>
            <a:ext cx="2016918" cy="26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82CAFDEE-1290-4D9D-8686-0C25A2E3F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14645" r="15721" b="11565"/>
          <a:stretch/>
        </p:blipFill>
        <p:spPr bwMode="auto">
          <a:xfrm>
            <a:off x="5632948" y="931854"/>
            <a:ext cx="2140721" cy="275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6BB465-E9EE-44A2-AD0B-3F5BACBECAB1}"/>
              </a:ext>
            </a:extLst>
          </p:cNvPr>
          <p:cNvSpPr txBox="1"/>
          <p:nvPr/>
        </p:nvSpPr>
        <p:spPr>
          <a:xfrm>
            <a:off x="2227371" y="4343400"/>
            <a:ext cx="83708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ECB41-9EE8-4F9F-84B9-A68267F93021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539634DF-A753-40C1-963E-6C51B883E313}"/>
              </a:ext>
            </a:extLst>
          </p:cNvPr>
          <p:cNvSpPr/>
          <p:nvPr/>
        </p:nvSpPr>
        <p:spPr bwMode="auto">
          <a:xfrm rot="19554295">
            <a:off x="1102908" y="333826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B2A6E286-C62C-4573-A183-0A77DB2B105B}"/>
              </a:ext>
            </a:extLst>
          </p:cNvPr>
          <p:cNvSpPr/>
          <p:nvPr/>
        </p:nvSpPr>
        <p:spPr bwMode="auto">
          <a:xfrm rot="19744344">
            <a:off x="3342611" y="331094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D5FF3066-E986-4092-B1F1-D213F3AC2265}"/>
              </a:ext>
            </a:extLst>
          </p:cNvPr>
          <p:cNvSpPr/>
          <p:nvPr/>
        </p:nvSpPr>
        <p:spPr bwMode="auto">
          <a:xfrm rot="8743122">
            <a:off x="2543172" y="23282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6F564B60-131C-4125-9602-E5A32647D68D}"/>
              </a:ext>
            </a:extLst>
          </p:cNvPr>
          <p:cNvSpPr/>
          <p:nvPr/>
        </p:nvSpPr>
        <p:spPr bwMode="auto">
          <a:xfrm rot="8953968">
            <a:off x="4858420" y="234544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1" name="Notched Right Arrow 8">
            <a:extLst>
              <a:ext uri="{FF2B5EF4-FFF2-40B4-BE49-F238E27FC236}">
                <a16:creationId xmlns:a16="http://schemas.microsoft.com/office/drawing/2014/main" id="{16C89729-AD02-4AB8-B057-8F2C25F48BD8}"/>
              </a:ext>
            </a:extLst>
          </p:cNvPr>
          <p:cNvSpPr/>
          <p:nvPr/>
        </p:nvSpPr>
        <p:spPr bwMode="auto">
          <a:xfrm rot="19744344">
            <a:off x="5669817" y="339254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2" name="Notched Right Arrow 8">
            <a:extLst>
              <a:ext uri="{FF2B5EF4-FFF2-40B4-BE49-F238E27FC236}">
                <a16:creationId xmlns:a16="http://schemas.microsoft.com/office/drawing/2014/main" id="{F8704709-6092-4F71-A2BD-C934E972F3AD}"/>
              </a:ext>
            </a:extLst>
          </p:cNvPr>
          <p:cNvSpPr/>
          <p:nvPr/>
        </p:nvSpPr>
        <p:spPr bwMode="auto">
          <a:xfrm rot="8953968">
            <a:off x="7243942" y="246521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33F5C-A6D4-402F-AA3A-0B0F5B377F2F}"/>
              </a:ext>
            </a:extLst>
          </p:cNvPr>
          <p:cNvSpPr txBox="1"/>
          <p:nvPr/>
        </p:nvSpPr>
        <p:spPr>
          <a:xfrm>
            <a:off x="1224647" y="931853"/>
            <a:ext cx="71795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85335C-4056-49B1-B75A-2039E03FBA02}"/>
              </a:ext>
            </a:extLst>
          </p:cNvPr>
          <p:cNvSpPr txBox="1"/>
          <p:nvPr/>
        </p:nvSpPr>
        <p:spPr>
          <a:xfrm>
            <a:off x="3303891" y="927317"/>
            <a:ext cx="49084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EA6D-B761-4E83-94E0-2AD57BEC85A1}"/>
              </a:ext>
            </a:extLst>
          </p:cNvPr>
          <p:cNvSpPr txBox="1"/>
          <p:nvPr/>
        </p:nvSpPr>
        <p:spPr>
          <a:xfrm>
            <a:off x="5617749" y="927317"/>
            <a:ext cx="92442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 +fs</a:t>
            </a:r>
          </a:p>
        </p:txBody>
      </p:sp>
    </p:spTree>
    <p:extLst>
      <p:ext uri="{BB962C8B-B14F-4D97-AF65-F5344CB8AC3E}">
        <p14:creationId xmlns:p14="http://schemas.microsoft.com/office/powerpoint/2010/main" val="209260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F6752D0-7F3B-4A3E-89B0-4C1ACD489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18056" r="9349" b="16667"/>
          <a:stretch/>
        </p:blipFill>
        <p:spPr bwMode="auto">
          <a:xfrm>
            <a:off x="1523595" y="914400"/>
            <a:ext cx="327700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E7D07413-3180-43B9-B781-56DA914AE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20793" r="18663" b="17920"/>
          <a:stretch/>
        </p:blipFill>
        <p:spPr bwMode="auto">
          <a:xfrm>
            <a:off x="5029200" y="857250"/>
            <a:ext cx="26289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441AF-F42C-4106-A35A-922F4C8DBF14}"/>
              </a:ext>
            </a:extLst>
          </p:cNvPr>
          <p:cNvSpPr txBox="1"/>
          <p:nvPr/>
        </p:nvSpPr>
        <p:spPr>
          <a:xfrm>
            <a:off x="2227371" y="4343400"/>
            <a:ext cx="83708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EF76A-3516-4C7B-B6DF-8D6C196B25CA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0F6C1537-64EB-4605-9D2A-DF5051EAABBD}"/>
              </a:ext>
            </a:extLst>
          </p:cNvPr>
          <p:cNvSpPr/>
          <p:nvPr/>
        </p:nvSpPr>
        <p:spPr bwMode="auto">
          <a:xfrm rot="19744344">
            <a:off x="2045518" y="25976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E86679ED-0C0A-452B-8DCF-4FAA7E31D597}"/>
              </a:ext>
            </a:extLst>
          </p:cNvPr>
          <p:cNvSpPr/>
          <p:nvPr/>
        </p:nvSpPr>
        <p:spPr bwMode="auto">
          <a:xfrm rot="8953968">
            <a:off x="3867818" y="151097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DFC66DE2-64BB-4565-878B-FA45EA33EA1E}"/>
              </a:ext>
            </a:extLst>
          </p:cNvPr>
          <p:cNvSpPr/>
          <p:nvPr/>
        </p:nvSpPr>
        <p:spPr bwMode="auto">
          <a:xfrm rot="19744344">
            <a:off x="5201996" y="25712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6FBA186F-DA33-43C2-8E2F-A8CD24644A16}"/>
              </a:ext>
            </a:extLst>
          </p:cNvPr>
          <p:cNvSpPr/>
          <p:nvPr/>
        </p:nvSpPr>
        <p:spPr bwMode="auto">
          <a:xfrm rot="8953968">
            <a:off x="7123144" y="139667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8FBD5-523B-49CF-84B4-A9C2ADC42189}"/>
              </a:ext>
            </a:extLst>
          </p:cNvPr>
          <p:cNvSpPr txBox="1"/>
          <p:nvPr/>
        </p:nvSpPr>
        <p:spPr>
          <a:xfrm>
            <a:off x="2800717" y="545068"/>
            <a:ext cx="72276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EF8EF-7DFF-4000-8991-BAAE503E10C7}"/>
              </a:ext>
            </a:extLst>
          </p:cNvPr>
          <p:cNvSpPr txBox="1"/>
          <p:nvPr/>
        </p:nvSpPr>
        <p:spPr>
          <a:xfrm>
            <a:off x="5986020" y="533663"/>
            <a:ext cx="71526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110375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rightguideminis.com/contents/media/l_IM0017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8222" r="15476"/>
          <a:stretch/>
        </p:blipFill>
        <p:spPr bwMode="auto">
          <a:xfrm>
            <a:off x="2789915" y="628650"/>
            <a:ext cx="38766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437F9-5F48-4A6E-94ED-013E4790D74D}"/>
              </a:ext>
            </a:extLst>
          </p:cNvPr>
          <p:cNvSpPr txBox="1"/>
          <p:nvPr/>
        </p:nvSpPr>
        <p:spPr>
          <a:xfrm>
            <a:off x="3631480" y="4343400"/>
            <a:ext cx="219354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Bag of Pearls</a:t>
            </a:r>
          </a:p>
        </p:txBody>
      </p:sp>
    </p:spTree>
    <p:extLst>
      <p:ext uri="{BB962C8B-B14F-4D97-AF65-F5344CB8AC3E}">
        <p14:creationId xmlns:p14="http://schemas.microsoft.com/office/powerpoint/2010/main" val="2064523674"/>
      </p:ext>
    </p:extLst>
  </p:cSld>
  <p:clrMapOvr>
    <a:masterClrMapping/>
  </p:clrMapOvr>
  <p:transition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8696" b="15217"/>
          <a:stretch/>
        </p:blipFill>
        <p:spPr bwMode="auto">
          <a:xfrm>
            <a:off x="1545534" y="737981"/>
            <a:ext cx="2738232" cy="281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b="14468"/>
          <a:stretch/>
        </p:blipFill>
        <p:spPr bwMode="auto">
          <a:xfrm>
            <a:off x="4296253" y="737981"/>
            <a:ext cx="3314700" cy="281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06CBB-73B3-445B-90D0-95B44FA0CB3C}"/>
              </a:ext>
            </a:extLst>
          </p:cNvPr>
          <p:cNvSpPr txBox="1"/>
          <p:nvPr/>
        </p:nvSpPr>
        <p:spPr>
          <a:xfrm>
            <a:off x="2227371" y="4343400"/>
            <a:ext cx="83708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CE57E-B168-4D17-B65E-8F8D6D3BFDBA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63C2E220-786D-4828-B02F-FBE68D72B28B}"/>
              </a:ext>
            </a:extLst>
          </p:cNvPr>
          <p:cNvSpPr/>
          <p:nvPr/>
        </p:nvSpPr>
        <p:spPr bwMode="auto">
          <a:xfrm rot="8527367">
            <a:off x="2856007" y="113468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1135E56A-C237-41E6-ADC3-882B336878DD}"/>
              </a:ext>
            </a:extLst>
          </p:cNvPr>
          <p:cNvSpPr/>
          <p:nvPr/>
        </p:nvSpPr>
        <p:spPr bwMode="auto">
          <a:xfrm rot="8953968">
            <a:off x="5899935" y="116807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9533C-7203-4314-A51F-A074FED98324}"/>
              </a:ext>
            </a:extLst>
          </p:cNvPr>
          <p:cNvSpPr txBox="1"/>
          <p:nvPr/>
        </p:nvSpPr>
        <p:spPr>
          <a:xfrm>
            <a:off x="2284534" y="3363603"/>
            <a:ext cx="72276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225C7-F31A-4A5C-8299-D57DEB583C3B}"/>
              </a:ext>
            </a:extLst>
          </p:cNvPr>
          <p:cNvSpPr txBox="1"/>
          <p:nvPr/>
        </p:nvSpPr>
        <p:spPr>
          <a:xfrm>
            <a:off x="5595973" y="3363603"/>
            <a:ext cx="71526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3414925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t="6249" r="15218" b="2084"/>
          <a:stretch/>
        </p:blipFill>
        <p:spPr bwMode="auto">
          <a:xfrm>
            <a:off x="3600450" y="1143000"/>
            <a:ext cx="1943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5555" r="13166"/>
          <a:stretch/>
        </p:blipFill>
        <p:spPr bwMode="auto">
          <a:xfrm>
            <a:off x="5772150" y="1143000"/>
            <a:ext cx="207084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10001" r="14001" b="3999"/>
          <a:stretch/>
        </p:blipFill>
        <p:spPr bwMode="auto">
          <a:xfrm>
            <a:off x="1314450" y="1200150"/>
            <a:ext cx="2057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0DEFD-DFA0-4645-80D6-96225E093676}"/>
              </a:ext>
            </a:extLst>
          </p:cNvPr>
          <p:cNvSpPr txBox="1"/>
          <p:nvPr/>
        </p:nvSpPr>
        <p:spPr>
          <a:xfrm>
            <a:off x="2227371" y="4343400"/>
            <a:ext cx="83708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B142E-DE07-4871-8BE3-5C6EA767516D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3512176F-DCAC-4A0A-B439-BE544EBC4360}"/>
              </a:ext>
            </a:extLst>
          </p:cNvPr>
          <p:cNvSpPr/>
          <p:nvPr/>
        </p:nvSpPr>
        <p:spPr bwMode="auto">
          <a:xfrm rot="2621150">
            <a:off x="1067291" y="128163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9908B0A7-5D92-4065-BC78-D2C2F95F8F3C}"/>
              </a:ext>
            </a:extLst>
          </p:cNvPr>
          <p:cNvSpPr/>
          <p:nvPr/>
        </p:nvSpPr>
        <p:spPr bwMode="auto">
          <a:xfrm rot="2645118">
            <a:off x="3351963" y="134022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E439DB51-23B7-4138-B899-50B3899A3CBF}"/>
              </a:ext>
            </a:extLst>
          </p:cNvPr>
          <p:cNvSpPr/>
          <p:nvPr/>
        </p:nvSpPr>
        <p:spPr bwMode="auto">
          <a:xfrm rot="2645118">
            <a:off x="5544793" y="136568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6E428-73B1-4EF6-BA42-4D974B7BF793}"/>
              </a:ext>
            </a:extLst>
          </p:cNvPr>
          <p:cNvSpPr txBox="1"/>
          <p:nvPr/>
        </p:nvSpPr>
        <p:spPr>
          <a:xfrm>
            <a:off x="6345362" y="701062"/>
            <a:ext cx="92442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C5169-E113-4412-A881-9510243D4F4A}"/>
              </a:ext>
            </a:extLst>
          </p:cNvPr>
          <p:cNvSpPr txBox="1"/>
          <p:nvPr/>
        </p:nvSpPr>
        <p:spPr>
          <a:xfrm>
            <a:off x="4114088" y="725075"/>
            <a:ext cx="49084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16BC-76B6-422C-8D5A-6D51369241CE}"/>
              </a:ext>
            </a:extLst>
          </p:cNvPr>
          <p:cNvSpPr txBox="1"/>
          <p:nvPr/>
        </p:nvSpPr>
        <p:spPr>
          <a:xfrm>
            <a:off x="1947640" y="725075"/>
            <a:ext cx="71795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</p:spTree>
    <p:extLst>
      <p:ext uri="{BB962C8B-B14F-4D97-AF65-F5344CB8AC3E}">
        <p14:creationId xmlns:p14="http://schemas.microsoft.com/office/powerpoint/2010/main" val="337594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66" r="37501" b="26667"/>
          <a:stretch/>
        </p:blipFill>
        <p:spPr bwMode="auto">
          <a:xfrm>
            <a:off x="1200150" y="80010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8333" r="30001" b="13334"/>
          <a:stretch/>
        </p:blipFill>
        <p:spPr bwMode="auto">
          <a:xfrm>
            <a:off x="4857750" y="914400"/>
            <a:ext cx="2829911" cy="289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34564-E2C9-4377-AFD1-E0DC154BE233}"/>
              </a:ext>
            </a:extLst>
          </p:cNvPr>
          <p:cNvSpPr txBox="1"/>
          <p:nvPr/>
        </p:nvSpPr>
        <p:spPr>
          <a:xfrm>
            <a:off x="2156839" y="4343400"/>
            <a:ext cx="978153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</a:t>
            </a:r>
            <a:r>
              <a:rPr lang="en-US" sz="3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3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CE54C-D69F-43E5-B57D-567ECCC7DBD4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A10B3C6C-7668-4513-8C7B-76B809FBA182}"/>
              </a:ext>
            </a:extLst>
          </p:cNvPr>
          <p:cNvSpPr/>
          <p:nvPr/>
        </p:nvSpPr>
        <p:spPr bwMode="auto">
          <a:xfrm rot="9062590">
            <a:off x="3468898" y="87296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A3184448-1E0F-4A7D-BA57-81D84E274CF1}"/>
              </a:ext>
            </a:extLst>
          </p:cNvPr>
          <p:cNvSpPr/>
          <p:nvPr/>
        </p:nvSpPr>
        <p:spPr bwMode="auto">
          <a:xfrm rot="8934739">
            <a:off x="6699504" y="86198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3F79279C-FA0B-4FED-B6E2-A6AC5B34DBB9}"/>
              </a:ext>
            </a:extLst>
          </p:cNvPr>
          <p:cNvSpPr/>
          <p:nvPr/>
        </p:nvSpPr>
        <p:spPr bwMode="auto">
          <a:xfrm rot="1963883">
            <a:off x="2000493" y="89208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B802DD39-3D50-40D1-B42C-619F15E1E4B4}"/>
              </a:ext>
            </a:extLst>
          </p:cNvPr>
          <p:cNvSpPr/>
          <p:nvPr/>
        </p:nvSpPr>
        <p:spPr bwMode="auto">
          <a:xfrm rot="2573024">
            <a:off x="5175395" y="84838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97680"/>
      </p:ext>
    </p:extLst>
  </p:cSld>
  <p:clrMapOvr>
    <a:masterClrMapping/>
  </p:clrMapOvr>
  <p:transition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17187" r="10290" b="28125"/>
          <a:stretch/>
        </p:blipFill>
        <p:spPr bwMode="auto">
          <a:xfrm>
            <a:off x="1543050" y="1371600"/>
            <a:ext cx="285750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2500" r="10937" b="32812"/>
          <a:stretch/>
        </p:blipFill>
        <p:spPr bwMode="auto">
          <a:xfrm>
            <a:off x="4972050" y="1371600"/>
            <a:ext cx="2857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0F922-7244-4AC2-BEA0-C212E2D0B3CB}"/>
              </a:ext>
            </a:extLst>
          </p:cNvPr>
          <p:cNvSpPr txBox="1"/>
          <p:nvPr/>
        </p:nvSpPr>
        <p:spPr>
          <a:xfrm>
            <a:off x="2258630" y="4343400"/>
            <a:ext cx="77457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DFB97-AB12-4FEC-8244-D73D0B7DAA3F}"/>
              </a:ext>
            </a:extLst>
          </p:cNvPr>
          <p:cNvSpPr txBox="1"/>
          <p:nvPr/>
        </p:nvSpPr>
        <p:spPr>
          <a:xfrm>
            <a:off x="3953841" y="4343400"/>
            <a:ext cx="15488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Dermoid</a:t>
            </a: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EC810225-B18C-4D95-9965-9C00DB744016}"/>
              </a:ext>
            </a:extLst>
          </p:cNvPr>
          <p:cNvSpPr/>
          <p:nvPr/>
        </p:nvSpPr>
        <p:spPr bwMode="auto">
          <a:xfrm rot="9062590">
            <a:off x="2930883" y="110156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46DFD219-5A66-4E0F-9E81-C2BADC1397B0}"/>
              </a:ext>
            </a:extLst>
          </p:cNvPr>
          <p:cNvSpPr/>
          <p:nvPr/>
        </p:nvSpPr>
        <p:spPr bwMode="auto">
          <a:xfrm rot="9062590">
            <a:off x="6417033" y="133016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34793"/>
      </p:ext>
    </p:extLst>
  </p:cSld>
  <p:clrMapOvr>
    <a:masterClrMapping/>
  </p:clrMapOvr>
  <p:transition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44126" y="1294477"/>
            <a:ext cx="2255747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33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62678"/>
      </p:ext>
    </p:extLst>
  </p:cSld>
  <p:clrMapOvr>
    <a:masterClrMapping/>
  </p:clrMapOvr>
  <p:transition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5F43D0-64CA-3EEC-056D-B25202B9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14583" r="18750" b="10416"/>
          <a:stretch/>
        </p:blipFill>
        <p:spPr>
          <a:xfrm>
            <a:off x="512315" y="1047750"/>
            <a:ext cx="2133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40995-1DEC-02D1-AD0D-FC51696F0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8" t="12500" r="16062" b="12500"/>
          <a:stretch/>
        </p:blipFill>
        <p:spPr>
          <a:xfrm>
            <a:off x="2955340" y="1015475"/>
            <a:ext cx="2286001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19308-C30D-FA97-E569-E26695708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76" t="13701" r="11079" b="11240"/>
          <a:stretch/>
        </p:blipFill>
        <p:spPr>
          <a:xfrm>
            <a:off x="5592887" y="1015474"/>
            <a:ext cx="3017713" cy="2745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B9C204-D464-1660-DF8A-7EDE14ACC3BD}"/>
              </a:ext>
            </a:extLst>
          </p:cNvPr>
          <p:cNvSpPr txBox="1"/>
          <p:nvPr/>
        </p:nvSpPr>
        <p:spPr>
          <a:xfrm>
            <a:off x="1290243" y="3864917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73215AAB-4BAF-439C-B575-E4C50434DDAF}"/>
              </a:ext>
            </a:extLst>
          </p:cNvPr>
          <p:cNvSpPr/>
          <p:nvPr/>
        </p:nvSpPr>
        <p:spPr bwMode="auto">
          <a:xfrm rot="8088756">
            <a:off x="1587348" y="214419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2E7980FD-AC00-90AB-708B-E55BAF5516B7}"/>
              </a:ext>
            </a:extLst>
          </p:cNvPr>
          <p:cNvSpPr/>
          <p:nvPr/>
        </p:nvSpPr>
        <p:spPr bwMode="auto">
          <a:xfrm rot="4257225">
            <a:off x="3862989" y="186458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8B5D3-B351-DA47-CEFA-C7BC30C7369A}"/>
              </a:ext>
            </a:extLst>
          </p:cNvPr>
          <p:cNvSpPr txBox="1"/>
          <p:nvPr/>
        </p:nvSpPr>
        <p:spPr>
          <a:xfrm>
            <a:off x="2655249" y="1057178"/>
            <a:ext cx="2715936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Node of </a:t>
            </a: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Rouvier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1F72CE59-897E-8EAB-CC16-E652F666D414}"/>
              </a:ext>
            </a:extLst>
          </p:cNvPr>
          <p:cNvSpPr/>
          <p:nvPr/>
        </p:nvSpPr>
        <p:spPr bwMode="auto">
          <a:xfrm rot="2293114">
            <a:off x="6296840" y="179190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02295-4D2B-D343-16C8-EDFC01EFE42B}"/>
              </a:ext>
            </a:extLst>
          </p:cNvPr>
          <p:cNvSpPr txBox="1"/>
          <p:nvPr/>
        </p:nvSpPr>
        <p:spPr>
          <a:xfrm>
            <a:off x="805669" y="4398317"/>
            <a:ext cx="750808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Retropharyngeal Phlegmon and Lymphadenitis</a:t>
            </a:r>
          </a:p>
        </p:txBody>
      </p:sp>
    </p:spTree>
    <p:extLst>
      <p:ext uri="{BB962C8B-B14F-4D97-AF65-F5344CB8AC3E}">
        <p14:creationId xmlns:p14="http://schemas.microsoft.com/office/powerpoint/2010/main" val="162810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5F43D0-64CA-3EEC-056D-B25202B9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14583" r="18750" b="10416"/>
          <a:stretch/>
        </p:blipFill>
        <p:spPr>
          <a:xfrm>
            <a:off x="512315" y="1047750"/>
            <a:ext cx="213360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B9C204-D464-1660-DF8A-7EDE14ACC3BD}"/>
              </a:ext>
            </a:extLst>
          </p:cNvPr>
          <p:cNvSpPr txBox="1"/>
          <p:nvPr/>
        </p:nvSpPr>
        <p:spPr>
          <a:xfrm>
            <a:off x="1290243" y="3864917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73215AAB-4BAF-439C-B575-E4C50434DDAF}"/>
              </a:ext>
            </a:extLst>
          </p:cNvPr>
          <p:cNvSpPr/>
          <p:nvPr/>
        </p:nvSpPr>
        <p:spPr bwMode="auto">
          <a:xfrm rot="8088756">
            <a:off x="1587348" y="214419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02295-4D2B-D343-16C8-EDFC01EFE42B}"/>
              </a:ext>
            </a:extLst>
          </p:cNvPr>
          <p:cNvSpPr txBox="1"/>
          <p:nvPr/>
        </p:nvSpPr>
        <p:spPr>
          <a:xfrm>
            <a:off x="805669" y="4398317"/>
            <a:ext cx="750808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Retropharyngeal Phlegmon and Lymphadenitis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FDF65-CEAB-ABAD-C19A-6258BE3E7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30" y="209550"/>
            <a:ext cx="4201420" cy="379844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C0B002-5A7B-73BB-8308-6353482C8DB6}"/>
              </a:ext>
            </a:extLst>
          </p:cNvPr>
          <p:cNvSpPr/>
          <p:nvPr/>
        </p:nvSpPr>
        <p:spPr bwMode="auto">
          <a:xfrm>
            <a:off x="5063498" y="2609850"/>
            <a:ext cx="1494526" cy="161925"/>
          </a:xfrm>
          <a:custGeom>
            <a:avLst/>
            <a:gdLst>
              <a:gd name="connsiteX0" fmla="*/ 3802 w 1494526"/>
              <a:gd name="connsiteY0" fmla="*/ 95250 h 161925"/>
              <a:gd name="connsiteX1" fmla="*/ 37140 w 1494526"/>
              <a:gd name="connsiteY1" fmla="*/ 100013 h 161925"/>
              <a:gd name="connsiteX2" fmla="*/ 80002 w 1494526"/>
              <a:gd name="connsiteY2" fmla="*/ 114300 h 161925"/>
              <a:gd name="connsiteX3" fmla="*/ 99052 w 1494526"/>
              <a:gd name="connsiteY3" fmla="*/ 119063 h 161925"/>
              <a:gd name="connsiteX4" fmla="*/ 127627 w 1494526"/>
              <a:gd name="connsiteY4" fmla="*/ 128588 h 161925"/>
              <a:gd name="connsiteX5" fmla="*/ 227640 w 1494526"/>
              <a:gd name="connsiteY5" fmla="*/ 133350 h 161925"/>
              <a:gd name="connsiteX6" fmla="*/ 246690 w 1494526"/>
              <a:gd name="connsiteY6" fmla="*/ 142875 h 161925"/>
              <a:gd name="connsiteX7" fmla="*/ 299077 w 1494526"/>
              <a:gd name="connsiteY7" fmla="*/ 152400 h 161925"/>
              <a:gd name="connsiteX8" fmla="*/ 551490 w 1494526"/>
              <a:gd name="connsiteY8" fmla="*/ 157163 h 161925"/>
              <a:gd name="connsiteX9" fmla="*/ 680077 w 1494526"/>
              <a:gd name="connsiteY9" fmla="*/ 147638 h 161925"/>
              <a:gd name="connsiteX10" fmla="*/ 703890 w 1494526"/>
              <a:gd name="connsiteY10" fmla="*/ 138113 h 161925"/>
              <a:gd name="connsiteX11" fmla="*/ 718177 w 1494526"/>
              <a:gd name="connsiteY11" fmla="*/ 133350 h 161925"/>
              <a:gd name="connsiteX12" fmla="*/ 889627 w 1494526"/>
              <a:gd name="connsiteY12" fmla="*/ 138113 h 161925"/>
              <a:gd name="connsiteX13" fmla="*/ 942015 w 1494526"/>
              <a:gd name="connsiteY13" fmla="*/ 147638 h 161925"/>
              <a:gd name="connsiteX14" fmla="*/ 975352 w 1494526"/>
              <a:gd name="connsiteY14" fmla="*/ 152400 h 161925"/>
              <a:gd name="connsiteX15" fmla="*/ 994402 w 1494526"/>
              <a:gd name="connsiteY15" fmla="*/ 157163 h 161925"/>
              <a:gd name="connsiteX16" fmla="*/ 1042027 w 1494526"/>
              <a:gd name="connsiteY16" fmla="*/ 161925 h 161925"/>
              <a:gd name="connsiteX17" fmla="*/ 1189665 w 1494526"/>
              <a:gd name="connsiteY17" fmla="*/ 157163 h 161925"/>
              <a:gd name="connsiteX18" fmla="*/ 1218240 w 1494526"/>
              <a:gd name="connsiteY18" fmla="*/ 147638 h 161925"/>
              <a:gd name="connsiteX19" fmla="*/ 1242052 w 1494526"/>
              <a:gd name="connsiteY19" fmla="*/ 142875 h 161925"/>
              <a:gd name="connsiteX20" fmla="*/ 1270627 w 1494526"/>
              <a:gd name="connsiteY20" fmla="*/ 133350 h 161925"/>
              <a:gd name="connsiteX21" fmla="*/ 1365877 w 1494526"/>
              <a:gd name="connsiteY21" fmla="*/ 123825 h 161925"/>
              <a:gd name="connsiteX22" fmla="*/ 1389690 w 1494526"/>
              <a:gd name="connsiteY22" fmla="*/ 119063 h 161925"/>
              <a:gd name="connsiteX23" fmla="*/ 1418265 w 1494526"/>
              <a:gd name="connsiteY23" fmla="*/ 104775 h 161925"/>
              <a:gd name="connsiteX24" fmla="*/ 1437315 w 1494526"/>
              <a:gd name="connsiteY24" fmla="*/ 100013 h 161925"/>
              <a:gd name="connsiteX25" fmla="*/ 1451602 w 1494526"/>
              <a:gd name="connsiteY25" fmla="*/ 90488 h 161925"/>
              <a:gd name="connsiteX26" fmla="*/ 1465890 w 1494526"/>
              <a:gd name="connsiteY26" fmla="*/ 85725 h 161925"/>
              <a:gd name="connsiteX27" fmla="*/ 1494465 w 1494526"/>
              <a:gd name="connsiteY27" fmla="*/ 57150 h 161925"/>
              <a:gd name="connsiteX28" fmla="*/ 1480177 w 1494526"/>
              <a:gd name="connsiteY28" fmla="*/ 42863 h 161925"/>
              <a:gd name="connsiteX29" fmla="*/ 1432552 w 1494526"/>
              <a:gd name="connsiteY29" fmla="*/ 52388 h 161925"/>
              <a:gd name="connsiteX30" fmla="*/ 1418265 w 1494526"/>
              <a:gd name="connsiteY30" fmla="*/ 66675 h 161925"/>
              <a:gd name="connsiteX31" fmla="*/ 1161090 w 1494526"/>
              <a:gd name="connsiteY31" fmla="*/ 61913 h 161925"/>
              <a:gd name="connsiteX32" fmla="*/ 1132515 w 1494526"/>
              <a:gd name="connsiteY32" fmla="*/ 38100 h 161925"/>
              <a:gd name="connsiteX33" fmla="*/ 1113465 w 1494526"/>
              <a:gd name="connsiteY33" fmla="*/ 33338 h 161925"/>
              <a:gd name="connsiteX34" fmla="*/ 1080127 w 1494526"/>
              <a:gd name="connsiteY34" fmla="*/ 23813 h 161925"/>
              <a:gd name="connsiteX35" fmla="*/ 1065840 w 1494526"/>
              <a:gd name="connsiteY35" fmla="*/ 19050 h 161925"/>
              <a:gd name="connsiteX36" fmla="*/ 884865 w 1494526"/>
              <a:gd name="connsiteY36" fmla="*/ 14288 h 161925"/>
              <a:gd name="connsiteX37" fmla="*/ 832477 w 1494526"/>
              <a:gd name="connsiteY37" fmla="*/ 9525 h 161925"/>
              <a:gd name="connsiteX38" fmla="*/ 789615 w 1494526"/>
              <a:gd name="connsiteY38" fmla="*/ 4763 h 161925"/>
              <a:gd name="connsiteX39" fmla="*/ 641977 w 1494526"/>
              <a:gd name="connsiteY39" fmla="*/ 0 h 161925"/>
              <a:gd name="connsiteX40" fmla="*/ 408615 w 1494526"/>
              <a:gd name="connsiteY40" fmla="*/ 4763 h 161925"/>
              <a:gd name="connsiteX41" fmla="*/ 375277 w 1494526"/>
              <a:gd name="connsiteY41" fmla="*/ 14288 h 161925"/>
              <a:gd name="connsiteX42" fmla="*/ 337177 w 1494526"/>
              <a:gd name="connsiteY42" fmla="*/ 19050 h 161925"/>
              <a:gd name="connsiteX43" fmla="*/ 284790 w 1494526"/>
              <a:gd name="connsiteY43" fmla="*/ 28575 h 161925"/>
              <a:gd name="connsiteX44" fmla="*/ 246690 w 1494526"/>
              <a:gd name="connsiteY44" fmla="*/ 33338 h 161925"/>
              <a:gd name="connsiteX45" fmla="*/ 203827 w 1494526"/>
              <a:gd name="connsiteY45" fmla="*/ 47625 h 161925"/>
              <a:gd name="connsiteX46" fmla="*/ 189540 w 1494526"/>
              <a:gd name="connsiteY46" fmla="*/ 52388 h 161925"/>
              <a:gd name="connsiteX47" fmla="*/ 146677 w 1494526"/>
              <a:gd name="connsiteY47" fmla="*/ 57150 h 161925"/>
              <a:gd name="connsiteX48" fmla="*/ 132390 w 1494526"/>
              <a:gd name="connsiteY48" fmla="*/ 61913 h 161925"/>
              <a:gd name="connsiteX49" fmla="*/ 3802 w 1494526"/>
              <a:gd name="connsiteY49" fmla="*/ 9525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94526" h="161925">
                <a:moveTo>
                  <a:pt x="3802" y="95250"/>
                </a:moveTo>
                <a:cubicBezTo>
                  <a:pt x="-12073" y="101600"/>
                  <a:pt x="26202" y="97489"/>
                  <a:pt x="37140" y="100013"/>
                </a:cubicBezTo>
                <a:cubicBezTo>
                  <a:pt x="98917" y="114270"/>
                  <a:pt x="41971" y="104791"/>
                  <a:pt x="80002" y="114300"/>
                </a:cubicBezTo>
                <a:cubicBezTo>
                  <a:pt x="86352" y="115888"/>
                  <a:pt x="92783" y="117182"/>
                  <a:pt x="99052" y="119063"/>
                </a:cubicBezTo>
                <a:cubicBezTo>
                  <a:pt x="108669" y="121948"/>
                  <a:pt x="117598" y="128110"/>
                  <a:pt x="127627" y="128588"/>
                </a:cubicBezTo>
                <a:lnTo>
                  <a:pt x="227640" y="133350"/>
                </a:lnTo>
                <a:cubicBezTo>
                  <a:pt x="233990" y="136525"/>
                  <a:pt x="240165" y="140078"/>
                  <a:pt x="246690" y="142875"/>
                </a:cubicBezTo>
                <a:cubicBezTo>
                  <a:pt x="262825" y="149790"/>
                  <a:pt x="282240" y="151848"/>
                  <a:pt x="299077" y="152400"/>
                </a:cubicBezTo>
                <a:cubicBezTo>
                  <a:pt x="383184" y="155158"/>
                  <a:pt x="467352" y="155575"/>
                  <a:pt x="551490" y="157163"/>
                </a:cubicBezTo>
                <a:cubicBezTo>
                  <a:pt x="565765" y="156514"/>
                  <a:pt x="644808" y="158218"/>
                  <a:pt x="680077" y="147638"/>
                </a:cubicBezTo>
                <a:cubicBezTo>
                  <a:pt x="688266" y="145182"/>
                  <a:pt x="695885" y="141115"/>
                  <a:pt x="703890" y="138113"/>
                </a:cubicBezTo>
                <a:cubicBezTo>
                  <a:pt x="708590" y="136350"/>
                  <a:pt x="713415" y="134938"/>
                  <a:pt x="718177" y="133350"/>
                </a:cubicBezTo>
                <a:lnTo>
                  <a:pt x="889627" y="138113"/>
                </a:lnTo>
                <a:cubicBezTo>
                  <a:pt x="900754" y="138643"/>
                  <a:pt x="930053" y="145644"/>
                  <a:pt x="942015" y="147638"/>
                </a:cubicBezTo>
                <a:cubicBezTo>
                  <a:pt x="953087" y="149483"/>
                  <a:pt x="964308" y="150392"/>
                  <a:pt x="975352" y="152400"/>
                </a:cubicBezTo>
                <a:cubicBezTo>
                  <a:pt x="981792" y="153571"/>
                  <a:pt x="987922" y="156237"/>
                  <a:pt x="994402" y="157163"/>
                </a:cubicBezTo>
                <a:cubicBezTo>
                  <a:pt x="1010196" y="159419"/>
                  <a:pt x="1026152" y="160338"/>
                  <a:pt x="1042027" y="161925"/>
                </a:cubicBezTo>
                <a:cubicBezTo>
                  <a:pt x="1091240" y="160338"/>
                  <a:pt x="1140588" y="161142"/>
                  <a:pt x="1189665" y="157163"/>
                </a:cubicBezTo>
                <a:cubicBezTo>
                  <a:pt x="1199672" y="156352"/>
                  <a:pt x="1208395" y="149607"/>
                  <a:pt x="1218240" y="147638"/>
                </a:cubicBezTo>
                <a:cubicBezTo>
                  <a:pt x="1226177" y="146050"/>
                  <a:pt x="1234243" y="145005"/>
                  <a:pt x="1242052" y="142875"/>
                </a:cubicBezTo>
                <a:cubicBezTo>
                  <a:pt x="1251738" y="140233"/>
                  <a:pt x="1260704" y="134877"/>
                  <a:pt x="1270627" y="133350"/>
                </a:cubicBezTo>
                <a:cubicBezTo>
                  <a:pt x="1302164" y="128498"/>
                  <a:pt x="1334196" y="127627"/>
                  <a:pt x="1365877" y="123825"/>
                </a:cubicBezTo>
                <a:cubicBezTo>
                  <a:pt x="1373914" y="122861"/>
                  <a:pt x="1381752" y="120650"/>
                  <a:pt x="1389690" y="119063"/>
                </a:cubicBezTo>
                <a:cubicBezTo>
                  <a:pt x="1399215" y="114300"/>
                  <a:pt x="1408377" y="108730"/>
                  <a:pt x="1418265" y="104775"/>
                </a:cubicBezTo>
                <a:cubicBezTo>
                  <a:pt x="1424342" y="102344"/>
                  <a:pt x="1431299" y="102591"/>
                  <a:pt x="1437315" y="100013"/>
                </a:cubicBezTo>
                <a:cubicBezTo>
                  <a:pt x="1442576" y="97758"/>
                  <a:pt x="1446483" y="93048"/>
                  <a:pt x="1451602" y="90488"/>
                </a:cubicBezTo>
                <a:cubicBezTo>
                  <a:pt x="1456092" y="88243"/>
                  <a:pt x="1461127" y="87313"/>
                  <a:pt x="1465890" y="85725"/>
                </a:cubicBezTo>
                <a:cubicBezTo>
                  <a:pt x="1468059" y="84098"/>
                  <a:pt x="1496013" y="66436"/>
                  <a:pt x="1494465" y="57150"/>
                </a:cubicBezTo>
                <a:cubicBezTo>
                  <a:pt x="1493358" y="50506"/>
                  <a:pt x="1484940" y="47625"/>
                  <a:pt x="1480177" y="42863"/>
                </a:cubicBezTo>
                <a:cubicBezTo>
                  <a:pt x="1477349" y="43267"/>
                  <a:pt x="1441622" y="46342"/>
                  <a:pt x="1432552" y="52388"/>
                </a:cubicBezTo>
                <a:cubicBezTo>
                  <a:pt x="1426948" y="56124"/>
                  <a:pt x="1423027" y="61913"/>
                  <a:pt x="1418265" y="66675"/>
                </a:cubicBezTo>
                <a:cubicBezTo>
                  <a:pt x="1332540" y="65088"/>
                  <a:pt x="1246711" y="66419"/>
                  <a:pt x="1161090" y="61913"/>
                </a:cubicBezTo>
                <a:cubicBezTo>
                  <a:pt x="1151867" y="61428"/>
                  <a:pt x="1138295" y="41403"/>
                  <a:pt x="1132515" y="38100"/>
                </a:cubicBezTo>
                <a:cubicBezTo>
                  <a:pt x="1126832" y="34853"/>
                  <a:pt x="1119780" y="35060"/>
                  <a:pt x="1113465" y="33338"/>
                </a:cubicBezTo>
                <a:cubicBezTo>
                  <a:pt x="1102315" y="30297"/>
                  <a:pt x="1091197" y="27134"/>
                  <a:pt x="1080127" y="23813"/>
                </a:cubicBezTo>
                <a:cubicBezTo>
                  <a:pt x="1075319" y="22370"/>
                  <a:pt x="1070854" y="19295"/>
                  <a:pt x="1065840" y="19050"/>
                </a:cubicBezTo>
                <a:cubicBezTo>
                  <a:pt x="1005566" y="16110"/>
                  <a:pt x="945190" y="15875"/>
                  <a:pt x="884865" y="14288"/>
                </a:cubicBezTo>
                <a:lnTo>
                  <a:pt x="832477" y="9525"/>
                </a:lnTo>
                <a:cubicBezTo>
                  <a:pt x="818173" y="8095"/>
                  <a:pt x="803972" y="5481"/>
                  <a:pt x="789615" y="4763"/>
                </a:cubicBezTo>
                <a:cubicBezTo>
                  <a:pt x="740438" y="2304"/>
                  <a:pt x="691190" y="1588"/>
                  <a:pt x="641977" y="0"/>
                </a:cubicBezTo>
                <a:lnTo>
                  <a:pt x="408615" y="4763"/>
                </a:lnTo>
                <a:cubicBezTo>
                  <a:pt x="391823" y="5397"/>
                  <a:pt x="390307" y="11555"/>
                  <a:pt x="375277" y="14288"/>
                </a:cubicBezTo>
                <a:cubicBezTo>
                  <a:pt x="362685" y="16578"/>
                  <a:pt x="349847" y="17240"/>
                  <a:pt x="337177" y="19050"/>
                </a:cubicBezTo>
                <a:cubicBezTo>
                  <a:pt x="213211" y="36759"/>
                  <a:pt x="391340" y="12183"/>
                  <a:pt x="284790" y="28575"/>
                </a:cubicBezTo>
                <a:cubicBezTo>
                  <a:pt x="272140" y="30521"/>
                  <a:pt x="259390" y="31750"/>
                  <a:pt x="246690" y="33338"/>
                </a:cubicBezTo>
                <a:lnTo>
                  <a:pt x="203827" y="47625"/>
                </a:lnTo>
                <a:cubicBezTo>
                  <a:pt x="199065" y="49212"/>
                  <a:pt x="194529" y="51834"/>
                  <a:pt x="189540" y="52388"/>
                </a:cubicBezTo>
                <a:lnTo>
                  <a:pt x="146677" y="57150"/>
                </a:lnTo>
                <a:cubicBezTo>
                  <a:pt x="141915" y="58738"/>
                  <a:pt x="137410" y="61913"/>
                  <a:pt x="132390" y="61913"/>
                </a:cubicBezTo>
                <a:cubicBezTo>
                  <a:pt x="95843" y="61913"/>
                  <a:pt x="19677" y="88900"/>
                  <a:pt x="3802" y="95250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4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0FD67-F2C4-4DF1-1AE6-69F8125D3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18333"/>
          <a:stretch/>
        </p:blipFill>
        <p:spPr>
          <a:xfrm>
            <a:off x="1905000" y="285750"/>
            <a:ext cx="14478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7B1D8-E56A-843E-9A7C-31F6F6BF4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52" r="22381"/>
          <a:stretch/>
        </p:blipFill>
        <p:spPr>
          <a:xfrm>
            <a:off x="4190999" y="285750"/>
            <a:ext cx="1676401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0C194-DCB6-14DF-4A69-2FB0DE245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r="33333"/>
          <a:stretch/>
        </p:blipFill>
        <p:spPr>
          <a:xfrm>
            <a:off x="6477000" y="285750"/>
            <a:ext cx="1524000" cy="4572000"/>
          </a:xfrm>
          <a:prstGeom prst="rect">
            <a:avLst/>
          </a:prstGeom>
        </p:spPr>
      </p:pic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6AC78C8E-DF3A-396E-C7C5-CBF4BDEA7D36}"/>
              </a:ext>
            </a:extLst>
          </p:cNvPr>
          <p:cNvSpPr/>
          <p:nvPr/>
        </p:nvSpPr>
        <p:spPr bwMode="auto">
          <a:xfrm rot="19396537">
            <a:off x="1830185" y="104401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7576A351-0CDC-7592-57DD-177A20227EDD}"/>
              </a:ext>
            </a:extLst>
          </p:cNvPr>
          <p:cNvSpPr/>
          <p:nvPr/>
        </p:nvSpPr>
        <p:spPr bwMode="auto">
          <a:xfrm rot="19396537">
            <a:off x="4497184" y="279661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94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5313B-084F-A428-0C36-7E923B3DB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9680" r="34167" b="29839"/>
          <a:stretch/>
        </p:blipFill>
        <p:spPr>
          <a:xfrm>
            <a:off x="1182922" y="177107"/>
            <a:ext cx="3381704" cy="399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08E28-A87B-7797-B6DC-05F9EDD86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0" t="11231" r="35834" b="28289"/>
          <a:stretch/>
        </p:blipFill>
        <p:spPr>
          <a:xfrm>
            <a:off x="4724400" y="177107"/>
            <a:ext cx="2971800" cy="3996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5D7DD-BFDB-832C-514B-502C33DB7303}"/>
              </a:ext>
            </a:extLst>
          </p:cNvPr>
          <p:cNvSpPr txBox="1"/>
          <p:nvPr/>
        </p:nvSpPr>
        <p:spPr>
          <a:xfrm>
            <a:off x="798054" y="3824326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66D80-DB1D-F7D6-E005-6661C0A9B48C}"/>
              </a:ext>
            </a:extLst>
          </p:cNvPr>
          <p:cNvSpPr txBox="1"/>
          <p:nvPr/>
        </p:nvSpPr>
        <p:spPr>
          <a:xfrm>
            <a:off x="805669" y="4398317"/>
            <a:ext cx="7508081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Retropharyngeal Phlegmon and Lymphadenitis</a:t>
            </a: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7D1B045A-6903-6B8D-A64C-C8A7F432A251}"/>
              </a:ext>
            </a:extLst>
          </p:cNvPr>
          <p:cNvSpPr/>
          <p:nvPr/>
        </p:nvSpPr>
        <p:spPr bwMode="auto">
          <a:xfrm rot="8088756">
            <a:off x="3024344" y="20679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9A62A1FF-2F3F-F3F8-F216-D8E9009BA5B4}"/>
              </a:ext>
            </a:extLst>
          </p:cNvPr>
          <p:cNvSpPr/>
          <p:nvPr/>
        </p:nvSpPr>
        <p:spPr bwMode="auto">
          <a:xfrm rot="8088756">
            <a:off x="6176811" y="229659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82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1E59D-4722-D8FD-5877-1A66BCD8C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4" t="8333" r="20833" b="16667"/>
          <a:stretch/>
        </p:blipFill>
        <p:spPr>
          <a:xfrm>
            <a:off x="228600" y="146706"/>
            <a:ext cx="23622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D2A69-CC43-A796-BDF4-B13FC6381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1" t="10416" r="22396" b="14583"/>
          <a:stretch/>
        </p:blipFill>
        <p:spPr>
          <a:xfrm>
            <a:off x="2743200" y="147321"/>
            <a:ext cx="23622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EDEFF-E24D-24E9-1AA7-053ED862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8" t="12500" r="17709" b="12500"/>
          <a:stretch/>
        </p:blipFill>
        <p:spPr>
          <a:xfrm>
            <a:off x="5372102" y="146706"/>
            <a:ext cx="236220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EA2C75-8029-5017-7445-1AC6668E93AF}"/>
              </a:ext>
            </a:extLst>
          </p:cNvPr>
          <p:cNvSpPr txBox="1"/>
          <p:nvPr/>
        </p:nvSpPr>
        <p:spPr>
          <a:xfrm>
            <a:off x="228600" y="3181350"/>
            <a:ext cx="64152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A95FB-C0BB-B5E9-8995-FEFFD87D30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20834" r="18750" b="15104"/>
          <a:stretch/>
        </p:blipFill>
        <p:spPr>
          <a:xfrm>
            <a:off x="5372102" y="2800350"/>
            <a:ext cx="2444576" cy="2343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B11713-E677-1150-20D6-434E98092FD3}"/>
              </a:ext>
            </a:extLst>
          </p:cNvPr>
          <p:cNvSpPr txBox="1"/>
          <p:nvPr/>
        </p:nvSpPr>
        <p:spPr>
          <a:xfrm>
            <a:off x="705670" y="3934459"/>
            <a:ext cx="4399730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Retropharyngeal Abscess </a:t>
            </a:r>
          </a:p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Mediastinal Extension</a:t>
            </a: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A66D7258-361E-BA7A-3D16-A55FDC54406F}"/>
              </a:ext>
            </a:extLst>
          </p:cNvPr>
          <p:cNvSpPr/>
          <p:nvPr/>
        </p:nvSpPr>
        <p:spPr bwMode="auto">
          <a:xfrm rot="8088756">
            <a:off x="1408877" y="8487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0" name="Notched Right Arrow 8">
            <a:extLst>
              <a:ext uri="{FF2B5EF4-FFF2-40B4-BE49-F238E27FC236}">
                <a16:creationId xmlns:a16="http://schemas.microsoft.com/office/drawing/2014/main" id="{776F94C8-4D5D-7F72-4DBB-00CC36B239CE}"/>
              </a:ext>
            </a:extLst>
          </p:cNvPr>
          <p:cNvSpPr/>
          <p:nvPr/>
        </p:nvSpPr>
        <p:spPr bwMode="auto">
          <a:xfrm rot="8088756">
            <a:off x="4015640" y="84879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1" name="Notched Right Arrow 8">
            <a:extLst>
              <a:ext uri="{FF2B5EF4-FFF2-40B4-BE49-F238E27FC236}">
                <a16:creationId xmlns:a16="http://schemas.microsoft.com/office/drawing/2014/main" id="{5E3641E2-F39C-2C36-BBDC-CB82DADABFDC}"/>
              </a:ext>
            </a:extLst>
          </p:cNvPr>
          <p:cNvSpPr/>
          <p:nvPr/>
        </p:nvSpPr>
        <p:spPr bwMode="auto">
          <a:xfrm rot="13825222">
            <a:off x="3246167" y="24288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2" name="Notched Right Arrow 8">
            <a:extLst>
              <a:ext uri="{FF2B5EF4-FFF2-40B4-BE49-F238E27FC236}">
                <a16:creationId xmlns:a16="http://schemas.microsoft.com/office/drawing/2014/main" id="{5D0A7750-A82B-42B9-21D4-BBFDE03F041C}"/>
              </a:ext>
            </a:extLst>
          </p:cNvPr>
          <p:cNvSpPr/>
          <p:nvPr/>
        </p:nvSpPr>
        <p:spPr bwMode="auto">
          <a:xfrm rot="13825222">
            <a:off x="6504516" y="179285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3" name="Notched Right Arrow 8">
            <a:extLst>
              <a:ext uri="{FF2B5EF4-FFF2-40B4-BE49-F238E27FC236}">
                <a16:creationId xmlns:a16="http://schemas.microsoft.com/office/drawing/2014/main" id="{8055F9FD-0C4E-EC3B-A657-F9551EDAB721}"/>
              </a:ext>
            </a:extLst>
          </p:cNvPr>
          <p:cNvSpPr/>
          <p:nvPr/>
        </p:nvSpPr>
        <p:spPr bwMode="auto">
          <a:xfrm rot="8407520">
            <a:off x="6577586" y="284629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14" name="Notched Right Arrow 8">
            <a:extLst>
              <a:ext uri="{FF2B5EF4-FFF2-40B4-BE49-F238E27FC236}">
                <a16:creationId xmlns:a16="http://schemas.microsoft.com/office/drawing/2014/main" id="{A7AEB074-6EA3-C01B-34C4-743F9C4368B7}"/>
              </a:ext>
            </a:extLst>
          </p:cNvPr>
          <p:cNvSpPr/>
          <p:nvPr/>
        </p:nvSpPr>
        <p:spPr bwMode="auto">
          <a:xfrm rot="1348420">
            <a:off x="4861387" y="340152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3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412464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74396" y="1294477"/>
            <a:ext cx="2395207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34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059348"/>
      </p:ext>
    </p:extLst>
  </p:cSld>
  <p:clrMapOvr>
    <a:masterClrMapping/>
  </p:clrMapOvr>
  <p:transition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71" y="249884"/>
            <a:ext cx="1781257" cy="769441"/>
          </a:xfrm>
        </p:spPr>
        <p:txBody>
          <a:bodyPr wrap="none"/>
          <a:lstStyle/>
          <a:p>
            <a:r>
              <a:rPr lang="en-US" dirty="0"/>
              <a:t>Chiari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≥5 mm below foramen magnum (McRae line)</a:t>
            </a:r>
          </a:p>
          <a:p>
            <a:r>
              <a:rPr lang="en-US" dirty="0" err="1"/>
              <a:t>Syringohydromyelia</a:t>
            </a:r>
            <a:r>
              <a:rPr lang="en-US" dirty="0"/>
              <a:t> (14-75%)</a:t>
            </a:r>
          </a:p>
          <a:p>
            <a:r>
              <a:rPr lang="en-US" dirty="0"/>
              <a:t>Elongation of the fourth ventricle</a:t>
            </a:r>
          </a:p>
          <a:p>
            <a:r>
              <a:rPr lang="en-US" dirty="0"/>
              <a:t>&gt;12 mm ~100% symptomatic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13021" r="1667" b="39323"/>
          <a:stretch/>
        </p:blipFill>
        <p:spPr bwMode="auto">
          <a:xfrm>
            <a:off x="4629150" y="1382920"/>
            <a:ext cx="3028950" cy="302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770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914400"/>
            <a:ext cx="34290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4" name="Picture 4" descr="http://isbn.abebooks.com/mz/67/80/08016748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914400"/>
            <a:ext cx="2703824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3150" y="1172803"/>
            <a:ext cx="1069524" cy="2850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25" dirty="0">
                <a:solidFill>
                  <a:schemeClr val="accent3"/>
                </a:solidFill>
                <a:latin typeface="Calisto M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9332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 l="17188" r="14063"/>
          <a:stretch>
            <a:fillRect/>
          </a:stretch>
        </p:blipFill>
        <p:spPr bwMode="auto">
          <a:xfrm>
            <a:off x="3253978" y="514350"/>
            <a:ext cx="2750345" cy="40005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44270" y="4629150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2" name="Notched Right Arrow 8">
            <a:extLst>
              <a:ext uri="{FF2B5EF4-FFF2-40B4-BE49-F238E27FC236}">
                <a16:creationId xmlns:a16="http://schemas.microsoft.com/office/drawing/2014/main" id="{B0EA6098-8703-400D-219B-95D5523129EF}"/>
              </a:ext>
            </a:extLst>
          </p:cNvPr>
          <p:cNvSpPr/>
          <p:nvPr/>
        </p:nvSpPr>
        <p:spPr bwMode="auto">
          <a:xfrm rot="11943094">
            <a:off x="5133932" y="30831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7FFF4E2A-7556-0E06-CDDB-7584AA98F089}"/>
              </a:ext>
            </a:extLst>
          </p:cNvPr>
          <p:cNvSpPr/>
          <p:nvPr/>
        </p:nvSpPr>
        <p:spPr bwMode="auto">
          <a:xfrm rot="11943094">
            <a:off x="5037473" y="374401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l="7813" t="4688" r="6250"/>
          <a:stretch>
            <a:fillRect/>
          </a:stretch>
        </p:blipFill>
        <p:spPr bwMode="auto">
          <a:xfrm>
            <a:off x="1371600" y="571500"/>
            <a:ext cx="3143250" cy="34861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 cstate="print"/>
          <a:srcRect l="43750" r="22501" b="7500"/>
          <a:stretch>
            <a:fillRect/>
          </a:stretch>
        </p:blipFill>
        <p:spPr bwMode="auto">
          <a:xfrm>
            <a:off x="4629150" y="352425"/>
            <a:ext cx="1543050" cy="42291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58343" y="4305300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46875" r="18750" b="7813"/>
          <a:stretch>
            <a:fillRect/>
          </a:stretch>
        </p:blipFill>
        <p:spPr bwMode="auto">
          <a:xfrm>
            <a:off x="6258086" y="352425"/>
            <a:ext cx="1576992" cy="42291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936868" y="4636874"/>
            <a:ext cx="22311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months later</a:t>
            </a:r>
          </a:p>
        </p:txBody>
      </p:sp>
      <p:sp>
        <p:nvSpPr>
          <p:cNvPr id="2" name="Notched Right Arrow 8">
            <a:extLst>
              <a:ext uri="{FF2B5EF4-FFF2-40B4-BE49-F238E27FC236}">
                <a16:creationId xmlns:a16="http://schemas.microsoft.com/office/drawing/2014/main" id="{A798C15A-6EF4-C2C4-6D7D-FD98D246D952}"/>
              </a:ext>
            </a:extLst>
          </p:cNvPr>
          <p:cNvSpPr/>
          <p:nvPr/>
        </p:nvSpPr>
        <p:spPr bwMode="auto">
          <a:xfrm rot="11943094">
            <a:off x="7186242" y="7971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9C06F75C-86A5-A3EE-7C14-449CBCCA6D3D}"/>
              </a:ext>
            </a:extLst>
          </p:cNvPr>
          <p:cNvSpPr/>
          <p:nvPr/>
        </p:nvSpPr>
        <p:spPr bwMode="auto">
          <a:xfrm rot="11943094">
            <a:off x="3599397" y="31593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7324A24C-C34C-E5B1-4622-8EFDFC2F6C79}"/>
              </a:ext>
            </a:extLst>
          </p:cNvPr>
          <p:cNvSpPr/>
          <p:nvPr/>
        </p:nvSpPr>
        <p:spPr bwMode="auto">
          <a:xfrm rot="11943094">
            <a:off x="3537204" y="39147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8">
            <a:extLst>
              <a:ext uri="{FF2B5EF4-FFF2-40B4-BE49-F238E27FC236}">
                <a16:creationId xmlns:a16="http://schemas.microsoft.com/office/drawing/2014/main" id="{D9701A16-36C0-0651-6001-B20BEA95BE98}"/>
              </a:ext>
            </a:extLst>
          </p:cNvPr>
          <p:cNvSpPr/>
          <p:nvPr/>
        </p:nvSpPr>
        <p:spPr bwMode="auto">
          <a:xfrm rot="11943094">
            <a:off x="5301810" y="203119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7F9DA031-F3F5-4B30-33C2-9FFA4E07A38A}"/>
              </a:ext>
            </a:extLst>
          </p:cNvPr>
          <p:cNvSpPr/>
          <p:nvPr/>
        </p:nvSpPr>
        <p:spPr bwMode="auto">
          <a:xfrm rot="11943094">
            <a:off x="6844859" y="19401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3" grpId="1" animBg="1"/>
      <p:bldP spid="4" grpId="0" animBg="1"/>
      <p:bldP spid="4" grpId="1" animBg="1"/>
      <p:bldP spid="8" grpId="0" animBg="1"/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 l="12857" t="4286" r="14285"/>
          <a:stretch>
            <a:fillRect/>
          </a:stretch>
        </p:blipFill>
        <p:spPr bwMode="auto">
          <a:xfrm>
            <a:off x="4800600" y="571500"/>
            <a:ext cx="2914650" cy="3829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12500" r="12500"/>
          <a:stretch>
            <a:fillRect/>
          </a:stretch>
        </p:blipFill>
        <p:spPr bwMode="auto">
          <a:xfrm>
            <a:off x="1714500" y="685800"/>
            <a:ext cx="2743200" cy="36576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07699" y="4570720"/>
            <a:ext cx="190045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years later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9EA97D-45BF-4DE3-8FEB-C5D7CC6E90FE}"/>
              </a:ext>
            </a:extLst>
          </p:cNvPr>
          <p:cNvSpPr txBox="1"/>
          <p:nvPr/>
        </p:nvSpPr>
        <p:spPr>
          <a:xfrm>
            <a:off x="2788582" y="4547548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</a:t>
            </a: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D5712446-D712-B18F-C95D-33CA5E55C2C4}"/>
              </a:ext>
            </a:extLst>
          </p:cNvPr>
          <p:cNvSpPr/>
          <p:nvPr/>
        </p:nvSpPr>
        <p:spPr bwMode="auto">
          <a:xfrm rot="11943094">
            <a:off x="3701610" y="338795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4026F2BB-8414-2C98-6B92-7EFAC17A39C7}"/>
              </a:ext>
            </a:extLst>
          </p:cNvPr>
          <p:cNvSpPr/>
          <p:nvPr/>
        </p:nvSpPr>
        <p:spPr bwMode="auto">
          <a:xfrm rot="11943094">
            <a:off x="6844859" y="32355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279" r="6944" b="10416"/>
          <a:stretch/>
        </p:blipFill>
        <p:spPr bwMode="auto">
          <a:xfrm>
            <a:off x="1257300" y="857250"/>
            <a:ext cx="3583002" cy="3067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3667" r="16667" b="11000"/>
          <a:stretch/>
        </p:blipFill>
        <p:spPr bwMode="auto">
          <a:xfrm>
            <a:off x="4972050" y="857250"/>
            <a:ext cx="2700632" cy="3067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1284" y="4390267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248701" y="1924050"/>
            <a:ext cx="1008849" cy="9334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FA171F96-2685-E967-557C-43C1C56E1D73}"/>
              </a:ext>
            </a:extLst>
          </p:cNvPr>
          <p:cNvSpPr/>
          <p:nvPr/>
        </p:nvSpPr>
        <p:spPr bwMode="auto">
          <a:xfrm rot="8306143">
            <a:off x="6617566" y="129273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83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DF36D-40F3-8F2A-97A2-AB96FDF27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60" r="7749"/>
          <a:stretch/>
        </p:blipFill>
        <p:spPr>
          <a:xfrm>
            <a:off x="2362200" y="209550"/>
            <a:ext cx="9144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C97BD-8B85-144C-C7D6-480E52715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8" r="12597"/>
          <a:stretch/>
        </p:blipFill>
        <p:spPr>
          <a:xfrm>
            <a:off x="3810000" y="209550"/>
            <a:ext cx="1524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B5E17-380A-6946-EBE9-B5DABEA67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72" r="22294"/>
          <a:stretch/>
        </p:blipFill>
        <p:spPr>
          <a:xfrm>
            <a:off x="5791200" y="209550"/>
            <a:ext cx="1676400" cy="4572000"/>
          </a:xfrm>
          <a:prstGeom prst="rect">
            <a:avLst/>
          </a:prstGeom>
        </p:spPr>
      </p:pic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AD349FC0-17FE-329E-C4FB-2F64C56E9B46}"/>
              </a:ext>
            </a:extLst>
          </p:cNvPr>
          <p:cNvSpPr/>
          <p:nvPr/>
        </p:nvSpPr>
        <p:spPr bwMode="auto">
          <a:xfrm rot="19396537">
            <a:off x="3887584" y="363481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F61519F5-718D-F7AE-EABB-3ABF061CA6B6}"/>
              </a:ext>
            </a:extLst>
          </p:cNvPr>
          <p:cNvSpPr/>
          <p:nvPr/>
        </p:nvSpPr>
        <p:spPr bwMode="auto">
          <a:xfrm rot="19396537">
            <a:off x="1906383" y="89161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DEA037A1-FBB0-9E88-6127-70F219326AE9}"/>
              </a:ext>
            </a:extLst>
          </p:cNvPr>
          <p:cNvSpPr/>
          <p:nvPr/>
        </p:nvSpPr>
        <p:spPr bwMode="auto">
          <a:xfrm rot="19396537">
            <a:off x="5750797" y="28993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85007-B90E-D13B-3538-3D34EFE6B337}"/>
              </a:ext>
            </a:extLst>
          </p:cNvPr>
          <p:cNvSpPr txBox="1"/>
          <p:nvPr/>
        </p:nvSpPr>
        <p:spPr>
          <a:xfrm>
            <a:off x="257273" y="3535055"/>
            <a:ext cx="1966564" cy="124649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truFISP</a:t>
            </a: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 CISS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FIESTA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BFFE</a:t>
            </a:r>
          </a:p>
        </p:txBody>
      </p:sp>
      <p:sp>
        <p:nvSpPr>
          <p:cNvPr id="9" name="Notched Right Arrow 3">
            <a:extLst>
              <a:ext uri="{FF2B5EF4-FFF2-40B4-BE49-F238E27FC236}">
                <a16:creationId xmlns:a16="http://schemas.microsoft.com/office/drawing/2014/main" id="{8FA6EC9A-7978-96F3-A18F-792D73945499}"/>
              </a:ext>
            </a:extLst>
          </p:cNvPr>
          <p:cNvSpPr/>
          <p:nvPr/>
        </p:nvSpPr>
        <p:spPr bwMode="auto">
          <a:xfrm rot="19396537">
            <a:off x="1869544" y="242887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724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22222" b="15432"/>
          <a:stretch/>
        </p:blipFill>
        <p:spPr bwMode="auto">
          <a:xfrm>
            <a:off x="4914900" y="228600"/>
            <a:ext cx="2800350" cy="41252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20215" y="4572000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13607" r="14210" b="4687"/>
          <a:stretch/>
        </p:blipFill>
        <p:spPr bwMode="auto">
          <a:xfrm>
            <a:off x="1600200" y="228600"/>
            <a:ext cx="3187928" cy="41252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185315" y="2291223"/>
            <a:ext cx="1008849" cy="9334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298" y="4572000"/>
            <a:ext cx="606967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Chiari I, Persistent Craniopharyngeal canal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8">
            <a:extLst>
              <a:ext uri="{FF2B5EF4-FFF2-40B4-BE49-F238E27FC236}">
                <a16:creationId xmlns:a16="http://schemas.microsoft.com/office/drawing/2014/main" id="{26F5E4D8-0D87-1892-ECB9-315661B946E2}"/>
              </a:ext>
            </a:extLst>
          </p:cNvPr>
          <p:cNvSpPr/>
          <p:nvPr/>
        </p:nvSpPr>
        <p:spPr bwMode="auto">
          <a:xfrm rot="11943094">
            <a:off x="5891601" y="234179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62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2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8722"/>
      </p:ext>
    </p:extLst>
  </p:cSld>
  <p:clrMapOvr>
    <a:masterClrMapping/>
  </p:clrMapOvr>
  <p:transition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24890" y="1294477"/>
            <a:ext cx="229421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35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19936"/>
      </p:ext>
    </p:extLst>
  </p:cSld>
  <p:clrMapOvr>
    <a:masterClrMapping/>
  </p:clrMapOvr>
  <p:transition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49252" y="4141053"/>
            <a:ext cx="2149114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Rufener</a:t>
            </a: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</a:p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AJR 2010</a:t>
            </a:r>
          </a:p>
        </p:txBody>
      </p:sp>
      <p:sp>
        <p:nvSpPr>
          <p:cNvPr id="2" name="AutoShape 2" descr="Figu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AutoShape 4" descr="Figure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1512"/>
          <a:stretch/>
        </p:blipFill>
        <p:spPr bwMode="auto">
          <a:xfrm>
            <a:off x="2286000" y="457200"/>
            <a:ext cx="3204946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2286000" y="3314700"/>
            <a:ext cx="3204946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245888" y="285750"/>
            <a:ext cx="32964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MYELOMENINGOCELE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3708" y="4556551"/>
            <a:ext cx="230024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Neural Placode</a:t>
            </a:r>
          </a:p>
        </p:txBody>
      </p:sp>
      <p:sp>
        <p:nvSpPr>
          <p:cNvPr id="18" name="Notched Right Arrow 17"/>
          <p:cNvSpPr/>
          <p:nvPr/>
        </p:nvSpPr>
        <p:spPr bwMode="auto">
          <a:xfrm rot="18683831">
            <a:off x="2962176" y="4021332"/>
            <a:ext cx="695812" cy="306325"/>
          </a:xfrm>
          <a:prstGeom prst="notchedRightArrow">
            <a:avLst/>
          </a:prstGeom>
          <a:solidFill>
            <a:schemeClr val="tx1"/>
          </a:soli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9" name="Notched Right Arrow 18"/>
          <p:cNvSpPr/>
          <p:nvPr/>
        </p:nvSpPr>
        <p:spPr bwMode="auto">
          <a:xfrm rot="13981170">
            <a:off x="4149003" y="4030495"/>
            <a:ext cx="695812" cy="306325"/>
          </a:xfrm>
          <a:prstGeom prst="notchedRightArrow">
            <a:avLst/>
          </a:prstGeom>
          <a:solidFill>
            <a:schemeClr val="tx1"/>
          </a:soli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pine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5950" y="342900"/>
            <a:ext cx="2857502" cy="4286250"/>
          </a:xfr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49621" y="4213652"/>
            <a:ext cx="32964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MYELOMENINGOCELE</a:t>
            </a:r>
          </a:p>
        </p:txBody>
      </p:sp>
      <p:sp>
        <p:nvSpPr>
          <p:cNvPr id="8" name="Notched Right Arrow 7"/>
          <p:cNvSpPr/>
          <p:nvPr/>
        </p:nvSpPr>
        <p:spPr bwMode="auto">
          <a:xfrm rot="7455375">
            <a:off x="4479786" y="2924782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10800000">
            <a:off x="4716485" y="3543300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4769" y="342900"/>
            <a:ext cx="148810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18 weeks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434" y="1241852"/>
            <a:ext cx="2942540" cy="208962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8835" y="1241852"/>
            <a:ext cx="2296366" cy="208962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Notched Right Arrow 5"/>
          <p:cNvSpPr/>
          <p:nvPr/>
        </p:nvSpPr>
        <p:spPr bwMode="auto">
          <a:xfrm rot="13367106">
            <a:off x="3824309" y="3109658"/>
            <a:ext cx="739671" cy="306325"/>
          </a:xfrm>
          <a:prstGeom prst="notched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7908" y="628650"/>
            <a:ext cx="148810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18 weeks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1468" y="3626438"/>
            <a:ext cx="32964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MYELOMENINGOCELE</a:t>
            </a:r>
          </a:p>
        </p:txBody>
      </p:sp>
    </p:spTree>
    <p:extLst>
      <p:ext uri="{BB962C8B-B14F-4D97-AF65-F5344CB8AC3E}">
        <p14:creationId xmlns:p14="http://schemas.microsoft.com/office/powerpoint/2010/main" val="414783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7" r="19929" b="3813"/>
          <a:stretch/>
        </p:blipFill>
        <p:spPr bwMode="auto">
          <a:xfrm>
            <a:off x="1543050" y="228600"/>
            <a:ext cx="1485900" cy="421809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9" t="8962" r="19057"/>
          <a:stretch/>
        </p:blipFill>
        <p:spPr bwMode="auto">
          <a:xfrm>
            <a:off x="3200400" y="228600"/>
            <a:ext cx="1485900" cy="419266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0" t="23628" r="6261" b="17453"/>
          <a:stretch/>
        </p:blipFill>
        <p:spPr bwMode="auto">
          <a:xfrm>
            <a:off x="4800600" y="2161385"/>
            <a:ext cx="2400300" cy="225274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6459" y="4576313"/>
            <a:ext cx="6190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d</a:t>
            </a:r>
          </a:p>
        </p:txBody>
      </p:sp>
      <p:sp>
        <p:nvSpPr>
          <p:cNvPr id="7" name="Notched Right Arrow 6"/>
          <p:cNvSpPr/>
          <p:nvPr/>
        </p:nvSpPr>
        <p:spPr bwMode="auto">
          <a:xfrm rot="8309749">
            <a:off x="2408934" y="2542554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1577655">
            <a:off x="2463806" y="3610076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2004" y="4514850"/>
            <a:ext cx="32964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MYELOMENINGOCELE</a:t>
            </a:r>
          </a:p>
        </p:txBody>
      </p:sp>
      <p:sp>
        <p:nvSpPr>
          <p:cNvPr id="10" name="Notched Right Arrow 9"/>
          <p:cNvSpPr/>
          <p:nvPr/>
        </p:nvSpPr>
        <p:spPr bwMode="auto">
          <a:xfrm rot="8309749">
            <a:off x="4101939" y="2656854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19883860">
            <a:off x="5695079" y="3842285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1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0377" y="4547548"/>
            <a:ext cx="6190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1051" y="357187"/>
            <a:ext cx="139814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CHIARI II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11651" r="10377"/>
          <a:stretch/>
        </p:blipFill>
        <p:spPr bwMode="auto">
          <a:xfrm>
            <a:off x="1671931" y="971550"/>
            <a:ext cx="2775973" cy="33718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19683" r="18996" b="7762"/>
          <a:stretch/>
        </p:blipFill>
        <p:spPr bwMode="auto">
          <a:xfrm>
            <a:off x="4724602" y="971550"/>
            <a:ext cx="2762048" cy="33718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5" r="23214"/>
          <a:stretch/>
        </p:blipFill>
        <p:spPr bwMode="auto">
          <a:xfrm>
            <a:off x="2199304" y="400051"/>
            <a:ext cx="1795061" cy="397306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2138" y="400050"/>
            <a:ext cx="1405277" cy="397306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"/>
          <a:stretch/>
        </p:blipFill>
        <p:spPr bwMode="auto">
          <a:xfrm>
            <a:off x="5708865" y="400051"/>
            <a:ext cx="1320585" cy="397306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99315" y="4487419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13228052">
            <a:off x="2786261" y="1403540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16200000">
            <a:off x="4910253" y="3318437"/>
            <a:ext cx="603487" cy="26229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6669661">
            <a:off x="5004441" y="1924358"/>
            <a:ext cx="603487" cy="26229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16200000">
            <a:off x="6402287" y="3077572"/>
            <a:ext cx="603487" cy="26229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6669661">
            <a:off x="6496476" y="1569193"/>
            <a:ext cx="603487" cy="26229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4198" y="4499401"/>
            <a:ext cx="230024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Neural Placode</a:t>
            </a:r>
          </a:p>
        </p:txBody>
      </p:sp>
    </p:spTree>
    <p:extLst>
      <p:ext uri="{BB962C8B-B14F-4D97-AF65-F5344CB8AC3E}">
        <p14:creationId xmlns:p14="http://schemas.microsoft.com/office/powerpoint/2010/main" val="9864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Chiari II Malformation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0" y="1200150"/>
            <a:ext cx="6172200" cy="3543300"/>
          </a:xfrm>
        </p:spPr>
        <p:txBody>
          <a:bodyPr/>
          <a:lstStyle/>
          <a:p>
            <a:r>
              <a:rPr lang="en-US" sz="1800" dirty="0"/>
              <a:t>Arnold-Chiari malformation</a:t>
            </a:r>
          </a:p>
          <a:p>
            <a:r>
              <a:rPr lang="en-US" sz="1800" dirty="0"/>
              <a:t>Lumbar myelomeningocele: 100%</a:t>
            </a:r>
          </a:p>
          <a:p>
            <a:r>
              <a:rPr lang="en-US" sz="1800" dirty="0"/>
              <a:t>Small posterior fossa</a:t>
            </a:r>
          </a:p>
          <a:p>
            <a:r>
              <a:rPr lang="en-US" sz="1800" dirty="0"/>
              <a:t>“Cascading” cerebellum / brain stem</a:t>
            </a:r>
          </a:p>
          <a:p>
            <a:r>
              <a:rPr lang="en-US" sz="1800" dirty="0" err="1"/>
              <a:t>Cervicomedullary</a:t>
            </a:r>
            <a:r>
              <a:rPr lang="en-US" sz="1800" dirty="0"/>
              <a:t> kink (70%)</a:t>
            </a:r>
          </a:p>
          <a:p>
            <a:r>
              <a:rPr lang="en-US" sz="1800" dirty="0" err="1"/>
              <a:t>Tectal</a:t>
            </a:r>
            <a:r>
              <a:rPr lang="en-US" sz="1800" dirty="0"/>
              <a:t> </a:t>
            </a:r>
            <a:r>
              <a:rPr lang="en-US" sz="1800" dirty="0" err="1"/>
              <a:t>beaking</a:t>
            </a:r>
            <a:endParaRPr lang="en-US" sz="1800" dirty="0"/>
          </a:p>
          <a:p>
            <a:r>
              <a:rPr lang="en-US" sz="1800" dirty="0"/>
              <a:t>“Towering” cerebellum</a:t>
            </a:r>
          </a:p>
          <a:p>
            <a:r>
              <a:rPr lang="en-US" sz="1800" dirty="0"/>
              <a:t>Elongated, small fourth ventricle</a:t>
            </a:r>
          </a:p>
          <a:p>
            <a:r>
              <a:rPr lang="en-US" sz="1800" dirty="0" err="1"/>
              <a:t>Hydrosyringomyelia</a:t>
            </a:r>
            <a:r>
              <a:rPr lang="en-US" sz="1800" dirty="0"/>
              <a:t> (20-90%)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DA241C-9421-47E8-A18A-F7A2F80A49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9"/>
          <a:stretch/>
        </p:blipFill>
        <p:spPr bwMode="auto">
          <a:xfrm>
            <a:off x="5464881" y="1352550"/>
            <a:ext cx="2577408" cy="270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459082" y="249884"/>
            <a:ext cx="4225837" cy="769441"/>
          </a:xfrm>
        </p:spPr>
        <p:txBody>
          <a:bodyPr wrap="none"/>
          <a:lstStyle/>
          <a:p>
            <a:r>
              <a:rPr lang="en-US"/>
              <a:t>Medulloblastoma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3/8 of pediatric cerebellar tumors</a:t>
            </a:r>
          </a:p>
          <a:p>
            <a:r>
              <a:rPr lang="en-US" dirty="0">
                <a:solidFill>
                  <a:srgbClr val="FFC000"/>
                </a:solidFill>
              </a:rPr>
              <a:t>WHO grade 4</a:t>
            </a:r>
          </a:p>
          <a:p>
            <a:r>
              <a:rPr lang="en-US" dirty="0"/>
              <a:t>Midline (&gt;90%), fourth ventricle </a:t>
            </a:r>
          </a:p>
          <a:p>
            <a:r>
              <a:rPr lang="en-US" dirty="0"/>
              <a:t>Spinal drop metastases (1/3)</a:t>
            </a:r>
          </a:p>
          <a:p>
            <a:r>
              <a:rPr lang="en-US" dirty="0"/>
              <a:t>Intracranial leptomeningeal dissemination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4999" t="16072" r="21429" b="23214"/>
          <a:stretch>
            <a:fillRect/>
          </a:stretch>
        </p:blipFill>
        <p:spPr bwMode="auto">
          <a:xfrm>
            <a:off x="1371600" y="788670"/>
            <a:ext cx="3146612" cy="356616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3214" t="17857" r="19643" b="17857"/>
          <a:stretch>
            <a:fillRect/>
          </a:stretch>
        </p:blipFill>
        <p:spPr bwMode="auto">
          <a:xfrm>
            <a:off x="4632511" y="800100"/>
            <a:ext cx="3168650" cy="356473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76559" y="4547548"/>
            <a:ext cx="6190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</a:t>
            </a:r>
          </a:p>
        </p:txBody>
      </p:sp>
    </p:spTree>
  </p:cSld>
  <p:clrMapOvr>
    <a:masterClrMapping/>
  </p:clrMapOvr>
  <p:transition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091" t="6061" r="9091" b="9091"/>
          <a:stretch>
            <a:fillRect/>
          </a:stretch>
        </p:blipFill>
        <p:spPr bwMode="auto">
          <a:xfrm>
            <a:off x="1543050" y="865717"/>
            <a:ext cx="3257550" cy="33782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0000" t="8333" r="18333"/>
          <a:stretch>
            <a:fillRect/>
          </a:stretch>
        </p:blipFill>
        <p:spPr bwMode="auto">
          <a:xfrm>
            <a:off x="4914900" y="685800"/>
            <a:ext cx="2514600" cy="373791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5F271-9398-0D2F-33A0-D1E5B0EC399A}"/>
              </a:ext>
            </a:extLst>
          </p:cNvPr>
          <p:cNvSpPr txBox="1"/>
          <p:nvPr/>
        </p:nvSpPr>
        <p:spPr>
          <a:xfrm>
            <a:off x="2776559" y="4547548"/>
            <a:ext cx="6190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</a:t>
            </a:r>
          </a:p>
        </p:txBody>
      </p:sp>
    </p:spTree>
  </p:cSld>
  <p:clrMapOvr>
    <a:masterClrMapping/>
  </p:clrMapOvr>
  <p:transition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8750" t="25000" r="25000" b="9375"/>
          <a:stretch>
            <a:fillRect/>
          </a:stretch>
        </p:blipFill>
        <p:spPr bwMode="auto">
          <a:xfrm>
            <a:off x="3600450" y="571500"/>
            <a:ext cx="2057400" cy="24003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7188" t="4688" r="23437" b="31250"/>
          <a:stretch>
            <a:fillRect/>
          </a:stretch>
        </p:blipFill>
        <p:spPr bwMode="auto">
          <a:xfrm>
            <a:off x="1314450" y="571500"/>
            <a:ext cx="2224668" cy="24003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25000" t="37500" r="28125" b="10938"/>
          <a:stretch>
            <a:fillRect/>
          </a:stretch>
        </p:blipFill>
        <p:spPr bwMode="auto">
          <a:xfrm>
            <a:off x="5829300" y="571500"/>
            <a:ext cx="1714500" cy="1885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29688" t="45313" r="37500" b="17187"/>
          <a:stretch>
            <a:fillRect/>
          </a:stretch>
        </p:blipFill>
        <p:spPr bwMode="auto">
          <a:xfrm>
            <a:off x="5829300" y="2628900"/>
            <a:ext cx="1600200" cy="18288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426019" y="3127801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2244" y="3716120"/>
            <a:ext cx="1993816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Lückenschadel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”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A821E-6DE7-12FC-C1CC-F0FCD77411A9}"/>
              </a:ext>
            </a:extLst>
          </p:cNvPr>
          <p:cNvSpPr txBox="1"/>
          <p:nvPr/>
        </p:nvSpPr>
        <p:spPr>
          <a:xfrm>
            <a:off x="3830790" y="4153585"/>
            <a:ext cx="1596720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Lacunar skull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3300" y="171450"/>
            <a:ext cx="2343150" cy="43624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62988" y="4622291"/>
            <a:ext cx="90377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E</a:t>
            </a:r>
          </a:p>
        </p:txBody>
      </p:sp>
      <p:sp>
        <p:nvSpPr>
          <p:cNvPr id="4" name="Notched Right Arrow 2">
            <a:extLst>
              <a:ext uri="{FF2B5EF4-FFF2-40B4-BE49-F238E27FC236}">
                <a16:creationId xmlns:a16="http://schemas.microsoft.com/office/drawing/2014/main" id="{5154C1A6-D30B-4479-9A05-BBC475A4896E}"/>
              </a:ext>
            </a:extLst>
          </p:cNvPr>
          <p:cNvSpPr/>
          <p:nvPr/>
        </p:nvSpPr>
        <p:spPr bwMode="auto">
          <a:xfrm rot="20216540">
            <a:off x="2788309" y="727500"/>
            <a:ext cx="1184729" cy="472010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7B523-D3DC-EAB1-913B-D67F60FF6F00}"/>
              </a:ext>
            </a:extLst>
          </p:cNvPr>
          <p:cNvSpPr txBox="1"/>
          <p:nvPr/>
        </p:nvSpPr>
        <p:spPr>
          <a:xfrm>
            <a:off x="3274743" y="4093348"/>
            <a:ext cx="2880277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Scalloping of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Basiocciput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3802" r="7812" b="5729"/>
          <a:stretch/>
        </p:blipFill>
        <p:spPr bwMode="auto">
          <a:xfrm>
            <a:off x="1543050" y="800100"/>
            <a:ext cx="3086100" cy="294322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828675"/>
            <a:ext cx="2400300" cy="29146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7357" y="4622291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6415" y="3902170"/>
            <a:ext cx="29858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Gyral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interdigitation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81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3125" r="9375"/>
          <a:stretch>
            <a:fillRect/>
          </a:stretch>
        </p:blipFill>
        <p:spPr bwMode="auto">
          <a:xfrm>
            <a:off x="1428750" y="685800"/>
            <a:ext cx="2857500" cy="35433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7188" t="14063" r="17187" b="3125"/>
          <a:stretch>
            <a:fillRect/>
          </a:stretch>
        </p:blipFill>
        <p:spPr bwMode="auto">
          <a:xfrm>
            <a:off x="4666891" y="685800"/>
            <a:ext cx="2819759" cy="355826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29993" y="4622291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5" name="Notched Right Arrow 2">
            <a:extLst>
              <a:ext uri="{FF2B5EF4-FFF2-40B4-BE49-F238E27FC236}">
                <a16:creationId xmlns:a16="http://schemas.microsoft.com/office/drawing/2014/main" id="{263A8FBE-B67F-49AE-AFED-D2215541D2FF}"/>
              </a:ext>
            </a:extLst>
          </p:cNvPr>
          <p:cNvSpPr/>
          <p:nvPr/>
        </p:nvSpPr>
        <p:spPr bwMode="auto">
          <a:xfrm rot="7281560">
            <a:off x="6203934" y="700220"/>
            <a:ext cx="1184729" cy="472010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829658" y="630690"/>
            <a:ext cx="2902535" cy="266986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3095" y="4391546"/>
            <a:ext cx="223349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26 w gestation</a:t>
            </a:r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593792" y="638329"/>
            <a:ext cx="2902537" cy="265457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107313"/>
      </p:ext>
    </p:extLst>
  </p:cSld>
  <p:clrMapOvr>
    <a:masterClrMapping/>
  </p:clrMapOvr>
  <p:transition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3577" y="4430167"/>
            <a:ext cx="223349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26 w gestation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19667" r="36333" b="8000"/>
          <a:stretch/>
        </p:blipFill>
        <p:spPr bwMode="auto">
          <a:xfrm rot="10800000">
            <a:off x="1428750" y="171450"/>
            <a:ext cx="2343150" cy="41338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30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 bwMode="auto">
          <a:xfrm rot="16200000">
            <a:off x="4410078" y="171448"/>
            <a:ext cx="2162171" cy="21621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3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3119" r="50000" b="41882"/>
          <a:stretch/>
        </p:blipFill>
        <p:spPr bwMode="auto">
          <a:xfrm rot="16200000">
            <a:off x="4410076" y="2475745"/>
            <a:ext cx="2162172" cy="216217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114550" y="914400"/>
            <a:ext cx="971550" cy="97155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00350" y="2400300"/>
            <a:ext cx="971550" cy="97155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11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spin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7549" y="685800"/>
            <a:ext cx="2628902" cy="3943350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3975551"/>
      </p:ext>
    </p:extLst>
  </p:cSld>
  <p:clrMapOvr>
    <a:masterClrMapping/>
  </p:clrMapOvr>
  <p:transition>
    <p:fad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11"/>
          <a:stretch/>
        </p:blipFill>
        <p:spPr bwMode="auto">
          <a:xfrm rot="16200000">
            <a:off x="1749636" y="136313"/>
            <a:ext cx="3087113" cy="372888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8490" r="11321"/>
          <a:stretch/>
        </p:blipFill>
        <p:spPr bwMode="auto">
          <a:xfrm>
            <a:off x="5257800" y="457201"/>
            <a:ext cx="2428875" cy="308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13754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459082" y="249884"/>
            <a:ext cx="4225837" cy="769441"/>
          </a:xfrm>
          <a:gradFill flip="none"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  <a:tileRect/>
          </a:gradFill>
        </p:spPr>
        <p:txBody>
          <a:bodyPr wrap="none"/>
          <a:lstStyle/>
          <a:p>
            <a:r>
              <a:rPr lang="en-US"/>
              <a:t>Medulloblastoma</a:t>
            </a:r>
          </a:p>
        </p:txBody>
      </p:sp>
      <p:pic>
        <p:nvPicPr>
          <p:cNvPr id="66563" name="Content Placeholder 8" descr="3B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1271588"/>
            <a:ext cx="2914650" cy="3251597"/>
          </a:xfrm>
          <a:ln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66564" name="Content Placeholder 9" descr="3C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0700" y="1191817"/>
            <a:ext cx="1085850" cy="3411140"/>
          </a:xfrm>
          <a:ln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158941" y="1885950"/>
            <a:ext cx="299009" cy="2857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286500" y="2343150"/>
            <a:ext cx="268376" cy="342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356909" y="3200400"/>
            <a:ext cx="255117" cy="342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6383426" y="3600450"/>
            <a:ext cx="228600" cy="342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3698" r="18750" b="9375"/>
          <a:stretch/>
        </p:blipFill>
        <p:spPr bwMode="auto">
          <a:xfrm>
            <a:off x="1758531" y="1076325"/>
            <a:ext cx="2870620" cy="31527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6322" y="4459785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</a:t>
            </a:r>
          </a:p>
        </p:txBody>
      </p:sp>
      <p:pic>
        <p:nvPicPr>
          <p:cNvPr id="3553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802" r="4427"/>
          <a:stretch/>
        </p:blipFill>
        <p:spPr bwMode="auto">
          <a:xfrm>
            <a:off x="4772025" y="1076325"/>
            <a:ext cx="2952750" cy="31527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155330"/>
      </p:ext>
    </p:extLst>
  </p:cSld>
  <p:clrMapOvr>
    <a:masterClrMapping/>
  </p:clrMapOvr>
  <p:transition>
    <p:fad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2075" y="171450"/>
            <a:ext cx="1724025" cy="464489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63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6150" y="171450"/>
            <a:ext cx="1771650" cy="465058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635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2100" y="1277539"/>
            <a:ext cx="2454270" cy="209431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A0339-F25A-A30C-2D98-38956D1A018A}"/>
              </a:ext>
            </a:extLst>
          </p:cNvPr>
          <p:cNvSpPr txBox="1"/>
          <p:nvPr/>
        </p:nvSpPr>
        <p:spPr>
          <a:xfrm>
            <a:off x="5348565" y="4366052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</a:t>
            </a:r>
          </a:p>
        </p:txBody>
      </p:sp>
    </p:spTree>
    <p:extLst>
      <p:ext uri="{BB962C8B-B14F-4D97-AF65-F5344CB8AC3E}">
        <p14:creationId xmlns:p14="http://schemas.microsoft.com/office/powerpoint/2010/main" val="1719364595"/>
      </p:ext>
    </p:extLst>
  </p:cSld>
  <p:clrMapOvr>
    <a:masterClrMapping/>
  </p:clrMapOvr>
  <p:transition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71190" y="1294477"/>
            <a:ext cx="240161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36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20075"/>
      </p:ext>
    </p:extLst>
  </p:cSld>
  <p:clrMapOvr>
    <a:masterClrMapping/>
  </p:clrMapOvr>
  <p:transition>
    <p:fad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F0398DB1-5FAB-F449-3713-9C1F3ACAD375}"/>
              </a:ext>
            </a:extLst>
          </p:cNvPr>
          <p:cNvSpPr txBox="1">
            <a:spLocks/>
          </p:cNvSpPr>
          <p:nvPr/>
        </p:nvSpPr>
        <p:spPr bwMode="auto">
          <a:xfrm>
            <a:off x="2400300" y="3974626"/>
            <a:ext cx="4341573" cy="62324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non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3600" kern="0" dirty="0" err="1"/>
              <a:t>TERMiNAL</a:t>
            </a:r>
            <a:r>
              <a:rPr lang="en-US" sz="3600" kern="0" dirty="0"/>
              <a:t> </a:t>
            </a:r>
            <a:r>
              <a:rPr lang="en-US" sz="3600" kern="0" dirty="0" err="1"/>
              <a:t>ventrICLE</a:t>
            </a:r>
            <a:endParaRPr lang="en-US" sz="36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29190-2817-FCD9-797D-2DEF7CA0D0ED}"/>
              </a:ext>
            </a:extLst>
          </p:cNvPr>
          <p:cNvSpPr txBox="1"/>
          <p:nvPr/>
        </p:nvSpPr>
        <p:spPr>
          <a:xfrm>
            <a:off x="1511350" y="3314700"/>
            <a:ext cx="6190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	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5CA14-1354-407B-1E9D-6AEFD3EF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" t="40113" r="36259" b="38762"/>
          <a:stretch/>
        </p:blipFill>
        <p:spPr>
          <a:xfrm rot="5400000">
            <a:off x="2587834" y="1546016"/>
            <a:ext cx="3739597" cy="990465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7" name="Notched Right Arrow 4">
            <a:extLst>
              <a:ext uri="{FF2B5EF4-FFF2-40B4-BE49-F238E27FC236}">
                <a16:creationId xmlns:a16="http://schemas.microsoft.com/office/drawing/2014/main" id="{1A1DD379-DAF7-F24D-1884-DB82BC0185B3}"/>
              </a:ext>
            </a:extLst>
          </p:cNvPr>
          <p:cNvSpPr/>
          <p:nvPr/>
        </p:nvSpPr>
        <p:spPr bwMode="auto">
          <a:xfrm rot="13400002">
            <a:off x="4461912" y="1444493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02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 bwMode="auto">
          <a:xfrm>
            <a:off x="2400300" y="3974626"/>
            <a:ext cx="4341573" cy="62324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non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3600" kern="0" dirty="0"/>
              <a:t>TERMINAL VENTRICLE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63281" r="34768"/>
          <a:stretch/>
        </p:blipFill>
        <p:spPr bwMode="auto">
          <a:xfrm>
            <a:off x="2171700" y="514351"/>
            <a:ext cx="1600200" cy="308217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55273" r="36914" b="21983"/>
          <a:stretch/>
        </p:blipFill>
        <p:spPr bwMode="auto">
          <a:xfrm>
            <a:off x="3929918" y="514351"/>
            <a:ext cx="3043778" cy="308217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Notched Right Arrow 4"/>
          <p:cNvSpPr/>
          <p:nvPr/>
        </p:nvSpPr>
        <p:spPr bwMode="auto">
          <a:xfrm rot="20293951">
            <a:off x="2587034" y="2697979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20293951">
            <a:off x="4731071" y="2583680"/>
            <a:ext cx="739671" cy="306325"/>
          </a:xfrm>
          <a:prstGeom prst="notchedRightArrow">
            <a:avLst/>
          </a:prstGeom>
          <a:solidFill>
            <a:schemeClr val="tx2">
              <a:lumMod val="95000"/>
              <a:lumOff val="5000"/>
            </a:schemeClr>
          </a:soli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884A9-ECA2-A1CA-9F62-D63E08AD53E4}"/>
              </a:ext>
            </a:extLst>
          </p:cNvPr>
          <p:cNvSpPr txBox="1"/>
          <p:nvPr/>
        </p:nvSpPr>
        <p:spPr>
          <a:xfrm>
            <a:off x="1143000" y="3181028"/>
            <a:ext cx="71525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</a:t>
            </a:r>
          </a:p>
        </p:txBody>
      </p:sp>
    </p:spTree>
    <p:extLst>
      <p:ext uri="{BB962C8B-B14F-4D97-AF65-F5344CB8AC3E}">
        <p14:creationId xmlns:p14="http://schemas.microsoft.com/office/powerpoint/2010/main" val="424878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 bwMode="auto">
          <a:xfrm>
            <a:off x="2400300" y="3974626"/>
            <a:ext cx="4341573" cy="62324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non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3600" kern="0" dirty="0"/>
              <a:t>TERMINAL VENTRICLE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63281" r="34768"/>
          <a:stretch/>
        </p:blipFill>
        <p:spPr bwMode="auto">
          <a:xfrm>
            <a:off x="2171700" y="514351"/>
            <a:ext cx="1600200" cy="308217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5" name="Notched Right Arrow 4"/>
          <p:cNvSpPr/>
          <p:nvPr/>
        </p:nvSpPr>
        <p:spPr bwMode="auto">
          <a:xfrm rot="20293951">
            <a:off x="2587034" y="2697979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7594" y="3273360"/>
            <a:ext cx="298665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Coleman et al. </a:t>
            </a:r>
            <a:r>
              <a:rPr lang="en-US" sz="21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AJNR 1995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6484" y="2286000"/>
            <a:ext cx="2428870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11/418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7160" y="2286000"/>
            <a:ext cx="1707520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2.6%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8A52E-A2D1-15DB-CCAE-C7B38A28C2F5}"/>
              </a:ext>
            </a:extLst>
          </p:cNvPr>
          <p:cNvSpPr txBox="1"/>
          <p:nvPr/>
        </p:nvSpPr>
        <p:spPr>
          <a:xfrm>
            <a:off x="1138810" y="3209330"/>
            <a:ext cx="71525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</a:t>
            </a:r>
          </a:p>
        </p:txBody>
      </p:sp>
    </p:spTree>
    <p:extLst>
      <p:ext uri="{BB962C8B-B14F-4D97-AF65-F5344CB8AC3E}">
        <p14:creationId xmlns:p14="http://schemas.microsoft.com/office/powerpoint/2010/main" val="262612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641528" y="1944422"/>
            <a:ext cx="3914987" cy="168306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4850" y="822747"/>
            <a:ext cx="2171700" cy="392059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7310" y="4327839"/>
            <a:ext cx="105740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w, F </a:t>
            </a:r>
          </a:p>
        </p:txBody>
      </p:sp>
      <p:sp>
        <p:nvSpPr>
          <p:cNvPr id="10" name="Notched Right Arrow 9"/>
          <p:cNvSpPr/>
          <p:nvPr/>
        </p:nvSpPr>
        <p:spPr bwMode="auto">
          <a:xfrm rot="14098406">
            <a:off x="3552208" y="3884677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4076987">
            <a:off x="2850007" y="223436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8283767">
            <a:off x="3499336" y="1444618"/>
            <a:ext cx="966668" cy="388599"/>
          </a:xfrm>
          <a:prstGeom prst="notched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 rot="18798253">
            <a:off x="4847317" y="2892364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5326" y="114300"/>
            <a:ext cx="2486771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FILAR CYST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8606" y="4078977"/>
            <a:ext cx="194418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Irani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</a:p>
          <a:p>
            <a:pPr algn="ctr">
              <a:defRPr/>
            </a:pP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Ped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2006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0071" y="2914650"/>
            <a:ext cx="1781258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3206747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animBg="1"/>
      <p:bldP spid="13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52943" y="1294477"/>
            <a:ext cx="2238113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37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40430"/>
      </p:ext>
    </p:extLst>
  </p:cSld>
  <p:clrMapOvr>
    <a:masterClrMapping/>
  </p:clrMapOvr>
  <p:transition>
    <p:fade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6287" y="4197462"/>
            <a:ext cx="833883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5859" y="1143001"/>
            <a:ext cx="1413711" cy="355447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1866" r="5821" b="12433"/>
          <a:stretch/>
        </p:blipFill>
        <p:spPr bwMode="auto">
          <a:xfrm rot="5400000">
            <a:off x="1951090" y="1877961"/>
            <a:ext cx="3572609" cy="210268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Notched Right Arrow 5"/>
          <p:cNvSpPr/>
          <p:nvPr/>
        </p:nvSpPr>
        <p:spPr bwMode="auto">
          <a:xfrm rot="14098406">
            <a:off x="3439338" y="3442496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14098406">
            <a:off x="3823594" y="2742626"/>
            <a:ext cx="966668" cy="388599"/>
          </a:xfrm>
          <a:prstGeom prst="notched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4098406">
            <a:off x="5709544" y="3271046"/>
            <a:ext cx="966668" cy="388599"/>
          </a:xfrm>
          <a:prstGeom prst="notched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4C7BC-374E-4EED-838B-BA0762A3F40A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3018687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A2601-8370-48BC-AC7E-60A0380D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9"/>
          <a:stretch/>
        </p:blipFill>
        <p:spPr>
          <a:xfrm>
            <a:off x="1143000" y="114300"/>
            <a:ext cx="6858000" cy="102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075E1-1790-4CF6-8A65-38E6DA837C4B}"/>
              </a:ext>
            </a:extLst>
          </p:cNvPr>
          <p:cNvSpPr txBox="1"/>
          <p:nvPr/>
        </p:nvSpPr>
        <p:spPr>
          <a:xfrm>
            <a:off x="5579044" y="1210017"/>
            <a:ext cx="2401556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Lee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203AB-1B8E-4393-A3BC-7AC6CC91B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600199"/>
            <a:ext cx="3214666" cy="2686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0385DB-EE88-4FBE-9863-F57CB6D608C2}"/>
              </a:ext>
            </a:extLst>
          </p:cNvPr>
          <p:cNvSpPr txBox="1"/>
          <p:nvPr/>
        </p:nvSpPr>
        <p:spPr>
          <a:xfrm>
            <a:off x="2229211" y="4400550"/>
            <a:ext cx="468557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1332160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834703" y="697290"/>
            <a:ext cx="7474610" cy="1569660"/>
          </a:xfrm>
          <a:prstGeom prst="rect">
            <a:avLst/>
          </a:prstGeom>
          <a:noFill/>
          <a:ln w="19050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Pediatric Neuroradiology and</a:t>
            </a:r>
          </a:p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Head-Neck Imaging</a:t>
            </a:r>
          </a:p>
        </p:txBody>
      </p:sp>
      <p:sp>
        <p:nvSpPr>
          <p:cNvPr id="24581" name="Subtitle 7"/>
          <p:cNvSpPr>
            <a:spLocks noGrp="1"/>
          </p:cNvSpPr>
          <p:nvPr>
            <p:ph type="subTitle" idx="1"/>
          </p:nvPr>
        </p:nvSpPr>
        <p:spPr>
          <a:xfrm>
            <a:off x="1371600" y="2876550"/>
            <a:ext cx="6400800" cy="1314450"/>
          </a:xfrm>
        </p:spPr>
        <p:txBody>
          <a:bodyPr/>
          <a:lstStyle/>
          <a:p>
            <a:r>
              <a:rPr lang="en-US" sz="4000" dirty="0" err="1">
                <a:solidFill>
                  <a:srgbClr val="FFC000"/>
                </a:solidFill>
                <a:latin typeface="Franklin Gothic Medium" panose="020B0603020102020204" pitchFamily="34" charset="0"/>
              </a:rPr>
              <a:t>Korgün</a:t>
            </a:r>
            <a:r>
              <a:rPr lang="en-US" sz="40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 Koral</a:t>
            </a:r>
            <a:r>
              <a:rPr lang="en-US" sz="4000">
                <a:solidFill>
                  <a:srgbClr val="FFC000"/>
                </a:solidFill>
                <a:latin typeface="Franklin Gothic Medium" panose="020B0603020102020204" pitchFamily="34" charset="0"/>
              </a:rPr>
              <a:t>, MD, MBA</a:t>
            </a:r>
            <a:endParaRPr lang="en-US" sz="40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  <a:p>
            <a:endParaRPr lang="en-US" dirty="0"/>
          </a:p>
        </p:txBody>
      </p:sp>
      <p:pic>
        <p:nvPicPr>
          <p:cNvPr id="3" name="Google Shape;69;p1">
            <a:extLst>
              <a:ext uri="{FF2B5EF4-FFF2-40B4-BE49-F238E27FC236}">
                <a16:creationId xmlns:a16="http://schemas.microsoft.com/office/drawing/2014/main" id="{2FB0AE62-FAE2-1244-9BCA-8DBFFB8689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200"/>
          <a:stretch/>
        </p:blipFill>
        <p:spPr>
          <a:xfrm>
            <a:off x="5181600" y="3856083"/>
            <a:ext cx="3466000" cy="964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0;p1">
            <a:extLst>
              <a:ext uri="{FF2B5EF4-FFF2-40B4-BE49-F238E27FC236}">
                <a16:creationId xmlns:a16="http://schemas.microsoft.com/office/drawing/2014/main" id="{A23C2EB0-4B3D-91DC-F8C7-059F2A935D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3719541"/>
            <a:ext cx="4191000" cy="123766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915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74295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8700498">
            <a:off x="2954088" y="261731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10099187">
            <a:off x="6034475" y="196872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2616" y="44958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</p:spTree>
    <p:extLst>
      <p:ext uri="{BB962C8B-B14F-4D97-AF65-F5344CB8AC3E}">
        <p14:creationId xmlns:p14="http://schemas.microsoft.com/office/powerpoint/2010/main" val="1115204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75E1-1790-4CF6-8A65-38E6DA837C4B}"/>
              </a:ext>
            </a:extLst>
          </p:cNvPr>
          <p:cNvSpPr txBox="1"/>
          <p:nvPr/>
        </p:nvSpPr>
        <p:spPr>
          <a:xfrm>
            <a:off x="2094814" y="4440456"/>
            <a:ext cx="2401556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Lee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68957-A83B-4503-9A3D-49E68FC46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400051"/>
            <a:ext cx="1743075" cy="3421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72D20-4435-443F-A588-BAB17D8C8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305485"/>
            <a:ext cx="1778794" cy="2707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8603C6-5F20-4D24-AF92-5DFB56524506}"/>
              </a:ext>
            </a:extLst>
          </p:cNvPr>
          <p:cNvSpPr txBox="1"/>
          <p:nvPr/>
        </p:nvSpPr>
        <p:spPr>
          <a:xfrm>
            <a:off x="2091846" y="3913346"/>
            <a:ext cx="468557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3929602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"/>
          <a:stretch/>
        </p:blipFill>
        <p:spPr bwMode="auto">
          <a:xfrm>
            <a:off x="2162060" y="228600"/>
            <a:ext cx="1657350" cy="396467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710" y="228599"/>
            <a:ext cx="1371600" cy="396467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1050" y="4354384"/>
            <a:ext cx="833883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m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0" b="2487"/>
          <a:stretch/>
        </p:blipFill>
        <p:spPr bwMode="auto">
          <a:xfrm>
            <a:off x="5419611" y="228599"/>
            <a:ext cx="1266940" cy="396467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Notched Right Arrow 9"/>
          <p:cNvSpPr/>
          <p:nvPr/>
        </p:nvSpPr>
        <p:spPr bwMode="auto">
          <a:xfrm rot="13056357">
            <a:off x="3516306" y="1459365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13056357">
            <a:off x="3164191" y="1454724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13056357">
            <a:off x="4637653" y="183742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 rot="13056357">
            <a:off x="6033181" y="122612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4579" y="4423632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127136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6" name="Notched Right Arrow 5"/>
          <p:cNvSpPr/>
          <p:nvPr/>
        </p:nvSpPr>
        <p:spPr bwMode="auto">
          <a:xfrm rot="16200000">
            <a:off x="3894367" y="4118084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632A5-12C6-4380-A39A-2745E31744DF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9339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3"/>
          <p:cNvSpPr/>
          <p:nvPr/>
        </p:nvSpPr>
        <p:spPr bwMode="auto">
          <a:xfrm rot="13056357">
            <a:off x="4418692" y="368357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20942-8B28-4A8D-B30F-75370A8FE99A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41408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3"/>
          <p:cNvSpPr/>
          <p:nvPr/>
        </p:nvSpPr>
        <p:spPr bwMode="auto">
          <a:xfrm rot="13056357">
            <a:off x="4418692" y="368357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34259-32EC-49B7-9F90-82DA2A8E3537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15539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3"/>
          <p:cNvSpPr/>
          <p:nvPr/>
        </p:nvSpPr>
        <p:spPr bwMode="auto">
          <a:xfrm rot="13056357">
            <a:off x="4418692" y="368357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1B694-B9FA-49FC-84F9-C10567DDFF55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5350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3"/>
          <p:cNvSpPr/>
          <p:nvPr/>
        </p:nvSpPr>
        <p:spPr bwMode="auto">
          <a:xfrm rot="13679356">
            <a:off x="4418692" y="368357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39E38-BB43-4244-A240-B7F1790E053B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33950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3"/>
          <p:cNvSpPr/>
          <p:nvPr/>
        </p:nvSpPr>
        <p:spPr bwMode="auto">
          <a:xfrm rot="13937710">
            <a:off x="4418692" y="368357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D29AC-EA9D-40A0-9B78-3BAB215DBB0A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15266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114300"/>
            <a:ext cx="5357813" cy="49149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3"/>
          <p:cNvSpPr/>
          <p:nvPr/>
        </p:nvSpPr>
        <p:spPr bwMode="auto">
          <a:xfrm rot="14098406">
            <a:off x="4395094" y="3641786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AB5D0-0196-488B-B009-B88F6FAE5349}"/>
              </a:ext>
            </a:extLst>
          </p:cNvPr>
          <p:cNvSpPr txBox="1"/>
          <p:nvPr/>
        </p:nvSpPr>
        <p:spPr>
          <a:xfrm>
            <a:off x="2479215" y="114300"/>
            <a:ext cx="418556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LIMITED DORSAL MYELOSCHISIS</a:t>
            </a:r>
          </a:p>
        </p:txBody>
      </p:sp>
    </p:spTree>
    <p:extLst>
      <p:ext uri="{BB962C8B-B14F-4D97-AF65-F5344CB8AC3E}">
        <p14:creationId xmlns:p14="http://schemas.microsoft.com/office/powerpoint/2010/main" val="34329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3007519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4486" y="285750"/>
            <a:ext cx="6242158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CONGENITAL DERMAL SINUS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71331" y="4068545"/>
            <a:ext cx="165442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Rufener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</a:t>
            </a:r>
          </a:p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AJR 2010</a:t>
            </a:r>
          </a:p>
        </p:txBody>
      </p:sp>
    </p:spTree>
    <p:extLst>
      <p:ext uri="{BB962C8B-B14F-4D97-AF65-F5344CB8AC3E}">
        <p14:creationId xmlns:p14="http://schemas.microsoft.com/office/powerpoint/2010/main" val="13088943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4688" b="16927"/>
          <a:stretch/>
        </p:blipFill>
        <p:spPr bwMode="auto">
          <a:xfrm>
            <a:off x="2505075" y="402389"/>
            <a:ext cx="4133850" cy="394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2"/>
          <p:cNvSpPr/>
          <p:nvPr/>
        </p:nvSpPr>
        <p:spPr bwMode="auto">
          <a:xfrm rot="13987374">
            <a:off x="4916993" y="353916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3"/>
          <p:cNvSpPr/>
          <p:nvPr/>
        </p:nvSpPr>
        <p:spPr bwMode="auto">
          <a:xfrm rot="7627620">
            <a:off x="4148526" y="179726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6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8"/>
          <a:stretch/>
        </p:blipFill>
        <p:spPr bwMode="auto">
          <a:xfrm>
            <a:off x="1371600" y="228600"/>
            <a:ext cx="2042304" cy="420261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2"/>
          <a:stretch/>
        </p:blipFill>
        <p:spPr bwMode="auto">
          <a:xfrm>
            <a:off x="3490021" y="228601"/>
            <a:ext cx="2130089" cy="420261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4545512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m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14098406">
            <a:off x="3059965" y="264292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26"/>
          <a:stretch/>
        </p:blipFill>
        <p:spPr bwMode="auto">
          <a:xfrm>
            <a:off x="5657850" y="228600"/>
            <a:ext cx="2239633" cy="420261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otched Right Arrow 6"/>
          <p:cNvSpPr/>
          <p:nvPr/>
        </p:nvSpPr>
        <p:spPr bwMode="auto">
          <a:xfrm rot="14098406">
            <a:off x="6109594" y="2784536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0382" y="114301"/>
            <a:ext cx="459773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DERMAL SINUS AND CYST</a:t>
            </a:r>
          </a:p>
        </p:txBody>
      </p:sp>
    </p:spTree>
    <p:extLst>
      <p:ext uri="{BB962C8B-B14F-4D97-AF65-F5344CB8AC3E}">
        <p14:creationId xmlns:p14="http://schemas.microsoft.com/office/powerpoint/2010/main" val="1086287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0DBFF-6D39-4B99-AB31-A99F0620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8" r="25366"/>
          <a:stretch/>
        </p:blipFill>
        <p:spPr>
          <a:xfrm>
            <a:off x="5672489" y="884584"/>
            <a:ext cx="1485900" cy="3643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03D0F-201A-49B7-B053-D8199B553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08" r="19634"/>
          <a:stretch/>
        </p:blipFill>
        <p:spPr>
          <a:xfrm>
            <a:off x="1744044" y="953322"/>
            <a:ext cx="14859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EA4C0-F8F1-EFDF-0B50-2A7FC65ABF34}"/>
              </a:ext>
            </a:extLst>
          </p:cNvPr>
          <p:cNvSpPr txBox="1"/>
          <p:nvPr/>
        </p:nvSpPr>
        <p:spPr>
          <a:xfrm>
            <a:off x="1627359" y="4447615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9155C-B667-1D24-DBB8-07B0DA100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42" t="35949" r="32650" b="29676"/>
          <a:stretch/>
        </p:blipFill>
        <p:spPr>
          <a:xfrm>
            <a:off x="3543301" y="2749720"/>
            <a:ext cx="1657350" cy="1885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75A917-B200-20C1-701D-E9A436ADA4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67" t="38032" r="31925" b="28635"/>
          <a:stretch/>
        </p:blipFill>
        <p:spPr>
          <a:xfrm>
            <a:off x="3543300" y="800100"/>
            <a:ext cx="1657350" cy="1828801"/>
          </a:xfrm>
          <a:prstGeom prst="rect">
            <a:avLst/>
          </a:prstGeom>
        </p:spPr>
      </p:pic>
      <p:sp>
        <p:nvSpPr>
          <p:cNvPr id="12" name="Notched Right Arrow 4">
            <a:extLst>
              <a:ext uri="{FF2B5EF4-FFF2-40B4-BE49-F238E27FC236}">
                <a16:creationId xmlns:a16="http://schemas.microsoft.com/office/drawing/2014/main" id="{947BA2FC-3F27-AA54-87F8-A4164648C1F3}"/>
              </a:ext>
            </a:extLst>
          </p:cNvPr>
          <p:cNvSpPr/>
          <p:nvPr/>
        </p:nvSpPr>
        <p:spPr bwMode="auto">
          <a:xfrm rot="13331018">
            <a:off x="2460146" y="1713583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3" name="Notched Right Arrow 4">
            <a:extLst>
              <a:ext uri="{FF2B5EF4-FFF2-40B4-BE49-F238E27FC236}">
                <a16:creationId xmlns:a16="http://schemas.microsoft.com/office/drawing/2014/main" id="{387A028A-2E8E-8DDA-E7CE-571DA3390605}"/>
              </a:ext>
            </a:extLst>
          </p:cNvPr>
          <p:cNvSpPr/>
          <p:nvPr/>
        </p:nvSpPr>
        <p:spPr bwMode="auto">
          <a:xfrm rot="12886446">
            <a:off x="4440365" y="1815060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4" name="Notched Right Arrow 4">
            <a:extLst>
              <a:ext uri="{FF2B5EF4-FFF2-40B4-BE49-F238E27FC236}">
                <a16:creationId xmlns:a16="http://schemas.microsoft.com/office/drawing/2014/main" id="{8DC15536-0AFD-D4FD-539D-DA8381E05F63}"/>
              </a:ext>
            </a:extLst>
          </p:cNvPr>
          <p:cNvSpPr/>
          <p:nvPr/>
        </p:nvSpPr>
        <p:spPr bwMode="auto">
          <a:xfrm rot="12886446">
            <a:off x="4430760" y="3873587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5" name="Notched Right Arrow 4">
            <a:extLst>
              <a:ext uri="{FF2B5EF4-FFF2-40B4-BE49-F238E27FC236}">
                <a16:creationId xmlns:a16="http://schemas.microsoft.com/office/drawing/2014/main" id="{EF0854E1-2913-8CB8-041E-346DEF055F57}"/>
              </a:ext>
            </a:extLst>
          </p:cNvPr>
          <p:cNvSpPr/>
          <p:nvPr/>
        </p:nvSpPr>
        <p:spPr bwMode="auto">
          <a:xfrm rot="12886446">
            <a:off x="6536405" y="1612329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A4D89-FFA0-1EA2-A1A7-25A38A83BFFC}"/>
              </a:ext>
            </a:extLst>
          </p:cNvPr>
          <p:cNvSpPr txBox="1"/>
          <p:nvPr/>
        </p:nvSpPr>
        <p:spPr>
          <a:xfrm>
            <a:off x="2340382" y="114301"/>
            <a:ext cx="459773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DERMAL SINUS AND CYST</a:t>
            </a:r>
          </a:p>
        </p:txBody>
      </p:sp>
    </p:spTree>
    <p:extLst>
      <p:ext uri="{BB962C8B-B14F-4D97-AF65-F5344CB8AC3E}">
        <p14:creationId xmlns:p14="http://schemas.microsoft.com/office/powerpoint/2010/main" val="1022833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0DBFF-6D39-4B99-AB31-A99F0620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8" r="25366" b="33333"/>
          <a:stretch/>
        </p:blipFill>
        <p:spPr>
          <a:xfrm>
            <a:off x="3837760" y="1143000"/>
            <a:ext cx="1814189" cy="2965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50F27-4688-424E-BEE8-2E0A0772A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1" t="23119" r="13642" b="8666"/>
          <a:stretch/>
        </p:blipFill>
        <p:spPr>
          <a:xfrm>
            <a:off x="5829301" y="1142999"/>
            <a:ext cx="1556960" cy="2965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03D0F-201A-49B7-B053-D8199B553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08" r="19634" b="33333"/>
          <a:stretch/>
        </p:blipFill>
        <p:spPr>
          <a:xfrm>
            <a:off x="1821420" y="1142998"/>
            <a:ext cx="1927665" cy="2965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EA4C0-F8F1-EFDF-0B50-2A7FC65ABF34}"/>
              </a:ext>
            </a:extLst>
          </p:cNvPr>
          <p:cNvSpPr txBox="1"/>
          <p:nvPr/>
        </p:nvSpPr>
        <p:spPr>
          <a:xfrm>
            <a:off x="1627359" y="4447615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</a:t>
            </a:r>
          </a:p>
        </p:txBody>
      </p:sp>
      <p:sp>
        <p:nvSpPr>
          <p:cNvPr id="6" name="Notched Right Arrow 4">
            <a:extLst>
              <a:ext uri="{FF2B5EF4-FFF2-40B4-BE49-F238E27FC236}">
                <a16:creationId xmlns:a16="http://schemas.microsoft.com/office/drawing/2014/main" id="{FC0FA5DE-4E95-7CC7-C9B4-585E669EFE95}"/>
              </a:ext>
            </a:extLst>
          </p:cNvPr>
          <p:cNvSpPr/>
          <p:nvPr/>
        </p:nvSpPr>
        <p:spPr bwMode="auto">
          <a:xfrm rot="12886446">
            <a:off x="6802635" y="2139756"/>
            <a:ext cx="739671" cy="306325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075A0-B4B6-D32A-5EDE-63C39C0DDF17}"/>
              </a:ext>
            </a:extLst>
          </p:cNvPr>
          <p:cNvSpPr txBox="1"/>
          <p:nvPr/>
        </p:nvSpPr>
        <p:spPr>
          <a:xfrm>
            <a:off x="2340382" y="114301"/>
            <a:ext cx="459773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DERMAL SINUS AND CYST</a:t>
            </a:r>
          </a:p>
        </p:txBody>
      </p:sp>
    </p:spTree>
    <p:extLst>
      <p:ext uri="{BB962C8B-B14F-4D97-AF65-F5344CB8AC3E}">
        <p14:creationId xmlns:p14="http://schemas.microsoft.com/office/powerpoint/2010/main" val="4146157168"/>
      </p:ext>
    </p:extLst>
  </p:cSld>
  <p:clrMapOvr>
    <a:masterClrMapping/>
  </p:clrMapOvr>
  <p:transition>
    <p:fade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19088D-3EB3-43C4-B0D9-B28E8C5BDFC9}"/>
              </a:ext>
            </a:extLst>
          </p:cNvPr>
          <p:cNvSpPr txBox="1"/>
          <p:nvPr/>
        </p:nvSpPr>
        <p:spPr>
          <a:xfrm>
            <a:off x="5407385" y="4572000"/>
            <a:ext cx="234224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Lee et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al.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E595B-22AD-4078-A5E8-7326C3488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71450"/>
            <a:ext cx="2986088" cy="3343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53DCF1-5D8C-4F71-95CF-208802229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78769"/>
            <a:ext cx="2728913" cy="1935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E42B0F-33B2-4925-AAD5-F8F6730C36AF}"/>
              </a:ext>
            </a:extLst>
          </p:cNvPr>
          <p:cNvSpPr txBox="1"/>
          <p:nvPr/>
        </p:nvSpPr>
        <p:spPr>
          <a:xfrm>
            <a:off x="926189" y="3835613"/>
            <a:ext cx="421981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CONGENITAL DERMAL SINUS</a:t>
            </a:r>
          </a:p>
        </p:txBody>
      </p:sp>
    </p:spTree>
    <p:extLst>
      <p:ext uri="{BB962C8B-B14F-4D97-AF65-F5344CB8AC3E}">
        <p14:creationId xmlns:p14="http://schemas.microsoft.com/office/powerpoint/2010/main" val="181730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39317" y="1294477"/>
            <a:ext cx="2265364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38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11506"/>
      </p:ext>
    </p:extLst>
  </p:cSld>
  <p:clrMapOvr>
    <a:masterClrMapping/>
  </p:clrMapOvr>
  <p:transition>
    <p:fade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4858" y="4182361"/>
            <a:ext cx="1715341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Rufener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</a:p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AJR 2010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45" y="971551"/>
            <a:ext cx="2738570" cy="38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3678" y="404688"/>
            <a:ext cx="430092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TERMINAL MYELOCYSTOCELE</a:t>
            </a:r>
          </a:p>
        </p:txBody>
      </p:sp>
    </p:spTree>
    <p:extLst>
      <p:ext uri="{BB962C8B-B14F-4D97-AF65-F5344CB8AC3E}">
        <p14:creationId xmlns:p14="http://schemas.microsoft.com/office/powerpoint/2010/main" val="345731587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51F9C-B69F-4D72-A1EE-8D76C67E7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71" r="8065"/>
          <a:stretch/>
        </p:blipFill>
        <p:spPr>
          <a:xfrm>
            <a:off x="2286000" y="209550"/>
            <a:ext cx="2057400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4F855-7DFD-407A-9894-783329EE8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r="6667"/>
          <a:stretch/>
        </p:blipFill>
        <p:spPr>
          <a:xfrm>
            <a:off x="5086350" y="285750"/>
            <a:ext cx="20574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AE8D6-3DAF-4AEA-AEA5-787D50C66827}"/>
              </a:ext>
            </a:extLst>
          </p:cNvPr>
          <p:cNvSpPr txBox="1"/>
          <p:nvPr/>
        </p:nvSpPr>
        <p:spPr>
          <a:xfrm>
            <a:off x="2443677" y="404688"/>
            <a:ext cx="430092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TERMINAL MYELOCYSTOCELE</a:t>
            </a:r>
          </a:p>
        </p:txBody>
      </p:sp>
    </p:spTree>
    <p:extLst>
      <p:ext uri="{BB962C8B-B14F-4D97-AF65-F5344CB8AC3E}">
        <p14:creationId xmlns:p14="http://schemas.microsoft.com/office/powerpoint/2010/main" val="1873683915"/>
      </p:ext>
    </p:extLst>
  </p:cSld>
  <p:clrMapOvr>
    <a:masterClrMapping/>
  </p:clrMapOvr>
  <p:transition>
    <p:fade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B28AF-7A9A-4016-9159-8F19D093B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B8A647-DCD9-524B-C9BA-0A91897C50C5}"/>
              </a:ext>
            </a:extLst>
          </p:cNvPr>
          <p:cNvSpPr txBox="1"/>
          <p:nvPr/>
        </p:nvSpPr>
        <p:spPr>
          <a:xfrm>
            <a:off x="2443677" y="404688"/>
            <a:ext cx="430092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TERMINAL MYELOCYSTOCELE</a:t>
            </a:r>
          </a:p>
        </p:txBody>
      </p:sp>
    </p:spTree>
    <p:extLst>
      <p:ext uri="{BB962C8B-B14F-4D97-AF65-F5344CB8AC3E}">
        <p14:creationId xmlns:p14="http://schemas.microsoft.com/office/powerpoint/2010/main" val="2152595706"/>
      </p:ext>
    </p:extLst>
  </p:cSld>
  <p:clrMapOvr>
    <a:masterClrMapping/>
  </p:clrMapOvr>
  <p:transition>
    <p:fade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36385-3AA2-44D4-8C66-1179718E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00D55-8D65-434E-9285-0AC0727DE4B0}"/>
              </a:ext>
            </a:extLst>
          </p:cNvPr>
          <p:cNvSpPr txBox="1"/>
          <p:nvPr/>
        </p:nvSpPr>
        <p:spPr>
          <a:xfrm>
            <a:off x="2443671" y="404688"/>
            <a:ext cx="430092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TERMINAL MYELOCYSTOCELE</a:t>
            </a:r>
          </a:p>
        </p:txBody>
      </p:sp>
    </p:spTree>
    <p:extLst>
      <p:ext uri="{BB962C8B-B14F-4D97-AF65-F5344CB8AC3E}">
        <p14:creationId xmlns:p14="http://schemas.microsoft.com/office/powerpoint/2010/main" val="1871126231"/>
      </p:ext>
    </p:extLst>
  </p:cSld>
  <p:clrMapOvr>
    <a:masterClrMapping/>
  </p:clrMapOvr>
  <p:transition>
    <p:fade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C8E91-EB87-4ACD-B4A0-85BB4BF3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4F236E49-3397-4F78-80C1-9A54BBCC1C8E}"/>
              </a:ext>
            </a:extLst>
          </p:cNvPr>
          <p:cNvSpPr/>
          <p:nvPr/>
        </p:nvSpPr>
        <p:spPr bwMode="auto">
          <a:xfrm rot="9248572">
            <a:off x="4779800" y="3848944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78B8FDA5-C61A-4BCB-ACB7-26C2262B1991}"/>
              </a:ext>
            </a:extLst>
          </p:cNvPr>
          <p:cNvSpPr/>
          <p:nvPr/>
        </p:nvSpPr>
        <p:spPr bwMode="auto">
          <a:xfrm rot="2068387">
            <a:off x="3565945" y="3725606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1EDF7-13B8-4B2F-83A4-6160AFB3BCF4}"/>
              </a:ext>
            </a:extLst>
          </p:cNvPr>
          <p:cNvSpPr txBox="1"/>
          <p:nvPr/>
        </p:nvSpPr>
        <p:spPr>
          <a:xfrm>
            <a:off x="2443671" y="404688"/>
            <a:ext cx="430092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TERMINAL MYELOCYSTOCELE</a:t>
            </a:r>
          </a:p>
        </p:txBody>
      </p:sp>
    </p:spTree>
    <p:extLst>
      <p:ext uri="{BB962C8B-B14F-4D97-AF65-F5344CB8AC3E}">
        <p14:creationId xmlns:p14="http://schemas.microsoft.com/office/powerpoint/2010/main" val="317547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t="13542" r="21875" b="5207"/>
          <a:stretch/>
        </p:blipFill>
        <p:spPr bwMode="auto">
          <a:xfrm>
            <a:off x="2719504" y="134964"/>
            <a:ext cx="1658319" cy="24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5104" r="19271"/>
          <a:stretch/>
        </p:blipFill>
        <p:spPr bwMode="auto">
          <a:xfrm>
            <a:off x="4776904" y="208501"/>
            <a:ext cx="1828800" cy="25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 b="1041"/>
          <a:stretch/>
        </p:blipFill>
        <p:spPr bwMode="auto">
          <a:xfrm>
            <a:off x="2314807" y="2571750"/>
            <a:ext cx="267629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 bwMode="auto">
          <a:xfrm>
            <a:off x="4581757" y="2571750"/>
            <a:ext cx="267629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otched Right Arrow 5"/>
          <p:cNvSpPr/>
          <p:nvPr/>
        </p:nvSpPr>
        <p:spPr bwMode="auto">
          <a:xfrm rot="7627620">
            <a:off x="3409492" y="120095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7627620">
            <a:off x="5628053" y="62389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7627620">
            <a:off x="3551855" y="348139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7627620">
            <a:off x="5799512" y="296704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80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60770" y="1294477"/>
            <a:ext cx="242245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39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677181"/>
      </p:ext>
    </p:extLst>
  </p:cSld>
  <p:clrMapOvr>
    <a:masterClrMapping/>
  </p:clrMapOvr>
  <p:transition>
    <p:fade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252915"/>
            <a:ext cx="1574141" cy="45723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2379" y="252915"/>
            <a:ext cx="1471271" cy="45723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ak.picdn.net/shutterstock/videos/1164454/preview/stock-footage-burning-candle-dies-out-isolated-on-black-background-hd-video-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5950" y="252915"/>
            <a:ext cx="891313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://ak.picdn.net/shutterstock/videos/1164454/preview/stock-footage-burning-candle-dies-out-isolated-on-black-background-hd-video-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885950" y="2000250"/>
            <a:ext cx="891313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653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303" y="285367"/>
            <a:ext cx="1549494" cy="456344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974" y="295063"/>
            <a:ext cx="1428750" cy="456307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3724" y="4433318"/>
            <a:ext cx="9727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F </a:t>
            </a:r>
          </a:p>
        </p:txBody>
      </p:sp>
      <p:sp>
        <p:nvSpPr>
          <p:cNvPr id="10" name="Notched Right Arrow 9"/>
          <p:cNvSpPr/>
          <p:nvPr/>
        </p:nvSpPr>
        <p:spPr bwMode="auto">
          <a:xfrm rot="20369440">
            <a:off x="2976757" y="2021467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20369440">
            <a:off x="4609439" y="1928675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>
            <a:off x="3143250" y="4038233"/>
            <a:ext cx="966668" cy="388599"/>
          </a:xfrm>
          <a:prstGeom prst="notched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>
            <a:off x="4800600" y="3958234"/>
            <a:ext cx="966668" cy="388599"/>
          </a:xfrm>
          <a:prstGeom prst="notched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A09F0-DE11-1E35-4468-50018B24FAD4}"/>
              </a:ext>
            </a:extLst>
          </p:cNvPr>
          <p:cNvSpPr txBox="1"/>
          <p:nvPr/>
        </p:nvSpPr>
        <p:spPr>
          <a:xfrm>
            <a:off x="3043584" y="86935"/>
            <a:ext cx="31980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CAUDAL REGRESSION</a:t>
            </a:r>
          </a:p>
        </p:txBody>
      </p:sp>
    </p:spTree>
    <p:extLst>
      <p:ext uri="{BB962C8B-B14F-4D97-AF65-F5344CB8AC3E}">
        <p14:creationId xmlns:p14="http://schemas.microsoft.com/office/powerpoint/2010/main" val="1936170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0" r="26660" b="10625"/>
          <a:stretch/>
        </p:blipFill>
        <p:spPr bwMode="auto">
          <a:xfrm>
            <a:off x="3113098" y="160638"/>
            <a:ext cx="1349976" cy="452566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5" r="23625"/>
          <a:stretch/>
        </p:blipFill>
        <p:spPr bwMode="auto">
          <a:xfrm>
            <a:off x="4621842" y="160638"/>
            <a:ext cx="1425584" cy="452566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769" y="4270801"/>
            <a:ext cx="10214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d, F 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20369440">
            <a:off x="3123538" y="2500175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19988459">
            <a:off x="3007442" y="3283508"/>
            <a:ext cx="966668" cy="388599"/>
          </a:xfrm>
          <a:prstGeom prst="notched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20369440">
            <a:off x="4723739" y="2785925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10D18-7D72-8971-B377-92CC83AD9E18}"/>
              </a:ext>
            </a:extLst>
          </p:cNvPr>
          <p:cNvSpPr txBox="1"/>
          <p:nvPr/>
        </p:nvSpPr>
        <p:spPr>
          <a:xfrm>
            <a:off x="3043584" y="86935"/>
            <a:ext cx="31980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CAUDAL REGRESSION</a:t>
            </a:r>
          </a:p>
        </p:txBody>
      </p:sp>
    </p:spTree>
    <p:extLst>
      <p:ext uri="{BB962C8B-B14F-4D97-AF65-F5344CB8AC3E}">
        <p14:creationId xmlns:p14="http://schemas.microsoft.com/office/powerpoint/2010/main" val="2429818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228600"/>
            <a:ext cx="1600200" cy="457573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500" y="228600"/>
            <a:ext cx="1529603" cy="457573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6327" y="4388836"/>
            <a:ext cx="125547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m, M 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13554738">
            <a:off x="3829111" y="217400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11457511">
            <a:off x="6146842" y="2604187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7F763-8C8E-5E23-B140-F3591E801F03}"/>
              </a:ext>
            </a:extLst>
          </p:cNvPr>
          <p:cNvSpPr txBox="1"/>
          <p:nvPr/>
        </p:nvSpPr>
        <p:spPr>
          <a:xfrm>
            <a:off x="3043584" y="86935"/>
            <a:ext cx="31980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CAUDAL REGRESSION</a:t>
            </a:r>
          </a:p>
        </p:txBody>
      </p:sp>
    </p:spTree>
    <p:extLst>
      <p:ext uri="{BB962C8B-B14F-4D97-AF65-F5344CB8AC3E}">
        <p14:creationId xmlns:p14="http://schemas.microsoft.com/office/powerpoint/2010/main" val="2349097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21680" r="21034" b="25311"/>
          <a:stretch/>
        </p:blipFill>
        <p:spPr bwMode="auto">
          <a:xfrm>
            <a:off x="4475997" y="114301"/>
            <a:ext cx="4363203" cy="432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114301"/>
            <a:ext cx="1861391" cy="432092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8901" y="114300"/>
            <a:ext cx="1771650" cy="430737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0" y="4476482"/>
            <a:ext cx="119526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w, M 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13554738">
            <a:off x="6911669" y="2402603"/>
            <a:ext cx="966668" cy="388599"/>
          </a:xfrm>
          <a:prstGeom prst="notchedRightArrow">
            <a:avLst/>
          </a:prstGeom>
          <a:gradFill>
            <a:gsLst>
              <a:gs pos="3000">
                <a:srgbClr val="FFC000"/>
              </a:gs>
              <a:gs pos="95000">
                <a:schemeClr val="bg1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46390-F351-2A2C-DD45-9D7638E3BFD9}"/>
              </a:ext>
            </a:extLst>
          </p:cNvPr>
          <p:cNvSpPr txBox="1"/>
          <p:nvPr/>
        </p:nvSpPr>
        <p:spPr>
          <a:xfrm>
            <a:off x="2060239" y="4493999"/>
            <a:ext cx="47605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SEGMENTAL SPINAL DYSGENESIS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222110" y="1294477"/>
            <a:ext cx="2699778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40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95096"/>
      </p:ext>
    </p:extLst>
  </p:cSld>
  <p:clrMapOvr>
    <a:masterClrMapping/>
  </p:clrMapOvr>
  <p:transition>
    <p:fade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0EBB17-8FEA-B171-1826-D0F9655C3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1687068" cy="51435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65B38-4475-2767-8375-006691857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1687068" cy="51435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FFCD6B-0D4A-DD1F-8745-B5EFC1297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687068" cy="51435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0332" y="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97DED-DE8A-DBCA-A856-74323A7B7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1687068" cy="51435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BE928-1734-2FEE-7EC6-6F2133020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0"/>
            <a:ext cx="1687068" cy="51435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66712" y="0"/>
            <a:ext cx="4562980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DIASTEMATOMYELIA</a:t>
            </a: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461D3A8C-E373-87B0-1295-F421856546D1}"/>
              </a:ext>
            </a:extLst>
          </p:cNvPr>
          <p:cNvSpPr/>
          <p:nvPr/>
        </p:nvSpPr>
        <p:spPr bwMode="auto">
          <a:xfrm rot="6796995">
            <a:off x="4523357" y="173133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2">
            <a:extLst>
              <a:ext uri="{FF2B5EF4-FFF2-40B4-BE49-F238E27FC236}">
                <a16:creationId xmlns:a16="http://schemas.microsoft.com/office/drawing/2014/main" id="{C6C19DB8-F853-4C80-900A-216F91BDADC0}"/>
              </a:ext>
            </a:extLst>
          </p:cNvPr>
          <p:cNvSpPr/>
          <p:nvPr/>
        </p:nvSpPr>
        <p:spPr bwMode="auto">
          <a:xfrm rot="6796995">
            <a:off x="6144570" y="174086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2">
            <a:extLst>
              <a:ext uri="{FF2B5EF4-FFF2-40B4-BE49-F238E27FC236}">
                <a16:creationId xmlns:a16="http://schemas.microsoft.com/office/drawing/2014/main" id="{823DAC52-F644-20A7-F450-9CB73361F8C2}"/>
              </a:ext>
            </a:extLst>
          </p:cNvPr>
          <p:cNvSpPr/>
          <p:nvPr/>
        </p:nvSpPr>
        <p:spPr bwMode="auto">
          <a:xfrm rot="6796995">
            <a:off x="7812428" y="174086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92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503635"/>
            <a:ext cx="5357813" cy="4136231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3" name="Notched Right Arrow 12">
            <a:extLst>
              <a:ext uri="{FF2B5EF4-FFF2-40B4-BE49-F238E27FC236}">
                <a16:creationId xmlns:a16="http://schemas.microsoft.com/office/drawing/2014/main" id="{A78784D0-F4D0-9F3A-A969-EF7FB51EB7AC}"/>
              </a:ext>
            </a:extLst>
          </p:cNvPr>
          <p:cNvSpPr/>
          <p:nvPr/>
        </p:nvSpPr>
        <p:spPr bwMode="auto">
          <a:xfrm rot="3523401">
            <a:off x="3728492" y="23315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2">
            <a:extLst>
              <a:ext uri="{FF2B5EF4-FFF2-40B4-BE49-F238E27FC236}">
                <a16:creationId xmlns:a16="http://schemas.microsoft.com/office/drawing/2014/main" id="{B6D661E5-ECEA-DB17-FA7C-609267056E78}"/>
              </a:ext>
            </a:extLst>
          </p:cNvPr>
          <p:cNvSpPr/>
          <p:nvPr/>
        </p:nvSpPr>
        <p:spPr bwMode="auto">
          <a:xfrm rot="8195729">
            <a:off x="4859165" y="259506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5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12896" r="16089" b="6045"/>
          <a:stretch/>
        </p:blipFill>
        <p:spPr>
          <a:xfrm>
            <a:off x="609600" y="819150"/>
            <a:ext cx="3505200" cy="33528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Notched Right Arrow 12">
            <a:extLst>
              <a:ext uri="{FF2B5EF4-FFF2-40B4-BE49-F238E27FC236}">
                <a16:creationId xmlns:a16="http://schemas.microsoft.com/office/drawing/2014/main" id="{6895E36F-2BE2-AA45-73BA-B5838D50E946}"/>
              </a:ext>
            </a:extLst>
          </p:cNvPr>
          <p:cNvSpPr/>
          <p:nvPr/>
        </p:nvSpPr>
        <p:spPr bwMode="auto">
          <a:xfrm rot="4937522">
            <a:off x="1768012" y="196400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4FDFF92-F929-FE52-B114-3290E6508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399" y="819150"/>
            <a:ext cx="4084873" cy="3352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otched Right Arrow 12">
            <a:extLst>
              <a:ext uri="{FF2B5EF4-FFF2-40B4-BE49-F238E27FC236}">
                <a16:creationId xmlns:a16="http://schemas.microsoft.com/office/drawing/2014/main" id="{EE0CF021-5112-46EC-9278-382AE855DBC8}"/>
              </a:ext>
            </a:extLst>
          </p:cNvPr>
          <p:cNvSpPr/>
          <p:nvPr/>
        </p:nvSpPr>
        <p:spPr bwMode="auto">
          <a:xfrm rot="15999614">
            <a:off x="5839828" y="40290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22664-0849-3E72-4A38-EB2E4EF9AADA}"/>
              </a:ext>
            </a:extLst>
          </p:cNvPr>
          <p:cNvSpPr txBox="1"/>
          <p:nvPr/>
        </p:nvSpPr>
        <p:spPr>
          <a:xfrm>
            <a:off x="3511614" y="76447"/>
            <a:ext cx="2120772" cy="62324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5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DIASTEM</a:t>
            </a:r>
          </a:p>
        </p:txBody>
      </p:sp>
    </p:spTree>
    <p:extLst>
      <p:ext uri="{BB962C8B-B14F-4D97-AF65-F5344CB8AC3E}">
        <p14:creationId xmlns:p14="http://schemas.microsoft.com/office/powerpoint/2010/main" val="274749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2459082" y="249884"/>
            <a:ext cx="4225837" cy="769441"/>
          </a:xfrm>
        </p:spPr>
        <p:txBody>
          <a:bodyPr wrap="none"/>
          <a:lstStyle/>
          <a:p>
            <a:r>
              <a:rPr lang="en-US"/>
              <a:t>Medulloblastoma</a:t>
            </a:r>
          </a:p>
        </p:txBody>
      </p:sp>
      <p:sp>
        <p:nvSpPr>
          <p:cNvPr id="64515" name="Content Placeholder 4"/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3200400" cy="3394472"/>
          </a:xfrm>
        </p:spPr>
        <p:txBody>
          <a:bodyPr/>
          <a:lstStyle/>
          <a:p>
            <a:r>
              <a:rPr lang="en-US" sz="2400" dirty="0"/>
              <a:t>Prediction of prognosis</a:t>
            </a:r>
          </a:p>
          <a:p>
            <a:pPr lvl="1"/>
            <a:r>
              <a:rPr lang="en-US" sz="2100" dirty="0"/>
              <a:t>Metastatic stage at diagnosis</a:t>
            </a:r>
          </a:p>
          <a:p>
            <a:pPr lvl="1"/>
            <a:r>
              <a:rPr lang="en-US" sz="2100" dirty="0"/>
              <a:t>Residual tumor post resection (&lt; 1.5 cm</a:t>
            </a:r>
            <a:r>
              <a:rPr lang="en-US" sz="2100" baseline="30000" dirty="0"/>
              <a:t>2</a:t>
            </a:r>
            <a:r>
              <a:rPr lang="en-US" sz="2100" dirty="0"/>
              <a:t>)</a:t>
            </a:r>
          </a:p>
          <a:p>
            <a:pPr lvl="1"/>
            <a:r>
              <a:rPr lang="en-US" sz="2100" dirty="0"/>
              <a:t>Histological subtype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410172"/>
            <a:ext cx="3028950" cy="297442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86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7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2046988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2585623-E7D3-7A73-DEAE-FFA486792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0810"/>
      </p:ext>
    </p:extLst>
  </p:cSld>
  <p:clrMapOvr>
    <a:masterClrMapping/>
  </p:clrMapOvr>
  <p:transition>
    <p:fade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frame with text&#10;&#10;Description automatically generated">
            <a:extLst>
              <a:ext uri="{FF2B5EF4-FFF2-40B4-BE49-F238E27FC236}">
                <a16:creationId xmlns:a16="http://schemas.microsoft.com/office/drawing/2014/main" id="{F42B7F08-07E8-2622-DE5F-ED61D765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E513-5A87-DDD4-2E94-59EAD5FB6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26296" r="9896" b="20371"/>
          <a:stretch/>
        </p:blipFill>
        <p:spPr>
          <a:xfrm>
            <a:off x="1904999" y="1428750"/>
            <a:ext cx="533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1436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1" y="2228850"/>
            <a:ext cx="2080933" cy="1952876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22" y="457200"/>
            <a:ext cx="2084832" cy="1693926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457200"/>
            <a:ext cx="3502304" cy="2800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4458" y="4317946"/>
            <a:ext cx="10688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3299" y="4676432"/>
            <a:ext cx="308546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Koral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Radiology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5457" y="3451234"/>
            <a:ext cx="265239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Medulloblastoma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0505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4426" r="2604" b="20833"/>
          <a:stretch/>
        </p:blipFill>
        <p:spPr bwMode="auto">
          <a:xfrm>
            <a:off x="2114550" y="342900"/>
            <a:ext cx="47520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2616" y="44958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y</a:t>
            </a:r>
          </a:p>
        </p:txBody>
      </p:sp>
      <p:sp>
        <p:nvSpPr>
          <p:cNvPr id="4" name="Notched Right Arrow 3"/>
          <p:cNvSpPr/>
          <p:nvPr/>
        </p:nvSpPr>
        <p:spPr bwMode="auto">
          <a:xfrm rot="12466676">
            <a:off x="5218436" y="383849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5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42187" r="17708" b="8854"/>
          <a:stretch/>
        </p:blipFill>
        <p:spPr bwMode="auto">
          <a:xfrm>
            <a:off x="1371600" y="19050"/>
            <a:ext cx="315014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5834" r="25000" b="13020"/>
          <a:stretch/>
        </p:blipFill>
        <p:spPr bwMode="auto">
          <a:xfrm>
            <a:off x="5029200" y="342900"/>
            <a:ext cx="232940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9066119">
            <a:off x="3216715" y="47260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8852403">
            <a:off x="6354172" y="60501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5724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46615" r="15625" b="2865"/>
          <a:stretch/>
        </p:blipFill>
        <p:spPr bwMode="auto">
          <a:xfrm>
            <a:off x="1657350" y="2914650"/>
            <a:ext cx="25336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otched Right Arrow 8"/>
          <p:cNvSpPr/>
          <p:nvPr/>
        </p:nvSpPr>
        <p:spPr bwMode="auto">
          <a:xfrm rot="9066119">
            <a:off x="2853768" y="314548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5724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5156" r="45051" b="10417"/>
          <a:stretch/>
        </p:blipFill>
        <p:spPr bwMode="auto">
          <a:xfrm>
            <a:off x="5143501" y="2622725"/>
            <a:ext cx="2068142" cy="237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otched Right Arrow 10"/>
          <p:cNvSpPr/>
          <p:nvPr/>
        </p:nvSpPr>
        <p:spPr bwMode="auto">
          <a:xfrm rot="8852403">
            <a:off x="5770427" y="404353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9133" y="2622725"/>
            <a:ext cx="134953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+4 years</a:t>
            </a:r>
          </a:p>
        </p:txBody>
      </p:sp>
    </p:spTree>
    <p:extLst>
      <p:ext uri="{BB962C8B-B14F-4D97-AF65-F5344CB8AC3E}">
        <p14:creationId xmlns:p14="http://schemas.microsoft.com/office/powerpoint/2010/main" val="2214967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32813" r="17188" b="4688"/>
          <a:stretch>
            <a:fillRect/>
          </a:stretch>
        </p:blipFill>
        <p:spPr bwMode="auto">
          <a:xfrm>
            <a:off x="1428750" y="1373982"/>
            <a:ext cx="2066925" cy="196929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3334" r="16667" b="5000"/>
          <a:stretch>
            <a:fillRect/>
          </a:stretch>
        </p:blipFill>
        <p:spPr bwMode="auto">
          <a:xfrm>
            <a:off x="3633788" y="1373981"/>
            <a:ext cx="1875235" cy="196691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0000" r="16667" b="6667"/>
          <a:stretch>
            <a:fillRect/>
          </a:stretch>
        </p:blipFill>
        <p:spPr bwMode="auto">
          <a:xfrm>
            <a:off x="5691188" y="1357313"/>
            <a:ext cx="2057400" cy="195500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3900" y="3414672"/>
            <a:ext cx="10166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07/28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3092" y="3435523"/>
            <a:ext cx="10166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10/27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1575" y="3435523"/>
            <a:ext cx="10166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01/27</a:t>
            </a:r>
          </a:p>
        </p:txBody>
      </p:sp>
    </p:spTree>
    <p:extLst>
      <p:ext uri="{BB962C8B-B14F-4D97-AF65-F5344CB8AC3E}">
        <p14:creationId xmlns:p14="http://schemas.microsoft.com/office/powerpoint/2010/main" val="264378232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5"/>
            <a:ext cx="5829300" cy="1754326"/>
          </a:xfrm>
        </p:spPr>
        <p:txBody>
          <a:bodyPr/>
          <a:lstStyle/>
          <a:p>
            <a:r>
              <a:rPr lang="en-US" sz="5400" dirty="0"/>
              <a:t>Leptomeningeal tumor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50" dirty="0"/>
              <a:t>Contrast enhanced FLAIR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81582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500" r="12500"/>
          <a:stretch>
            <a:fillRect/>
          </a:stretch>
        </p:blipFill>
        <p:spPr bwMode="auto">
          <a:xfrm>
            <a:off x="1491853" y="228600"/>
            <a:ext cx="1822847" cy="227766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4844" r="17188" b="3125"/>
          <a:stretch>
            <a:fillRect/>
          </a:stretch>
        </p:blipFill>
        <p:spPr bwMode="auto">
          <a:xfrm>
            <a:off x="3594498" y="228601"/>
            <a:ext cx="1777603" cy="222289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r="17188" b="5469"/>
          <a:stretch>
            <a:fillRect/>
          </a:stretch>
        </p:blipFill>
        <p:spPr bwMode="auto">
          <a:xfrm>
            <a:off x="5715000" y="228600"/>
            <a:ext cx="1885950" cy="227647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7500" r="14999" b="2499"/>
          <a:stretch>
            <a:fillRect/>
          </a:stretch>
        </p:blipFill>
        <p:spPr bwMode="auto">
          <a:xfrm>
            <a:off x="1491853" y="2686050"/>
            <a:ext cx="1822847" cy="2343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14063" r="14844" b="1563"/>
          <a:stretch>
            <a:fillRect/>
          </a:stretch>
        </p:blipFill>
        <p:spPr bwMode="auto">
          <a:xfrm>
            <a:off x="3600450" y="2686050"/>
            <a:ext cx="1777604" cy="22860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2500" r="14844" b="3125"/>
          <a:stretch>
            <a:fillRect/>
          </a:stretch>
        </p:blipFill>
        <p:spPr bwMode="auto">
          <a:xfrm>
            <a:off x="5715000" y="2688432"/>
            <a:ext cx="1885950" cy="234076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40012" y="2511029"/>
            <a:ext cx="89319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T1 C+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3217" y="2511029"/>
            <a:ext cx="80182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FLAIR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3678" y="2514600"/>
            <a:ext cx="1218603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FLAIR C+</a:t>
            </a:r>
          </a:p>
        </p:txBody>
      </p:sp>
      <p:sp>
        <p:nvSpPr>
          <p:cNvPr id="11" name="Notched Right Arrow 10"/>
          <p:cNvSpPr/>
          <p:nvPr/>
        </p:nvSpPr>
        <p:spPr bwMode="auto">
          <a:xfrm rot="8476316">
            <a:off x="6300026" y="136757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8476316">
            <a:off x="6218900" y="366162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70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3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3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18038 -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-0.00185 L 0.22656 -0.0018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17465 0.0018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3" y="9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" pathEditMode="relative" ptsTypes="AA">
                                      <p:cBhvr>
                                        <p:cTn id="49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" pathEditMode="relative" ptsTypes="AA">
                                      <p:cBhvr>
                                        <p:cTn id="53" dur="500" fill="hold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85803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2459082" y="249884"/>
            <a:ext cx="4225837" cy="769441"/>
          </a:xfrm>
        </p:spPr>
        <p:txBody>
          <a:bodyPr wrap="none"/>
          <a:lstStyle/>
          <a:p>
            <a:r>
              <a:rPr lang="en-US"/>
              <a:t>Medulloblastoma</a:t>
            </a:r>
          </a:p>
        </p:txBody>
      </p:sp>
      <p:sp>
        <p:nvSpPr>
          <p:cNvPr id="747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Heterogeneous tumor group</a:t>
            </a:r>
          </a:p>
          <a:p>
            <a:pPr lvl="1"/>
            <a:r>
              <a:rPr lang="en-US" dirty="0"/>
              <a:t>MEDULLOBLASTOMA (Classic)</a:t>
            </a: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Desmoplastic</a:t>
            </a:r>
            <a:r>
              <a:rPr lang="en-US" dirty="0">
                <a:solidFill>
                  <a:srgbClr val="FFFFFF"/>
                </a:solidFill>
              </a:rPr>
              <a:t>/ nodular MB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MB- extensive nodularity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Anaplastic MB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Large cell MB </a:t>
            </a:r>
          </a:p>
        </p:txBody>
      </p:sp>
      <p:pic>
        <p:nvPicPr>
          <p:cNvPr id="686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456" y="1200151"/>
            <a:ext cx="2700338" cy="3394472"/>
          </a:xfr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2459082" y="249884"/>
            <a:ext cx="4225837" cy="769441"/>
          </a:xfrm>
        </p:spPr>
        <p:txBody>
          <a:bodyPr wrap="none"/>
          <a:lstStyle/>
          <a:p>
            <a:r>
              <a:rPr lang="en-US"/>
              <a:t>Medulloblastoma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b="25397"/>
          <a:stretch>
            <a:fillRect/>
          </a:stretch>
        </p:blipFill>
        <p:spPr bwMode="auto">
          <a:xfrm>
            <a:off x="1277541" y="1714500"/>
            <a:ext cx="656867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1339" y="3690327"/>
            <a:ext cx="272010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Acta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Neuropathol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798257" y="342900"/>
            <a:ext cx="3527248" cy="577081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aseline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3300" kern="0" dirty="0" err="1"/>
              <a:t>Medulloblastomas</a:t>
            </a:r>
            <a:r>
              <a:rPr lang="en-US" sz="3300" kern="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431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43000"/>
            <a:ext cx="6443663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1339" y="4286250"/>
            <a:ext cx="272010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Acta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Neuropathol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52290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"/>
            <a:ext cx="5486400" cy="42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3257550" y="2857500"/>
            <a:ext cx="457200" cy="2286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3211947" y="4675927"/>
            <a:ext cx="272010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Acta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Neuropathol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2012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114800" y="2857500"/>
            <a:ext cx="971550" cy="342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35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86FD-A345-6CAB-946F-CD80FD48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11" y="249890"/>
            <a:ext cx="4732386" cy="769441"/>
          </a:xfrm>
        </p:spPr>
        <p:txBody>
          <a:bodyPr/>
          <a:lstStyle/>
          <a:p>
            <a:r>
              <a:rPr lang="en-US" dirty="0"/>
              <a:t>Molecular Subtypes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BD07A-27C4-D86B-112F-DF1922DE4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C000"/>
                </a:solidFill>
              </a:rPr>
              <a:t>Wnt</a:t>
            </a:r>
            <a:r>
              <a:rPr lang="en-US" u="sng" dirty="0">
                <a:solidFill>
                  <a:srgbClr val="FFC000"/>
                </a:solidFill>
              </a:rPr>
              <a:t>: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Cerebellopontine angle</a:t>
            </a:r>
          </a:p>
          <a:p>
            <a:r>
              <a:rPr lang="en-US" u="sng" dirty="0">
                <a:solidFill>
                  <a:srgbClr val="FFC000"/>
                </a:solidFill>
              </a:rPr>
              <a:t>SSH:</a:t>
            </a:r>
            <a:r>
              <a:rPr lang="en-US" dirty="0"/>
              <a:t> Cerebellar hemisphere, middle cerebellar peduncle</a:t>
            </a:r>
          </a:p>
          <a:p>
            <a:r>
              <a:rPr lang="en-US" u="sng" dirty="0">
                <a:solidFill>
                  <a:srgbClr val="FFC000"/>
                </a:solidFill>
              </a:rPr>
              <a:t>Group 3 &amp; Group 4: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midline</a:t>
            </a:r>
          </a:p>
          <a:p>
            <a:r>
              <a:rPr lang="en-US" dirty="0"/>
              <a:t>NOS (not otherwise specified)</a:t>
            </a:r>
          </a:p>
          <a:p>
            <a:r>
              <a:rPr lang="en-US" dirty="0"/>
              <a:t>NEC (not elsewhere classified)</a:t>
            </a:r>
          </a:p>
        </p:txBody>
      </p:sp>
    </p:spTree>
    <p:extLst>
      <p:ext uri="{BB962C8B-B14F-4D97-AF65-F5344CB8AC3E}">
        <p14:creationId xmlns:p14="http://schemas.microsoft.com/office/powerpoint/2010/main" val="3166567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4" cstate="print"/>
          <a:srcRect l="34375" r="7813"/>
          <a:stretch>
            <a:fillRect/>
          </a:stretch>
        </p:blipFill>
        <p:spPr bwMode="auto">
          <a:xfrm>
            <a:off x="1485900" y="742950"/>
            <a:ext cx="2114550" cy="3657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5" cstate="print"/>
          <a:srcRect l="31250" r="21875"/>
          <a:stretch>
            <a:fillRect/>
          </a:stretch>
        </p:blipFill>
        <p:spPr bwMode="auto">
          <a:xfrm>
            <a:off x="3886200" y="742950"/>
            <a:ext cx="1714500" cy="3657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6" cstate="print"/>
          <a:srcRect l="35938" r="23438"/>
          <a:stretch>
            <a:fillRect/>
          </a:stretch>
        </p:blipFill>
        <p:spPr bwMode="auto">
          <a:xfrm>
            <a:off x="5829300" y="742950"/>
            <a:ext cx="1485900" cy="3657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31250" t="54688" r="21875" b="9375"/>
          <a:stretch>
            <a:fillRect/>
          </a:stretch>
        </p:blipFill>
        <p:spPr bwMode="auto">
          <a:xfrm>
            <a:off x="3886200" y="2743200"/>
            <a:ext cx="1714500" cy="13144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 l="35938" t="59375" r="23438" b="4688"/>
          <a:stretch>
            <a:fillRect/>
          </a:stretch>
        </p:blipFill>
        <p:spPr bwMode="auto">
          <a:xfrm>
            <a:off x="5829300" y="2914650"/>
            <a:ext cx="1485900" cy="13144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7" cstate="print"/>
          <a:srcRect l="37500" r="25000"/>
          <a:stretch>
            <a:fillRect/>
          </a:stretch>
        </p:blipFill>
        <p:spPr bwMode="auto">
          <a:xfrm>
            <a:off x="1885950" y="742950"/>
            <a:ext cx="1371600" cy="3657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24292" y="4477219"/>
            <a:ext cx="2815194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B-FFE, FIESTA, </a:t>
            </a:r>
            <a:r>
              <a:rPr lang="en-US" dirty="0" err="1">
                <a:solidFill>
                  <a:srgbClr val="FFFF00"/>
                </a:solidFill>
              </a:rPr>
              <a:t>TrueFISP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6875188">
            <a:off x="2740140" y="232725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8745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 cstate="print"/>
          <a:srcRect l="31250" t="54688" r="21875" b="9375"/>
          <a:stretch>
            <a:fillRect/>
          </a:stretch>
        </p:blipFill>
        <p:spPr bwMode="auto">
          <a:xfrm>
            <a:off x="3886200" y="1257300"/>
            <a:ext cx="3652838" cy="28003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89091" name="Picture 7"/>
          <p:cNvPicPr>
            <a:picLocks noChangeAspect="1" noChangeArrowheads="1"/>
          </p:cNvPicPr>
          <p:nvPr/>
        </p:nvPicPr>
        <p:blipFill>
          <a:blip r:embed="rId5" cstate="print"/>
          <a:srcRect l="37500" t="29411" r="25000" b="12132"/>
          <a:stretch>
            <a:fillRect/>
          </a:stretch>
        </p:blipFill>
        <p:spPr bwMode="auto">
          <a:xfrm>
            <a:off x="1657350" y="1085850"/>
            <a:ext cx="1943100" cy="30289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24292" y="4477219"/>
            <a:ext cx="2815194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B-FFE, FIESTA, </a:t>
            </a:r>
            <a:r>
              <a:rPr lang="en-US" dirty="0" err="1">
                <a:solidFill>
                  <a:srgbClr val="FFFF00"/>
                </a:solidFill>
              </a:rPr>
              <a:t>TrueFISP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5219808">
            <a:off x="2666586" y="200627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5191996">
            <a:off x="5173996" y="206694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660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114300"/>
            <a:ext cx="1943100" cy="47830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114300"/>
            <a:ext cx="2000250" cy="476338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8891" y="2770279"/>
            <a:ext cx="2310659" cy="210740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9682" y="114299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y, 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5315" y="114300"/>
            <a:ext cx="2928943" cy="87716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Medulloblastoma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s/p surgery</a:t>
            </a:r>
            <a:endParaRPr lang="en-US" sz="4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11132540">
            <a:off x="6812670" y="421218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1672" y="1138535"/>
            <a:ext cx="3592587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Avoid immediate</a:t>
            </a:r>
          </a:p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postop spine imaging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531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5"/>
            <a:ext cx="5829300" cy="784830"/>
          </a:xfrm>
        </p:spPr>
        <p:txBody>
          <a:bodyPr/>
          <a:lstStyle/>
          <a:p>
            <a:pPr>
              <a:defRPr/>
            </a:pPr>
            <a:r>
              <a:rPr lang="en-US" sz="4500" dirty="0"/>
              <a:t>Vertebral column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dirty="0"/>
              <a:t>s/p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73489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2"/>
          <p:cNvPicPr>
            <a:picLocks noChangeAspect="1" noChangeArrowheads="1"/>
          </p:cNvPicPr>
          <p:nvPr/>
        </p:nvPicPr>
        <p:blipFill>
          <a:blip r:embed="rId4" cstate="print"/>
          <a:srcRect l="42424" t="51949" r="27274"/>
          <a:stretch>
            <a:fillRect/>
          </a:stretch>
        </p:blipFill>
        <p:spPr bwMode="auto">
          <a:xfrm>
            <a:off x="6115050" y="342900"/>
            <a:ext cx="1143000" cy="343614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629763" name="Picture 3"/>
          <p:cNvPicPr>
            <a:picLocks noChangeAspect="1" noChangeArrowheads="1"/>
          </p:cNvPicPr>
          <p:nvPr/>
        </p:nvPicPr>
        <p:blipFill>
          <a:blip r:embed="rId5" cstate="print"/>
          <a:srcRect l="53703" r="16667"/>
          <a:stretch>
            <a:fillRect/>
          </a:stretch>
        </p:blipFill>
        <p:spPr bwMode="auto">
          <a:xfrm>
            <a:off x="4800600" y="342901"/>
            <a:ext cx="1028700" cy="347186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629764" name="Picture 4"/>
          <p:cNvPicPr>
            <a:picLocks noChangeAspect="1" noChangeArrowheads="1"/>
          </p:cNvPicPr>
          <p:nvPr/>
        </p:nvPicPr>
        <p:blipFill>
          <a:blip r:embed="rId6" cstate="print"/>
          <a:srcRect l="42188" t="3125" r="25000" b="3125"/>
          <a:stretch>
            <a:fillRect/>
          </a:stretch>
        </p:blipFill>
        <p:spPr bwMode="auto">
          <a:xfrm>
            <a:off x="3314700" y="342900"/>
            <a:ext cx="1200150" cy="34290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6264" name="Picture 5"/>
          <p:cNvPicPr>
            <a:picLocks noChangeAspect="1" noChangeArrowheads="1"/>
          </p:cNvPicPr>
          <p:nvPr/>
        </p:nvPicPr>
        <p:blipFill>
          <a:blip r:embed="rId7" cstate="print"/>
          <a:srcRect l="40625" r="28125" b="4688"/>
          <a:stretch>
            <a:fillRect/>
          </a:stretch>
        </p:blipFill>
        <p:spPr bwMode="auto">
          <a:xfrm>
            <a:off x="1771650" y="342900"/>
            <a:ext cx="1143000" cy="3486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65295" y="3948513"/>
            <a:ext cx="955711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3/2008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1507" y="3963106"/>
            <a:ext cx="894797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7/2008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6640" y="3963106"/>
            <a:ext cx="1016625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12/2008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9155" y="3963106"/>
            <a:ext cx="894797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6/2009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1183" y="4469665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428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4040696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4987" y="487357"/>
            <a:ext cx="1700213" cy="185658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7283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0700" y="2536447"/>
            <a:ext cx="1714500" cy="169265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9195" y="458782"/>
            <a:ext cx="3754356" cy="377031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65318" y="4381618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41729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 l="40741" r="27779"/>
          <a:stretch>
            <a:fillRect/>
          </a:stretch>
        </p:blipFill>
        <p:spPr bwMode="auto">
          <a:xfrm>
            <a:off x="1485900" y="285750"/>
            <a:ext cx="1143000" cy="36302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83300" name="Picture 3"/>
          <p:cNvPicPr>
            <a:picLocks noChangeAspect="1" noChangeArrowheads="1"/>
          </p:cNvPicPr>
          <p:nvPr/>
        </p:nvPicPr>
        <p:blipFill>
          <a:blip r:embed="rId5" cstate="print"/>
          <a:srcRect l="46875" r="18750"/>
          <a:stretch>
            <a:fillRect/>
          </a:stretch>
        </p:blipFill>
        <p:spPr bwMode="auto">
          <a:xfrm>
            <a:off x="2743200" y="285750"/>
            <a:ext cx="1257300" cy="3657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83302" name="Picture 4"/>
          <p:cNvPicPr>
            <a:picLocks noChangeAspect="1" noChangeArrowheads="1"/>
          </p:cNvPicPr>
          <p:nvPr/>
        </p:nvPicPr>
        <p:blipFill>
          <a:blip r:embed="rId6" cstate="print"/>
          <a:srcRect l="51430" r="22858" b="14285"/>
          <a:stretch>
            <a:fillRect/>
          </a:stretch>
        </p:blipFill>
        <p:spPr bwMode="auto">
          <a:xfrm>
            <a:off x="4114800" y="285750"/>
            <a:ext cx="1085850" cy="36195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83304" name="Picture 5"/>
          <p:cNvPicPr>
            <a:picLocks noChangeAspect="1" noChangeArrowheads="1"/>
          </p:cNvPicPr>
          <p:nvPr/>
        </p:nvPicPr>
        <p:blipFill>
          <a:blip r:embed="rId7" cstate="print"/>
          <a:srcRect l="45000" r="25000"/>
          <a:stretch>
            <a:fillRect/>
          </a:stretch>
        </p:blipFill>
        <p:spPr bwMode="auto">
          <a:xfrm>
            <a:off x="5429250" y="285750"/>
            <a:ext cx="1085850" cy="36195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83306" name="Picture 6"/>
          <p:cNvPicPr>
            <a:picLocks noChangeAspect="1" noChangeArrowheads="1"/>
          </p:cNvPicPr>
          <p:nvPr/>
        </p:nvPicPr>
        <p:blipFill>
          <a:blip r:embed="rId8" cstate="print"/>
          <a:srcRect l="43750" r="28125"/>
          <a:stretch>
            <a:fillRect/>
          </a:stretch>
        </p:blipFill>
        <p:spPr bwMode="auto">
          <a:xfrm>
            <a:off x="6743700" y="285750"/>
            <a:ext cx="1028700" cy="3657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62090" y="4057650"/>
            <a:ext cx="1016625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12/2008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7454" y="4057650"/>
            <a:ext cx="894797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2/2009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1904" y="4057650"/>
            <a:ext cx="894797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4/2009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5440" y="4057650"/>
            <a:ext cx="1016625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10/2009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0803" y="4057650"/>
            <a:ext cx="894797" cy="30008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/>
            </a:solidFill>
          </a:ln>
        </p:spPr>
        <p:txBody>
          <a:bodyPr wrap="none" tIns="68580" bIns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3/2010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 rot="12668256">
            <a:off x="5945070" y="191289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8" name="Notched Right Arrow 17"/>
          <p:cNvSpPr/>
          <p:nvPr/>
        </p:nvSpPr>
        <p:spPr bwMode="auto">
          <a:xfrm rot="12387803">
            <a:off x="6027916" y="125500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9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 l="42424" t="51949" r="27274"/>
          <a:stretch>
            <a:fillRect/>
          </a:stretch>
        </p:blipFill>
        <p:spPr bwMode="auto">
          <a:xfrm>
            <a:off x="2743200" y="171451"/>
            <a:ext cx="1600200" cy="48101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9331" name="Picture 6"/>
          <p:cNvPicPr>
            <a:picLocks noChangeAspect="1" noChangeArrowheads="1"/>
          </p:cNvPicPr>
          <p:nvPr/>
        </p:nvPicPr>
        <p:blipFill>
          <a:blip r:embed="rId4" cstate="print"/>
          <a:srcRect l="43750" r="28125" b="1563"/>
          <a:stretch>
            <a:fillRect/>
          </a:stretch>
        </p:blipFill>
        <p:spPr bwMode="auto">
          <a:xfrm>
            <a:off x="4800600" y="171450"/>
            <a:ext cx="1371600" cy="4800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35763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78403" y="1294477"/>
            <a:ext cx="2387192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22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6906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0938" r="12500" b="25000"/>
          <a:stretch>
            <a:fillRect/>
          </a:stretch>
        </p:blipFill>
        <p:spPr bwMode="auto">
          <a:xfrm>
            <a:off x="1428750" y="400050"/>
            <a:ext cx="2686050" cy="23431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250" r="25000" b="15625"/>
          <a:stretch>
            <a:fillRect/>
          </a:stretch>
        </p:blipFill>
        <p:spPr bwMode="auto">
          <a:xfrm>
            <a:off x="4286250" y="457200"/>
            <a:ext cx="1543050" cy="163949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250" r="25000" b="15625"/>
          <a:stretch>
            <a:fillRect/>
          </a:stretch>
        </p:blipFill>
        <p:spPr bwMode="auto">
          <a:xfrm>
            <a:off x="6000750" y="457200"/>
            <a:ext cx="1543050" cy="163949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250" r="7813" b="18750"/>
          <a:stretch>
            <a:fillRect/>
          </a:stretch>
        </p:blipFill>
        <p:spPr bwMode="auto">
          <a:xfrm>
            <a:off x="4221957" y="2514600"/>
            <a:ext cx="3436144" cy="21145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3077" y="3838366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3663" y="3838366"/>
            <a:ext cx="9937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AT/RT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9066119">
            <a:off x="3154649" y="12155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9066119">
            <a:off x="5034351" y="92027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9066119">
            <a:off x="6726525" y="92027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7592140">
            <a:off x="6915727" y="28746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74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r="14426" b="56340"/>
          <a:stretch/>
        </p:blipFill>
        <p:spPr bwMode="auto">
          <a:xfrm>
            <a:off x="1295400" y="209550"/>
            <a:ext cx="6619875" cy="14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5171" y="1809750"/>
            <a:ext cx="272010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Acta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Neuropathol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2012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295400" y="1133475"/>
            <a:ext cx="590550" cy="2286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25F5A-7C25-3426-A966-7D43A8BFA101}"/>
              </a:ext>
            </a:extLst>
          </p:cNvPr>
          <p:cNvSpPr txBox="1">
            <a:spLocks/>
          </p:cNvSpPr>
          <p:nvPr/>
        </p:nvSpPr>
        <p:spPr bwMode="auto">
          <a:xfrm>
            <a:off x="1415853" y="2745128"/>
            <a:ext cx="6312293" cy="53091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aseline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3000" kern="0" dirty="0"/>
              <a:t>CNS Atypical </a:t>
            </a:r>
            <a:r>
              <a:rPr lang="en-US" sz="3000" kern="0" dirty="0" err="1"/>
              <a:t>Teratoid</a:t>
            </a:r>
            <a:r>
              <a:rPr lang="en-US" sz="3000" kern="0" dirty="0"/>
              <a:t>/</a:t>
            </a:r>
            <a:r>
              <a:rPr lang="en-US" sz="3000" kern="0" dirty="0" err="1"/>
              <a:t>Rhabdoid</a:t>
            </a:r>
            <a:r>
              <a:rPr lang="en-US" sz="3000" kern="0" dirty="0"/>
              <a:t> Tumor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5572A-B2FF-1C59-8444-7651494ADCFF}"/>
              </a:ext>
            </a:extLst>
          </p:cNvPr>
          <p:cNvSpPr txBox="1"/>
          <p:nvPr/>
        </p:nvSpPr>
        <p:spPr>
          <a:xfrm>
            <a:off x="1706397" y="3888256"/>
            <a:ext cx="57978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Worse prognosis than </a:t>
            </a: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medulloblastoma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845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563" r="7813" b="25000"/>
          <a:stretch>
            <a:fillRect/>
          </a:stretch>
        </p:blipFill>
        <p:spPr bwMode="auto">
          <a:xfrm>
            <a:off x="1828800" y="285750"/>
            <a:ext cx="2628900" cy="2686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813" r="6250" b="18750"/>
          <a:stretch>
            <a:fillRect/>
          </a:stretch>
        </p:blipFill>
        <p:spPr bwMode="auto">
          <a:xfrm>
            <a:off x="4629150" y="285750"/>
            <a:ext cx="2743200" cy="2686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36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2813" r="18750" b="15625"/>
          <a:stretch>
            <a:fillRect/>
          </a:stretch>
        </p:blipFill>
        <p:spPr bwMode="auto">
          <a:xfrm>
            <a:off x="1885950" y="3143250"/>
            <a:ext cx="2171700" cy="1885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36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250" r="25000" b="18750"/>
          <a:stretch>
            <a:fillRect/>
          </a:stretch>
        </p:blipFill>
        <p:spPr bwMode="auto">
          <a:xfrm>
            <a:off x="4229100" y="3143250"/>
            <a:ext cx="1428750" cy="14287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36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8125" r="25000" b="21875"/>
          <a:stretch>
            <a:fillRect/>
          </a:stretch>
        </p:blipFill>
        <p:spPr bwMode="auto">
          <a:xfrm>
            <a:off x="5715000" y="3143250"/>
            <a:ext cx="1428750" cy="14287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8481" y="4572000"/>
            <a:ext cx="8899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21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2509" y="4572000"/>
            <a:ext cx="9937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AT/RT</a:t>
            </a:r>
          </a:p>
        </p:txBody>
      </p:sp>
      <p:sp>
        <p:nvSpPr>
          <p:cNvPr id="11" name="Notched Right Arrow 10"/>
          <p:cNvSpPr/>
          <p:nvPr/>
        </p:nvSpPr>
        <p:spPr bwMode="auto">
          <a:xfrm rot="9066119">
            <a:off x="2988115" y="371475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 rot="9066119">
            <a:off x="4959790" y="361361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9066119">
            <a:off x="6446070" y="357017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17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60" y="342900"/>
            <a:ext cx="674608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3714750" y="1428750"/>
            <a:ext cx="3257550" cy="228600"/>
          </a:xfrm>
          <a:prstGeom prst="roundRect">
            <a:avLst>
              <a:gd name="adj" fmla="val 16667"/>
            </a:avLst>
          </a:prstGeom>
          <a:solidFill>
            <a:srgbClr val="FFFF00">
              <a:alpha val="25000"/>
            </a:srgb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943350" y="2343150"/>
            <a:ext cx="2755684" cy="285750"/>
          </a:xfrm>
          <a:prstGeom prst="roundRect">
            <a:avLst>
              <a:gd name="adj" fmla="val 16667"/>
            </a:avLst>
          </a:prstGeom>
          <a:solidFill>
            <a:srgbClr val="FFFF00">
              <a:alpha val="25000"/>
            </a:srgb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7839" y="4447833"/>
            <a:ext cx="2402389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Koral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AJR 2008</a:t>
            </a:r>
          </a:p>
        </p:txBody>
      </p:sp>
    </p:spTree>
    <p:extLst>
      <p:ext uri="{BB962C8B-B14F-4D97-AF65-F5344CB8AC3E}">
        <p14:creationId xmlns:p14="http://schemas.microsoft.com/office/powerpoint/2010/main" val="45229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r="17677" b="4147"/>
          <a:stretch>
            <a:fillRect/>
          </a:stretch>
        </p:blipFill>
        <p:spPr bwMode="auto">
          <a:xfrm>
            <a:off x="2571750" y="342900"/>
            <a:ext cx="4000500" cy="444460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2" r="20120" b="51936"/>
          <a:stretch>
            <a:fillRect/>
          </a:stretch>
        </p:blipFill>
        <p:spPr bwMode="auto">
          <a:xfrm>
            <a:off x="3829050" y="342900"/>
            <a:ext cx="25717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66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23358" r="34418" b="16058"/>
          <a:stretch>
            <a:fillRect/>
          </a:stretch>
        </p:blipFill>
        <p:spPr bwMode="auto">
          <a:xfrm>
            <a:off x="1314450" y="285750"/>
            <a:ext cx="3829050" cy="474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30656" r="37794" b="30656"/>
          <a:stretch>
            <a:fillRect/>
          </a:stretch>
        </p:blipFill>
        <p:spPr bwMode="auto">
          <a:xfrm>
            <a:off x="1828800" y="1028700"/>
            <a:ext cx="2743200" cy="3028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26190" r="35844" b="23810"/>
          <a:stretch>
            <a:fillRect/>
          </a:stretch>
        </p:blipFill>
        <p:spPr bwMode="auto">
          <a:xfrm>
            <a:off x="5200650" y="1143000"/>
            <a:ext cx="2571750" cy="30003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946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586794" y="1294477"/>
            <a:ext cx="197041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21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19738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4285" r="17857" b="17857"/>
          <a:stretch>
            <a:fillRect/>
          </a:stretch>
        </p:blipFill>
        <p:spPr bwMode="auto">
          <a:xfrm>
            <a:off x="1828800" y="1182291"/>
            <a:ext cx="2400300" cy="268247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500" r="10417" b="12500"/>
          <a:stretch>
            <a:fillRect/>
          </a:stretch>
        </p:blipFill>
        <p:spPr bwMode="auto">
          <a:xfrm>
            <a:off x="4800600" y="1125141"/>
            <a:ext cx="2628900" cy="270390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2698" y="4210129"/>
            <a:ext cx="95250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d, 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8184" y="4210129"/>
            <a:ext cx="9937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AT/RT</a:t>
            </a:r>
          </a:p>
        </p:txBody>
      </p:sp>
    </p:spTree>
    <p:extLst>
      <p:ext uri="{BB962C8B-B14F-4D97-AF65-F5344CB8AC3E}">
        <p14:creationId xmlns:p14="http://schemas.microsoft.com/office/powerpoint/2010/main" val="1751909980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E:\PUBLICATIONS 2\IN PROGRESS\ATRT THIRD NERVE\ASNR\figures - Copy\AxT1po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3704" r="2778" b="11419"/>
          <a:stretch/>
        </p:blipFill>
        <p:spPr bwMode="auto">
          <a:xfrm>
            <a:off x="1257301" y="742950"/>
            <a:ext cx="3238223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6275" name="Picture 3" descr="E:\PUBLICATIONS 2\IN PROGRESS\ATRT THIRD NERVE\ASNR\figures - Copy\Ax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5737" r="13379"/>
          <a:stretch/>
        </p:blipFill>
        <p:spPr bwMode="auto">
          <a:xfrm>
            <a:off x="4800600" y="828675"/>
            <a:ext cx="26860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8717" y="4343400"/>
            <a:ext cx="8899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m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9066119">
            <a:off x="2816665" y="208962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9066119">
            <a:off x="6302815" y="187501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22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E:\PUBLICATIONS 2\IN PROGRESS\ATRT THIRD NERVE\ASNR\figures - Copy\DW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27083" r="19792" b="4167"/>
          <a:stretch/>
        </p:blipFill>
        <p:spPr bwMode="auto">
          <a:xfrm>
            <a:off x="2933051" y="800100"/>
            <a:ext cx="3277899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9066119">
            <a:off x="4759764" y="17870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72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E:\PUBLICATIONS 2\IN PROGRESS\ATRT THIRD NERVE\ASNR\figures - Copy\BF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2" t="2407" r="33859"/>
          <a:stretch/>
        </p:blipFill>
        <p:spPr bwMode="auto">
          <a:xfrm>
            <a:off x="4572001" y="66675"/>
            <a:ext cx="1738268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3340627"/>
            <a:ext cx="6653213" cy="77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6627" y="4286250"/>
            <a:ext cx="3203056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Oh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J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Neurooncol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2015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19677363">
            <a:off x="4240386" y="2433637"/>
            <a:ext cx="846949" cy="285750"/>
          </a:xfrm>
          <a:prstGeom prst="notchedRightArrow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9539853">
            <a:off x="5795225" y="201542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3083123">
            <a:off x="4730604" y="128639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22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11264" y="1294477"/>
            <a:ext cx="232146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23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4476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8976" y="1175657"/>
            <a:ext cx="2318676" cy="28456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7331" y="44577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"/>
          <a:stretch/>
        </p:blipFill>
        <p:spPr bwMode="auto">
          <a:xfrm>
            <a:off x="4400550" y="1175657"/>
            <a:ext cx="3277755" cy="28456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6423" y="1175657"/>
            <a:ext cx="2741219" cy="28456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"/>
          <a:stretch/>
        </p:blipFill>
        <p:spPr bwMode="auto">
          <a:xfrm>
            <a:off x="1406624" y="1175657"/>
            <a:ext cx="2849692" cy="28456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7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30357" r="21281" b="19047"/>
          <a:stretch/>
        </p:blipFill>
        <p:spPr bwMode="auto">
          <a:xfrm>
            <a:off x="4400550" y="1200150"/>
            <a:ext cx="3225965" cy="282115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otched Right Arrow 8"/>
          <p:cNvSpPr/>
          <p:nvPr/>
        </p:nvSpPr>
        <p:spPr bwMode="auto">
          <a:xfrm rot="12918691">
            <a:off x="6044102" y="336174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78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4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424" y="249884"/>
            <a:ext cx="5149167" cy="769441"/>
          </a:xfrm>
        </p:spPr>
        <p:txBody>
          <a:bodyPr wrap="none"/>
          <a:lstStyle/>
          <a:p>
            <a:r>
              <a:rPr lang="en-US" dirty="0" err="1"/>
              <a:t>Pilocytic</a:t>
            </a:r>
            <a:r>
              <a:rPr lang="en-US" dirty="0"/>
              <a:t> Astrocytoma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Cerebellar hemispheric</a:t>
            </a:r>
          </a:p>
          <a:p>
            <a:r>
              <a:rPr lang="en-US" dirty="0"/>
              <a:t>Cystic (50%)</a:t>
            </a:r>
          </a:p>
          <a:p>
            <a:r>
              <a:rPr lang="en-US" dirty="0"/>
              <a:t>Enhancement of the solid component (50%) </a:t>
            </a:r>
          </a:p>
          <a:p>
            <a:r>
              <a:rPr lang="en-US" dirty="0"/>
              <a:t>Increased diffusivity (100%)</a:t>
            </a:r>
          </a:p>
          <a:p>
            <a:r>
              <a:rPr lang="en-US" dirty="0">
                <a:solidFill>
                  <a:srgbClr val="FFC000"/>
                </a:solidFill>
              </a:rPr>
              <a:t>WHO grade 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1731" y="1143000"/>
            <a:ext cx="3463788" cy="350877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416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82" y="2017521"/>
            <a:ext cx="1964658" cy="2166386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82" y="285750"/>
            <a:ext cx="1964658" cy="1714500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6636"/>
            <a:ext cx="3001976" cy="240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5222" y="4229100"/>
            <a:ext cx="10688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6985" y="3257550"/>
            <a:ext cx="321761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Astrocytoma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3299" y="4676432"/>
            <a:ext cx="308546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Koral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Radiology 2013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86855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C08DC-C9FA-F614-2CBE-449C6523A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8" t="20513" r="7610" b="20000"/>
          <a:stretch/>
        </p:blipFill>
        <p:spPr>
          <a:xfrm>
            <a:off x="685800" y="895350"/>
            <a:ext cx="3770587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F1F9B-01A6-AACD-150E-B1578B283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13333" r="21667" b="15000"/>
          <a:stretch/>
        </p:blipFill>
        <p:spPr>
          <a:xfrm>
            <a:off x="5257800" y="590550"/>
            <a:ext cx="2667000" cy="327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F8BE1-650C-ED21-0AEB-323C50A14704}"/>
              </a:ext>
            </a:extLst>
          </p:cNvPr>
          <p:cNvSpPr txBox="1"/>
          <p:nvPr/>
        </p:nvSpPr>
        <p:spPr>
          <a:xfrm>
            <a:off x="1780779" y="4095750"/>
            <a:ext cx="106888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21 y, F</a:t>
            </a: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9D144410-CA4E-568F-C4E0-8780B0A1FC7C}"/>
              </a:ext>
            </a:extLst>
          </p:cNvPr>
          <p:cNvSpPr/>
          <p:nvPr/>
        </p:nvSpPr>
        <p:spPr bwMode="auto">
          <a:xfrm rot="12918691">
            <a:off x="3462727" y="305810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4B456725-8A68-FC3B-B898-DCAA0104BDDE}"/>
              </a:ext>
            </a:extLst>
          </p:cNvPr>
          <p:cNvSpPr/>
          <p:nvPr/>
        </p:nvSpPr>
        <p:spPr bwMode="auto">
          <a:xfrm rot="12918691">
            <a:off x="6646365" y="309504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FF9A0-C677-9B41-9520-3CC553471E8E}"/>
              </a:ext>
            </a:extLst>
          </p:cNvPr>
          <p:cNvSpPr txBox="1"/>
          <p:nvPr/>
        </p:nvSpPr>
        <p:spPr>
          <a:xfrm>
            <a:off x="3076728" y="4095750"/>
            <a:ext cx="321761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Astrocytoma</a:t>
            </a:r>
          </a:p>
        </p:txBody>
      </p:sp>
    </p:spTree>
    <p:extLst>
      <p:ext uri="{BB962C8B-B14F-4D97-AF65-F5344CB8AC3E}">
        <p14:creationId xmlns:p14="http://schemas.microsoft.com/office/powerpoint/2010/main" val="1811119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DABFB-DED9-DD16-9F5A-E249A8D58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0" t="15636" r="13988" b="35416"/>
          <a:stretch/>
        </p:blipFill>
        <p:spPr>
          <a:xfrm>
            <a:off x="625467" y="1047750"/>
            <a:ext cx="2716284" cy="2553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9CBE8-362E-9984-E6C1-3EC0E7242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46" t="30809" r="16247" b="13334"/>
          <a:stretch/>
        </p:blipFill>
        <p:spPr>
          <a:xfrm>
            <a:off x="3444867" y="1047750"/>
            <a:ext cx="2743201" cy="2553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9133E-46C1-7CFF-7171-D91CE5B05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24" t="29090" r="17446" b="7879"/>
          <a:stretch/>
        </p:blipFill>
        <p:spPr>
          <a:xfrm>
            <a:off x="6553201" y="561992"/>
            <a:ext cx="1950584" cy="1950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23AA2-F174-2578-7734-5702373A9B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24" t="27273" r="17446" b="9697"/>
          <a:stretch/>
        </p:blipFill>
        <p:spPr>
          <a:xfrm>
            <a:off x="6553200" y="2647950"/>
            <a:ext cx="1950583" cy="1950583"/>
          </a:xfrm>
          <a:prstGeom prst="rect">
            <a:avLst/>
          </a:prstGeom>
        </p:spPr>
      </p:pic>
      <p:sp>
        <p:nvSpPr>
          <p:cNvPr id="2" name="Notched Right Arrow 8">
            <a:extLst>
              <a:ext uri="{FF2B5EF4-FFF2-40B4-BE49-F238E27FC236}">
                <a16:creationId xmlns:a16="http://schemas.microsoft.com/office/drawing/2014/main" id="{AE4EC572-E953-97D4-DCA5-07E08DB3BF17}"/>
              </a:ext>
            </a:extLst>
          </p:cNvPr>
          <p:cNvSpPr/>
          <p:nvPr/>
        </p:nvSpPr>
        <p:spPr bwMode="auto">
          <a:xfrm rot="12918691">
            <a:off x="2290674" y="286644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89970F48-764B-C0FF-20D1-EBB69D051706}"/>
              </a:ext>
            </a:extLst>
          </p:cNvPr>
          <p:cNvSpPr/>
          <p:nvPr/>
        </p:nvSpPr>
        <p:spPr bwMode="auto">
          <a:xfrm rot="12918691">
            <a:off x="4957675" y="294264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8">
            <a:extLst>
              <a:ext uri="{FF2B5EF4-FFF2-40B4-BE49-F238E27FC236}">
                <a16:creationId xmlns:a16="http://schemas.microsoft.com/office/drawing/2014/main" id="{3B6ECA24-B02C-5A6F-0197-3C10D574DA03}"/>
              </a:ext>
            </a:extLst>
          </p:cNvPr>
          <p:cNvSpPr/>
          <p:nvPr/>
        </p:nvSpPr>
        <p:spPr bwMode="auto">
          <a:xfrm rot="12918691">
            <a:off x="7540540" y="182041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4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48ED0-6AB1-CDDE-30C3-683020824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9" t="2084" r="16964" b="4167"/>
          <a:stretch/>
        </p:blipFill>
        <p:spPr>
          <a:xfrm>
            <a:off x="632657" y="182660"/>
            <a:ext cx="3162048" cy="4065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873D13-D5E2-FD8A-EB11-6EFAB9761112}"/>
              </a:ext>
            </a:extLst>
          </p:cNvPr>
          <p:cNvSpPr txBox="1"/>
          <p:nvPr/>
        </p:nvSpPr>
        <p:spPr>
          <a:xfrm>
            <a:off x="1828800" y="440055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81465-D350-71BA-5858-29D240391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t="20036" r="18750" b="18750"/>
          <a:stretch/>
        </p:blipFill>
        <p:spPr>
          <a:xfrm>
            <a:off x="4572000" y="540403"/>
            <a:ext cx="3657600" cy="37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9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41533" y="1294477"/>
            <a:ext cx="246093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24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9392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BD99-DE28-18A0-2046-0BE9E95F5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" t="2177" b="6335"/>
          <a:stretch/>
        </p:blipFill>
        <p:spPr>
          <a:xfrm>
            <a:off x="615384" y="514350"/>
            <a:ext cx="4196784" cy="335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0B917-AF53-FD93-4E05-25DE15C06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2" t="10000" r="3747"/>
          <a:stretch/>
        </p:blipFill>
        <p:spPr>
          <a:xfrm>
            <a:off x="4876800" y="133350"/>
            <a:ext cx="4114801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A83DC-D2F0-F7D7-EC60-51F022A9A2A3}"/>
              </a:ext>
            </a:extLst>
          </p:cNvPr>
          <p:cNvSpPr txBox="1"/>
          <p:nvPr/>
        </p:nvSpPr>
        <p:spPr>
          <a:xfrm>
            <a:off x="615384" y="4008592"/>
            <a:ext cx="121379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19 m, 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D84CB-BC8C-2812-8091-87F470F5E003}"/>
              </a:ext>
            </a:extLst>
          </p:cNvPr>
          <p:cNvSpPr txBox="1"/>
          <p:nvPr/>
        </p:nvSpPr>
        <p:spPr>
          <a:xfrm>
            <a:off x="3183639" y="4456152"/>
            <a:ext cx="277672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Ependymoma</a:t>
            </a: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9DAD4426-57DF-34A1-B422-958A7BCD7A4E}"/>
              </a:ext>
            </a:extLst>
          </p:cNvPr>
          <p:cNvSpPr/>
          <p:nvPr/>
        </p:nvSpPr>
        <p:spPr bwMode="auto">
          <a:xfrm rot="9539853">
            <a:off x="3375873" y="225683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5">
            <a:extLst>
              <a:ext uri="{FF2B5EF4-FFF2-40B4-BE49-F238E27FC236}">
                <a16:creationId xmlns:a16="http://schemas.microsoft.com/office/drawing/2014/main" id="{227A9FC3-A939-B70F-E0FD-D4DB1CD275D5}"/>
              </a:ext>
            </a:extLst>
          </p:cNvPr>
          <p:cNvSpPr/>
          <p:nvPr/>
        </p:nvSpPr>
        <p:spPr bwMode="auto">
          <a:xfrm rot="13587782">
            <a:off x="7041042" y="386571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74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B2386-35DE-FAB3-D16D-3AF7F68F6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t="6250" r="4166" b="6250"/>
          <a:stretch/>
        </p:blipFill>
        <p:spPr>
          <a:xfrm>
            <a:off x="609600" y="628650"/>
            <a:ext cx="3793671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B562B-9814-36B8-E1B5-3399A3739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1" t="7500" r="2976" b="7500"/>
          <a:stretch/>
        </p:blipFill>
        <p:spPr>
          <a:xfrm>
            <a:off x="4724400" y="628650"/>
            <a:ext cx="4038601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B09A3-8C0E-6813-3191-ADB663EB7922}"/>
              </a:ext>
            </a:extLst>
          </p:cNvPr>
          <p:cNvSpPr txBox="1"/>
          <p:nvPr/>
        </p:nvSpPr>
        <p:spPr>
          <a:xfrm>
            <a:off x="1899538" y="4629150"/>
            <a:ext cx="121379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19 m, F</a:t>
            </a: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CC3D33D2-8FC4-1BC2-9265-44450E1BB6BD}"/>
              </a:ext>
            </a:extLst>
          </p:cNvPr>
          <p:cNvSpPr/>
          <p:nvPr/>
        </p:nvSpPr>
        <p:spPr bwMode="auto">
          <a:xfrm rot="12918691">
            <a:off x="2689857" y="406775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8">
            <a:extLst>
              <a:ext uri="{FF2B5EF4-FFF2-40B4-BE49-F238E27FC236}">
                <a16:creationId xmlns:a16="http://schemas.microsoft.com/office/drawing/2014/main" id="{7F48DF96-06A2-2134-E638-86D6ED26C3E3}"/>
              </a:ext>
            </a:extLst>
          </p:cNvPr>
          <p:cNvSpPr/>
          <p:nvPr/>
        </p:nvSpPr>
        <p:spPr bwMode="auto">
          <a:xfrm rot="12918691">
            <a:off x="7319875" y="294264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10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30360-08F0-30E3-E16E-9B86C487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3333" r="16667" b="10000"/>
          <a:stretch/>
        </p:blipFill>
        <p:spPr>
          <a:xfrm>
            <a:off x="762000" y="468630"/>
            <a:ext cx="3657600" cy="420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B68C5-7C80-C15B-7A43-CF51B97CF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5000" r="16667" b="8333"/>
          <a:stretch/>
        </p:blipFill>
        <p:spPr>
          <a:xfrm>
            <a:off x="4724400" y="468630"/>
            <a:ext cx="3657600" cy="4206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B7D4C-008A-4033-811F-871054A01000}"/>
              </a:ext>
            </a:extLst>
          </p:cNvPr>
          <p:cNvSpPr txBox="1"/>
          <p:nvPr/>
        </p:nvSpPr>
        <p:spPr>
          <a:xfrm>
            <a:off x="732748" y="4550038"/>
            <a:ext cx="121379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19 m,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6EB39-F76D-C13B-D24B-2E7BA642FB7E}"/>
              </a:ext>
            </a:extLst>
          </p:cNvPr>
          <p:cNvSpPr txBox="1"/>
          <p:nvPr/>
        </p:nvSpPr>
        <p:spPr>
          <a:xfrm>
            <a:off x="3183639" y="4456152"/>
            <a:ext cx="277672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Ependymoma</a:t>
            </a: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3707C8E8-B012-6ECA-758C-F73AB02FA7CE}"/>
              </a:ext>
            </a:extLst>
          </p:cNvPr>
          <p:cNvSpPr/>
          <p:nvPr/>
        </p:nvSpPr>
        <p:spPr bwMode="auto">
          <a:xfrm rot="2924682">
            <a:off x="1410982" y="242887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9F8E625F-D91E-0DC1-45AB-8B801E22877F}"/>
              </a:ext>
            </a:extLst>
          </p:cNvPr>
          <p:cNvSpPr/>
          <p:nvPr/>
        </p:nvSpPr>
        <p:spPr bwMode="auto">
          <a:xfrm rot="9828916">
            <a:off x="6500040" y="270440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1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47B76-2C54-0F4C-3448-ABB110E7A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4" t="19524" r="21810" b="11143"/>
          <a:stretch/>
        </p:blipFill>
        <p:spPr>
          <a:xfrm>
            <a:off x="4876800" y="545523"/>
            <a:ext cx="3429000" cy="4052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30DA8-4FE7-D4FB-FC23-D3DEAAEE0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0" t="24857" r="21523" b="11143"/>
          <a:stretch/>
        </p:blipFill>
        <p:spPr>
          <a:xfrm>
            <a:off x="1066800" y="545523"/>
            <a:ext cx="3733800" cy="4073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874A6B-B6F8-E50C-E324-A68DDB544E29}"/>
              </a:ext>
            </a:extLst>
          </p:cNvPr>
          <p:cNvSpPr txBox="1"/>
          <p:nvPr/>
        </p:nvSpPr>
        <p:spPr>
          <a:xfrm>
            <a:off x="1470636" y="4525402"/>
            <a:ext cx="121379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19 m,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42BC9-C0C2-DAF5-2542-DF05B359C06C}"/>
              </a:ext>
            </a:extLst>
          </p:cNvPr>
          <p:cNvSpPr txBox="1"/>
          <p:nvPr/>
        </p:nvSpPr>
        <p:spPr>
          <a:xfrm>
            <a:off x="3183639" y="4456152"/>
            <a:ext cx="277672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Ependymoma</a:t>
            </a:r>
          </a:p>
        </p:txBody>
      </p:sp>
    </p:spTree>
    <p:extLst>
      <p:ext uri="{BB962C8B-B14F-4D97-AF65-F5344CB8AC3E}">
        <p14:creationId xmlns:p14="http://schemas.microsoft.com/office/powerpoint/2010/main" val="181815036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298" y="249884"/>
            <a:ext cx="3355406" cy="769441"/>
          </a:xfrm>
        </p:spPr>
        <p:txBody>
          <a:bodyPr wrap="none"/>
          <a:lstStyle/>
          <a:p>
            <a:r>
              <a:rPr lang="en-US" dirty="0" err="1"/>
              <a:t>Ependymoma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Spreads at the surfaces of the cerebellum and brain stem</a:t>
            </a:r>
          </a:p>
          <a:p>
            <a:r>
              <a:rPr lang="en-US" dirty="0"/>
              <a:t>Involvement of foramina </a:t>
            </a:r>
            <a:r>
              <a:rPr lang="en-US" dirty="0" err="1"/>
              <a:t>Luschka</a:t>
            </a:r>
            <a:r>
              <a:rPr lang="en-US" dirty="0"/>
              <a:t> and </a:t>
            </a:r>
            <a:r>
              <a:rPr lang="en-US" dirty="0" err="1"/>
              <a:t>Magendie</a:t>
            </a:r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WHO grade 2 and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36905" r="20130" b="7684"/>
          <a:stretch/>
        </p:blipFill>
        <p:spPr bwMode="auto">
          <a:xfrm>
            <a:off x="4572000" y="1257300"/>
            <a:ext cx="3109697" cy="282297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otched Right Arrow 6"/>
          <p:cNvSpPr/>
          <p:nvPr/>
        </p:nvSpPr>
        <p:spPr bwMode="auto">
          <a:xfrm rot="11089410">
            <a:off x="6281172" y="255153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3127581">
            <a:off x="4864188" y="192240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atin typeface="Arial" charset="0"/>
              </a:rPr>
              <a:t>v</a:t>
            </a:r>
          </a:p>
        </p:txBody>
      </p:sp>
      <p:sp>
        <p:nvSpPr>
          <p:cNvPr id="11" name="Notched Right Arrow 10"/>
          <p:cNvSpPr/>
          <p:nvPr/>
        </p:nvSpPr>
        <p:spPr bwMode="auto">
          <a:xfrm rot="7395173">
            <a:off x="6043263" y="1574006"/>
            <a:ext cx="846949" cy="285750"/>
          </a:xfrm>
          <a:prstGeom prst="notchedRightArrow">
            <a:avLst/>
          </a:prstGeom>
          <a:gradFill>
            <a:gsLst>
              <a:gs pos="7000">
                <a:srgbClr val="7030A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03AC4-43D2-4D1F-EC10-461D1AA4A711}"/>
              </a:ext>
            </a:extLst>
          </p:cNvPr>
          <p:cNvSpPr txBox="1"/>
          <p:nvPr/>
        </p:nvSpPr>
        <p:spPr>
          <a:xfrm>
            <a:off x="4351781" y="3790950"/>
            <a:ext cx="3526543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PF-A (lateral): worse</a:t>
            </a:r>
          </a:p>
          <a:p>
            <a:pPr algn="ctr">
              <a:defRPr/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PF-B (midline): better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60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5900" y="342900"/>
            <a:ext cx="3315462" cy="43434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09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2068" r="22024" b="12574"/>
          <a:stretch/>
        </p:blipFill>
        <p:spPr bwMode="auto">
          <a:xfrm>
            <a:off x="4914901" y="345622"/>
            <a:ext cx="2794907" cy="292052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9355" y="3346767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y, M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12692773">
            <a:off x="3155800" y="362860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17246438">
            <a:off x="5211855" y="258995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10800000">
            <a:off x="6312354" y="177953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406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5899" y="719817"/>
            <a:ext cx="2754926" cy="335328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/>
          <a:stretch/>
        </p:blipFill>
        <p:spPr bwMode="auto">
          <a:xfrm>
            <a:off x="4343400" y="1085850"/>
            <a:ext cx="3431008" cy="288063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62615" y="428625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6518" y="4286250"/>
            <a:ext cx="212750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Ependymoma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4335482">
            <a:off x="5378296" y="1389847"/>
            <a:ext cx="846949" cy="285750"/>
          </a:xfrm>
          <a:prstGeom prst="notchedRightArrow">
            <a:avLst/>
          </a:prstGeom>
          <a:gradFill>
            <a:gsLst>
              <a:gs pos="7000">
                <a:srgbClr val="7030A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89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4321" y="514350"/>
            <a:ext cx="2628900" cy="297724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20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1950" y="514350"/>
            <a:ext cx="3572691" cy="297724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6698" y="36576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584" y="3657600"/>
            <a:ext cx="212750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Ependymoma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9171630">
            <a:off x="2707320" y="260815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698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>
          <a:xfrm>
            <a:off x="1454490" y="285750"/>
            <a:ext cx="6254070" cy="4286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00562-DF43-409A-A9AE-6AFE633B6AEB}"/>
              </a:ext>
            </a:extLst>
          </p:cNvPr>
          <p:cNvSpPr txBox="1"/>
          <p:nvPr/>
        </p:nvSpPr>
        <p:spPr>
          <a:xfrm>
            <a:off x="4022848" y="4400550"/>
            <a:ext cx="3710375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Koral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Neuroradiology 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763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5E574-F722-01F8-6907-3B7C088A6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t="18750" r="17857" b="12500"/>
          <a:stretch/>
        </p:blipFill>
        <p:spPr>
          <a:xfrm>
            <a:off x="1017640" y="590550"/>
            <a:ext cx="3505200" cy="3731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658A8-4089-17DD-C166-E1D69C705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4" t="6250" r="14583" b="20833"/>
          <a:stretch/>
        </p:blipFill>
        <p:spPr>
          <a:xfrm>
            <a:off x="4724400" y="590550"/>
            <a:ext cx="3608439" cy="37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00467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92029" y="1294477"/>
            <a:ext cx="235994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25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8365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27343" r="19792" b="9637"/>
          <a:stretch/>
        </p:blipFill>
        <p:spPr bwMode="auto">
          <a:xfrm>
            <a:off x="1473364" y="285750"/>
            <a:ext cx="3051011" cy="322421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28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4167" r="13371" b="18332"/>
          <a:stretch/>
        </p:blipFill>
        <p:spPr bwMode="auto">
          <a:xfrm>
            <a:off x="4686300" y="285750"/>
            <a:ext cx="2933701" cy="322421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074" y="3903701"/>
            <a:ext cx="602786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DIPG- Diffuse intrinsic pontine glioma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635" y="3903700"/>
            <a:ext cx="583146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 – WHO 2016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427F0-5778-71B7-B21F-62B4892E765E}"/>
              </a:ext>
            </a:extLst>
          </p:cNvPr>
          <p:cNvSpPr txBox="1"/>
          <p:nvPr/>
        </p:nvSpPr>
        <p:spPr>
          <a:xfrm>
            <a:off x="360388" y="3094465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y, M</a:t>
            </a:r>
          </a:p>
        </p:txBody>
      </p:sp>
    </p:spTree>
    <p:extLst>
      <p:ext uri="{BB962C8B-B14F-4D97-AF65-F5344CB8AC3E}">
        <p14:creationId xmlns:p14="http://schemas.microsoft.com/office/powerpoint/2010/main" val="2497974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2348" r="20075" b="10606"/>
          <a:stretch/>
        </p:blipFill>
        <p:spPr bwMode="auto">
          <a:xfrm>
            <a:off x="1771650" y="342900"/>
            <a:ext cx="2686050" cy="314854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17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t="25000" r="21875" b="9049"/>
          <a:stretch/>
        </p:blipFill>
        <p:spPr bwMode="auto">
          <a:xfrm>
            <a:off x="4795708" y="345707"/>
            <a:ext cx="2633792" cy="311688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17597" y="3903700"/>
            <a:ext cx="3758785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</a:t>
            </a:r>
          </a:p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H3-K27M</a:t>
            </a: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mutation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5912" y="335815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y</a:t>
            </a:r>
          </a:p>
        </p:txBody>
      </p:sp>
    </p:spTree>
    <p:extLst>
      <p:ext uri="{BB962C8B-B14F-4D97-AF65-F5344CB8AC3E}">
        <p14:creationId xmlns:p14="http://schemas.microsoft.com/office/powerpoint/2010/main" val="3803771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0" y="228600"/>
            <a:ext cx="2295525" cy="229552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28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/>
          <a:stretch/>
        </p:blipFill>
        <p:spPr bwMode="auto">
          <a:xfrm>
            <a:off x="2286000" y="2638425"/>
            <a:ext cx="2295525" cy="235086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0" t="42835" r="32550" b="21874"/>
          <a:stretch/>
        </p:blipFill>
        <p:spPr bwMode="auto">
          <a:xfrm>
            <a:off x="4686300" y="228600"/>
            <a:ext cx="2335105" cy="229552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0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17C16-5095-CDCD-90E5-A978360BB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4" t="10416" r="13277" b="12501"/>
          <a:stretch/>
        </p:blipFill>
        <p:spPr>
          <a:xfrm>
            <a:off x="2972841" y="254325"/>
            <a:ext cx="3198318" cy="3701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66115-5DFE-5A7C-668F-B1CD900A7067}"/>
              </a:ext>
            </a:extLst>
          </p:cNvPr>
          <p:cNvSpPr txBox="1"/>
          <p:nvPr/>
        </p:nvSpPr>
        <p:spPr>
          <a:xfrm>
            <a:off x="4037559" y="4462001"/>
            <a:ext cx="10688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F</a:t>
            </a:r>
          </a:p>
        </p:txBody>
      </p:sp>
      <p:sp>
        <p:nvSpPr>
          <p:cNvPr id="3" name="Notched Right Arrow 10">
            <a:extLst>
              <a:ext uri="{FF2B5EF4-FFF2-40B4-BE49-F238E27FC236}">
                <a16:creationId xmlns:a16="http://schemas.microsoft.com/office/drawing/2014/main" id="{53B6CBBF-CD2F-AFD2-C03D-187D6EE6EE76}"/>
              </a:ext>
            </a:extLst>
          </p:cNvPr>
          <p:cNvSpPr/>
          <p:nvPr/>
        </p:nvSpPr>
        <p:spPr bwMode="auto">
          <a:xfrm rot="9171630">
            <a:off x="4819147" y="236819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98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D84DC-5836-AF21-2E8F-53F8A14B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71414"/>
            <a:ext cx="3067050" cy="327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78780-9464-2DE5-4A23-AE51B8642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871414"/>
            <a:ext cx="3067050" cy="327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25BED-8962-A2F7-4EC9-CE9DE57ED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550" y="859790"/>
            <a:ext cx="3067050" cy="3271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BA8E1-431D-EBFB-7B56-9D4AAB9AF6E7}"/>
              </a:ext>
            </a:extLst>
          </p:cNvPr>
          <p:cNvSpPr txBox="1"/>
          <p:nvPr/>
        </p:nvSpPr>
        <p:spPr>
          <a:xfrm>
            <a:off x="1166448" y="4106647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1/2021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93CE8-1753-1A5F-D6E5-25D885EB2DC6}"/>
              </a:ext>
            </a:extLst>
          </p:cNvPr>
          <p:cNvSpPr txBox="1"/>
          <p:nvPr/>
        </p:nvSpPr>
        <p:spPr>
          <a:xfrm>
            <a:off x="3976323" y="4064337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57564-4973-00CB-7AF1-EBD959FF8641}"/>
              </a:ext>
            </a:extLst>
          </p:cNvPr>
          <p:cNvSpPr txBox="1"/>
          <p:nvPr/>
        </p:nvSpPr>
        <p:spPr>
          <a:xfrm>
            <a:off x="6862398" y="4064337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7/2021</a:t>
            </a:r>
          </a:p>
        </p:txBody>
      </p:sp>
    </p:spTree>
    <p:extLst>
      <p:ext uri="{BB962C8B-B14F-4D97-AF65-F5344CB8AC3E}">
        <p14:creationId xmlns:p14="http://schemas.microsoft.com/office/powerpoint/2010/main" val="1320429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9159CF-651C-83C2-7614-EF664CA5E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9" y="536421"/>
            <a:ext cx="3302430" cy="3302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337D8-6D21-94EE-0053-6ACE2E160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784" y="536421"/>
            <a:ext cx="3302430" cy="33024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5031B3-BD10-2E88-99E4-B72650D18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859" y="536421"/>
            <a:ext cx="3302430" cy="3302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61EF1-D2A2-3ADB-7F8C-5AE41C63855A}"/>
              </a:ext>
            </a:extLst>
          </p:cNvPr>
          <p:cNvSpPr txBox="1"/>
          <p:nvPr/>
        </p:nvSpPr>
        <p:spPr>
          <a:xfrm>
            <a:off x="1166448" y="4106647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1/2021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3E629-BA80-7FD4-C1AD-1CC1E2E41B8E}"/>
              </a:ext>
            </a:extLst>
          </p:cNvPr>
          <p:cNvSpPr txBox="1"/>
          <p:nvPr/>
        </p:nvSpPr>
        <p:spPr>
          <a:xfrm>
            <a:off x="3976323" y="4064337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E12E2-905B-5CB5-DBA9-E20541BB9948}"/>
              </a:ext>
            </a:extLst>
          </p:cNvPr>
          <p:cNvSpPr txBox="1"/>
          <p:nvPr/>
        </p:nvSpPr>
        <p:spPr>
          <a:xfrm>
            <a:off x="6862398" y="4064337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7/2021</a:t>
            </a:r>
          </a:p>
        </p:txBody>
      </p:sp>
    </p:spTree>
    <p:extLst>
      <p:ext uri="{BB962C8B-B14F-4D97-AF65-F5344CB8AC3E}">
        <p14:creationId xmlns:p14="http://schemas.microsoft.com/office/powerpoint/2010/main" val="2099677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FA17E-E5B6-E021-4AFF-C60CC9B2D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590550"/>
            <a:ext cx="3396716" cy="3396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5479B-62F7-D3B1-867F-94A955080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42" y="590550"/>
            <a:ext cx="3396716" cy="3396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73C3C-DFFB-DEA4-C968-F54124FF3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590550"/>
            <a:ext cx="3396716" cy="3396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93885A-F73B-2350-0A31-82903C2AF037}"/>
              </a:ext>
            </a:extLst>
          </p:cNvPr>
          <p:cNvSpPr txBox="1"/>
          <p:nvPr/>
        </p:nvSpPr>
        <p:spPr>
          <a:xfrm>
            <a:off x="3922081" y="175052"/>
            <a:ext cx="11913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8/2021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979A3-B2A2-4F02-39DA-54678A99A4E7}"/>
              </a:ext>
            </a:extLst>
          </p:cNvPr>
          <p:cNvSpPr txBox="1"/>
          <p:nvPr/>
        </p:nvSpPr>
        <p:spPr>
          <a:xfrm>
            <a:off x="2717597" y="3903700"/>
            <a:ext cx="3758785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</a:t>
            </a:r>
          </a:p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H3-K27M</a:t>
            </a: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mutation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03858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F68BFD-E5A3-DB84-07AD-1D9A50471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0" t="12500" r="16113" b="12500"/>
          <a:stretch/>
        </p:blipFill>
        <p:spPr>
          <a:xfrm>
            <a:off x="381001" y="1037202"/>
            <a:ext cx="22098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71DDF-3915-2B7A-0909-E20B08C8F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1" t="10416" r="8721" b="16667"/>
          <a:stretch/>
        </p:blipFill>
        <p:spPr>
          <a:xfrm>
            <a:off x="2895600" y="1047750"/>
            <a:ext cx="2895601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328FC-EC7B-4726-60C9-79C3789DBF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33" t="8046" r="10416" b="18750"/>
          <a:stretch/>
        </p:blipFill>
        <p:spPr>
          <a:xfrm>
            <a:off x="6172200" y="1047750"/>
            <a:ext cx="2514600" cy="2677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CF388-5B2E-290C-1F3F-359343321F9D}"/>
              </a:ext>
            </a:extLst>
          </p:cNvPr>
          <p:cNvSpPr txBox="1"/>
          <p:nvPr/>
        </p:nvSpPr>
        <p:spPr>
          <a:xfrm>
            <a:off x="990600" y="4019550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A0BA1-BBE1-7E43-7160-556D6654604A}"/>
              </a:ext>
            </a:extLst>
          </p:cNvPr>
          <p:cNvSpPr txBox="1"/>
          <p:nvPr/>
        </p:nvSpPr>
        <p:spPr>
          <a:xfrm>
            <a:off x="2717597" y="3903700"/>
            <a:ext cx="3758785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</a:t>
            </a:r>
          </a:p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H3-K27M</a:t>
            </a: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mutation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59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636C0-1B0C-2BF4-BAB5-E64535621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2" t="33988" r="18334" b="13332"/>
          <a:stretch/>
        </p:blipFill>
        <p:spPr>
          <a:xfrm>
            <a:off x="202187" y="1200150"/>
            <a:ext cx="2898482" cy="2410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400C3-B152-A670-2676-E8E40064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0" t="31700" r="18518" b="16021"/>
          <a:stretch/>
        </p:blipFill>
        <p:spPr>
          <a:xfrm>
            <a:off x="3137263" y="1200150"/>
            <a:ext cx="2869474" cy="2410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A96D88-88BC-D8CE-E22C-4EE4D7017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45" t="38046" r="20239" b="11302"/>
          <a:stretch/>
        </p:blipFill>
        <p:spPr>
          <a:xfrm>
            <a:off x="6079926" y="1200150"/>
            <a:ext cx="2875716" cy="2410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825FD-76C7-0A94-28D3-5218B549070C}"/>
              </a:ext>
            </a:extLst>
          </p:cNvPr>
          <p:cNvSpPr txBox="1"/>
          <p:nvPr/>
        </p:nvSpPr>
        <p:spPr>
          <a:xfrm>
            <a:off x="990600" y="4019550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8091A-A46B-8614-4A29-459A292AC034}"/>
              </a:ext>
            </a:extLst>
          </p:cNvPr>
          <p:cNvSpPr txBox="1"/>
          <p:nvPr/>
        </p:nvSpPr>
        <p:spPr>
          <a:xfrm>
            <a:off x="2717597" y="3903700"/>
            <a:ext cx="3758785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</a:t>
            </a:r>
          </a:p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H3-K27M</a:t>
            </a: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mutation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06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B9FF3-E646-B0BE-4B59-7C8F0DBAC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0" t="25000" r="15000" b="8333"/>
          <a:stretch/>
        </p:blipFill>
        <p:spPr>
          <a:xfrm>
            <a:off x="810221" y="1083354"/>
            <a:ext cx="2828624" cy="2971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A964F-D1EB-5367-3C98-D8325AA202CA}"/>
              </a:ext>
            </a:extLst>
          </p:cNvPr>
          <p:cNvSpPr txBox="1"/>
          <p:nvPr/>
        </p:nvSpPr>
        <p:spPr>
          <a:xfrm>
            <a:off x="1260808" y="4248150"/>
            <a:ext cx="9637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83E99-8A59-966A-F5F7-23EFFB87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6" t="11360" r="12857" b="10000"/>
          <a:stretch/>
        </p:blipFill>
        <p:spPr>
          <a:xfrm>
            <a:off x="4572000" y="951185"/>
            <a:ext cx="3025831" cy="3103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C636BE-7B6C-04EC-3F47-E0999B0CEA86}"/>
              </a:ext>
            </a:extLst>
          </p:cNvPr>
          <p:cNvSpPr txBox="1"/>
          <p:nvPr/>
        </p:nvSpPr>
        <p:spPr>
          <a:xfrm>
            <a:off x="5734498" y="4248150"/>
            <a:ext cx="70083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</p:spTree>
    <p:extLst>
      <p:ext uri="{BB962C8B-B14F-4D97-AF65-F5344CB8AC3E}">
        <p14:creationId xmlns:p14="http://schemas.microsoft.com/office/powerpoint/2010/main" val="3586366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8600"/>
            <a:ext cx="2813645" cy="36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23" y="285750"/>
            <a:ext cx="2721920" cy="34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7597" y="3903700"/>
            <a:ext cx="3758785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</a:t>
            </a:r>
          </a:p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H3-K27M</a:t>
            </a: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mutation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1166" y="2286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</a:t>
            </a:r>
          </a:p>
        </p:txBody>
      </p:sp>
      <p:sp>
        <p:nvSpPr>
          <p:cNvPr id="7" name="Notched Right Arrow 6"/>
          <p:cNvSpPr/>
          <p:nvPr/>
        </p:nvSpPr>
        <p:spPr bwMode="auto">
          <a:xfrm rot="8604493">
            <a:off x="5773854" y="158741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78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4300"/>
            <a:ext cx="3161447" cy="384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3485751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166" y="2286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06370-BE53-2CA1-04AA-ED9B1EFD8464}"/>
              </a:ext>
            </a:extLst>
          </p:cNvPr>
          <p:cNvSpPr txBox="1"/>
          <p:nvPr/>
        </p:nvSpPr>
        <p:spPr>
          <a:xfrm>
            <a:off x="2717597" y="3903700"/>
            <a:ext cx="3758785" cy="9233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Diffuse Midline Glioma</a:t>
            </a:r>
          </a:p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H3-K27M</a:t>
            </a:r>
            <a:r>
              <a:rPr lang="en-US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mutation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Notched Right Arrow 8">
            <a:extLst>
              <a:ext uri="{FF2B5EF4-FFF2-40B4-BE49-F238E27FC236}">
                <a16:creationId xmlns:a16="http://schemas.microsoft.com/office/drawing/2014/main" id="{8E213822-2B33-9EDA-1EC1-1FE41D78844D}"/>
              </a:ext>
            </a:extLst>
          </p:cNvPr>
          <p:cNvSpPr/>
          <p:nvPr/>
        </p:nvSpPr>
        <p:spPr bwMode="auto">
          <a:xfrm rot="9259823">
            <a:off x="1832759" y="154516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8">
            <a:extLst>
              <a:ext uri="{FF2B5EF4-FFF2-40B4-BE49-F238E27FC236}">
                <a16:creationId xmlns:a16="http://schemas.microsoft.com/office/drawing/2014/main" id="{20A4392D-937F-AE38-510E-7E968A11AFC2}"/>
              </a:ext>
            </a:extLst>
          </p:cNvPr>
          <p:cNvSpPr/>
          <p:nvPr/>
        </p:nvSpPr>
        <p:spPr bwMode="auto">
          <a:xfrm rot="8714626">
            <a:off x="5052664" y="151885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7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338328" y="1294477"/>
            <a:ext cx="2467343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26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69462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EFFFE5-4247-FD20-A473-00B389DB7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15028" r="12500" b="15026"/>
          <a:stretch/>
        </p:blipFill>
        <p:spPr>
          <a:xfrm>
            <a:off x="2663536" y="361950"/>
            <a:ext cx="3816928" cy="441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4CF39-22F4-B480-4918-A7FD508C22EE}"/>
              </a:ext>
            </a:extLst>
          </p:cNvPr>
          <p:cNvSpPr txBox="1"/>
          <p:nvPr/>
        </p:nvSpPr>
        <p:spPr>
          <a:xfrm>
            <a:off x="1295400" y="4366052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</p:spTree>
    <p:extLst>
      <p:ext uri="{BB962C8B-B14F-4D97-AF65-F5344CB8AC3E}">
        <p14:creationId xmlns:p14="http://schemas.microsoft.com/office/powerpoint/2010/main" val="1262355267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1BB60-3290-9671-5594-337A64607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6" t="5555" r="10714" b="8333"/>
          <a:stretch/>
        </p:blipFill>
        <p:spPr>
          <a:xfrm>
            <a:off x="336351" y="57150"/>
            <a:ext cx="3650226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156BC-7874-D5A3-880C-F6930691F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05" t="37994" r="17305" b="10154"/>
          <a:stretch/>
        </p:blipFill>
        <p:spPr>
          <a:xfrm>
            <a:off x="4191000" y="487136"/>
            <a:ext cx="4267200" cy="373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2E9BEC-7D9A-EACC-FEBF-B6321BF66152}"/>
              </a:ext>
            </a:extLst>
          </p:cNvPr>
          <p:cNvSpPr txBox="1"/>
          <p:nvPr/>
        </p:nvSpPr>
        <p:spPr>
          <a:xfrm>
            <a:off x="2037194" y="4343401"/>
            <a:ext cx="473007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Dysplastic Cerebellar Gangliocytoma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Lhermitte-Duclos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1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Amazon.com: Corduroy Fabric Solid Plain Thick DIY Sewing Crafts Materials  Stretch Corduroy Fabric for Coat Shirt Dress Pants Costume Sofa DIY Sewing  Craft Material for Furnishings Cushions">
            <a:extLst>
              <a:ext uri="{FF2B5EF4-FFF2-40B4-BE49-F238E27FC236}">
                <a16:creationId xmlns:a16="http://schemas.microsoft.com/office/drawing/2014/main" id="{550AF100-5B00-DE19-A100-19768499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684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73B491-8C09-5FCD-8347-6B4974E9CD05}"/>
              </a:ext>
            </a:extLst>
          </p:cNvPr>
          <p:cNvSpPr txBox="1"/>
          <p:nvPr/>
        </p:nvSpPr>
        <p:spPr>
          <a:xfrm>
            <a:off x="533400" y="4458817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</p:spTree>
    <p:extLst>
      <p:ext uri="{BB962C8B-B14F-4D97-AF65-F5344CB8AC3E}">
        <p14:creationId xmlns:p14="http://schemas.microsoft.com/office/powerpoint/2010/main" val="2729606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A7E9C-DFDB-F7F1-DE8F-FC1A31DD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4" t="8287" r="17428" b="8287"/>
          <a:stretch/>
        </p:blipFill>
        <p:spPr>
          <a:xfrm>
            <a:off x="777689" y="57150"/>
            <a:ext cx="3550024" cy="4518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472C1-2F02-0A42-7CA3-DAF1D9FE8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7" t="8287" r="16312" b="8287"/>
          <a:stretch/>
        </p:blipFill>
        <p:spPr>
          <a:xfrm>
            <a:off x="4572000" y="57151"/>
            <a:ext cx="3657602" cy="4518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D1FB2-792A-6156-C523-E11B82567138}"/>
              </a:ext>
            </a:extLst>
          </p:cNvPr>
          <p:cNvSpPr txBox="1"/>
          <p:nvPr/>
        </p:nvSpPr>
        <p:spPr>
          <a:xfrm>
            <a:off x="2037194" y="4343401"/>
            <a:ext cx="473007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Dysplastic Cerebellar Gangliocytoma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Lhermitte-Duclos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1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06E31-781C-7237-CF62-5B661EFB4F2F}"/>
              </a:ext>
            </a:extLst>
          </p:cNvPr>
          <p:cNvSpPr txBox="1"/>
          <p:nvPr/>
        </p:nvSpPr>
        <p:spPr>
          <a:xfrm>
            <a:off x="533400" y="4458817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</p:spTree>
    <p:extLst>
      <p:ext uri="{BB962C8B-B14F-4D97-AF65-F5344CB8AC3E}">
        <p14:creationId xmlns:p14="http://schemas.microsoft.com/office/powerpoint/2010/main" val="2140017158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2184" y="342901"/>
            <a:ext cx="1904999" cy="2037140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751" y="342901"/>
            <a:ext cx="1845899" cy="2037140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2183" y="2571749"/>
            <a:ext cx="1904999" cy="1714500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751" y="2571748"/>
            <a:ext cx="1845899" cy="1714502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37194" y="4343401"/>
            <a:ext cx="473007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Dysplastic Cerebellar Gangliocytoma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Lhermitte-Duclos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1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792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1187455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20082" y="1294477"/>
            <a:ext cx="2303836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27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05177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8166" b="17334"/>
          <a:stretch/>
        </p:blipFill>
        <p:spPr bwMode="auto">
          <a:xfrm>
            <a:off x="1543050" y="171450"/>
            <a:ext cx="2857500" cy="367181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9150" y="171449"/>
            <a:ext cx="2857500" cy="365700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0368" y="3427764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3300" y="3412958"/>
            <a:ext cx="7834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7388" y="4343399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4253" y="4320317"/>
            <a:ext cx="294907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Fibromatosis </a:t>
            </a: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Colli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Notched Right Arrow 12">
            <a:extLst>
              <a:ext uri="{FF2B5EF4-FFF2-40B4-BE49-F238E27FC236}">
                <a16:creationId xmlns:a16="http://schemas.microsoft.com/office/drawing/2014/main" id="{5C07EF32-AD7B-4CE5-99CF-7C0A1DA2F1C1}"/>
              </a:ext>
            </a:extLst>
          </p:cNvPr>
          <p:cNvSpPr/>
          <p:nvPr/>
        </p:nvSpPr>
        <p:spPr bwMode="auto">
          <a:xfrm rot="7312403">
            <a:off x="2203381" y="114944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5" name="Notched Right Arrow 12">
            <a:extLst>
              <a:ext uri="{FF2B5EF4-FFF2-40B4-BE49-F238E27FC236}">
                <a16:creationId xmlns:a16="http://schemas.microsoft.com/office/drawing/2014/main" id="{DDC5D066-DA7F-4AC4-BB0E-0809850A17A4}"/>
              </a:ext>
            </a:extLst>
          </p:cNvPr>
          <p:cNvSpPr/>
          <p:nvPr/>
        </p:nvSpPr>
        <p:spPr bwMode="auto">
          <a:xfrm rot="18123671">
            <a:off x="1179701" y="263500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6" name="Notched Right Arrow 12">
            <a:extLst>
              <a:ext uri="{FF2B5EF4-FFF2-40B4-BE49-F238E27FC236}">
                <a16:creationId xmlns:a16="http://schemas.microsoft.com/office/drawing/2014/main" id="{9D3C4A9C-7DF0-4DC1-B165-E4C61324B0E7}"/>
              </a:ext>
            </a:extLst>
          </p:cNvPr>
          <p:cNvSpPr/>
          <p:nvPr/>
        </p:nvSpPr>
        <p:spPr bwMode="auto">
          <a:xfrm rot="7312403">
            <a:off x="5285717" y="116712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7" name="Notched Right Arrow 12">
            <a:extLst>
              <a:ext uri="{FF2B5EF4-FFF2-40B4-BE49-F238E27FC236}">
                <a16:creationId xmlns:a16="http://schemas.microsoft.com/office/drawing/2014/main" id="{099C5F75-A028-47CF-90C0-F487E05D72D0}"/>
              </a:ext>
            </a:extLst>
          </p:cNvPr>
          <p:cNvSpPr/>
          <p:nvPr/>
        </p:nvSpPr>
        <p:spPr bwMode="auto">
          <a:xfrm rot="18300227">
            <a:off x="4319976" y="259532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57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9ED43-CE8C-358C-CE74-35D442880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6" t="6666" r="12857" b="10000"/>
          <a:stretch/>
        </p:blipFill>
        <p:spPr>
          <a:xfrm>
            <a:off x="1066800" y="857250"/>
            <a:ext cx="315468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73CF8-D1E3-0958-1BF7-9FE777D82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8" t="14584" r="22322" b="14583"/>
          <a:stretch/>
        </p:blipFill>
        <p:spPr>
          <a:xfrm>
            <a:off x="4724400" y="662517"/>
            <a:ext cx="2971800" cy="37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43916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875" r="13332" b="13332"/>
          <a:stretch/>
        </p:blipFill>
        <p:spPr bwMode="auto">
          <a:xfrm>
            <a:off x="1428751" y="775097"/>
            <a:ext cx="2971799" cy="347563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7604" r="12924" b="7604"/>
          <a:stretch/>
        </p:blipFill>
        <p:spPr bwMode="auto">
          <a:xfrm>
            <a:off x="4800600" y="775096"/>
            <a:ext cx="2971800" cy="347563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5859" y="3835236"/>
            <a:ext cx="10152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599" y="3835236"/>
            <a:ext cx="101527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6099" y="4368403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970" y="4320317"/>
            <a:ext cx="294907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Fibromatosis </a:t>
            </a: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Colli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EF240217-6CCF-4C56-B031-43DB68744926}"/>
              </a:ext>
            </a:extLst>
          </p:cNvPr>
          <p:cNvSpPr/>
          <p:nvPr/>
        </p:nvSpPr>
        <p:spPr bwMode="auto">
          <a:xfrm rot="4589990">
            <a:off x="1387158" y="161051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4" name="Notched Right Arrow 12">
            <a:extLst>
              <a:ext uri="{FF2B5EF4-FFF2-40B4-BE49-F238E27FC236}">
                <a16:creationId xmlns:a16="http://schemas.microsoft.com/office/drawing/2014/main" id="{5D6E2147-CD89-4D9C-BE39-5FA04B56AAF9}"/>
              </a:ext>
            </a:extLst>
          </p:cNvPr>
          <p:cNvSpPr/>
          <p:nvPr/>
        </p:nvSpPr>
        <p:spPr bwMode="auto">
          <a:xfrm rot="18086581">
            <a:off x="4719926" y="309329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5" name="Notched Right Arrow 12">
            <a:extLst>
              <a:ext uri="{FF2B5EF4-FFF2-40B4-BE49-F238E27FC236}">
                <a16:creationId xmlns:a16="http://schemas.microsoft.com/office/drawing/2014/main" id="{D5471FD9-EA03-465E-A56D-EA1DE55E64EE}"/>
              </a:ext>
            </a:extLst>
          </p:cNvPr>
          <p:cNvSpPr/>
          <p:nvPr/>
        </p:nvSpPr>
        <p:spPr bwMode="auto">
          <a:xfrm rot="7312403">
            <a:off x="5554089" y="17951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6" name="Notched Right Arrow 12">
            <a:extLst>
              <a:ext uri="{FF2B5EF4-FFF2-40B4-BE49-F238E27FC236}">
                <a16:creationId xmlns:a16="http://schemas.microsoft.com/office/drawing/2014/main" id="{9D4F4399-50AA-4527-965A-95BBABFC4EAD}"/>
              </a:ext>
            </a:extLst>
          </p:cNvPr>
          <p:cNvSpPr/>
          <p:nvPr/>
        </p:nvSpPr>
        <p:spPr bwMode="auto">
          <a:xfrm rot="15093179">
            <a:off x="1787458" y="303573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2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750" y="1028700"/>
            <a:ext cx="3080385" cy="218884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6300" y="1028700"/>
            <a:ext cx="3122847" cy="218884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1674" y="2848213"/>
            <a:ext cx="859531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4192" y="2848213"/>
            <a:ext cx="923907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6542" y="3331845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4404" y="3903345"/>
            <a:ext cx="294907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Fibromatosis </a:t>
            </a: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Colli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Notched Right Arrow 12">
            <a:extLst>
              <a:ext uri="{FF2B5EF4-FFF2-40B4-BE49-F238E27FC236}">
                <a16:creationId xmlns:a16="http://schemas.microsoft.com/office/drawing/2014/main" id="{2AA97BE2-54A6-4678-B843-BAC7F2E6A41E}"/>
              </a:ext>
            </a:extLst>
          </p:cNvPr>
          <p:cNvSpPr/>
          <p:nvPr/>
        </p:nvSpPr>
        <p:spPr bwMode="auto">
          <a:xfrm rot="8798557">
            <a:off x="3670680" y="135231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2" name="Notched Right Arrow 12">
            <a:extLst>
              <a:ext uri="{FF2B5EF4-FFF2-40B4-BE49-F238E27FC236}">
                <a16:creationId xmlns:a16="http://schemas.microsoft.com/office/drawing/2014/main" id="{0C20B1B6-E78C-4D13-88EE-C5C2A2FDFFC7}"/>
              </a:ext>
            </a:extLst>
          </p:cNvPr>
          <p:cNvSpPr/>
          <p:nvPr/>
        </p:nvSpPr>
        <p:spPr bwMode="auto">
          <a:xfrm rot="20350590">
            <a:off x="1277596" y="188115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69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B9461A-30CB-E21A-A2FF-90C52A59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Fibromatosis </a:t>
            </a:r>
            <a:r>
              <a:rPr lang="en-US" dirty="0" err="1"/>
              <a:t>Colli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A6B3C8-91D9-604E-3084-696CCFCEB8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Nonneoplastic enlargement of the SCM in infancy</a:t>
            </a:r>
          </a:p>
          <a:p>
            <a:r>
              <a:rPr lang="en-US" dirty="0"/>
              <a:t>Ultrasound is the first and only modality</a:t>
            </a:r>
          </a:p>
          <a:p>
            <a:r>
              <a:rPr lang="en-US" dirty="0"/>
              <a:t>Torticollis (~30%)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56185A-9B20-FB8F-7FB2-79C55FC57D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71CDCC-A0A3-4045-496C-39648CE58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250" r="25000" b="56667"/>
          <a:stretch/>
        </p:blipFill>
        <p:spPr bwMode="auto">
          <a:xfrm>
            <a:off x="4747985" y="1147791"/>
            <a:ext cx="3810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D2D24CA-E16C-A06F-89A8-1494F563F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9583" r="25476" b="56878"/>
          <a:stretch/>
        </p:blipFill>
        <p:spPr bwMode="auto">
          <a:xfrm>
            <a:off x="4777014" y="3061254"/>
            <a:ext cx="3780971" cy="153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462C5-BCF7-5FA2-52F0-808FDDEE1006}"/>
              </a:ext>
            </a:extLst>
          </p:cNvPr>
          <p:cNvSpPr txBox="1"/>
          <p:nvPr/>
        </p:nvSpPr>
        <p:spPr>
          <a:xfrm>
            <a:off x="5991673" y="4431945"/>
            <a:ext cx="135165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1835406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5469" r="13906" b="17656"/>
          <a:stretch/>
        </p:blipFill>
        <p:spPr bwMode="auto">
          <a:xfrm>
            <a:off x="4594860" y="685800"/>
            <a:ext cx="2748915" cy="281178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6719" r="16563" b="16562"/>
          <a:stretch/>
        </p:blipFill>
        <p:spPr bwMode="auto">
          <a:xfrm>
            <a:off x="1640205" y="742950"/>
            <a:ext cx="2668905" cy="280606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7029" y="3680683"/>
            <a:ext cx="71525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3838" y="3634517"/>
            <a:ext cx="294907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Fibromatosis </a:t>
            </a: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Colli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 bwMode="auto">
          <a:xfrm>
            <a:off x="4443838" y="3865350"/>
            <a:ext cx="710447" cy="763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F7C7AA70-577E-44C0-9D3C-4E37963D8616}"/>
              </a:ext>
            </a:extLst>
          </p:cNvPr>
          <p:cNvSpPr/>
          <p:nvPr/>
        </p:nvSpPr>
        <p:spPr bwMode="auto">
          <a:xfrm rot="3937112">
            <a:off x="1376751" y="133051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7F3880F6-62BC-483F-ACB1-67873FF3F150}"/>
              </a:ext>
            </a:extLst>
          </p:cNvPr>
          <p:cNvSpPr/>
          <p:nvPr/>
        </p:nvSpPr>
        <p:spPr bwMode="auto">
          <a:xfrm rot="3854062">
            <a:off x="4289826" y="17293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41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17815" r="5989" b="22015"/>
          <a:stretch/>
        </p:blipFill>
        <p:spPr bwMode="auto">
          <a:xfrm>
            <a:off x="1428751" y="285750"/>
            <a:ext cx="3582620" cy="192572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751" y="2286000"/>
            <a:ext cx="3588461" cy="18859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7660" y="4457700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w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11350" r="28425" b="15750"/>
          <a:stretch/>
        </p:blipFill>
        <p:spPr bwMode="auto">
          <a:xfrm>
            <a:off x="5314950" y="742951"/>
            <a:ext cx="2400300" cy="32953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otched Right Arrow 12">
            <a:extLst>
              <a:ext uri="{FF2B5EF4-FFF2-40B4-BE49-F238E27FC236}">
                <a16:creationId xmlns:a16="http://schemas.microsoft.com/office/drawing/2014/main" id="{4A384F66-66D2-4F99-A3DD-F66BB06970B9}"/>
              </a:ext>
            </a:extLst>
          </p:cNvPr>
          <p:cNvSpPr/>
          <p:nvPr/>
        </p:nvSpPr>
        <p:spPr bwMode="auto">
          <a:xfrm rot="7312403">
            <a:off x="7179521" y="181267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10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20081" y="1294477"/>
            <a:ext cx="2303836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27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75692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hemangioma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6113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078370C-BA16-41E9-A83C-25A36C17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12">
            <a:extLst>
              <a:ext uri="{FF2B5EF4-FFF2-40B4-BE49-F238E27FC236}">
                <a16:creationId xmlns:a16="http://schemas.microsoft.com/office/drawing/2014/main" id="{A3DD401D-4DC4-4627-A207-48392CA5CC4A}"/>
              </a:ext>
            </a:extLst>
          </p:cNvPr>
          <p:cNvSpPr/>
          <p:nvPr/>
        </p:nvSpPr>
        <p:spPr bwMode="auto">
          <a:xfrm rot="11027257">
            <a:off x="5894964" y="185646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4">
            <a:extLst>
              <a:ext uri="{FF2B5EF4-FFF2-40B4-BE49-F238E27FC236}">
                <a16:creationId xmlns:a16="http://schemas.microsoft.com/office/drawing/2014/main" id="{FEA4F651-37D1-47DF-BBDF-BB1D61DF0AF6}"/>
              </a:ext>
            </a:extLst>
          </p:cNvPr>
          <p:cNvSpPr/>
          <p:nvPr/>
        </p:nvSpPr>
        <p:spPr bwMode="auto">
          <a:xfrm rot="197188">
            <a:off x="2409295" y="1391024"/>
            <a:ext cx="970097" cy="341637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19EF5-3248-47BF-8868-62333AFEEC39}"/>
              </a:ext>
            </a:extLst>
          </p:cNvPr>
          <p:cNvSpPr txBox="1"/>
          <p:nvPr/>
        </p:nvSpPr>
        <p:spPr>
          <a:xfrm>
            <a:off x="1487099" y="3392703"/>
            <a:ext cx="1173719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15 </a:t>
            </a:r>
            <a:r>
              <a:rPr lang="en-US" sz="3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3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800E5-5E49-44A5-8355-E9281D1BD43A}"/>
              </a:ext>
            </a:extLst>
          </p:cNvPr>
          <p:cNvSpPr txBox="1"/>
          <p:nvPr/>
        </p:nvSpPr>
        <p:spPr>
          <a:xfrm>
            <a:off x="3335135" y="3404445"/>
            <a:ext cx="364503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Infantile Hemangioma</a:t>
            </a:r>
            <a:endParaRPr lang="en-US" sz="3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BF095-0D01-4DFC-96EC-D1F2C207C39A}"/>
              </a:ext>
            </a:extLst>
          </p:cNvPr>
          <p:cNvSpPr txBox="1"/>
          <p:nvPr/>
        </p:nvSpPr>
        <p:spPr>
          <a:xfrm>
            <a:off x="3987301" y="3404445"/>
            <a:ext cx="227498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7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7" grpId="1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89644EA-7AA8-494B-9C0E-74FB5C54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45224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F6CF7BC8-FE25-486B-AFFD-308DA3FB9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05" r="75027"/>
          <a:stretch/>
        </p:blipFill>
        <p:spPr bwMode="auto">
          <a:xfrm>
            <a:off x="5195923" y="1945622"/>
            <a:ext cx="2570939" cy="264799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D72C0BF-0704-43D7-B71D-D410B5C8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8750" y="842964"/>
            <a:ext cx="3258945" cy="173980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C69F9F9-00CF-4FF5-83EC-9594EDAD3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17" b="33849"/>
          <a:stretch/>
        </p:blipFill>
        <p:spPr bwMode="auto">
          <a:xfrm>
            <a:off x="4800600" y="842963"/>
            <a:ext cx="2971800" cy="98147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02F92-0A4C-418C-97FF-570272871E40}"/>
              </a:ext>
            </a:extLst>
          </p:cNvPr>
          <p:cNvSpPr txBox="1"/>
          <p:nvPr/>
        </p:nvSpPr>
        <p:spPr>
          <a:xfrm>
            <a:off x="1405066" y="2671763"/>
            <a:ext cx="978153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</a:t>
            </a:r>
            <a:r>
              <a:rPr lang="en-US" sz="3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mo</a:t>
            </a:r>
            <a:endParaRPr lang="en-US" sz="3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C4366-A80C-4F05-9E20-2F47BEA38076}"/>
              </a:ext>
            </a:extLst>
          </p:cNvPr>
          <p:cNvSpPr txBox="1"/>
          <p:nvPr/>
        </p:nvSpPr>
        <p:spPr>
          <a:xfrm>
            <a:off x="2606854" y="2671763"/>
            <a:ext cx="2274982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Hemangioma</a:t>
            </a:r>
            <a:endParaRPr lang="en-US" sz="3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15">
            <a:extLst>
              <a:ext uri="{FF2B5EF4-FFF2-40B4-BE49-F238E27FC236}">
                <a16:creationId xmlns:a16="http://schemas.microsoft.com/office/drawing/2014/main" id="{26D08183-7ABA-4424-BBE9-71B26A1B32E0}"/>
              </a:ext>
            </a:extLst>
          </p:cNvPr>
          <p:cNvSpPr/>
          <p:nvPr/>
        </p:nvSpPr>
        <p:spPr bwMode="auto">
          <a:xfrm rot="3106186">
            <a:off x="2351115" y="106400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6">
            <a:extLst>
              <a:ext uri="{FF2B5EF4-FFF2-40B4-BE49-F238E27FC236}">
                <a16:creationId xmlns:a16="http://schemas.microsoft.com/office/drawing/2014/main" id="{9C32C002-3300-45A9-9166-06173FB7A56C}"/>
              </a:ext>
            </a:extLst>
          </p:cNvPr>
          <p:cNvSpPr/>
          <p:nvPr/>
        </p:nvSpPr>
        <p:spPr bwMode="auto">
          <a:xfrm rot="13893029">
            <a:off x="3178287" y="220642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17">
            <a:extLst>
              <a:ext uri="{FF2B5EF4-FFF2-40B4-BE49-F238E27FC236}">
                <a16:creationId xmlns:a16="http://schemas.microsoft.com/office/drawing/2014/main" id="{B30F5023-606C-4A5C-A755-F13936180B76}"/>
              </a:ext>
            </a:extLst>
          </p:cNvPr>
          <p:cNvSpPr/>
          <p:nvPr/>
        </p:nvSpPr>
        <p:spPr bwMode="auto">
          <a:xfrm rot="19804750">
            <a:off x="2091210" y="201662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18">
            <a:extLst>
              <a:ext uri="{FF2B5EF4-FFF2-40B4-BE49-F238E27FC236}">
                <a16:creationId xmlns:a16="http://schemas.microsoft.com/office/drawing/2014/main" id="{31362DF3-9354-46F8-950C-6080F2815541}"/>
              </a:ext>
            </a:extLst>
          </p:cNvPr>
          <p:cNvSpPr/>
          <p:nvPr/>
        </p:nvSpPr>
        <p:spPr bwMode="auto">
          <a:xfrm rot="8714500">
            <a:off x="3492042" y="121989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19">
            <a:extLst>
              <a:ext uri="{FF2B5EF4-FFF2-40B4-BE49-F238E27FC236}">
                <a16:creationId xmlns:a16="http://schemas.microsoft.com/office/drawing/2014/main" id="{D3891777-3A00-4208-9C37-D0D0738C8C8D}"/>
              </a:ext>
            </a:extLst>
          </p:cNvPr>
          <p:cNvSpPr/>
          <p:nvPr/>
        </p:nvSpPr>
        <p:spPr bwMode="auto">
          <a:xfrm rot="7312403">
            <a:off x="5979371" y="252888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706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737BC5EC95BA4EFAB536AE8DC43E6010"/>
  <p:tag name="TPVERSION" val="5"/>
  <p:tag name="TPFULLVERSION" val="5.1.0.2296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2_KORAL ARRS 2012">
  <a:themeElements>
    <a:clrScheme name="1_Koral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no Pro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Koral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FE47898E37043A48002D2577CE922" ma:contentTypeVersion="16" ma:contentTypeDescription="Create a new document." ma:contentTypeScope="" ma:versionID="4a06dfb0017a2cb28ad359975ec31c48">
  <xsd:schema xmlns:xsd="http://www.w3.org/2001/XMLSchema" xmlns:xs="http://www.w3.org/2001/XMLSchema" xmlns:p="http://schemas.microsoft.com/office/2006/metadata/properties" xmlns:ns3="93ac59ff-6f5a-4a62-83dc-d81f1f045e15" xmlns:ns4="78013e5f-6504-4f63-b6ec-4971cbabd9ce" targetNamespace="http://schemas.microsoft.com/office/2006/metadata/properties" ma:root="true" ma:fieldsID="6984f56ef0eda5eed71f8f1b929355ed" ns3:_="" ns4:_="">
    <xsd:import namespace="93ac59ff-6f5a-4a62-83dc-d81f1f045e15"/>
    <xsd:import namespace="78013e5f-6504-4f63-b6ec-4971cbabd9c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c59ff-6f5a-4a62-83dc-d81f1f045e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13e5f-6504-4f63-b6ec-4971cbabd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013e5f-6504-4f63-b6ec-4971cbabd9c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EAE85A-24D2-4251-BDBA-693E27A9F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ac59ff-6f5a-4a62-83dc-d81f1f045e15"/>
    <ds:schemaRef ds:uri="78013e5f-6504-4f63-b6ec-4971cbabd9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9E6B09-AB38-4548-ACEA-1A04AE13467E}">
  <ds:schemaRefs>
    <ds:schemaRef ds:uri="http://purl.org/dc/dcmitype/"/>
    <ds:schemaRef ds:uri="78013e5f-6504-4f63-b6ec-4971cbabd9ce"/>
    <ds:schemaRef ds:uri="93ac59ff-6f5a-4a62-83dc-d81f1f045e1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13488B-96E2-4027-8C49-7B6E991C2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18019</TotalTime>
  <Words>1916</Words>
  <Application>Microsoft Office PowerPoint</Application>
  <PresentationFormat>On-screen Show (16:9)</PresentationFormat>
  <Paragraphs>698</Paragraphs>
  <Slides>232</Slides>
  <Notes>102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232</vt:i4>
      </vt:variant>
    </vt:vector>
  </HeadingPairs>
  <TitlesOfParts>
    <vt:vector size="241" baseType="lpstr">
      <vt:lpstr>Arial</vt:lpstr>
      <vt:lpstr>Bell Gothic Std Light</vt:lpstr>
      <vt:lpstr>Berlin Sans FB Demi</vt:lpstr>
      <vt:lpstr>Calibri</vt:lpstr>
      <vt:lpstr>Calisto MT</vt:lpstr>
      <vt:lpstr>Copperplate Gothic Bold</vt:lpstr>
      <vt:lpstr>Franklin Gothic Medium</vt:lpstr>
      <vt:lpstr>Lucida Sans Unicode</vt:lpstr>
      <vt:lpstr>2_KORAL ARRS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Medulloblastoma</vt:lpstr>
      <vt:lpstr>Medulloblastoma</vt:lpstr>
      <vt:lpstr>PowerPoint Presentation</vt:lpstr>
      <vt:lpstr>PowerPoint Presentation</vt:lpstr>
      <vt:lpstr>PowerPoint Presentation</vt:lpstr>
      <vt:lpstr>Medulloblastoma</vt:lpstr>
      <vt:lpstr>PowerPoint Presentation</vt:lpstr>
      <vt:lpstr>PowerPoint Presentation</vt:lpstr>
      <vt:lpstr>PowerPoint Presentation</vt:lpstr>
      <vt:lpstr>PowerPoint Presentation</vt:lpstr>
      <vt:lpstr>Leptomeningeal tumor</vt:lpstr>
      <vt:lpstr>PowerPoint Presentation</vt:lpstr>
      <vt:lpstr>Medulloblastoma</vt:lpstr>
      <vt:lpstr>Medulloblastoma</vt:lpstr>
      <vt:lpstr>PowerPoint Presentation</vt:lpstr>
      <vt:lpstr>PowerPoint Presentation</vt:lpstr>
      <vt:lpstr>Molecular Subtypes</vt:lpstr>
      <vt:lpstr>PowerPoint Presentation</vt:lpstr>
      <vt:lpstr>PowerPoint Presentation</vt:lpstr>
      <vt:lpstr>PowerPoint Presentation</vt:lpstr>
      <vt:lpstr>Vertebral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Pilocytic Astrocytoma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Ependymoma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Fibromatosis Colli</vt:lpstr>
      <vt:lpstr>PowerPoint Presentation</vt:lpstr>
      <vt:lpstr>PowerPoint Presentation</vt:lpstr>
      <vt:lpstr>PowerPoint Presentation</vt:lpstr>
      <vt:lpstr>hemangioma</vt:lpstr>
      <vt:lpstr>PowerPoint Presentation</vt:lpstr>
      <vt:lpstr>PowerPoint Presentation</vt:lpstr>
      <vt:lpstr>PowerPoint Presentation</vt:lpstr>
      <vt:lpstr>PowerPoint Presentation</vt:lpstr>
      <vt:lpstr>Hemangioma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THYROGLOSSAL DUCT CYST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ranula</vt:lpstr>
      <vt:lpstr>Ranula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NEUROBLASTOMA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Dermoid (CYST)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Chiari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Chiari II Malformation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Korgun Koral</dc:creator>
  <cp:lastModifiedBy>Korgun Koral</cp:lastModifiedBy>
  <cp:revision>856</cp:revision>
  <dcterms:created xsi:type="dcterms:W3CDTF">2006-08-16T00:00:00Z</dcterms:created>
  <dcterms:modified xsi:type="dcterms:W3CDTF">2023-10-10T01:52:54Z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0x01010022DFE47898E37043A48002D2577CE922</vt:lpwstr>
  </property>
</Properties>
</file>