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72"/>
  </p:notesMasterIdLst>
  <p:handoutMasterIdLst>
    <p:handoutMasterId r:id="rId73"/>
  </p:handoutMasterIdLst>
  <p:sldIdLst>
    <p:sldId id="4806" r:id="rId5"/>
    <p:sldId id="4808" r:id="rId6"/>
    <p:sldId id="2281" r:id="rId7"/>
    <p:sldId id="2291" r:id="rId8"/>
    <p:sldId id="2282" r:id="rId9"/>
    <p:sldId id="2404" r:id="rId10"/>
    <p:sldId id="2407" r:id="rId11"/>
    <p:sldId id="2405" r:id="rId12"/>
    <p:sldId id="2406" r:id="rId13"/>
    <p:sldId id="2562" r:id="rId14"/>
    <p:sldId id="2561" r:id="rId15"/>
    <p:sldId id="2564" r:id="rId16"/>
    <p:sldId id="2565" r:id="rId17"/>
    <p:sldId id="2566" r:id="rId18"/>
    <p:sldId id="2569" r:id="rId19"/>
    <p:sldId id="2568" r:id="rId20"/>
    <p:sldId id="2570" r:id="rId21"/>
    <p:sldId id="2409" r:id="rId22"/>
    <p:sldId id="2403" r:id="rId23"/>
    <p:sldId id="2573" r:id="rId24"/>
    <p:sldId id="2442" r:id="rId25"/>
    <p:sldId id="2444" r:id="rId26"/>
    <p:sldId id="256" r:id="rId27"/>
    <p:sldId id="257" r:id="rId28"/>
    <p:sldId id="2574" r:id="rId29"/>
    <p:sldId id="258" r:id="rId30"/>
    <p:sldId id="262" r:id="rId31"/>
    <p:sldId id="263" r:id="rId32"/>
    <p:sldId id="2563" r:id="rId33"/>
    <p:sldId id="259" r:id="rId34"/>
    <p:sldId id="2575" r:id="rId35"/>
    <p:sldId id="260" r:id="rId36"/>
    <p:sldId id="261" r:id="rId37"/>
    <p:sldId id="2402" r:id="rId38"/>
    <p:sldId id="2416" r:id="rId39"/>
    <p:sldId id="4631" r:id="rId40"/>
    <p:sldId id="2423" r:id="rId41"/>
    <p:sldId id="2443" r:id="rId42"/>
    <p:sldId id="2401" r:id="rId43"/>
    <p:sldId id="266" r:id="rId44"/>
    <p:sldId id="2572" r:id="rId45"/>
    <p:sldId id="2400" r:id="rId46"/>
    <p:sldId id="2419" r:id="rId47"/>
    <p:sldId id="2501" r:id="rId48"/>
    <p:sldId id="2500" r:id="rId49"/>
    <p:sldId id="2077" r:id="rId50"/>
    <p:sldId id="2078" r:id="rId51"/>
    <p:sldId id="2079" r:id="rId52"/>
    <p:sldId id="2080" r:id="rId53"/>
    <p:sldId id="2128" r:id="rId54"/>
    <p:sldId id="2497" r:id="rId55"/>
    <p:sldId id="2304" r:id="rId56"/>
    <p:sldId id="2305" r:id="rId57"/>
    <p:sldId id="2306" r:id="rId58"/>
    <p:sldId id="2307" r:id="rId59"/>
    <p:sldId id="2308" r:id="rId60"/>
    <p:sldId id="2309" r:id="rId61"/>
    <p:sldId id="2310" r:id="rId62"/>
    <p:sldId id="2311" r:id="rId63"/>
    <p:sldId id="2312" r:id="rId64"/>
    <p:sldId id="2313" r:id="rId65"/>
    <p:sldId id="2499" r:id="rId66"/>
    <p:sldId id="2452" r:id="rId67"/>
    <p:sldId id="2398" r:id="rId68"/>
    <p:sldId id="4809" r:id="rId69"/>
    <p:sldId id="4632" r:id="rId70"/>
    <p:sldId id="4807" r:id="rId71"/>
  </p:sldIdLst>
  <p:sldSz cx="9144000" cy="5143500" type="screen16x9"/>
  <p:notesSz cx="7315200" cy="96012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3300"/>
    <a:srgbClr val="FF00FF"/>
    <a:srgbClr val="B2B2B2"/>
    <a:srgbClr val="9B1D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197" autoAdjust="0"/>
    <p:restoredTop sz="86051" autoAdjust="0"/>
  </p:normalViewPr>
  <p:slideViewPr>
    <p:cSldViewPr>
      <p:cViewPr varScale="1">
        <p:scale>
          <a:sx n="126" d="100"/>
          <a:sy n="126" d="100"/>
        </p:scale>
        <p:origin x="132" y="186"/>
      </p:cViewPr>
      <p:guideLst>
        <p:guide orient="horz" pos="2160"/>
        <p:guide pos="2880"/>
        <p:guide orient="horz" pos="1620"/>
      </p:guideLst>
    </p:cSldViewPr>
  </p:slideViewPr>
  <p:notesTextViewPr>
    <p:cViewPr>
      <p:scale>
        <a:sx n="100" d="100"/>
        <a:sy n="100" d="100"/>
      </p:scale>
      <p:origin x="0" y="0"/>
    </p:cViewPr>
  </p:notesTextViewPr>
  <p:sorterViewPr>
    <p:cViewPr>
      <p:scale>
        <a:sx n="125" d="100"/>
        <a:sy n="125" d="100"/>
      </p:scale>
      <p:origin x="0" y="-13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0799CC4-27B0-4D41-8075-ADCA81E39EAF}" type="datetimeFigureOut">
              <a:rPr lang="en-US" smtClean="0"/>
              <a:t>10/9/2023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06D816AD-97FD-445E-B5BD-3F928733FB5B}" type="slidenum">
              <a:rPr lang="en-US" smtClean="0"/>
              <a:t>‹#›</a:t>
            </a:fld>
            <a:endParaRPr lang="en-US"/>
          </a:p>
        </p:txBody>
      </p:sp>
    </p:spTree>
    <p:extLst>
      <p:ext uri="{BB962C8B-B14F-4D97-AF65-F5344CB8AC3E}">
        <p14:creationId xmlns:p14="http://schemas.microsoft.com/office/powerpoint/2010/main" val="3287383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920FDD5-6055-4BEF-A248-54BE151F78EB}" type="datetimeFigureOut">
              <a:rPr lang="en-US" smtClean="0"/>
              <a:pPr/>
              <a:t>10/9/2023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700A20A-776E-4BBB-922E-1057791D6AE8}" type="slidenum">
              <a:rPr lang="en-US" smtClean="0"/>
              <a:pPr/>
              <a:t>‹#›</a:t>
            </a:fld>
            <a:endParaRPr lang="en-US"/>
          </a:p>
        </p:txBody>
      </p:sp>
    </p:spTree>
    <p:extLst>
      <p:ext uri="{BB962C8B-B14F-4D97-AF65-F5344CB8AC3E}">
        <p14:creationId xmlns:p14="http://schemas.microsoft.com/office/powerpoint/2010/main" val="68895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is correct</a:t>
            </a:r>
          </a:p>
        </p:txBody>
      </p:sp>
      <p:sp>
        <p:nvSpPr>
          <p:cNvPr id="4" name="Slide Number Placeholder 3"/>
          <p:cNvSpPr>
            <a:spLocks noGrp="1"/>
          </p:cNvSpPr>
          <p:nvPr>
            <p:ph type="sldNum" sz="quarter" idx="10"/>
          </p:nvPr>
        </p:nvSpPr>
        <p:spPr/>
        <p:txBody>
          <a:bodyPr/>
          <a:lstStyle/>
          <a:p>
            <a:fld id="{60DE2E74-560E-4B79-A71E-A9B9988A3BE8}" type="slidenum">
              <a:rPr lang="en-US" smtClean="0"/>
              <a:t>5</a:t>
            </a:fld>
            <a:endParaRPr lang="en-US"/>
          </a:p>
        </p:txBody>
      </p:sp>
    </p:spTree>
    <p:extLst>
      <p:ext uri="{BB962C8B-B14F-4D97-AF65-F5344CB8AC3E}">
        <p14:creationId xmlns:p14="http://schemas.microsoft.com/office/powerpoint/2010/main" val="2355976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4701779, 1 day old versus 2 year old, male</a:t>
            </a:r>
          </a:p>
        </p:txBody>
      </p:sp>
      <p:sp>
        <p:nvSpPr>
          <p:cNvPr id="4" name="Slide Number Placeholder 3"/>
          <p:cNvSpPr>
            <a:spLocks noGrp="1"/>
          </p:cNvSpPr>
          <p:nvPr>
            <p:ph type="sldNum" sz="quarter" idx="5"/>
          </p:nvPr>
        </p:nvSpPr>
        <p:spPr/>
        <p:txBody>
          <a:bodyPr/>
          <a:lstStyle/>
          <a:p>
            <a:fld id="{3B5EAFA9-E561-4FD8-8B5F-49DBAEC58F08}" type="slidenum">
              <a:rPr lang="en-US" smtClean="0"/>
              <a:t>28</a:t>
            </a:fld>
            <a:endParaRPr lang="en-US"/>
          </a:p>
        </p:txBody>
      </p:sp>
    </p:spTree>
    <p:extLst>
      <p:ext uri="{BB962C8B-B14F-4D97-AF65-F5344CB8AC3E}">
        <p14:creationId xmlns:p14="http://schemas.microsoft.com/office/powerpoint/2010/main" val="331203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5265980, 1 day old, female versus 4 month</a:t>
            </a:r>
          </a:p>
        </p:txBody>
      </p:sp>
      <p:sp>
        <p:nvSpPr>
          <p:cNvPr id="4" name="Slide Number Placeholder 3"/>
          <p:cNvSpPr>
            <a:spLocks noGrp="1"/>
          </p:cNvSpPr>
          <p:nvPr>
            <p:ph type="sldNum" sz="quarter" idx="5"/>
          </p:nvPr>
        </p:nvSpPr>
        <p:spPr/>
        <p:txBody>
          <a:bodyPr/>
          <a:lstStyle/>
          <a:p>
            <a:fld id="{3B5EAFA9-E561-4FD8-8B5F-49DBAEC58F08}" type="slidenum">
              <a:rPr lang="en-US" smtClean="0"/>
              <a:t>30</a:t>
            </a:fld>
            <a:endParaRPr lang="en-US"/>
          </a:p>
        </p:txBody>
      </p:sp>
    </p:spTree>
    <p:extLst>
      <p:ext uri="{BB962C8B-B14F-4D97-AF65-F5344CB8AC3E}">
        <p14:creationId xmlns:p14="http://schemas.microsoft.com/office/powerpoint/2010/main" val="133676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5265980, 1 day old, female versus 4 month</a:t>
            </a:r>
          </a:p>
        </p:txBody>
      </p:sp>
      <p:sp>
        <p:nvSpPr>
          <p:cNvPr id="4" name="Slide Number Placeholder 3"/>
          <p:cNvSpPr>
            <a:spLocks noGrp="1"/>
          </p:cNvSpPr>
          <p:nvPr>
            <p:ph type="sldNum" sz="quarter" idx="5"/>
          </p:nvPr>
        </p:nvSpPr>
        <p:spPr/>
        <p:txBody>
          <a:bodyPr/>
          <a:lstStyle/>
          <a:p>
            <a:fld id="{3B5EAFA9-E561-4FD8-8B5F-49DBAEC58F08}" type="slidenum">
              <a:rPr lang="en-US" smtClean="0"/>
              <a:t>31</a:t>
            </a:fld>
            <a:endParaRPr lang="en-US"/>
          </a:p>
        </p:txBody>
      </p:sp>
    </p:spTree>
    <p:extLst>
      <p:ext uri="{BB962C8B-B14F-4D97-AF65-F5344CB8AC3E}">
        <p14:creationId xmlns:p14="http://schemas.microsoft.com/office/powerpoint/2010/main" val="4069859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1407526, 18 y F, 11/13/2020</a:t>
            </a:r>
          </a:p>
        </p:txBody>
      </p:sp>
      <p:sp>
        <p:nvSpPr>
          <p:cNvPr id="4" name="Slide Number Placeholder 3"/>
          <p:cNvSpPr>
            <a:spLocks noGrp="1"/>
          </p:cNvSpPr>
          <p:nvPr>
            <p:ph type="sldNum" sz="quarter" idx="5"/>
          </p:nvPr>
        </p:nvSpPr>
        <p:spPr/>
        <p:txBody>
          <a:bodyPr/>
          <a:lstStyle/>
          <a:p>
            <a:fld id="{3B5EAFA9-E561-4FD8-8B5F-49DBAEC58F08}" type="slidenum">
              <a:rPr lang="en-US" smtClean="0"/>
              <a:t>32</a:t>
            </a:fld>
            <a:endParaRPr lang="en-US"/>
          </a:p>
        </p:txBody>
      </p:sp>
    </p:spTree>
    <p:extLst>
      <p:ext uri="{BB962C8B-B14F-4D97-AF65-F5344CB8AC3E}">
        <p14:creationId xmlns:p14="http://schemas.microsoft.com/office/powerpoint/2010/main" val="66232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Blake pouch cyst is caused by lack of fenestration of the Blake pouch, resulting in absence of communication between the fourth ventricle and the subarachnoid space </a:t>
            </a:r>
            <a:endParaRPr lang="en-US"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35</a:t>
            </a:fld>
            <a:endParaRPr lang="en-US"/>
          </a:p>
        </p:txBody>
      </p:sp>
    </p:spTree>
    <p:extLst>
      <p:ext uri="{BB962C8B-B14F-4D97-AF65-F5344CB8AC3E}">
        <p14:creationId xmlns:p14="http://schemas.microsoft.com/office/powerpoint/2010/main" val="2696369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36</a:t>
            </a:fld>
            <a:endParaRPr lang="en-US"/>
          </a:p>
        </p:txBody>
      </p:sp>
    </p:spTree>
    <p:extLst>
      <p:ext uri="{BB962C8B-B14F-4D97-AF65-F5344CB8AC3E}">
        <p14:creationId xmlns:p14="http://schemas.microsoft.com/office/powerpoint/2010/main" val="1912088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37</a:t>
            </a:fld>
            <a:endParaRPr lang="en-US"/>
          </a:p>
        </p:txBody>
      </p:sp>
    </p:spTree>
    <p:extLst>
      <p:ext uri="{BB962C8B-B14F-4D97-AF65-F5344CB8AC3E}">
        <p14:creationId xmlns:p14="http://schemas.microsoft.com/office/powerpoint/2010/main" val="3053828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75% of patients with isolated inferior </a:t>
            </a:r>
            <a:r>
              <a:rPr lang="en-US" dirty="0" err="1"/>
              <a:t>vermian</a:t>
            </a:r>
            <a:r>
              <a:rPr lang="en-US" dirty="0"/>
              <a:t> hypoplasia have a favorable outcome</a:t>
            </a:r>
          </a:p>
          <a:p>
            <a:endParaRPr lang="en-US"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38</a:t>
            </a:fld>
            <a:endParaRPr lang="en-US"/>
          </a:p>
        </p:txBody>
      </p:sp>
    </p:spTree>
    <p:extLst>
      <p:ext uri="{BB962C8B-B14F-4D97-AF65-F5344CB8AC3E}">
        <p14:creationId xmlns:p14="http://schemas.microsoft.com/office/powerpoint/2010/main" val="2748848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3891309, 10 y M</a:t>
            </a:r>
            <a:endParaRPr lang="en-US" dirty="0"/>
          </a:p>
        </p:txBody>
      </p:sp>
      <p:sp>
        <p:nvSpPr>
          <p:cNvPr id="4" name="Slide Number Placeholder 3"/>
          <p:cNvSpPr>
            <a:spLocks noGrp="1"/>
          </p:cNvSpPr>
          <p:nvPr>
            <p:ph type="sldNum" sz="quarter" idx="5"/>
          </p:nvPr>
        </p:nvSpPr>
        <p:spPr/>
        <p:txBody>
          <a:bodyPr/>
          <a:lstStyle/>
          <a:p>
            <a:fld id="{3B5EAFA9-E561-4FD8-8B5F-49DBAEC58F08}" type="slidenum">
              <a:rPr lang="en-US" smtClean="0"/>
              <a:t>40</a:t>
            </a:fld>
            <a:endParaRPr lang="en-US"/>
          </a:p>
        </p:txBody>
      </p:sp>
    </p:spTree>
    <p:extLst>
      <p:ext uri="{BB962C8B-B14F-4D97-AF65-F5344CB8AC3E}">
        <p14:creationId xmlns:p14="http://schemas.microsoft.com/office/powerpoint/2010/main" val="423060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3891309, 10 y M</a:t>
            </a:r>
            <a:endParaRPr lang="en-US" dirty="0"/>
          </a:p>
        </p:txBody>
      </p:sp>
      <p:sp>
        <p:nvSpPr>
          <p:cNvPr id="4" name="Slide Number Placeholder 3"/>
          <p:cNvSpPr>
            <a:spLocks noGrp="1"/>
          </p:cNvSpPr>
          <p:nvPr>
            <p:ph type="sldNum" sz="quarter" idx="5"/>
          </p:nvPr>
        </p:nvSpPr>
        <p:spPr/>
        <p:txBody>
          <a:bodyPr/>
          <a:lstStyle/>
          <a:p>
            <a:fld id="{3B5EAFA9-E561-4FD8-8B5F-49DBAEC58F08}" type="slidenum">
              <a:rPr lang="en-US" smtClean="0"/>
              <a:t>41</a:t>
            </a:fld>
            <a:endParaRPr lang="en-US"/>
          </a:p>
        </p:txBody>
      </p:sp>
    </p:spTree>
    <p:extLst>
      <p:ext uri="{BB962C8B-B14F-4D97-AF65-F5344CB8AC3E}">
        <p14:creationId xmlns:p14="http://schemas.microsoft.com/office/powerpoint/2010/main" val="226511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Elevation of the superior vermis</a:t>
            </a:r>
          </a:p>
        </p:txBody>
      </p:sp>
      <p:sp>
        <p:nvSpPr>
          <p:cNvPr id="4" name="Slide Number Placeholder 3"/>
          <p:cNvSpPr>
            <a:spLocks noGrp="1"/>
          </p:cNvSpPr>
          <p:nvPr>
            <p:ph type="sldNum" sz="quarter" idx="5"/>
          </p:nvPr>
        </p:nvSpPr>
        <p:spPr/>
        <p:txBody>
          <a:bodyPr/>
          <a:lstStyle/>
          <a:p>
            <a:fld id="{A700A20A-776E-4BBB-922E-1057791D6AE8}" type="slidenum">
              <a:rPr lang="en-US" smtClean="0"/>
              <a:pPr/>
              <a:t>9</a:t>
            </a:fld>
            <a:endParaRPr lang="en-US"/>
          </a:p>
        </p:txBody>
      </p:sp>
    </p:spTree>
    <p:extLst>
      <p:ext uri="{BB962C8B-B14F-4D97-AF65-F5344CB8AC3E}">
        <p14:creationId xmlns:p14="http://schemas.microsoft.com/office/powerpoint/2010/main" val="4139707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Mega cisterna magna is an enlarged cisterna magna (10 mm on midsagittal images) with an intact vermis, a normal fourth ventricle, and, in some patients, an enlarged posterior fossa </a:t>
            </a:r>
            <a:endParaRPr lang="en-US"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45</a:t>
            </a:fld>
            <a:endParaRPr lang="en-US"/>
          </a:p>
        </p:txBody>
      </p:sp>
    </p:spTree>
    <p:extLst>
      <p:ext uri="{BB962C8B-B14F-4D97-AF65-F5344CB8AC3E}">
        <p14:creationId xmlns:p14="http://schemas.microsoft.com/office/powerpoint/2010/main" val="745911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Joubert syndrome is characterized by hypotonia, ataxia, ocular motor apraxia, neonatal breathing dysregulation, and intellectual disability of varying severity. The molar tooth sign is the diagnostic criterion for Joubert syndrome and consists of elongated, thickened, and horizontally oriented superior cerebellar peduncles; a deep interpeduncular fossa; and </a:t>
            </a:r>
            <a:r>
              <a:rPr lang="en-US" sz="2400" b="0" i="0" u="none" strike="noStrike" kern="1200" baseline="0" dirty="0" err="1">
                <a:solidFill>
                  <a:schemeClr val="tx1"/>
                </a:solidFill>
                <a:latin typeface="+mn-lt"/>
                <a:ea typeface="+mn-ea"/>
                <a:cs typeface="+mn-cs"/>
              </a:rPr>
              <a:t>vermian</a:t>
            </a:r>
            <a:r>
              <a:rPr lang="en-US" sz="2400" b="0" i="0" u="none" strike="noStrike" kern="1200" baseline="0" dirty="0">
                <a:solidFill>
                  <a:schemeClr val="tx1"/>
                </a:solidFill>
                <a:latin typeface="+mn-lt"/>
                <a:ea typeface="+mn-ea"/>
                <a:cs typeface="+mn-cs"/>
              </a:rPr>
              <a:t> hypoplasia. </a:t>
            </a:r>
            <a:endParaRPr lang="en-US" sz="2400"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62</a:t>
            </a:fld>
            <a:endParaRPr lang="en-US"/>
          </a:p>
        </p:txBody>
      </p:sp>
    </p:spTree>
    <p:extLst>
      <p:ext uri="{BB962C8B-B14F-4D97-AF65-F5344CB8AC3E}">
        <p14:creationId xmlns:p14="http://schemas.microsoft.com/office/powerpoint/2010/main" val="2099217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66</a:t>
            </a:fld>
            <a:endParaRPr lang="en-US"/>
          </a:p>
        </p:txBody>
      </p:sp>
    </p:spTree>
    <p:extLst>
      <p:ext uri="{BB962C8B-B14F-4D97-AF65-F5344CB8AC3E}">
        <p14:creationId xmlns:p14="http://schemas.microsoft.com/office/powerpoint/2010/main" val="394414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20A-776E-4BBB-922E-1057791D6AE8}" type="slidenum">
              <a:rPr lang="en-US" smtClean="0"/>
              <a:pPr/>
              <a:t>17</a:t>
            </a:fld>
            <a:endParaRPr lang="en-US"/>
          </a:p>
        </p:txBody>
      </p:sp>
    </p:spTree>
    <p:extLst>
      <p:ext uri="{BB962C8B-B14F-4D97-AF65-F5344CB8AC3E}">
        <p14:creationId xmlns:p14="http://schemas.microsoft.com/office/powerpoint/2010/main" val="78660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malformations, including dysgenesis or agenesis of the corpus callosum, occipital encephalocele, polymicrogyria, and heterotopia.</a:t>
            </a:r>
          </a:p>
        </p:txBody>
      </p:sp>
      <p:sp>
        <p:nvSpPr>
          <p:cNvPr id="4" name="Slide Number Placeholder 3"/>
          <p:cNvSpPr>
            <a:spLocks noGrp="1"/>
          </p:cNvSpPr>
          <p:nvPr>
            <p:ph type="sldNum" sz="quarter" idx="5"/>
          </p:nvPr>
        </p:nvSpPr>
        <p:spPr/>
        <p:txBody>
          <a:bodyPr/>
          <a:lstStyle/>
          <a:p>
            <a:fld id="{A700A20A-776E-4BBB-922E-1057791D6AE8}" type="slidenum">
              <a:rPr lang="en-US" smtClean="0"/>
              <a:pPr/>
              <a:t>22</a:t>
            </a:fld>
            <a:endParaRPr lang="en-US"/>
          </a:p>
        </p:txBody>
      </p:sp>
    </p:spTree>
    <p:extLst>
      <p:ext uri="{BB962C8B-B14F-4D97-AF65-F5344CB8AC3E}">
        <p14:creationId xmlns:p14="http://schemas.microsoft.com/office/powerpoint/2010/main" val="409604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4708023; DW, 3 day F</a:t>
            </a:r>
          </a:p>
        </p:txBody>
      </p:sp>
      <p:sp>
        <p:nvSpPr>
          <p:cNvPr id="4" name="Slide Number Placeholder 3"/>
          <p:cNvSpPr>
            <a:spLocks noGrp="1"/>
          </p:cNvSpPr>
          <p:nvPr>
            <p:ph type="sldNum" sz="quarter" idx="5"/>
          </p:nvPr>
        </p:nvSpPr>
        <p:spPr/>
        <p:txBody>
          <a:bodyPr/>
          <a:lstStyle/>
          <a:p>
            <a:fld id="{3B5EAFA9-E561-4FD8-8B5F-49DBAEC58F08}" type="slidenum">
              <a:rPr lang="en-US" smtClean="0"/>
              <a:t>23</a:t>
            </a:fld>
            <a:endParaRPr lang="en-US"/>
          </a:p>
        </p:txBody>
      </p:sp>
    </p:spTree>
    <p:extLst>
      <p:ext uri="{BB962C8B-B14F-4D97-AF65-F5344CB8AC3E}">
        <p14:creationId xmlns:p14="http://schemas.microsoft.com/office/powerpoint/2010/main" val="179122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year</a:t>
            </a:r>
          </a:p>
        </p:txBody>
      </p:sp>
      <p:sp>
        <p:nvSpPr>
          <p:cNvPr id="4" name="Slide Number Placeholder 3"/>
          <p:cNvSpPr>
            <a:spLocks noGrp="1"/>
          </p:cNvSpPr>
          <p:nvPr>
            <p:ph type="sldNum" sz="quarter" idx="5"/>
          </p:nvPr>
        </p:nvSpPr>
        <p:spPr/>
        <p:txBody>
          <a:bodyPr/>
          <a:lstStyle/>
          <a:p>
            <a:fld id="{3B5EAFA9-E561-4FD8-8B5F-49DBAEC58F08}" type="slidenum">
              <a:rPr lang="en-US" smtClean="0"/>
              <a:t>24</a:t>
            </a:fld>
            <a:endParaRPr lang="en-US"/>
          </a:p>
        </p:txBody>
      </p:sp>
    </p:spTree>
    <p:extLst>
      <p:ext uri="{BB962C8B-B14F-4D97-AF65-F5344CB8AC3E}">
        <p14:creationId xmlns:p14="http://schemas.microsoft.com/office/powerpoint/2010/main" val="16408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71694316, CUH; fetal</a:t>
            </a:r>
          </a:p>
        </p:txBody>
      </p:sp>
      <p:sp>
        <p:nvSpPr>
          <p:cNvPr id="4" name="Slide Number Placeholder 3"/>
          <p:cNvSpPr>
            <a:spLocks noGrp="1"/>
          </p:cNvSpPr>
          <p:nvPr>
            <p:ph type="sldNum" sz="quarter" idx="5"/>
          </p:nvPr>
        </p:nvSpPr>
        <p:spPr/>
        <p:txBody>
          <a:bodyPr/>
          <a:lstStyle/>
          <a:p>
            <a:fld id="{3B5EAFA9-E561-4FD8-8B5F-49DBAEC58F08}" type="slidenum">
              <a:rPr lang="en-US" smtClean="0"/>
              <a:t>25</a:t>
            </a:fld>
            <a:endParaRPr lang="en-US"/>
          </a:p>
        </p:txBody>
      </p:sp>
    </p:spTree>
    <p:extLst>
      <p:ext uri="{BB962C8B-B14F-4D97-AF65-F5344CB8AC3E}">
        <p14:creationId xmlns:p14="http://schemas.microsoft.com/office/powerpoint/2010/main" val="348711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71694316, CUH; fetal</a:t>
            </a:r>
          </a:p>
        </p:txBody>
      </p:sp>
      <p:sp>
        <p:nvSpPr>
          <p:cNvPr id="4" name="Slide Number Placeholder 3"/>
          <p:cNvSpPr>
            <a:spLocks noGrp="1"/>
          </p:cNvSpPr>
          <p:nvPr>
            <p:ph type="sldNum" sz="quarter" idx="5"/>
          </p:nvPr>
        </p:nvSpPr>
        <p:spPr/>
        <p:txBody>
          <a:bodyPr/>
          <a:lstStyle/>
          <a:p>
            <a:fld id="{3B5EAFA9-E561-4FD8-8B5F-49DBAEC58F08}" type="slidenum">
              <a:rPr lang="en-US" smtClean="0"/>
              <a:t>26</a:t>
            </a:fld>
            <a:endParaRPr lang="en-US"/>
          </a:p>
        </p:txBody>
      </p:sp>
    </p:spTree>
    <p:extLst>
      <p:ext uri="{BB962C8B-B14F-4D97-AF65-F5344CB8AC3E}">
        <p14:creationId xmlns:p14="http://schemas.microsoft.com/office/powerpoint/2010/main" val="26488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4994821, 11 day old. m</a:t>
            </a:r>
          </a:p>
        </p:txBody>
      </p:sp>
      <p:sp>
        <p:nvSpPr>
          <p:cNvPr id="4" name="Slide Number Placeholder 3"/>
          <p:cNvSpPr>
            <a:spLocks noGrp="1"/>
          </p:cNvSpPr>
          <p:nvPr>
            <p:ph type="sldNum" sz="quarter" idx="5"/>
          </p:nvPr>
        </p:nvSpPr>
        <p:spPr/>
        <p:txBody>
          <a:bodyPr/>
          <a:lstStyle/>
          <a:p>
            <a:fld id="{3B5EAFA9-E561-4FD8-8B5F-49DBAEC58F08}" type="slidenum">
              <a:rPr lang="en-US" smtClean="0"/>
              <a:t>27</a:t>
            </a:fld>
            <a:endParaRPr lang="en-US"/>
          </a:p>
        </p:txBody>
      </p:sp>
    </p:spTree>
    <p:extLst>
      <p:ext uri="{BB962C8B-B14F-4D97-AF65-F5344CB8AC3E}">
        <p14:creationId xmlns:p14="http://schemas.microsoft.com/office/powerpoint/2010/main" val="114756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64364"/>
            <a:ext cx="7772400" cy="769441"/>
          </a:xfrm>
        </p:spPr>
        <p:txBody>
          <a:bodyPr/>
          <a:lstStyle>
            <a:lvl1pPr>
              <a:defRPr baseline="0">
                <a:solidFill>
                  <a:srgbClr val="FFFF00"/>
                </a:solidFill>
                <a:latin typeface="Bell Gothic Std Light"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54E8B75A-CDC8-4B70-826E-C038F225DB4F}" type="slidenum">
              <a:rPr lang="en-US"/>
              <a:pPr>
                <a:defRPr/>
              </a:pPr>
              <a:t>‹#›</a:t>
            </a:fld>
            <a:endParaRPr lang="en-US"/>
          </a:p>
        </p:txBody>
      </p:sp>
    </p:spTree>
    <p:extLst>
      <p:ext uri="{BB962C8B-B14F-4D97-AF65-F5344CB8AC3E}">
        <p14:creationId xmlns:p14="http://schemas.microsoft.com/office/powerpoint/2010/main" val="15324486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lvl1pPr>
              <a:defRPr baseline="0">
                <a:solidFill>
                  <a:srgbClr val="FFC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solidFill>
                  <a:schemeClr val="tx1"/>
                </a:solidFill>
                <a:latin typeface="+mn-lt"/>
              </a:defRPr>
            </a:lvl1pPr>
          </a:lstStyle>
          <a:p>
            <a:pPr>
              <a:defRPr/>
            </a:pPr>
            <a:fld id="{1ED446B0-3909-430E-82E2-FF9228E5AD14}" type="datetimeFigureOut">
              <a:rPr lang="en-US">
                <a:solidFill>
                  <a:srgbClr val="000000"/>
                </a:solidFill>
              </a:rPr>
              <a:pPr>
                <a:defRPr/>
              </a:pPr>
              <a:t>10/9/2023</a:t>
            </a:fld>
            <a:endParaRPr lang="en-US">
              <a:solidFill>
                <a:srgbClr val="000000"/>
              </a:solidFill>
            </a:endParaRPr>
          </a:p>
        </p:txBody>
      </p:sp>
      <p:sp>
        <p:nvSpPr>
          <p:cNvPr id="5" name="Footer Placeholder 4"/>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lstStyle>
          <a:p>
            <a:pPr>
              <a:defRPr/>
            </a:pPr>
            <a:fld id="{13CBC43A-EE05-4489-BAF7-46EEBAD088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0066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707886"/>
          </a:xfrm>
        </p:spPr>
        <p:txBody>
          <a:bodyPr wrap="square"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4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solidFill>
                  <a:schemeClr val="tx1"/>
                </a:solidFill>
                <a:latin typeface="+mn-lt"/>
              </a:defRPr>
            </a:lvl1pPr>
          </a:lstStyle>
          <a:p>
            <a:pPr>
              <a:defRPr/>
            </a:pPr>
            <a:fld id="{B4F69722-DE38-48A1-AE1D-380082039625}" type="datetimeFigureOut">
              <a:rPr lang="en-US">
                <a:solidFill>
                  <a:srgbClr val="000000"/>
                </a:solidFill>
              </a:rPr>
              <a:pPr>
                <a:defRPr/>
              </a:pPr>
              <a:t>10/9/2023</a:t>
            </a:fld>
            <a:endParaRPr lang="en-US">
              <a:solidFill>
                <a:srgbClr val="000000"/>
              </a:solidFill>
            </a:endParaRPr>
          </a:p>
        </p:txBody>
      </p:sp>
      <p:sp>
        <p:nvSpPr>
          <p:cNvPr id="5" name="Footer Placeholder 4"/>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lstStyle>
          <a:p>
            <a:pPr>
              <a:defRPr/>
            </a:pPr>
            <a:fld id="{96BCFECF-3C34-4765-9B53-878C9A21C2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104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180035"/>
            <a:ext cx="7772400" cy="1125140"/>
          </a:xfrm>
        </p:spPr>
        <p:txBody>
          <a:bodyPr anchor="b"/>
          <a:lstStyle>
            <a:lvl1pPr marL="0" indent="0">
              <a:buNone/>
              <a:defRPr sz="4800" baseline="0">
                <a:solidFill>
                  <a:srgbClr val="FFC000"/>
                </a:solidFill>
                <a:latin typeface="Copperplate Gothic Bold" panose="020E07050202060204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714164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baseline="0">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baseline="0">
                <a:latin typeface="Calibri" pitchFamily="34" charset="0"/>
              </a:defRPr>
            </a:lvl1pPr>
            <a:lvl2pPr>
              <a:defRPr sz="2400" baseline="0">
                <a:latin typeface="Calibri" pitchFamily="34" charset="0"/>
              </a:defRPr>
            </a:lvl2pPr>
            <a:lvl3pPr>
              <a:defRPr sz="2000" baseline="0">
                <a:latin typeface="Calibri"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baseline="0">
                <a:latin typeface="Calibri" pitchFamily="34" charset="0"/>
              </a:defRPr>
            </a:lvl1pPr>
            <a:lvl2pPr>
              <a:defRPr sz="2400" baseline="0">
                <a:latin typeface="Calibri" pitchFamily="34" charset="0"/>
              </a:defRPr>
            </a:lvl2pPr>
            <a:lvl3pPr>
              <a:defRPr sz="2000" baseline="0">
                <a:latin typeface="Calibri"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solidFill>
                  <a:schemeClr val="tx1"/>
                </a:solidFill>
                <a:latin typeface="+mn-lt"/>
              </a:defRPr>
            </a:lvl1pPr>
          </a:lstStyle>
          <a:p>
            <a:pPr>
              <a:defRPr/>
            </a:pPr>
            <a:fld id="{6B8C2B60-D548-4378-BBB5-057B46E6579D}" type="datetimeFigureOut">
              <a:rPr lang="en-US">
                <a:solidFill>
                  <a:srgbClr val="000000"/>
                </a:solidFill>
              </a:rPr>
              <a:pPr>
                <a:defRPr/>
              </a:pPr>
              <a:t>10/9/2023</a:t>
            </a:fld>
            <a:endParaRPr lang="en-US">
              <a:solidFill>
                <a:srgbClr val="000000"/>
              </a:solidFill>
            </a:endParaRPr>
          </a:p>
        </p:txBody>
      </p:sp>
      <p:sp>
        <p:nvSpPr>
          <p:cNvPr id="6" name="Footer Placeholder 5"/>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lstStyle>
          <a:p>
            <a:pPr>
              <a:defRPr/>
            </a:pPr>
            <a:fld id="{CF5E8DB5-CC15-45C4-A45C-907E4BCAA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60312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solidFill>
                  <a:schemeClr val="tx1"/>
                </a:solidFill>
                <a:latin typeface="+mn-lt"/>
              </a:defRPr>
            </a:lvl1pPr>
          </a:lstStyle>
          <a:p>
            <a:pPr>
              <a:defRPr/>
            </a:pPr>
            <a:fld id="{122C7450-BAF5-4D97-9790-C433E74AB96D}" type="datetimeFigureOut">
              <a:rPr lang="en-US">
                <a:solidFill>
                  <a:srgbClr val="000000"/>
                </a:solidFill>
              </a:rPr>
              <a:pPr>
                <a:defRPr/>
              </a:pPr>
              <a:t>10/9/2023</a:t>
            </a:fld>
            <a:endParaRPr lang="en-US">
              <a:solidFill>
                <a:srgbClr val="000000"/>
              </a:solidFill>
            </a:endParaRPr>
          </a:p>
        </p:txBody>
      </p:sp>
      <p:sp>
        <p:nvSpPr>
          <p:cNvPr id="3" name="Footer Placeholder 2"/>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lstStyle>
          <a:p>
            <a:pPr>
              <a:defRPr/>
            </a:pPr>
            <a:fld id="{A28195F4-CD95-44C6-97AB-0A617573AE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8154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fld id="{B24E1A1F-4DDB-435E-B809-E1AAD7029633}" type="datetimeFigureOut">
              <a:rPr lang="en-US"/>
              <a:pPr>
                <a:defRPr/>
              </a:pPr>
              <a:t>10/9/2023</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96F9391-B8C9-4E31-8A25-274DAC7B2BC8}" type="slidenum">
              <a:rPr lang="en-US"/>
              <a:pPr>
                <a:defRPr/>
              </a:pPr>
              <a:t>‹#›</a:t>
            </a:fld>
            <a:endParaRPr lang="en-US"/>
          </a:p>
        </p:txBody>
      </p:sp>
    </p:spTree>
    <p:extLst>
      <p:ext uri="{BB962C8B-B14F-4D97-AF65-F5344CB8AC3E}">
        <p14:creationId xmlns:p14="http://schemas.microsoft.com/office/powerpoint/2010/main" val="34898608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C01B71-AC65-4D34-B8F9-540667B35233}" type="slidenum">
              <a:rPr lang="en-US"/>
              <a:pPr>
                <a:defRPr/>
              </a:pPr>
              <a:t>‹#›</a:t>
            </a:fld>
            <a:endParaRPr lang="en-US"/>
          </a:p>
        </p:txBody>
      </p:sp>
    </p:spTree>
    <p:extLst>
      <p:ext uri="{BB962C8B-B14F-4D97-AF65-F5344CB8AC3E}">
        <p14:creationId xmlns:p14="http://schemas.microsoft.com/office/powerpoint/2010/main" val="36944566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9889"/>
            <a:ext cx="8229600" cy="769441"/>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683919"/>
            <a:ext cx="2133600" cy="357188"/>
          </a:xfrm>
        </p:spPr>
        <p:txBody>
          <a:bodyPr/>
          <a:lstStyle>
            <a:lvl1pPr>
              <a:defRPr/>
            </a:lvl1pPr>
          </a:lstStyle>
          <a:p>
            <a:endParaRPr lang="en-US"/>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fld id="{1AD9A1AC-3E6B-4E7E-A94C-68B93B869959}" type="slidenum">
              <a:rPr lang="en-US"/>
              <a:pPr/>
              <a:t>‹#›</a:t>
            </a:fld>
            <a:endParaRPr lang="en-US"/>
          </a:p>
        </p:txBody>
      </p:sp>
    </p:spTree>
    <p:extLst>
      <p:ext uri="{BB962C8B-B14F-4D97-AF65-F5344CB8AC3E}">
        <p14:creationId xmlns:p14="http://schemas.microsoft.com/office/powerpoint/2010/main" val="24375023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B3B3B"/>
            </a:gs>
            <a:gs pos="0">
              <a:schemeClr val="tx2">
                <a:lumMod val="95000"/>
                <a:lumOff val="5000"/>
              </a:schemeClr>
            </a:gs>
            <a:gs pos="0">
              <a:schemeClr val="tx2">
                <a:lumMod val="95000"/>
                <a:lumOff val="5000"/>
              </a:schemeClr>
            </a:gs>
            <a:gs pos="0">
              <a:schemeClr val="tx2">
                <a:lumMod val="95000"/>
                <a:lumOff val="5000"/>
              </a:schemeClr>
            </a:gs>
            <a:gs pos="0">
              <a:schemeClr val="tx2">
                <a:lumMod val="95000"/>
                <a:lumOff val="5000"/>
              </a:schemeClr>
            </a:gs>
            <a:gs pos="0">
              <a:schemeClr val="tx2">
                <a:lumMod val="95000"/>
                <a:lumOff val="5000"/>
              </a:schemeClr>
            </a:gs>
            <a:gs pos="0">
              <a:schemeClr val="tx2">
                <a:lumMod val="95000"/>
                <a:lumOff val="5000"/>
              </a:schemeClr>
            </a:gs>
            <a:gs pos="0">
              <a:schemeClr val="tx2">
                <a:lumMod val="95000"/>
                <a:lumOff val="5000"/>
              </a:schemeClr>
            </a:gs>
            <a:gs pos="93000">
              <a:schemeClr val="tx1">
                <a:lumMod val="52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121376" y="249890"/>
            <a:ext cx="6901248" cy="769441"/>
          </a:xfrm>
          <a:prstGeom prst="rect">
            <a:avLst/>
          </a:prstGeom>
          <a:gradFill rotWithShape="1">
            <a:gsLst>
              <a:gs pos="0">
                <a:srgbClr val="000000"/>
              </a:gs>
              <a:gs pos="100000">
                <a:srgbClr val="6699FF">
                  <a:alpha val="20000"/>
                </a:srgbClr>
              </a:gs>
            </a:gsLst>
            <a:lin ang="18900000" scaled="1"/>
          </a:gradFill>
          <a:ln w="12700">
            <a:solidFill>
              <a:schemeClr val="accent3">
                <a:lumMod val="85000"/>
              </a:schemeClr>
            </a:solid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947B678-7654-4192-8AEF-8A8E7E6DF497}" type="slidenum">
              <a:rPr lang="en-US"/>
              <a:pPr>
                <a:defRPr/>
              </a:pPr>
              <a:t>‹#›</a:t>
            </a:fld>
            <a:endParaRPr lang="en-US"/>
          </a:p>
        </p:txBody>
      </p:sp>
    </p:spTree>
    <p:extLst>
      <p:ext uri="{BB962C8B-B14F-4D97-AF65-F5344CB8AC3E}">
        <p14:creationId xmlns:p14="http://schemas.microsoft.com/office/powerpoint/2010/main" val="119311608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4" r:id="rId4"/>
    <p:sldLayoutId id="2147483668" r:id="rId5"/>
    <p:sldLayoutId id="2147483669" r:id="rId6"/>
    <p:sldLayoutId id="2147483670" r:id="rId7"/>
    <p:sldLayoutId id="2147483671" r:id="rId8"/>
    <p:sldLayoutId id="2147483672" r:id="rId9"/>
  </p:sldLayoutIdLst>
  <p:transition>
    <p:fade/>
  </p:transition>
  <p:txStyles>
    <p:titleStyle>
      <a:lvl1pPr algn="ctr" rtl="0" eaLnBrk="0" fontAlgn="base" hangingPunct="0">
        <a:spcBef>
          <a:spcPct val="0"/>
        </a:spcBef>
        <a:spcAft>
          <a:spcPct val="0"/>
        </a:spcAft>
        <a:defRPr sz="4400">
          <a:solidFill>
            <a:srgbClr val="FFC000"/>
          </a:solidFill>
          <a:latin typeface="Calibri" pitchFamily="34" charset="0"/>
          <a:ea typeface="+mj-ea"/>
          <a:cs typeface="+mj-cs"/>
        </a:defRPr>
      </a:lvl1pPr>
      <a:lvl2pPr algn="ctr" rtl="0" eaLnBrk="0" fontAlgn="base" hangingPunct="0">
        <a:spcBef>
          <a:spcPct val="0"/>
        </a:spcBef>
        <a:spcAft>
          <a:spcPct val="0"/>
        </a:spcAft>
        <a:defRPr sz="4400">
          <a:solidFill>
            <a:srgbClr val="FFFF00"/>
          </a:solidFill>
          <a:latin typeface="Calibri" pitchFamily="34" charset="0"/>
        </a:defRPr>
      </a:lvl2pPr>
      <a:lvl3pPr algn="ctr" rtl="0" eaLnBrk="0" fontAlgn="base" hangingPunct="0">
        <a:spcBef>
          <a:spcPct val="0"/>
        </a:spcBef>
        <a:spcAft>
          <a:spcPct val="0"/>
        </a:spcAft>
        <a:defRPr sz="4400">
          <a:solidFill>
            <a:srgbClr val="FFFF00"/>
          </a:solidFill>
          <a:latin typeface="Calibri" pitchFamily="34" charset="0"/>
        </a:defRPr>
      </a:lvl3pPr>
      <a:lvl4pPr algn="ctr" rtl="0" eaLnBrk="0" fontAlgn="base" hangingPunct="0">
        <a:spcBef>
          <a:spcPct val="0"/>
        </a:spcBef>
        <a:spcAft>
          <a:spcPct val="0"/>
        </a:spcAft>
        <a:defRPr sz="4400">
          <a:solidFill>
            <a:srgbClr val="FFFF00"/>
          </a:solidFill>
          <a:latin typeface="Calibri" pitchFamily="34" charset="0"/>
        </a:defRPr>
      </a:lvl4pPr>
      <a:lvl5pPr algn="ctr" rtl="0" eaLnBrk="0" fontAlgn="base" hangingPunct="0">
        <a:spcBef>
          <a:spcPct val="0"/>
        </a:spcBef>
        <a:spcAft>
          <a:spcPct val="0"/>
        </a:spcAft>
        <a:defRPr sz="4400">
          <a:solidFill>
            <a:srgbClr val="FFFF00"/>
          </a:solidFill>
          <a:latin typeface="Calibri" pitchFamily="34" charset="0"/>
        </a:defRPr>
      </a:lvl5pPr>
      <a:lvl6pPr marL="457200" algn="ctr" rtl="0" eaLnBrk="0" fontAlgn="base" hangingPunct="0">
        <a:spcBef>
          <a:spcPct val="0"/>
        </a:spcBef>
        <a:spcAft>
          <a:spcPct val="0"/>
        </a:spcAft>
        <a:defRPr sz="4400">
          <a:solidFill>
            <a:srgbClr val="FFFF2F"/>
          </a:solidFill>
          <a:latin typeface="Calisto MT" pitchFamily="18" charset="0"/>
        </a:defRPr>
      </a:lvl6pPr>
      <a:lvl7pPr marL="914400" algn="ctr" rtl="0" eaLnBrk="0" fontAlgn="base" hangingPunct="0">
        <a:spcBef>
          <a:spcPct val="0"/>
        </a:spcBef>
        <a:spcAft>
          <a:spcPct val="0"/>
        </a:spcAft>
        <a:defRPr sz="4400">
          <a:solidFill>
            <a:srgbClr val="FFFF2F"/>
          </a:solidFill>
          <a:latin typeface="Calisto MT" pitchFamily="18" charset="0"/>
        </a:defRPr>
      </a:lvl7pPr>
      <a:lvl8pPr marL="1371600" algn="ctr" rtl="0" eaLnBrk="0" fontAlgn="base" hangingPunct="0">
        <a:spcBef>
          <a:spcPct val="0"/>
        </a:spcBef>
        <a:spcAft>
          <a:spcPct val="0"/>
        </a:spcAft>
        <a:defRPr sz="4400">
          <a:solidFill>
            <a:srgbClr val="FFFF2F"/>
          </a:solidFill>
          <a:latin typeface="Calisto MT" pitchFamily="18" charset="0"/>
        </a:defRPr>
      </a:lvl8pPr>
      <a:lvl9pPr marL="1828800" algn="ctr" rtl="0" eaLnBrk="0" fontAlgn="base" hangingPunct="0">
        <a:spcBef>
          <a:spcPct val="0"/>
        </a:spcBef>
        <a:spcAft>
          <a:spcPct val="0"/>
        </a:spcAft>
        <a:defRPr sz="4400">
          <a:solidFill>
            <a:srgbClr val="FFFF2F"/>
          </a:solidFill>
          <a:latin typeface="Calisto MT" pitchFamily="18" charset="0"/>
        </a:defRPr>
      </a:lvl9pPr>
    </p:titleStyle>
    <p:bodyStyle>
      <a:lvl1pPr marL="342900" indent="-342900" algn="l" rtl="0" eaLnBrk="0" fontAlgn="base" hangingPunct="0">
        <a:spcBef>
          <a:spcPct val="20000"/>
        </a:spcBef>
        <a:spcAft>
          <a:spcPct val="0"/>
        </a:spcAft>
        <a:buClr>
          <a:srgbClr val="FFFFCC"/>
        </a:buClr>
        <a:buSzPct val="80000"/>
        <a:buFont typeface="Arial" charset="0"/>
        <a:buChar char="•"/>
        <a:defRPr sz="32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lr>
          <a:srgbClr val="6699FF"/>
        </a:buClr>
        <a:buSzPct val="50000"/>
        <a:buFont typeface="Arial" charset="0"/>
        <a:buChar char="•"/>
        <a:defRPr sz="2800">
          <a:solidFill>
            <a:srgbClr val="FFFFCC"/>
          </a:solidFill>
          <a:latin typeface="Calibri" pitchFamily="34" charset="0"/>
        </a:defRPr>
      </a:lvl2pPr>
      <a:lvl3pPr marL="1143000" indent="-228600" algn="l" rtl="0" eaLnBrk="0" fontAlgn="base" hangingPunct="0">
        <a:spcBef>
          <a:spcPct val="20000"/>
        </a:spcBef>
        <a:spcAft>
          <a:spcPct val="0"/>
        </a:spcAft>
        <a:buClr>
          <a:srgbClr val="0070C0"/>
        </a:buClr>
        <a:buSzPct val="50000"/>
        <a:buChar char="•"/>
        <a:defRPr sz="2400">
          <a:solidFill>
            <a:srgbClr val="FFFF99"/>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0" fontAlgn="base" hangingPunct="0">
        <a:spcBef>
          <a:spcPct val="20000"/>
        </a:spcBef>
        <a:spcAft>
          <a:spcPct val="0"/>
        </a:spcAft>
        <a:buChar char="»"/>
        <a:defRPr sz="2000">
          <a:solidFill>
            <a:schemeClr val="tx1"/>
          </a:solidFill>
          <a:latin typeface="Arial" charset="0"/>
        </a:defRPr>
      </a:lvl6pPr>
      <a:lvl7pPr marL="2971800" indent="-228600" algn="l" rtl="0" eaLnBrk="0" fontAlgn="base" hangingPunct="0">
        <a:spcBef>
          <a:spcPct val="20000"/>
        </a:spcBef>
        <a:spcAft>
          <a:spcPct val="0"/>
        </a:spcAft>
        <a:buChar char="»"/>
        <a:defRPr sz="2000">
          <a:solidFill>
            <a:schemeClr val="tx1"/>
          </a:solidFill>
          <a:latin typeface="Arial" charset="0"/>
        </a:defRPr>
      </a:lvl7pPr>
      <a:lvl8pPr marL="3429000" indent="-228600" algn="l" rtl="0" eaLnBrk="0" fontAlgn="base" hangingPunct="0">
        <a:spcBef>
          <a:spcPct val="20000"/>
        </a:spcBef>
        <a:spcAft>
          <a:spcPct val="0"/>
        </a:spcAft>
        <a:buChar char="»"/>
        <a:defRPr sz="2000">
          <a:solidFill>
            <a:schemeClr val="tx1"/>
          </a:solidFill>
          <a:latin typeface="Arial" charset="0"/>
        </a:defRPr>
      </a:lvl8pPr>
      <a:lvl9pPr marL="3886200" indent="-228600" algn="l" rtl="0" eaLnBrk="0" fontAlgn="base" hangingPunct="0">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7.jpe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white rectangular frame with text&#10;&#10;Description automatically generated">
            <a:extLst>
              <a:ext uri="{FF2B5EF4-FFF2-40B4-BE49-F238E27FC236}">
                <a16:creationId xmlns:a16="http://schemas.microsoft.com/office/drawing/2014/main" id="{F42B7F08-07E8-2622-DE5F-ED61D7655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 y="0"/>
            <a:ext cx="9143111" cy="5143500"/>
          </a:xfrm>
          <a:prstGeom prst="rect">
            <a:avLst/>
          </a:prstGeom>
        </p:spPr>
      </p:pic>
      <p:pic>
        <p:nvPicPr>
          <p:cNvPr id="6" name="Picture 5">
            <a:extLst>
              <a:ext uri="{FF2B5EF4-FFF2-40B4-BE49-F238E27FC236}">
                <a16:creationId xmlns:a16="http://schemas.microsoft.com/office/drawing/2014/main" id="{0CF2263A-4C9D-D8DE-0589-71432D695943}"/>
              </a:ext>
            </a:extLst>
          </p:cNvPr>
          <p:cNvPicPr>
            <a:picLocks noChangeAspect="1"/>
          </p:cNvPicPr>
          <p:nvPr/>
        </p:nvPicPr>
        <p:blipFill rotWithShape="1">
          <a:blip r:embed="rId3"/>
          <a:srcRect t="3013" b="2008"/>
          <a:stretch/>
        </p:blipFill>
        <p:spPr>
          <a:xfrm>
            <a:off x="1828800" y="1276350"/>
            <a:ext cx="5486400" cy="2952750"/>
          </a:xfrm>
          <a:prstGeom prst="rect">
            <a:avLst/>
          </a:prstGeom>
        </p:spPr>
      </p:pic>
    </p:spTree>
    <p:extLst>
      <p:ext uri="{BB962C8B-B14F-4D97-AF65-F5344CB8AC3E}">
        <p14:creationId xmlns:p14="http://schemas.microsoft.com/office/powerpoint/2010/main" val="172825968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BC11E3-DECC-1A8F-94CC-7FB2046C285A}"/>
              </a:ext>
            </a:extLst>
          </p:cNvPr>
          <p:cNvPicPr>
            <a:picLocks noChangeAspect="1"/>
          </p:cNvPicPr>
          <p:nvPr/>
        </p:nvPicPr>
        <p:blipFill>
          <a:blip r:embed="rId2"/>
          <a:stretch>
            <a:fillRect/>
          </a:stretch>
        </p:blipFill>
        <p:spPr>
          <a:xfrm>
            <a:off x="123824" y="514350"/>
            <a:ext cx="8896350" cy="3648075"/>
          </a:xfrm>
          <a:prstGeom prst="rect">
            <a:avLst/>
          </a:prstGeom>
        </p:spPr>
      </p:pic>
      <p:sp>
        <p:nvSpPr>
          <p:cNvPr id="2" name="TextBox 1">
            <a:extLst>
              <a:ext uri="{FF2B5EF4-FFF2-40B4-BE49-F238E27FC236}">
                <a16:creationId xmlns:a16="http://schemas.microsoft.com/office/drawing/2014/main" id="{37BB1B48-57BB-E499-5E77-D2A532CE10B5}"/>
              </a:ext>
            </a:extLst>
          </p:cNvPr>
          <p:cNvSpPr txBox="1"/>
          <p:nvPr/>
        </p:nvSpPr>
        <p:spPr>
          <a:xfrm>
            <a:off x="1732408" y="4515779"/>
            <a:ext cx="5679183"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Dandy &amp; </a:t>
            </a:r>
            <a:r>
              <a:rPr lang="en-US" sz="2800" dirty="0" err="1">
                <a:solidFill>
                  <a:schemeClr val="bg1"/>
                </a:solidFill>
                <a:latin typeface="Calibri" pitchFamily="34" charset="0"/>
                <a:cs typeface="Calibri" pitchFamily="34" charset="0"/>
              </a:rPr>
              <a:t>Blackfan</a:t>
            </a:r>
            <a:r>
              <a:rPr lang="en-US" sz="2800" dirty="0">
                <a:solidFill>
                  <a:schemeClr val="bg1"/>
                </a:solidFill>
                <a:latin typeface="Calibri" pitchFamily="34" charset="0"/>
                <a:cs typeface="Calibri" pitchFamily="34" charset="0"/>
              </a:rPr>
              <a:t> </a:t>
            </a:r>
            <a:r>
              <a:rPr lang="en-US" sz="2800" dirty="0">
                <a:solidFill>
                  <a:srgbClr val="FFC000"/>
                </a:solidFill>
                <a:latin typeface="Calibri" pitchFamily="34" charset="0"/>
                <a:cs typeface="Calibri" pitchFamily="34" charset="0"/>
              </a:rPr>
              <a:t>Am J Dis Child 1914</a:t>
            </a:r>
          </a:p>
        </p:txBody>
      </p:sp>
    </p:spTree>
    <p:extLst>
      <p:ext uri="{BB962C8B-B14F-4D97-AF65-F5344CB8AC3E}">
        <p14:creationId xmlns:p14="http://schemas.microsoft.com/office/powerpoint/2010/main" val="13816613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51B36-3453-E560-3405-BDB42DE263CA}"/>
              </a:ext>
            </a:extLst>
          </p:cNvPr>
          <p:cNvPicPr>
            <a:picLocks noChangeAspect="1"/>
          </p:cNvPicPr>
          <p:nvPr/>
        </p:nvPicPr>
        <p:blipFill rotWithShape="1">
          <a:blip r:embed="rId2"/>
          <a:srcRect l="1475" b="6067"/>
          <a:stretch/>
        </p:blipFill>
        <p:spPr>
          <a:xfrm>
            <a:off x="2367079" y="412277"/>
            <a:ext cx="4490922" cy="4006884"/>
          </a:xfrm>
          <a:prstGeom prst="rect">
            <a:avLst/>
          </a:prstGeom>
        </p:spPr>
      </p:pic>
      <p:sp>
        <p:nvSpPr>
          <p:cNvPr id="2" name="TextBox 1">
            <a:extLst>
              <a:ext uri="{FF2B5EF4-FFF2-40B4-BE49-F238E27FC236}">
                <a16:creationId xmlns:a16="http://schemas.microsoft.com/office/drawing/2014/main" id="{5BF21CA5-F712-9B58-EC72-2CD425B98411}"/>
              </a:ext>
            </a:extLst>
          </p:cNvPr>
          <p:cNvSpPr txBox="1"/>
          <p:nvPr/>
        </p:nvSpPr>
        <p:spPr>
          <a:xfrm>
            <a:off x="1732408" y="4515779"/>
            <a:ext cx="5679183"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Dandy &amp; </a:t>
            </a:r>
            <a:r>
              <a:rPr lang="en-US" sz="2800" dirty="0" err="1">
                <a:solidFill>
                  <a:schemeClr val="bg1"/>
                </a:solidFill>
                <a:latin typeface="Calibri" pitchFamily="34" charset="0"/>
                <a:cs typeface="Calibri" pitchFamily="34" charset="0"/>
              </a:rPr>
              <a:t>Blackfan</a:t>
            </a:r>
            <a:r>
              <a:rPr lang="en-US" sz="2800" dirty="0">
                <a:solidFill>
                  <a:schemeClr val="bg1"/>
                </a:solidFill>
                <a:latin typeface="Calibri" pitchFamily="34" charset="0"/>
                <a:cs typeface="Calibri" pitchFamily="34" charset="0"/>
              </a:rPr>
              <a:t> </a:t>
            </a:r>
            <a:r>
              <a:rPr lang="en-US" sz="2800" dirty="0">
                <a:solidFill>
                  <a:srgbClr val="FFC000"/>
                </a:solidFill>
                <a:latin typeface="Calibri" pitchFamily="34" charset="0"/>
                <a:cs typeface="Calibri" pitchFamily="34" charset="0"/>
              </a:rPr>
              <a:t>Am J Dis Child 1914</a:t>
            </a:r>
          </a:p>
        </p:txBody>
      </p:sp>
    </p:spTree>
    <p:extLst>
      <p:ext uri="{BB962C8B-B14F-4D97-AF65-F5344CB8AC3E}">
        <p14:creationId xmlns:p14="http://schemas.microsoft.com/office/powerpoint/2010/main" val="26873622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BD29A-CD90-6F82-9334-6A2D05EF0201}"/>
              </a:ext>
            </a:extLst>
          </p:cNvPr>
          <p:cNvPicPr>
            <a:picLocks noChangeAspect="1"/>
          </p:cNvPicPr>
          <p:nvPr/>
        </p:nvPicPr>
        <p:blipFill>
          <a:blip r:embed="rId2"/>
          <a:stretch>
            <a:fillRect/>
          </a:stretch>
        </p:blipFill>
        <p:spPr>
          <a:xfrm>
            <a:off x="42862" y="57150"/>
            <a:ext cx="9058275" cy="3105150"/>
          </a:xfrm>
          <a:prstGeom prst="rect">
            <a:avLst/>
          </a:prstGeom>
        </p:spPr>
      </p:pic>
      <p:sp>
        <p:nvSpPr>
          <p:cNvPr id="4" name="TextBox 3">
            <a:extLst>
              <a:ext uri="{FF2B5EF4-FFF2-40B4-BE49-F238E27FC236}">
                <a16:creationId xmlns:a16="http://schemas.microsoft.com/office/drawing/2014/main" id="{16B4E5C8-7EF1-723B-888C-9DBCC8AB627B}"/>
              </a:ext>
            </a:extLst>
          </p:cNvPr>
          <p:cNvSpPr txBox="1"/>
          <p:nvPr/>
        </p:nvSpPr>
        <p:spPr>
          <a:xfrm>
            <a:off x="4660664" y="4619207"/>
            <a:ext cx="4454617"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rgbClr val="FFC000"/>
                </a:solidFill>
                <a:latin typeface="Calibri" pitchFamily="34" charset="0"/>
                <a:cs typeface="Calibri" pitchFamily="34" charset="0"/>
              </a:rPr>
              <a:t>Arch Neurol </a:t>
            </a:r>
            <a:r>
              <a:rPr lang="en-US" sz="2800" dirty="0" err="1">
                <a:solidFill>
                  <a:srgbClr val="FFC000"/>
                </a:solidFill>
                <a:latin typeface="Calibri" pitchFamily="34" charset="0"/>
                <a:cs typeface="Calibri" pitchFamily="34" charset="0"/>
              </a:rPr>
              <a:t>Psycyhiatry</a:t>
            </a:r>
            <a:r>
              <a:rPr lang="en-US" sz="2800" dirty="0">
                <a:solidFill>
                  <a:srgbClr val="FFC000"/>
                </a:solidFill>
                <a:latin typeface="Calibri" pitchFamily="34" charset="0"/>
                <a:cs typeface="Calibri" pitchFamily="34" charset="0"/>
              </a:rPr>
              <a:t> 1942</a:t>
            </a:r>
          </a:p>
        </p:txBody>
      </p:sp>
      <p:pic>
        <p:nvPicPr>
          <p:cNvPr id="6" name="Picture 5">
            <a:extLst>
              <a:ext uri="{FF2B5EF4-FFF2-40B4-BE49-F238E27FC236}">
                <a16:creationId xmlns:a16="http://schemas.microsoft.com/office/drawing/2014/main" id="{E78DDBA8-3954-BA7F-71AA-6E0B5E27C9BA}"/>
              </a:ext>
            </a:extLst>
          </p:cNvPr>
          <p:cNvPicPr>
            <a:picLocks noChangeAspect="1"/>
          </p:cNvPicPr>
          <p:nvPr/>
        </p:nvPicPr>
        <p:blipFill>
          <a:blip r:embed="rId3"/>
          <a:stretch>
            <a:fillRect/>
          </a:stretch>
        </p:blipFill>
        <p:spPr>
          <a:xfrm>
            <a:off x="0" y="3257550"/>
            <a:ext cx="9144000" cy="1134596"/>
          </a:xfrm>
          <a:prstGeom prst="rect">
            <a:avLst/>
          </a:prstGeom>
        </p:spPr>
      </p:pic>
    </p:spTree>
    <p:extLst>
      <p:ext uri="{BB962C8B-B14F-4D97-AF65-F5344CB8AC3E}">
        <p14:creationId xmlns:p14="http://schemas.microsoft.com/office/powerpoint/2010/main" val="2902272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A8298-6855-069E-D1D7-08CCED83E185}"/>
              </a:ext>
            </a:extLst>
          </p:cNvPr>
          <p:cNvPicPr>
            <a:picLocks noChangeAspect="1"/>
          </p:cNvPicPr>
          <p:nvPr/>
        </p:nvPicPr>
        <p:blipFill rotWithShape="1">
          <a:blip r:embed="rId2"/>
          <a:srcRect t="6253" b="6252"/>
          <a:stretch/>
        </p:blipFill>
        <p:spPr>
          <a:xfrm>
            <a:off x="0" y="1733550"/>
            <a:ext cx="9144000" cy="1676400"/>
          </a:xfrm>
          <a:prstGeom prst="rect">
            <a:avLst/>
          </a:prstGeom>
        </p:spPr>
      </p:pic>
      <p:sp>
        <p:nvSpPr>
          <p:cNvPr id="4" name="TextBox 3">
            <a:extLst>
              <a:ext uri="{FF2B5EF4-FFF2-40B4-BE49-F238E27FC236}">
                <a16:creationId xmlns:a16="http://schemas.microsoft.com/office/drawing/2014/main" id="{77150CC6-0F9E-8925-966F-7DF808DE0DA2}"/>
              </a:ext>
            </a:extLst>
          </p:cNvPr>
          <p:cNvSpPr txBox="1"/>
          <p:nvPr/>
        </p:nvSpPr>
        <p:spPr>
          <a:xfrm>
            <a:off x="2030077" y="4400550"/>
            <a:ext cx="7083414"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Taggart &amp; Walker </a:t>
            </a:r>
            <a:r>
              <a:rPr lang="en-US" sz="2800" dirty="0">
                <a:solidFill>
                  <a:srgbClr val="FFC000"/>
                </a:solidFill>
                <a:latin typeface="Calibri" pitchFamily="34" charset="0"/>
                <a:cs typeface="Calibri" pitchFamily="34" charset="0"/>
              </a:rPr>
              <a:t>Arch Neurol </a:t>
            </a:r>
            <a:r>
              <a:rPr lang="en-US" sz="2800" dirty="0" err="1">
                <a:solidFill>
                  <a:srgbClr val="FFC000"/>
                </a:solidFill>
                <a:latin typeface="Calibri" pitchFamily="34" charset="0"/>
                <a:cs typeface="Calibri" pitchFamily="34" charset="0"/>
              </a:rPr>
              <a:t>Psycyhiatry</a:t>
            </a:r>
            <a:r>
              <a:rPr lang="en-US" sz="2800" dirty="0">
                <a:solidFill>
                  <a:srgbClr val="FFC000"/>
                </a:solidFill>
                <a:latin typeface="Calibri" pitchFamily="34" charset="0"/>
                <a:cs typeface="Calibri" pitchFamily="34" charset="0"/>
              </a:rPr>
              <a:t> 1942</a:t>
            </a:r>
          </a:p>
        </p:txBody>
      </p:sp>
      <p:sp>
        <p:nvSpPr>
          <p:cNvPr id="2" name="TextBox 1">
            <a:extLst>
              <a:ext uri="{FF2B5EF4-FFF2-40B4-BE49-F238E27FC236}">
                <a16:creationId xmlns:a16="http://schemas.microsoft.com/office/drawing/2014/main" id="{E6769721-6829-687D-1462-A21CC5162476}"/>
              </a:ext>
            </a:extLst>
          </p:cNvPr>
          <p:cNvSpPr txBox="1"/>
          <p:nvPr/>
        </p:nvSpPr>
        <p:spPr>
          <a:xfrm>
            <a:off x="304800" y="1047750"/>
            <a:ext cx="3244543"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err="1">
                <a:solidFill>
                  <a:schemeClr val="bg1"/>
                </a:solidFill>
                <a:latin typeface="Calibri" pitchFamily="34" charset="0"/>
                <a:cs typeface="Calibri" pitchFamily="34" charset="0"/>
              </a:rPr>
              <a:t>Sahs</a:t>
            </a:r>
            <a:r>
              <a:rPr lang="en-US" sz="2800" dirty="0">
                <a:solidFill>
                  <a:srgbClr val="FFC000"/>
                </a:solidFill>
                <a:latin typeface="Calibri" pitchFamily="34" charset="0"/>
                <a:cs typeface="Calibri" pitchFamily="34" charset="0"/>
              </a:rPr>
              <a:t> Arch Path 1941</a:t>
            </a:r>
          </a:p>
        </p:txBody>
      </p:sp>
    </p:spTree>
    <p:extLst>
      <p:ext uri="{BB962C8B-B14F-4D97-AF65-F5344CB8AC3E}">
        <p14:creationId xmlns:p14="http://schemas.microsoft.com/office/powerpoint/2010/main" val="2094735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60654-D7D9-1C31-C6BF-DF7D6755250D}"/>
              </a:ext>
            </a:extLst>
          </p:cNvPr>
          <p:cNvPicPr>
            <a:picLocks noChangeAspect="1"/>
          </p:cNvPicPr>
          <p:nvPr/>
        </p:nvPicPr>
        <p:blipFill>
          <a:blip r:embed="rId2"/>
          <a:stretch>
            <a:fillRect/>
          </a:stretch>
        </p:blipFill>
        <p:spPr>
          <a:xfrm>
            <a:off x="2286000" y="616370"/>
            <a:ext cx="4572000" cy="3910760"/>
          </a:xfrm>
          <a:prstGeom prst="rect">
            <a:avLst/>
          </a:prstGeom>
        </p:spPr>
      </p:pic>
      <p:sp>
        <p:nvSpPr>
          <p:cNvPr id="2" name="TextBox 1">
            <a:extLst>
              <a:ext uri="{FF2B5EF4-FFF2-40B4-BE49-F238E27FC236}">
                <a16:creationId xmlns:a16="http://schemas.microsoft.com/office/drawing/2014/main" id="{F32A73E0-7187-BD38-F1C3-E369BF7595F1}"/>
              </a:ext>
            </a:extLst>
          </p:cNvPr>
          <p:cNvSpPr txBox="1"/>
          <p:nvPr/>
        </p:nvSpPr>
        <p:spPr>
          <a:xfrm>
            <a:off x="1030293" y="4629150"/>
            <a:ext cx="7083414"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Taggart &amp; Walker </a:t>
            </a:r>
            <a:r>
              <a:rPr lang="en-US" sz="2800" dirty="0">
                <a:solidFill>
                  <a:srgbClr val="FFC000"/>
                </a:solidFill>
                <a:latin typeface="Calibri" pitchFamily="34" charset="0"/>
                <a:cs typeface="Calibri" pitchFamily="34" charset="0"/>
              </a:rPr>
              <a:t>Arch Neurol </a:t>
            </a:r>
            <a:r>
              <a:rPr lang="en-US" sz="2800" dirty="0" err="1">
                <a:solidFill>
                  <a:srgbClr val="FFC000"/>
                </a:solidFill>
                <a:latin typeface="Calibri" pitchFamily="34" charset="0"/>
                <a:cs typeface="Calibri" pitchFamily="34" charset="0"/>
              </a:rPr>
              <a:t>Psycyhiatry</a:t>
            </a:r>
            <a:r>
              <a:rPr lang="en-US" sz="2800" dirty="0">
                <a:solidFill>
                  <a:srgbClr val="FFC000"/>
                </a:solidFill>
                <a:latin typeface="Calibri" pitchFamily="34" charset="0"/>
                <a:cs typeface="Calibri" pitchFamily="34" charset="0"/>
              </a:rPr>
              <a:t> 1942</a:t>
            </a:r>
          </a:p>
        </p:txBody>
      </p:sp>
    </p:spTree>
    <p:extLst>
      <p:ext uri="{BB962C8B-B14F-4D97-AF65-F5344CB8AC3E}">
        <p14:creationId xmlns:p14="http://schemas.microsoft.com/office/powerpoint/2010/main" val="17920408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234E4D-321C-5D5C-14D2-A091CB3FA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660" y="971550"/>
            <a:ext cx="2095500" cy="2695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F5E791-A3D9-E21E-0492-D421796D4AD4}"/>
              </a:ext>
            </a:extLst>
          </p:cNvPr>
          <p:cNvSpPr txBox="1"/>
          <p:nvPr/>
        </p:nvSpPr>
        <p:spPr>
          <a:xfrm>
            <a:off x="5257799" y="4248149"/>
            <a:ext cx="3803221"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A. E. Walker (1907-1995)</a:t>
            </a:r>
            <a:endParaRPr lang="en-US" sz="2800" dirty="0">
              <a:solidFill>
                <a:srgbClr val="FFC000"/>
              </a:solidFill>
              <a:latin typeface="Calibri" pitchFamily="34" charset="0"/>
              <a:cs typeface="Calibri" pitchFamily="34" charset="0"/>
            </a:endParaRPr>
          </a:p>
        </p:txBody>
      </p:sp>
      <p:pic>
        <p:nvPicPr>
          <p:cNvPr id="4" name="Picture 3">
            <a:extLst>
              <a:ext uri="{FF2B5EF4-FFF2-40B4-BE49-F238E27FC236}">
                <a16:creationId xmlns:a16="http://schemas.microsoft.com/office/drawing/2014/main" id="{AFF945FB-6701-327F-0E1C-FEC0F1BF84DD}"/>
              </a:ext>
            </a:extLst>
          </p:cNvPr>
          <p:cNvPicPr>
            <a:picLocks noChangeAspect="1"/>
          </p:cNvPicPr>
          <p:nvPr/>
        </p:nvPicPr>
        <p:blipFill>
          <a:blip r:embed="rId3"/>
          <a:stretch>
            <a:fillRect/>
          </a:stretch>
        </p:blipFill>
        <p:spPr>
          <a:xfrm>
            <a:off x="838200" y="971550"/>
            <a:ext cx="2095500" cy="2756243"/>
          </a:xfrm>
          <a:prstGeom prst="rect">
            <a:avLst/>
          </a:prstGeom>
        </p:spPr>
      </p:pic>
      <p:sp>
        <p:nvSpPr>
          <p:cNvPr id="5" name="TextBox 4">
            <a:extLst>
              <a:ext uri="{FF2B5EF4-FFF2-40B4-BE49-F238E27FC236}">
                <a16:creationId xmlns:a16="http://schemas.microsoft.com/office/drawing/2014/main" id="{70A4E87E-03CB-978D-68DE-6E19AB0048D3}"/>
              </a:ext>
            </a:extLst>
          </p:cNvPr>
          <p:cNvSpPr txBox="1"/>
          <p:nvPr/>
        </p:nvSpPr>
        <p:spPr>
          <a:xfrm>
            <a:off x="228600" y="4248150"/>
            <a:ext cx="3554948"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W. Dandy (1886-1946)</a:t>
            </a:r>
            <a:endParaRPr lang="en-US" sz="2800" dirty="0">
              <a:solidFill>
                <a:srgbClr val="FFC000"/>
              </a:solidFill>
              <a:latin typeface="Calibri" pitchFamily="34" charset="0"/>
              <a:cs typeface="Calibri" pitchFamily="34" charset="0"/>
            </a:endParaRPr>
          </a:p>
        </p:txBody>
      </p:sp>
      <p:pic>
        <p:nvPicPr>
          <p:cNvPr id="3" name="Picture 2" descr="The Johns Hopkins Hospital and School of Medicine - Himetop">
            <a:extLst>
              <a:ext uri="{FF2B5EF4-FFF2-40B4-BE49-F238E27FC236}">
                <a16:creationId xmlns:a16="http://schemas.microsoft.com/office/drawing/2014/main" id="{FE6BCEC6-8A30-D89F-ADCA-27C1360E25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9280" y="1268906"/>
            <a:ext cx="2882040" cy="216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2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608FF8-90AE-13CD-9438-851766158C22}"/>
              </a:ext>
            </a:extLst>
          </p:cNvPr>
          <p:cNvPicPr>
            <a:picLocks noChangeAspect="1"/>
          </p:cNvPicPr>
          <p:nvPr/>
        </p:nvPicPr>
        <p:blipFill>
          <a:blip r:embed="rId2"/>
          <a:stretch>
            <a:fillRect/>
          </a:stretch>
        </p:blipFill>
        <p:spPr>
          <a:xfrm>
            <a:off x="838200" y="209550"/>
            <a:ext cx="7886700" cy="2324100"/>
          </a:xfrm>
          <a:prstGeom prst="rect">
            <a:avLst/>
          </a:prstGeom>
        </p:spPr>
      </p:pic>
      <p:sp>
        <p:nvSpPr>
          <p:cNvPr id="5" name="TextBox 4">
            <a:extLst>
              <a:ext uri="{FF2B5EF4-FFF2-40B4-BE49-F238E27FC236}">
                <a16:creationId xmlns:a16="http://schemas.microsoft.com/office/drawing/2014/main" id="{8C5DFE26-DF19-5A11-BE08-E2A2CC0A8701}"/>
              </a:ext>
            </a:extLst>
          </p:cNvPr>
          <p:cNvSpPr txBox="1"/>
          <p:nvPr/>
        </p:nvSpPr>
        <p:spPr>
          <a:xfrm>
            <a:off x="4670970" y="2639962"/>
            <a:ext cx="4053930"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err="1">
                <a:solidFill>
                  <a:schemeClr val="bg1"/>
                </a:solidFill>
                <a:latin typeface="Calibri" pitchFamily="34" charset="0"/>
                <a:cs typeface="Calibri" pitchFamily="34" charset="0"/>
              </a:rPr>
              <a:t>Barkovich</a:t>
            </a:r>
            <a:r>
              <a:rPr lang="en-US" sz="2800" dirty="0">
                <a:solidFill>
                  <a:schemeClr val="bg1"/>
                </a:solidFill>
                <a:latin typeface="Calibri" pitchFamily="34" charset="0"/>
                <a:cs typeface="Calibri" pitchFamily="34" charset="0"/>
              </a:rPr>
              <a:t> et al. </a:t>
            </a:r>
            <a:r>
              <a:rPr lang="en-US" sz="2800" dirty="0">
                <a:solidFill>
                  <a:srgbClr val="FFC000"/>
                </a:solidFill>
                <a:latin typeface="Calibri" pitchFamily="34" charset="0"/>
                <a:cs typeface="Calibri" pitchFamily="34" charset="0"/>
              </a:rPr>
              <a:t>AJNR 1989</a:t>
            </a:r>
          </a:p>
        </p:txBody>
      </p:sp>
      <p:pic>
        <p:nvPicPr>
          <p:cNvPr id="7" name="Picture 6">
            <a:extLst>
              <a:ext uri="{FF2B5EF4-FFF2-40B4-BE49-F238E27FC236}">
                <a16:creationId xmlns:a16="http://schemas.microsoft.com/office/drawing/2014/main" id="{79942B3C-8E6B-B84A-8673-4E9240FA5CC0}"/>
              </a:ext>
            </a:extLst>
          </p:cNvPr>
          <p:cNvPicPr>
            <a:picLocks noChangeAspect="1"/>
          </p:cNvPicPr>
          <p:nvPr/>
        </p:nvPicPr>
        <p:blipFill>
          <a:blip r:embed="rId3"/>
          <a:stretch>
            <a:fillRect/>
          </a:stretch>
        </p:blipFill>
        <p:spPr>
          <a:xfrm>
            <a:off x="0" y="3790950"/>
            <a:ext cx="9144000" cy="621362"/>
          </a:xfrm>
          <a:prstGeom prst="rect">
            <a:avLst/>
          </a:prstGeom>
        </p:spPr>
      </p:pic>
      <p:sp>
        <p:nvSpPr>
          <p:cNvPr id="8" name="Rectangle: Rounded Corners 7">
            <a:extLst>
              <a:ext uri="{FF2B5EF4-FFF2-40B4-BE49-F238E27FC236}">
                <a16:creationId xmlns:a16="http://schemas.microsoft.com/office/drawing/2014/main" id="{A68EB210-39B1-5552-5D7E-71FAED5FC16D}"/>
              </a:ext>
            </a:extLst>
          </p:cNvPr>
          <p:cNvSpPr/>
          <p:nvPr/>
        </p:nvSpPr>
        <p:spPr bwMode="auto">
          <a:xfrm>
            <a:off x="76200" y="3867150"/>
            <a:ext cx="762000" cy="381000"/>
          </a:xfrm>
          <a:prstGeom prst="roundRect">
            <a:avLst/>
          </a:prstGeom>
          <a:solidFill>
            <a:srgbClr val="FF0000">
              <a:alpha val="2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Rounded Corners 8">
            <a:extLst>
              <a:ext uri="{FF2B5EF4-FFF2-40B4-BE49-F238E27FC236}">
                <a16:creationId xmlns:a16="http://schemas.microsoft.com/office/drawing/2014/main" id="{E3C5E072-6724-E0D9-2627-C4C5529747BA}"/>
              </a:ext>
            </a:extLst>
          </p:cNvPr>
          <p:cNvSpPr/>
          <p:nvPr/>
        </p:nvSpPr>
        <p:spPr bwMode="auto">
          <a:xfrm>
            <a:off x="4953000" y="3867150"/>
            <a:ext cx="533400" cy="381000"/>
          </a:xfrm>
          <a:prstGeom prst="roundRect">
            <a:avLst/>
          </a:prstGeom>
          <a:solidFill>
            <a:srgbClr val="FF0000">
              <a:alpha val="2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7986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5DFE26-DF19-5A11-BE08-E2A2CC0A8701}"/>
              </a:ext>
            </a:extLst>
          </p:cNvPr>
          <p:cNvSpPr txBox="1"/>
          <p:nvPr/>
        </p:nvSpPr>
        <p:spPr>
          <a:xfrm>
            <a:off x="4670970" y="3401962"/>
            <a:ext cx="4053930"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err="1">
                <a:solidFill>
                  <a:schemeClr val="bg1"/>
                </a:solidFill>
                <a:latin typeface="Calibri" pitchFamily="34" charset="0"/>
                <a:cs typeface="Calibri" pitchFamily="34" charset="0"/>
              </a:rPr>
              <a:t>Barkovich</a:t>
            </a:r>
            <a:r>
              <a:rPr lang="en-US" sz="2800" dirty="0">
                <a:solidFill>
                  <a:schemeClr val="bg1"/>
                </a:solidFill>
                <a:latin typeface="Calibri" pitchFamily="34" charset="0"/>
                <a:cs typeface="Calibri" pitchFamily="34" charset="0"/>
              </a:rPr>
              <a:t> et al. </a:t>
            </a:r>
            <a:r>
              <a:rPr lang="en-US" sz="2800" dirty="0">
                <a:solidFill>
                  <a:srgbClr val="FFC000"/>
                </a:solidFill>
                <a:latin typeface="Calibri" pitchFamily="34" charset="0"/>
                <a:cs typeface="Calibri" pitchFamily="34" charset="0"/>
              </a:rPr>
              <a:t>AJNR 1989</a:t>
            </a:r>
          </a:p>
        </p:txBody>
      </p:sp>
      <p:pic>
        <p:nvPicPr>
          <p:cNvPr id="3" name="Picture 2">
            <a:extLst>
              <a:ext uri="{FF2B5EF4-FFF2-40B4-BE49-F238E27FC236}">
                <a16:creationId xmlns:a16="http://schemas.microsoft.com/office/drawing/2014/main" id="{900E2ED7-7A3F-2AF7-E325-94A9E2C58886}"/>
              </a:ext>
            </a:extLst>
          </p:cNvPr>
          <p:cNvPicPr>
            <a:picLocks noChangeAspect="1"/>
          </p:cNvPicPr>
          <p:nvPr/>
        </p:nvPicPr>
        <p:blipFill>
          <a:blip r:embed="rId3"/>
          <a:stretch>
            <a:fillRect/>
          </a:stretch>
        </p:blipFill>
        <p:spPr>
          <a:xfrm>
            <a:off x="258960" y="1581150"/>
            <a:ext cx="8626080" cy="1371600"/>
          </a:xfrm>
          <a:prstGeom prst="rect">
            <a:avLst/>
          </a:prstGeom>
        </p:spPr>
      </p:pic>
      <p:sp>
        <p:nvSpPr>
          <p:cNvPr id="4" name="Rectangle: Rounded Corners 3">
            <a:extLst>
              <a:ext uri="{FF2B5EF4-FFF2-40B4-BE49-F238E27FC236}">
                <a16:creationId xmlns:a16="http://schemas.microsoft.com/office/drawing/2014/main" id="{5EF87C59-0AE8-2C66-E7AE-B99CED86F60D}"/>
              </a:ext>
            </a:extLst>
          </p:cNvPr>
          <p:cNvSpPr/>
          <p:nvPr/>
        </p:nvSpPr>
        <p:spPr bwMode="auto">
          <a:xfrm>
            <a:off x="6057900" y="2384938"/>
            <a:ext cx="2667000" cy="381000"/>
          </a:xfrm>
          <a:prstGeom prst="roundRect">
            <a:avLst/>
          </a:prstGeom>
          <a:solidFill>
            <a:srgbClr val="00B050">
              <a:alpha val="2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14648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9932" y="209550"/>
            <a:ext cx="5643533"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Variant</a:t>
            </a:r>
            <a:endParaRPr lang="en-US" sz="4800" dirty="0">
              <a:solidFill>
                <a:srgbClr val="FFFF00"/>
              </a:solidFill>
              <a:latin typeface="Calibri" pitchFamily="34" charset="0"/>
              <a:cs typeface="Calibri" pitchFamily="34" charset="0"/>
            </a:endParaRPr>
          </a:p>
        </p:txBody>
      </p:sp>
      <p:sp>
        <p:nvSpPr>
          <p:cNvPr id="4" name="TextBox 3">
            <a:extLst>
              <a:ext uri="{FF2B5EF4-FFF2-40B4-BE49-F238E27FC236}">
                <a16:creationId xmlns:a16="http://schemas.microsoft.com/office/drawing/2014/main" id="{EB3ECEFE-EE9C-4059-96DE-A0D1A10A4006}"/>
              </a:ext>
            </a:extLst>
          </p:cNvPr>
          <p:cNvSpPr txBox="1"/>
          <p:nvPr/>
        </p:nvSpPr>
        <p:spPr>
          <a:xfrm>
            <a:off x="533400" y="1047750"/>
            <a:ext cx="6641177"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Continuum</a:t>
            </a:r>
            <a:endParaRPr lang="en-US" sz="4800" dirty="0">
              <a:solidFill>
                <a:srgbClr val="FFFF00"/>
              </a:solidFill>
              <a:latin typeface="Calibri" pitchFamily="34" charset="0"/>
              <a:cs typeface="Calibri" pitchFamily="34" charset="0"/>
            </a:endParaRPr>
          </a:p>
        </p:txBody>
      </p:sp>
      <p:sp>
        <p:nvSpPr>
          <p:cNvPr id="6" name="TextBox 5">
            <a:extLst>
              <a:ext uri="{FF2B5EF4-FFF2-40B4-BE49-F238E27FC236}">
                <a16:creationId xmlns:a16="http://schemas.microsoft.com/office/drawing/2014/main" id="{4E3418D2-A8E5-482E-93F0-F1BB4592EB98}"/>
              </a:ext>
            </a:extLst>
          </p:cNvPr>
          <p:cNvSpPr txBox="1"/>
          <p:nvPr/>
        </p:nvSpPr>
        <p:spPr>
          <a:xfrm>
            <a:off x="533400" y="1885950"/>
            <a:ext cx="6031652"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Complex</a:t>
            </a:r>
            <a:endParaRPr lang="en-US" sz="4800" dirty="0">
              <a:solidFill>
                <a:srgbClr val="FFFF00"/>
              </a:solidFill>
              <a:latin typeface="Calibri" pitchFamily="34" charset="0"/>
              <a:cs typeface="Calibri" pitchFamily="34" charset="0"/>
            </a:endParaRPr>
          </a:p>
        </p:txBody>
      </p:sp>
      <p:sp>
        <p:nvSpPr>
          <p:cNvPr id="7" name="TextBox 6">
            <a:extLst>
              <a:ext uri="{FF2B5EF4-FFF2-40B4-BE49-F238E27FC236}">
                <a16:creationId xmlns:a16="http://schemas.microsoft.com/office/drawing/2014/main" id="{DF109015-05FA-4D77-B0FC-96D55B2D687E}"/>
              </a:ext>
            </a:extLst>
          </p:cNvPr>
          <p:cNvSpPr txBox="1"/>
          <p:nvPr/>
        </p:nvSpPr>
        <p:spPr>
          <a:xfrm>
            <a:off x="544286" y="2724150"/>
            <a:ext cx="6266972"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Spectrum</a:t>
            </a:r>
            <a:endParaRPr lang="en-US" sz="4800" dirty="0">
              <a:solidFill>
                <a:srgbClr val="FFFF00"/>
              </a:solidFill>
              <a:latin typeface="Calibri" pitchFamily="34" charset="0"/>
              <a:cs typeface="Calibri" pitchFamily="34" charset="0"/>
            </a:endParaRPr>
          </a:p>
        </p:txBody>
      </p:sp>
      <p:pic>
        <p:nvPicPr>
          <p:cNvPr id="5" name="Picture 2" descr="http://cdn.business2community.com/wp-content/uploads/2013/12/NO-Sign-11-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139400">
            <a:off x="6335981" y="2599330"/>
            <a:ext cx="242618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244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4"/>
                                        </p:tgtEl>
                                        <p:attrNameLst>
                                          <p:attrName>ppt_w</p:attrName>
                                        </p:attrNameLst>
                                      </p:cBhvr>
                                      <p:tavLst>
                                        <p:tav tm="0">
                                          <p:val>
                                            <p:strVal val="ppt_w"/>
                                          </p:val>
                                        </p:tav>
                                        <p:tav tm="100000">
                                          <p:val>
                                            <p:fltVal val="0"/>
                                          </p:val>
                                        </p:tav>
                                      </p:tavLst>
                                    </p:anim>
                                    <p:anim calcmode="lin" valueType="num">
                                      <p:cBhvr>
                                        <p:cTn id="27" dur="1000"/>
                                        <p:tgtEl>
                                          <p:spTgt spid="4"/>
                                        </p:tgtEl>
                                        <p:attrNameLst>
                                          <p:attrName>ppt_h</p:attrName>
                                        </p:attrNameLst>
                                      </p:cBhvr>
                                      <p:tavLst>
                                        <p:tav tm="0">
                                          <p:val>
                                            <p:strVal val="ppt_h"/>
                                          </p:val>
                                        </p:tav>
                                        <p:tav tm="100000">
                                          <p:val>
                                            <p:fltVal val="0"/>
                                          </p:val>
                                        </p:tav>
                                      </p:tavLst>
                                    </p:anim>
                                    <p:anim calcmode="lin" valueType="num">
                                      <p:cBhvr>
                                        <p:cTn id="28" dur="1000"/>
                                        <p:tgtEl>
                                          <p:spTgt spid="4"/>
                                        </p:tgtEl>
                                        <p:attrNameLst>
                                          <p:attrName>style.rotation</p:attrName>
                                        </p:attrNameLst>
                                      </p:cBhvr>
                                      <p:tavLst>
                                        <p:tav tm="0">
                                          <p:val>
                                            <p:fltVal val="0"/>
                                          </p:val>
                                        </p:tav>
                                        <p:tav tm="100000">
                                          <p:val>
                                            <p:fltVal val="90"/>
                                          </p:val>
                                        </p:tav>
                                      </p:tavLst>
                                    </p:anim>
                                    <p:animEffect transition="out" filter="fade">
                                      <p:cBhvr>
                                        <p:cTn id="29" dur="1000"/>
                                        <p:tgtEl>
                                          <p:spTgt spid="4"/>
                                        </p:tgtEl>
                                      </p:cBhvr>
                                    </p:animEffect>
                                    <p:set>
                                      <p:cBhvr>
                                        <p:cTn id="30" dur="1" fill="hold">
                                          <p:stCondLst>
                                            <p:cond delay="999"/>
                                          </p:stCondLst>
                                        </p:cTn>
                                        <p:tgtEl>
                                          <p:spTgt spid="4"/>
                                        </p:tgtEl>
                                        <p:attrNameLst>
                                          <p:attrName>style.visibility</p:attrName>
                                        </p:attrNameLst>
                                      </p:cBhvr>
                                      <p:to>
                                        <p:strVal val="hidden"/>
                                      </p:to>
                                    </p:set>
                                  </p:childTnLst>
                                </p:cTn>
                              </p:par>
                              <p:par>
                                <p:cTn id="31" presetID="31" presetClass="exit" presetSubtype="0" fill="hold" grpId="1" nodeType="withEffect">
                                  <p:stCondLst>
                                    <p:cond delay="0"/>
                                  </p:stCondLst>
                                  <p:childTnLst>
                                    <p:anim calcmode="lin" valueType="num">
                                      <p:cBhvr>
                                        <p:cTn id="32" dur="1000"/>
                                        <p:tgtEl>
                                          <p:spTgt spid="6"/>
                                        </p:tgtEl>
                                        <p:attrNameLst>
                                          <p:attrName>ppt_w</p:attrName>
                                        </p:attrNameLst>
                                      </p:cBhvr>
                                      <p:tavLst>
                                        <p:tav tm="0">
                                          <p:val>
                                            <p:strVal val="ppt_w"/>
                                          </p:val>
                                        </p:tav>
                                        <p:tav tm="100000">
                                          <p:val>
                                            <p:fltVal val="0"/>
                                          </p:val>
                                        </p:tav>
                                      </p:tavLst>
                                    </p:anim>
                                    <p:anim calcmode="lin" valueType="num">
                                      <p:cBhvr>
                                        <p:cTn id="33" dur="1000"/>
                                        <p:tgtEl>
                                          <p:spTgt spid="6"/>
                                        </p:tgtEl>
                                        <p:attrNameLst>
                                          <p:attrName>ppt_h</p:attrName>
                                        </p:attrNameLst>
                                      </p:cBhvr>
                                      <p:tavLst>
                                        <p:tav tm="0">
                                          <p:val>
                                            <p:strVal val="ppt_h"/>
                                          </p:val>
                                        </p:tav>
                                        <p:tav tm="100000">
                                          <p:val>
                                            <p:fltVal val="0"/>
                                          </p:val>
                                        </p:tav>
                                      </p:tavLst>
                                    </p:anim>
                                    <p:anim calcmode="lin" valueType="num">
                                      <p:cBhvr>
                                        <p:cTn id="34" dur="1000"/>
                                        <p:tgtEl>
                                          <p:spTgt spid="6"/>
                                        </p:tgtEl>
                                        <p:attrNameLst>
                                          <p:attrName>style.rotation</p:attrName>
                                        </p:attrNameLst>
                                      </p:cBhvr>
                                      <p:tavLst>
                                        <p:tav tm="0">
                                          <p:val>
                                            <p:fltVal val="0"/>
                                          </p:val>
                                        </p:tav>
                                        <p:tav tm="100000">
                                          <p:val>
                                            <p:fltVal val="90"/>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31" presetClass="exit" presetSubtype="0" fill="hold" grpId="1" nodeType="with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3"/>
                                        </p:tgtEl>
                                        <p:attrNameLst>
                                          <p:attrName>ppt_w</p:attrName>
                                        </p:attrNameLst>
                                      </p:cBhvr>
                                      <p:tavLst>
                                        <p:tav tm="0">
                                          <p:val>
                                            <p:strVal val="ppt_w"/>
                                          </p:val>
                                        </p:tav>
                                        <p:tav tm="100000">
                                          <p:val>
                                            <p:fltVal val="0"/>
                                          </p:val>
                                        </p:tav>
                                      </p:tavLst>
                                    </p:anim>
                                    <p:anim calcmode="lin" valueType="num">
                                      <p:cBhvr>
                                        <p:cTn id="45" dur="1000"/>
                                        <p:tgtEl>
                                          <p:spTgt spid="3"/>
                                        </p:tgtEl>
                                        <p:attrNameLst>
                                          <p:attrName>ppt_h</p:attrName>
                                        </p:attrNameLst>
                                      </p:cBhvr>
                                      <p:tavLst>
                                        <p:tav tm="0">
                                          <p:val>
                                            <p:strVal val="ppt_h"/>
                                          </p:val>
                                        </p:tav>
                                        <p:tav tm="100000">
                                          <p:val>
                                            <p:fltVal val="0"/>
                                          </p:val>
                                        </p:tav>
                                      </p:tavLst>
                                    </p:anim>
                                    <p:anim calcmode="lin" valueType="num">
                                      <p:cBhvr>
                                        <p:cTn id="46" dur="1000"/>
                                        <p:tgtEl>
                                          <p:spTgt spid="3"/>
                                        </p:tgtEl>
                                        <p:attrNameLst>
                                          <p:attrName>style.rotation</p:attrName>
                                        </p:attrNameLst>
                                      </p:cBhvr>
                                      <p:tavLst>
                                        <p:tav tm="0">
                                          <p:val>
                                            <p:fltVal val="0"/>
                                          </p:val>
                                        </p:tav>
                                        <p:tav tm="100000">
                                          <p:val>
                                            <p:fltVal val="90"/>
                                          </p:val>
                                        </p:tav>
                                      </p:tavLst>
                                    </p:anim>
                                    <p:animEffect transition="out" filter="fade">
                                      <p:cBhvr>
                                        <p:cTn id="47" dur="1000"/>
                                        <p:tgtEl>
                                          <p:spTgt spid="3"/>
                                        </p:tgtEl>
                                      </p:cBhvr>
                                    </p:animEffect>
                                    <p:set>
                                      <p:cBhvr>
                                        <p:cTn id="4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6" grpId="0" animBg="1"/>
      <p:bldP spid="6"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8480"/>
            <a:ext cx="3857659"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Dandy-Walker </a:t>
            </a:r>
          </a:p>
          <a:p>
            <a:pPr algn="ctr">
              <a:defRPr/>
            </a:pPr>
            <a:r>
              <a:rPr lang="en-US" sz="4800" dirty="0">
                <a:solidFill>
                  <a:srgbClr val="FFC000"/>
                </a:solidFill>
                <a:latin typeface="Calibri" pitchFamily="34" charset="0"/>
                <a:cs typeface="Calibri" pitchFamily="34" charset="0"/>
              </a:rPr>
              <a:t>Malformation</a:t>
            </a:r>
          </a:p>
        </p:txBody>
      </p:sp>
      <p:pic>
        <p:nvPicPr>
          <p:cNvPr id="4" name="Picture 2">
            <a:extLst>
              <a:ext uri="{FF2B5EF4-FFF2-40B4-BE49-F238E27FC236}">
                <a16:creationId xmlns:a16="http://schemas.microsoft.com/office/drawing/2014/main" id="{E1A124F2-8589-432F-AC9A-9FE62C64C6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88" t="17448" r="3125" b="2344"/>
          <a:stretch/>
        </p:blipFill>
        <p:spPr bwMode="auto">
          <a:xfrm>
            <a:off x="4343400" y="565150"/>
            <a:ext cx="4495800" cy="3911600"/>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Yes">
            <a:extLst>
              <a:ext uri="{FF2B5EF4-FFF2-40B4-BE49-F238E27FC236}">
                <a16:creationId xmlns:a16="http://schemas.microsoft.com/office/drawing/2014/main" id="{B92C7B9A-C1BA-4D14-B146-632616FA7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942" y="2254976"/>
            <a:ext cx="2221774" cy="222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34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10000"/>
                                  </p:iterate>
                                  <p:childTnLst>
                                    <p:set>
                                      <p:cBhvr override="childStyle">
                                        <p:cTn id="6" dur="500" fill="hold"/>
                                        <p:tgtEl>
                                          <p:spTgt spid="3">
                                            <p:txEl>
                                              <p:pRg st="1" end="1"/>
                                            </p:txEl>
                                          </p:spTgt>
                                        </p:tgtEl>
                                        <p:attrNameLst>
                                          <p:attrName>style.textDecorationUnderline</p:attrName>
                                        </p:attrNameLst>
                                      </p:cBhvr>
                                      <p:to>
                                        <p:strVal val="true"/>
                                      </p:to>
                                    </p:set>
                                  </p:childTnLst>
                                </p:cTn>
                              </p:par>
                              <p:par>
                                <p:cTn id="7" presetID="3" presetClass="emph" presetSubtype="2" fill="hold" nodeType="withEffect">
                                  <p:stCondLst>
                                    <p:cond delay="0"/>
                                  </p:stCondLst>
                                  <p:iterate type="lt">
                                    <p:tmPct val="0"/>
                                  </p:iterate>
                                  <p:childTnLst>
                                    <p:animClr clrSpc="rgb" dir="cw">
                                      <p:cBhvr override="childStyle">
                                        <p:cTn id="8" dur="600" fill="hold"/>
                                        <p:tgtEl>
                                          <p:spTgt spid="3">
                                            <p:txEl>
                                              <p:pRg st="1" end="1"/>
                                            </p:txEl>
                                          </p:spTgt>
                                        </p:tgtEl>
                                        <p:attrNameLst>
                                          <p:attrName>style.color</p:attrName>
                                        </p:attrNameLst>
                                      </p:cBhvr>
                                      <p:to>
                                        <a:schemeClr val="bg1"/>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0C3FF0-4F8D-DF6B-13A5-C5F07F412853}"/>
              </a:ext>
            </a:extLst>
          </p:cNvPr>
          <p:cNvPicPr>
            <a:picLocks noChangeAspect="1"/>
          </p:cNvPicPr>
          <p:nvPr/>
        </p:nvPicPr>
        <p:blipFill>
          <a:blip r:embed="rId2"/>
          <a:stretch>
            <a:fillRect/>
          </a:stretch>
        </p:blipFill>
        <p:spPr>
          <a:xfrm>
            <a:off x="3281679" y="285750"/>
            <a:ext cx="2580642" cy="3305175"/>
          </a:xfrm>
          <a:prstGeom prst="rect">
            <a:avLst/>
          </a:prstGeom>
        </p:spPr>
      </p:pic>
      <p:sp>
        <p:nvSpPr>
          <p:cNvPr id="10" name="TextBox 9">
            <a:extLst>
              <a:ext uri="{FF2B5EF4-FFF2-40B4-BE49-F238E27FC236}">
                <a16:creationId xmlns:a16="http://schemas.microsoft.com/office/drawing/2014/main" id="{FC45960A-4052-F422-9E2C-D9EF8F09AFE8}"/>
              </a:ext>
            </a:extLst>
          </p:cNvPr>
          <p:cNvSpPr txBox="1"/>
          <p:nvPr/>
        </p:nvSpPr>
        <p:spPr>
          <a:xfrm>
            <a:off x="2824727" y="3790950"/>
            <a:ext cx="3494546"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b="1" i="0" dirty="0">
                <a:solidFill>
                  <a:schemeClr val="bg1"/>
                </a:solidFill>
                <a:effectLst/>
                <a:latin typeface="-apple-system"/>
              </a:rPr>
              <a:t>Dr. Abdulla </a:t>
            </a:r>
            <a:r>
              <a:rPr lang="en-US" sz="2800" b="1" i="0" dirty="0" err="1">
                <a:solidFill>
                  <a:schemeClr val="bg1"/>
                </a:solidFill>
                <a:effectLst/>
                <a:latin typeface="-apple-system"/>
              </a:rPr>
              <a:t>Alremeithi</a:t>
            </a:r>
            <a:endParaRPr lang="en-US" sz="2800" dirty="0">
              <a:solidFill>
                <a:schemeClr val="bg1"/>
              </a:solidFill>
            </a:endParaRPr>
          </a:p>
        </p:txBody>
      </p:sp>
    </p:spTree>
    <p:extLst>
      <p:ext uri="{BB962C8B-B14F-4D97-AF65-F5344CB8AC3E}">
        <p14:creationId xmlns:p14="http://schemas.microsoft.com/office/powerpoint/2010/main" val="403731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B0CC4-BF78-7DC9-F9A5-D515FE5DCCB4}"/>
              </a:ext>
            </a:extLst>
          </p:cNvPr>
          <p:cNvPicPr>
            <a:picLocks noChangeAspect="1"/>
          </p:cNvPicPr>
          <p:nvPr/>
        </p:nvPicPr>
        <p:blipFill>
          <a:blip r:embed="rId2"/>
          <a:stretch>
            <a:fillRect/>
          </a:stretch>
        </p:blipFill>
        <p:spPr>
          <a:xfrm>
            <a:off x="0" y="2037360"/>
            <a:ext cx="9144000" cy="1068779"/>
          </a:xfrm>
          <a:prstGeom prst="rect">
            <a:avLst/>
          </a:prstGeom>
        </p:spPr>
      </p:pic>
      <p:sp>
        <p:nvSpPr>
          <p:cNvPr id="5" name="TextBox 4">
            <a:extLst>
              <a:ext uri="{FF2B5EF4-FFF2-40B4-BE49-F238E27FC236}">
                <a16:creationId xmlns:a16="http://schemas.microsoft.com/office/drawing/2014/main" id="{BB4AA7A2-7A45-CB59-E785-DA0CA8718048}"/>
              </a:ext>
            </a:extLst>
          </p:cNvPr>
          <p:cNvSpPr txBox="1"/>
          <p:nvPr/>
        </p:nvSpPr>
        <p:spPr>
          <a:xfrm>
            <a:off x="4800600" y="3333750"/>
            <a:ext cx="4249753"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Whitehead et al. </a:t>
            </a:r>
            <a:r>
              <a:rPr lang="en-US" sz="2800" dirty="0">
                <a:solidFill>
                  <a:srgbClr val="FFC000"/>
                </a:solidFill>
                <a:latin typeface="Calibri" pitchFamily="34" charset="0"/>
                <a:cs typeface="Calibri" pitchFamily="34" charset="0"/>
              </a:rPr>
              <a:t>AJNR 2022</a:t>
            </a:r>
          </a:p>
        </p:txBody>
      </p:sp>
    </p:spTree>
    <p:extLst>
      <p:ext uri="{BB962C8B-B14F-4D97-AF65-F5344CB8AC3E}">
        <p14:creationId xmlns:p14="http://schemas.microsoft.com/office/powerpoint/2010/main" val="24537054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3332" y="3231237"/>
            <a:ext cx="891591"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6 m</a:t>
            </a:r>
          </a:p>
        </p:txBody>
      </p:sp>
      <p:sp>
        <p:nvSpPr>
          <p:cNvPr id="7" name="TextBox 6"/>
          <p:cNvSpPr txBox="1"/>
          <p:nvPr/>
        </p:nvSpPr>
        <p:spPr>
          <a:xfrm>
            <a:off x="2102285" y="4272390"/>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pic>
        <p:nvPicPr>
          <p:cNvPr id="8" name="Picture 7">
            <a:extLst>
              <a:ext uri="{FF2B5EF4-FFF2-40B4-BE49-F238E27FC236}">
                <a16:creationId xmlns:a16="http://schemas.microsoft.com/office/drawing/2014/main" id="{EE7B29A3-C64D-4055-B98B-F230DA8EC0A1}"/>
              </a:ext>
            </a:extLst>
          </p:cNvPr>
          <p:cNvPicPr>
            <a:picLocks noChangeAspect="1"/>
          </p:cNvPicPr>
          <p:nvPr/>
        </p:nvPicPr>
        <p:blipFill rotWithShape="1">
          <a:blip r:embed="rId2"/>
          <a:srcRect l="6818" t="9180" r="6818" b="9172"/>
          <a:stretch/>
        </p:blipFill>
        <p:spPr>
          <a:xfrm>
            <a:off x="1447800" y="438151"/>
            <a:ext cx="3540410" cy="3347085"/>
          </a:xfrm>
          <a:prstGeom prst="rect">
            <a:avLst/>
          </a:prstGeom>
          <a:ln>
            <a:solidFill>
              <a:schemeClr val="accent3">
                <a:lumMod val="95000"/>
              </a:schemeClr>
            </a:solidFill>
          </a:ln>
        </p:spPr>
      </p:pic>
      <p:pic>
        <p:nvPicPr>
          <p:cNvPr id="9" name="Picture 8">
            <a:extLst>
              <a:ext uri="{FF2B5EF4-FFF2-40B4-BE49-F238E27FC236}">
                <a16:creationId xmlns:a16="http://schemas.microsoft.com/office/drawing/2014/main" id="{9F0D8B62-605C-4500-98AF-EAFA7CB3247D}"/>
              </a:ext>
            </a:extLst>
          </p:cNvPr>
          <p:cNvPicPr>
            <a:picLocks noChangeAspect="1"/>
          </p:cNvPicPr>
          <p:nvPr/>
        </p:nvPicPr>
        <p:blipFill rotWithShape="1">
          <a:blip r:embed="rId3"/>
          <a:srcRect l="10464" r="11174" b="5638"/>
          <a:stretch/>
        </p:blipFill>
        <p:spPr>
          <a:xfrm>
            <a:off x="5054156" y="438150"/>
            <a:ext cx="2779564" cy="3347085"/>
          </a:xfrm>
          <a:prstGeom prst="rect">
            <a:avLst/>
          </a:prstGeom>
          <a:ln>
            <a:solidFill>
              <a:schemeClr val="accent3">
                <a:lumMod val="95000"/>
              </a:schemeClr>
            </a:solidFill>
          </a:ln>
        </p:spPr>
      </p:pic>
      <p:sp>
        <p:nvSpPr>
          <p:cNvPr id="10" name="Notched Right Arrow 6">
            <a:extLst>
              <a:ext uri="{FF2B5EF4-FFF2-40B4-BE49-F238E27FC236}">
                <a16:creationId xmlns:a16="http://schemas.microsoft.com/office/drawing/2014/main" id="{803AC6B1-E3D1-4C49-8679-1C891ADBFD41}"/>
              </a:ext>
            </a:extLst>
          </p:cNvPr>
          <p:cNvSpPr/>
          <p:nvPr/>
        </p:nvSpPr>
        <p:spPr bwMode="auto">
          <a:xfrm rot="2836313">
            <a:off x="1711020" y="100264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67F78355-5589-4BFC-A636-EAA206A95D38}"/>
              </a:ext>
            </a:extLst>
          </p:cNvPr>
          <p:cNvSpPr txBox="1"/>
          <p:nvPr/>
        </p:nvSpPr>
        <p:spPr>
          <a:xfrm>
            <a:off x="482009" y="101668"/>
            <a:ext cx="2236382"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Dysgenesis</a:t>
            </a:r>
            <a:endParaRPr lang="en-US" sz="2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74895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C6541-C1BB-43C7-A018-66D71ED2100E}"/>
              </a:ext>
            </a:extLst>
          </p:cNvPr>
          <p:cNvPicPr>
            <a:picLocks noChangeAspect="1"/>
          </p:cNvPicPr>
          <p:nvPr/>
        </p:nvPicPr>
        <p:blipFill rotWithShape="1">
          <a:blip r:embed="rId3"/>
          <a:srcRect l="4000" t="6000" b="8000"/>
          <a:stretch/>
        </p:blipFill>
        <p:spPr>
          <a:xfrm>
            <a:off x="381000" y="285750"/>
            <a:ext cx="4253023" cy="3810000"/>
          </a:xfrm>
          <a:prstGeom prst="rect">
            <a:avLst/>
          </a:prstGeom>
          <a:ln>
            <a:solidFill>
              <a:schemeClr val="accent3">
                <a:lumMod val="95000"/>
              </a:schemeClr>
            </a:solidFill>
          </a:ln>
        </p:spPr>
      </p:pic>
      <p:pic>
        <p:nvPicPr>
          <p:cNvPr id="4" name="Picture 3">
            <a:extLst>
              <a:ext uri="{FF2B5EF4-FFF2-40B4-BE49-F238E27FC236}">
                <a16:creationId xmlns:a16="http://schemas.microsoft.com/office/drawing/2014/main" id="{DEE16BB4-8123-43D5-85D9-3FD4827B95A1}"/>
              </a:ext>
            </a:extLst>
          </p:cNvPr>
          <p:cNvPicPr>
            <a:picLocks noChangeAspect="1"/>
          </p:cNvPicPr>
          <p:nvPr/>
        </p:nvPicPr>
        <p:blipFill>
          <a:blip r:embed="rId4"/>
          <a:stretch>
            <a:fillRect/>
          </a:stretch>
        </p:blipFill>
        <p:spPr>
          <a:xfrm>
            <a:off x="4800600" y="285750"/>
            <a:ext cx="3810000" cy="3810000"/>
          </a:xfrm>
          <a:prstGeom prst="rect">
            <a:avLst/>
          </a:prstGeom>
          <a:ln>
            <a:solidFill>
              <a:schemeClr val="accent3">
                <a:lumMod val="95000"/>
              </a:schemeClr>
            </a:solidFill>
          </a:ln>
        </p:spPr>
      </p:pic>
      <p:sp>
        <p:nvSpPr>
          <p:cNvPr id="5" name="TextBox 4">
            <a:extLst>
              <a:ext uri="{FF2B5EF4-FFF2-40B4-BE49-F238E27FC236}">
                <a16:creationId xmlns:a16="http://schemas.microsoft.com/office/drawing/2014/main" id="{FBE2CBD6-D5E0-4275-94FE-4310271B1434}"/>
              </a:ext>
            </a:extLst>
          </p:cNvPr>
          <p:cNvSpPr txBox="1"/>
          <p:nvPr/>
        </p:nvSpPr>
        <p:spPr>
          <a:xfrm>
            <a:off x="2102285" y="4272390"/>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sp>
        <p:nvSpPr>
          <p:cNvPr id="6" name="Notched Right Arrow 6">
            <a:extLst>
              <a:ext uri="{FF2B5EF4-FFF2-40B4-BE49-F238E27FC236}">
                <a16:creationId xmlns:a16="http://schemas.microsoft.com/office/drawing/2014/main" id="{0DDA96F4-4202-4CA9-BA34-2D3235941AD5}"/>
              </a:ext>
            </a:extLst>
          </p:cNvPr>
          <p:cNvSpPr/>
          <p:nvPr/>
        </p:nvSpPr>
        <p:spPr bwMode="auto">
          <a:xfrm rot="13436125">
            <a:off x="7060751" y="367220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2CC48A7A-218D-4B85-9AD2-AC3C3FDEB32D}"/>
              </a:ext>
            </a:extLst>
          </p:cNvPr>
          <p:cNvSpPr txBox="1"/>
          <p:nvPr/>
        </p:nvSpPr>
        <p:spPr>
          <a:xfrm>
            <a:off x="381000" y="3541752"/>
            <a:ext cx="96532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12 y</a:t>
            </a:r>
          </a:p>
        </p:txBody>
      </p:sp>
      <p:sp>
        <p:nvSpPr>
          <p:cNvPr id="9" name="Notched Right Arrow 6">
            <a:extLst>
              <a:ext uri="{FF2B5EF4-FFF2-40B4-BE49-F238E27FC236}">
                <a16:creationId xmlns:a16="http://schemas.microsoft.com/office/drawing/2014/main" id="{719FE9AA-92BC-45E8-8770-452FC5FEBE57}"/>
              </a:ext>
            </a:extLst>
          </p:cNvPr>
          <p:cNvSpPr/>
          <p:nvPr/>
        </p:nvSpPr>
        <p:spPr bwMode="auto">
          <a:xfrm rot="2836313">
            <a:off x="1101420" y="109715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DEF289AE-0B4C-4EAD-BF0F-CECE4B78473D}"/>
              </a:ext>
            </a:extLst>
          </p:cNvPr>
          <p:cNvSpPr txBox="1"/>
          <p:nvPr/>
        </p:nvSpPr>
        <p:spPr>
          <a:xfrm>
            <a:off x="381000" y="255523"/>
            <a:ext cx="1835118"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Agenesis</a:t>
            </a:r>
            <a:endParaRPr lang="en-US" sz="2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603949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750087-ABEA-9804-BC59-5E4BA0B7968E}"/>
              </a:ext>
            </a:extLst>
          </p:cNvPr>
          <p:cNvPicPr>
            <a:picLocks noChangeAspect="1"/>
          </p:cNvPicPr>
          <p:nvPr/>
        </p:nvPicPr>
        <p:blipFill rotWithShape="1">
          <a:blip r:embed="rId3"/>
          <a:srcRect l="8603" t="4167" r="1075" b="16667"/>
          <a:stretch/>
        </p:blipFill>
        <p:spPr>
          <a:xfrm>
            <a:off x="2550695" y="341352"/>
            <a:ext cx="4042610" cy="3657600"/>
          </a:xfrm>
          <a:prstGeom prst="rect">
            <a:avLst/>
          </a:prstGeom>
          <a:ln>
            <a:solidFill>
              <a:schemeClr val="accent3">
                <a:lumMod val="95000"/>
              </a:schemeClr>
            </a:solidFill>
          </a:ln>
        </p:spPr>
      </p:pic>
      <p:sp>
        <p:nvSpPr>
          <p:cNvPr id="3" name="TextBox 2">
            <a:extLst>
              <a:ext uri="{FF2B5EF4-FFF2-40B4-BE49-F238E27FC236}">
                <a16:creationId xmlns:a16="http://schemas.microsoft.com/office/drawing/2014/main" id="{BF8988E8-9E7B-7C5C-57F9-CC99F133CA87}"/>
              </a:ext>
            </a:extLst>
          </p:cNvPr>
          <p:cNvSpPr txBox="1"/>
          <p:nvPr/>
        </p:nvSpPr>
        <p:spPr>
          <a:xfrm>
            <a:off x="990600" y="4269382"/>
            <a:ext cx="764953"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3 d</a:t>
            </a:r>
          </a:p>
        </p:txBody>
      </p:sp>
      <p:sp>
        <p:nvSpPr>
          <p:cNvPr id="4" name="TextBox 3">
            <a:extLst>
              <a:ext uri="{FF2B5EF4-FFF2-40B4-BE49-F238E27FC236}">
                <a16:creationId xmlns:a16="http://schemas.microsoft.com/office/drawing/2014/main" id="{66C4F355-3958-59D0-63B5-782E93C4E88A}"/>
              </a:ext>
            </a:extLst>
          </p:cNvPr>
          <p:cNvSpPr txBox="1"/>
          <p:nvPr/>
        </p:nvSpPr>
        <p:spPr>
          <a:xfrm>
            <a:off x="2102285" y="4272390"/>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spTree>
    <p:extLst>
      <p:ext uri="{BB962C8B-B14F-4D97-AF65-F5344CB8AC3E}">
        <p14:creationId xmlns:p14="http://schemas.microsoft.com/office/powerpoint/2010/main" val="325371288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7F8E2-C67A-0FBB-D02B-46BDE674A3A1}"/>
              </a:ext>
            </a:extLst>
          </p:cNvPr>
          <p:cNvPicPr>
            <a:picLocks noChangeAspect="1"/>
          </p:cNvPicPr>
          <p:nvPr/>
        </p:nvPicPr>
        <p:blipFill rotWithShape="1">
          <a:blip r:embed="rId3"/>
          <a:srcRect l="13507" t="7407" r="8716" b="18519"/>
          <a:stretch/>
        </p:blipFill>
        <p:spPr>
          <a:xfrm>
            <a:off x="456901" y="209550"/>
            <a:ext cx="4080510" cy="3886200"/>
          </a:xfrm>
          <a:prstGeom prst="rect">
            <a:avLst/>
          </a:prstGeom>
          <a:ln>
            <a:solidFill>
              <a:schemeClr val="accent3">
                <a:lumMod val="95000"/>
              </a:schemeClr>
            </a:solidFill>
          </a:ln>
        </p:spPr>
      </p:pic>
      <p:pic>
        <p:nvPicPr>
          <p:cNvPr id="7" name="Picture 6">
            <a:extLst>
              <a:ext uri="{FF2B5EF4-FFF2-40B4-BE49-F238E27FC236}">
                <a16:creationId xmlns:a16="http://schemas.microsoft.com/office/drawing/2014/main" id="{4849AB72-9BEE-3247-23F5-64BE68B85C26}"/>
              </a:ext>
            </a:extLst>
          </p:cNvPr>
          <p:cNvPicPr>
            <a:picLocks noChangeAspect="1"/>
          </p:cNvPicPr>
          <p:nvPr/>
        </p:nvPicPr>
        <p:blipFill rotWithShape="1">
          <a:blip r:embed="rId4"/>
          <a:srcRect l="8977" t="5556" r="3877" b="5556"/>
          <a:stretch/>
        </p:blipFill>
        <p:spPr>
          <a:xfrm>
            <a:off x="4714875" y="209550"/>
            <a:ext cx="4048125" cy="3886200"/>
          </a:xfrm>
          <a:prstGeom prst="rect">
            <a:avLst/>
          </a:prstGeom>
          <a:ln>
            <a:solidFill>
              <a:schemeClr val="accent3">
                <a:lumMod val="95000"/>
              </a:schemeClr>
            </a:solidFill>
          </a:ln>
        </p:spPr>
      </p:pic>
      <p:sp>
        <p:nvSpPr>
          <p:cNvPr id="2" name="TextBox 1">
            <a:extLst>
              <a:ext uri="{FF2B5EF4-FFF2-40B4-BE49-F238E27FC236}">
                <a16:creationId xmlns:a16="http://schemas.microsoft.com/office/drawing/2014/main" id="{E9BA6B75-96D7-B310-15C9-BD0FE82776B2}"/>
              </a:ext>
            </a:extLst>
          </p:cNvPr>
          <p:cNvSpPr txBox="1"/>
          <p:nvPr/>
        </p:nvSpPr>
        <p:spPr>
          <a:xfrm>
            <a:off x="2102285" y="4269382"/>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sp>
        <p:nvSpPr>
          <p:cNvPr id="3" name="TextBox 2">
            <a:extLst>
              <a:ext uri="{FF2B5EF4-FFF2-40B4-BE49-F238E27FC236}">
                <a16:creationId xmlns:a16="http://schemas.microsoft.com/office/drawing/2014/main" id="{34AD2C72-6FCF-8A8E-6AD5-B942C2A1E02B}"/>
              </a:ext>
            </a:extLst>
          </p:cNvPr>
          <p:cNvSpPr txBox="1"/>
          <p:nvPr/>
        </p:nvSpPr>
        <p:spPr>
          <a:xfrm>
            <a:off x="840718" y="4269382"/>
            <a:ext cx="1064715"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+ 3 y</a:t>
            </a:r>
          </a:p>
        </p:txBody>
      </p:sp>
    </p:spTree>
    <p:extLst>
      <p:ext uri="{BB962C8B-B14F-4D97-AF65-F5344CB8AC3E}">
        <p14:creationId xmlns:p14="http://schemas.microsoft.com/office/powerpoint/2010/main" val="373383620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6A417-FE84-A895-971F-200EDFC13989}"/>
              </a:ext>
            </a:extLst>
          </p:cNvPr>
          <p:cNvPicPr>
            <a:picLocks noChangeAspect="1"/>
          </p:cNvPicPr>
          <p:nvPr/>
        </p:nvPicPr>
        <p:blipFill rotWithShape="1">
          <a:blip r:embed="rId3"/>
          <a:srcRect l="32108" t="33333" r="34559" b="29166"/>
          <a:stretch/>
        </p:blipFill>
        <p:spPr>
          <a:xfrm rot="5400000" flipV="1">
            <a:off x="2800349" y="304801"/>
            <a:ext cx="3352800" cy="3771901"/>
          </a:xfrm>
          <a:prstGeom prst="rect">
            <a:avLst/>
          </a:prstGeom>
        </p:spPr>
      </p:pic>
      <p:sp>
        <p:nvSpPr>
          <p:cNvPr id="6" name="TextBox 5">
            <a:extLst>
              <a:ext uri="{FF2B5EF4-FFF2-40B4-BE49-F238E27FC236}">
                <a16:creationId xmlns:a16="http://schemas.microsoft.com/office/drawing/2014/main" id="{48A47CD8-1469-038E-3BBA-D47A0F430BCA}"/>
              </a:ext>
            </a:extLst>
          </p:cNvPr>
          <p:cNvSpPr txBox="1"/>
          <p:nvPr/>
        </p:nvSpPr>
        <p:spPr>
          <a:xfrm>
            <a:off x="1758035" y="4095445"/>
            <a:ext cx="5599354"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err="1">
                <a:solidFill>
                  <a:schemeClr val="bg1"/>
                </a:solidFill>
                <a:latin typeface="Calibri" pitchFamily="34" charset="0"/>
                <a:cs typeface="Calibri" pitchFamily="34" charset="0"/>
              </a:rPr>
              <a:t>Tegmentovermian</a:t>
            </a:r>
            <a:r>
              <a:rPr lang="en-US" sz="3600" dirty="0">
                <a:solidFill>
                  <a:schemeClr val="bg1"/>
                </a:solidFill>
                <a:latin typeface="Calibri" pitchFamily="34" charset="0"/>
                <a:cs typeface="Calibri" pitchFamily="34" charset="0"/>
              </a:rPr>
              <a:t> angle &gt; 40</a:t>
            </a:r>
            <a:r>
              <a:rPr lang="he-IL" sz="3600" dirty="0">
                <a:solidFill>
                  <a:schemeClr val="bg1"/>
                </a:solidFill>
                <a:latin typeface="Calibri" pitchFamily="34" charset="0"/>
                <a:cs typeface="Calibri" pitchFamily="34" charset="0"/>
              </a:rPr>
              <a:t>֯</a:t>
            </a:r>
            <a:endParaRPr lang="en-US" sz="2400" dirty="0">
              <a:solidFill>
                <a:schemeClr val="bg1"/>
              </a:solidFill>
              <a:latin typeface="Calibri" pitchFamily="34" charset="0"/>
              <a:cs typeface="Calibri" pitchFamily="34" charset="0"/>
            </a:endParaRPr>
          </a:p>
        </p:txBody>
      </p:sp>
      <p:cxnSp>
        <p:nvCxnSpPr>
          <p:cNvPr id="12" name="Straight Connector 11">
            <a:extLst>
              <a:ext uri="{FF2B5EF4-FFF2-40B4-BE49-F238E27FC236}">
                <a16:creationId xmlns:a16="http://schemas.microsoft.com/office/drawing/2014/main" id="{9D383551-F2B6-30F4-61D2-42884AD8CBCA}"/>
              </a:ext>
            </a:extLst>
          </p:cNvPr>
          <p:cNvCxnSpPr>
            <a:cxnSpLocks/>
          </p:cNvCxnSpPr>
          <p:nvPr/>
        </p:nvCxnSpPr>
        <p:spPr bwMode="auto">
          <a:xfrm flipV="1">
            <a:off x="4267199" y="2486800"/>
            <a:ext cx="152400" cy="45720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DA242843-0E15-7A0A-8018-A19C9E42DA6B}"/>
              </a:ext>
            </a:extLst>
          </p:cNvPr>
          <p:cNvCxnSpPr>
            <a:cxnSpLocks/>
          </p:cNvCxnSpPr>
          <p:nvPr/>
        </p:nvCxnSpPr>
        <p:spPr bwMode="auto">
          <a:xfrm flipH="1" flipV="1">
            <a:off x="4405311" y="2486800"/>
            <a:ext cx="395288" cy="22860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
        <p:nvSpPr>
          <p:cNvPr id="17" name="Notched Right Arrow 6">
            <a:extLst>
              <a:ext uri="{FF2B5EF4-FFF2-40B4-BE49-F238E27FC236}">
                <a16:creationId xmlns:a16="http://schemas.microsoft.com/office/drawing/2014/main" id="{2C0C9878-48A9-4C5F-A3E6-D1A92950E488}"/>
              </a:ext>
            </a:extLst>
          </p:cNvPr>
          <p:cNvSpPr/>
          <p:nvPr/>
        </p:nvSpPr>
        <p:spPr bwMode="auto">
          <a:xfrm rot="14117053">
            <a:off x="4290255" y="302168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Freeform: Shape 19">
            <a:extLst>
              <a:ext uri="{FF2B5EF4-FFF2-40B4-BE49-F238E27FC236}">
                <a16:creationId xmlns:a16="http://schemas.microsoft.com/office/drawing/2014/main" id="{7686A5AE-4CC1-6791-6DD5-DF4CEE44E22A}"/>
              </a:ext>
            </a:extLst>
          </p:cNvPr>
          <p:cNvSpPr/>
          <p:nvPr/>
        </p:nvSpPr>
        <p:spPr bwMode="auto">
          <a:xfrm>
            <a:off x="4376737" y="2609077"/>
            <a:ext cx="180975" cy="85725"/>
          </a:xfrm>
          <a:custGeom>
            <a:avLst/>
            <a:gdLst>
              <a:gd name="connsiteX0" fmla="*/ 0 w 180975"/>
              <a:gd name="connsiteY0" fmla="*/ 85725 h 85725"/>
              <a:gd name="connsiteX1" fmla="*/ 33337 w 180975"/>
              <a:gd name="connsiteY1" fmla="*/ 80963 h 85725"/>
              <a:gd name="connsiteX2" fmla="*/ 109537 w 180975"/>
              <a:gd name="connsiteY2" fmla="*/ 76200 h 85725"/>
              <a:gd name="connsiteX3" fmla="*/ 147637 w 180975"/>
              <a:gd name="connsiteY3" fmla="*/ 52388 h 85725"/>
              <a:gd name="connsiteX4" fmla="*/ 157162 w 180975"/>
              <a:gd name="connsiteY4" fmla="*/ 38100 h 85725"/>
              <a:gd name="connsiteX5" fmla="*/ 161925 w 180975"/>
              <a:gd name="connsiteY5" fmla="*/ 23813 h 85725"/>
              <a:gd name="connsiteX6" fmla="*/ 176212 w 180975"/>
              <a:gd name="connsiteY6" fmla="*/ 9525 h 85725"/>
              <a:gd name="connsiteX7" fmla="*/ 180975 w 180975"/>
              <a:gd name="connsiteY7"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85725">
                <a:moveTo>
                  <a:pt x="0" y="85725"/>
                </a:moveTo>
                <a:cubicBezTo>
                  <a:pt x="11112" y="84138"/>
                  <a:pt x="22154" y="81935"/>
                  <a:pt x="33337" y="80963"/>
                </a:cubicBezTo>
                <a:cubicBezTo>
                  <a:pt x="58691" y="78758"/>
                  <a:pt x="84369" y="79975"/>
                  <a:pt x="109537" y="76200"/>
                </a:cubicBezTo>
                <a:cubicBezTo>
                  <a:pt x="120432" y="74566"/>
                  <a:pt x="139962" y="58144"/>
                  <a:pt x="147637" y="52388"/>
                </a:cubicBezTo>
                <a:cubicBezTo>
                  <a:pt x="150812" y="47625"/>
                  <a:pt x="154602" y="43220"/>
                  <a:pt x="157162" y="38100"/>
                </a:cubicBezTo>
                <a:cubicBezTo>
                  <a:pt x="159407" y="33610"/>
                  <a:pt x="159140" y="27990"/>
                  <a:pt x="161925" y="23813"/>
                </a:cubicBezTo>
                <a:cubicBezTo>
                  <a:pt x="165661" y="18209"/>
                  <a:pt x="172005" y="14784"/>
                  <a:pt x="176212" y="9525"/>
                </a:cubicBezTo>
                <a:cubicBezTo>
                  <a:pt x="178430" y="6753"/>
                  <a:pt x="179387" y="3175"/>
                  <a:pt x="18097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32769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D2558-1438-49E9-D3CA-94DEBCF9C030}"/>
              </a:ext>
            </a:extLst>
          </p:cNvPr>
          <p:cNvPicPr>
            <a:picLocks noChangeAspect="1"/>
          </p:cNvPicPr>
          <p:nvPr/>
        </p:nvPicPr>
        <p:blipFill rotWithShape="1">
          <a:blip r:embed="rId3"/>
          <a:srcRect l="33333" t="25822" r="41438" b="40845"/>
          <a:stretch/>
        </p:blipFill>
        <p:spPr>
          <a:xfrm>
            <a:off x="5029200" y="133350"/>
            <a:ext cx="2534083" cy="3348204"/>
          </a:xfrm>
          <a:prstGeom prst="rect">
            <a:avLst/>
          </a:prstGeom>
        </p:spPr>
      </p:pic>
      <p:pic>
        <p:nvPicPr>
          <p:cNvPr id="7" name="Picture 6">
            <a:extLst>
              <a:ext uri="{FF2B5EF4-FFF2-40B4-BE49-F238E27FC236}">
                <a16:creationId xmlns:a16="http://schemas.microsoft.com/office/drawing/2014/main" id="{AF96A417-FE84-A895-971F-200EDFC13989}"/>
              </a:ext>
            </a:extLst>
          </p:cNvPr>
          <p:cNvPicPr>
            <a:picLocks noChangeAspect="1"/>
          </p:cNvPicPr>
          <p:nvPr/>
        </p:nvPicPr>
        <p:blipFill rotWithShape="1">
          <a:blip r:embed="rId4"/>
          <a:srcRect l="32108" t="33333" r="34559" b="29166"/>
          <a:stretch/>
        </p:blipFill>
        <p:spPr>
          <a:xfrm rot="5400000" flipV="1">
            <a:off x="1219633" y="-83819"/>
            <a:ext cx="3352800" cy="3771901"/>
          </a:xfrm>
          <a:prstGeom prst="rect">
            <a:avLst/>
          </a:prstGeom>
        </p:spPr>
      </p:pic>
      <p:sp>
        <p:nvSpPr>
          <p:cNvPr id="4" name="Notched Right Arrow 6">
            <a:extLst>
              <a:ext uri="{FF2B5EF4-FFF2-40B4-BE49-F238E27FC236}">
                <a16:creationId xmlns:a16="http://schemas.microsoft.com/office/drawing/2014/main" id="{4D63C177-1E15-A9B7-1C38-9D8131C8737B}"/>
              </a:ext>
            </a:extLst>
          </p:cNvPr>
          <p:cNvSpPr/>
          <p:nvPr/>
        </p:nvSpPr>
        <p:spPr bwMode="auto">
          <a:xfrm rot="13220464">
            <a:off x="3233594" y="2542354"/>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48A47CD8-1469-038E-3BBA-D47A0F430BCA}"/>
              </a:ext>
            </a:extLst>
          </p:cNvPr>
          <p:cNvSpPr txBox="1"/>
          <p:nvPr/>
        </p:nvSpPr>
        <p:spPr>
          <a:xfrm>
            <a:off x="3124991" y="2905463"/>
            <a:ext cx="1656993"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Tail sign</a:t>
            </a:r>
            <a:endParaRPr lang="en-US" sz="2400" dirty="0">
              <a:solidFill>
                <a:schemeClr val="bg1"/>
              </a:solidFill>
              <a:latin typeface="Calibri" pitchFamily="34" charset="0"/>
              <a:cs typeface="Calibri" pitchFamily="34" charset="0"/>
            </a:endParaRPr>
          </a:p>
        </p:txBody>
      </p:sp>
      <p:pic>
        <p:nvPicPr>
          <p:cNvPr id="9" name="Picture 8">
            <a:extLst>
              <a:ext uri="{FF2B5EF4-FFF2-40B4-BE49-F238E27FC236}">
                <a16:creationId xmlns:a16="http://schemas.microsoft.com/office/drawing/2014/main" id="{1EA59E86-0CED-7708-0C3B-2A12DEA21F5A}"/>
              </a:ext>
            </a:extLst>
          </p:cNvPr>
          <p:cNvPicPr>
            <a:picLocks noChangeAspect="1"/>
          </p:cNvPicPr>
          <p:nvPr/>
        </p:nvPicPr>
        <p:blipFill>
          <a:blip r:embed="rId5"/>
          <a:stretch>
            <a:fillRect/>
          </a:stretch>
        </p:blipFill>
        <p:spPr>
          <a:xfrm>
            <a:off x="76200" y="3572601"/>
            <a:ext cx="8991600" cy="708556"/>
          </a:xfrm>
          <a:prstGeom prst="rect">
            <a:avLst/>
          </a:prstGeom>
        </p:spPr>
      </p:pic>
      <p:sp>
        <p:nvSpPr>
          <p:cNvPr id="10" name="TextBox 9">
            <a:extLst>
              <a:ext uri="{FF2B5EF4-FFF2-40B4-BE49-F238E27FC236}">
                <a16:creationId xmlns:a16="http://schemas.microsoft.com/office/drawing/2014/main" id="{9492003B-9505-358B-FA9B-D27C5A445BA2}"/>
              </a:ext>
            </a:extLst>
          </p:cNvPr>
          <p:cNvSpPr txBox="1"/>
          <p:nvPr/>
        </p:nvSpPr>
        <p:spPr>
          <a:xfrm>
            <a:off x="2940866" y="4394297"/>
            <a:ext cx="6126934"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a:solidFill>
                  <a:schemeClr val="bg1"/>
                </a:solidFill>
                <a:latin typeface="Calibri" pitchFamily="34" charset="0"/>
                <a:cs typeface="Calibri" pitchFamily="34" charset="0"/>
              </a:rPr>
              <a:t>Bernardo et al. </a:t>
            </a:r>
            <a:r>
              <a:rPr lang="en-US" sz="2800" dirty="0">
                <a:solidFill>
                  <a:srgbClr val="FFC000"/>
                </a:solidFill>
                <a:latin typeface="Calibri" pitchFamily="34" charset="0"/>
                <a:cs typeface="Calibri" pitchFamily="34" charset="0"/>
              </a:rPr>
              <a:t>Prenatal Diagnosis 2015</a:t>
            </a:r>
          </a:p>
        </p:txBody>
      </p:sp>
    </p:spTree>
    <p:extLst>
      <p:ext uri="{BB962C8B-B14F-4D97-AF65-F5344CB8AC3E}">
        <p14:creationId xmlns:p14="http://schemas.microsoft.com/office/powerpoint/2010/main" val="3701646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B953F-DA62-FBAD-6615-F9CE2B39F7BD}"/>
              </a:ext>
            </a:extLst>
          </p:cNvPr>
          <p:cNvPicPr>
            <a:picLocks noChangeAspect="1"/>
          </p:cNvPicPr>
          <p:nvPr/>
        </p:nvPicPr>
        <p:blipFill rotWithShape="1">
          <a:blip r:embed="rId3"/>
          <a:srcRect l="15098" t="13333" r="14902" b="16666"/>
          <a:stretch/>
        </p:blipFill>
        <p:spPr>
          <a:xfrm>
            <a:off x="609601" y="800098"/>
            <a:ext cx="2781306" cy="2781304"/>
          </a:xfrm>
          <a:prstGeom prst="rect">
            <a:avLst/>
          </a:prstGeom>
          <a:ln>
            <a:solidFill>
              <a:schemeClr val="accent3">
                <a:lumMod val="95000"/>
              </a:schemeClr>
            </a:solidFill>
          </a:ln>
        </p:spPr>
      </p:pic>
      <p:pic>
        <p:nvPicPr>
          <p:cNvPr id="5" name="Picture 4">
            <a:extLst>
              <a:ext uri="{FF2B5EF4-FFF2-40B4-BE49-F238E27FC236}">
                <a16:creationId xmlns:a16="http://schemas.microsoft.com/office/drawing/2014/main" id="{B5156EAC-AEE8-A8D7-A723-F0E607DE748E}"/>
              </a:ext>
            </a:extLst>
          </p:cNvPr>
          <p:cNvPicPr>
            <a:picLocks noChangeAspect="1"/>
          </p:cNvPicPr>
          <p:nvPr/>
        </p:nvPicPr>
        <p:blipFill rotWithShape="1">
          <a:blip r:embed="rId4"/>
          <a:srcRect l="17949" t="23547" r="25640" b="22286"/>
          <a:stretch/>
        </p:blipFill>
        <p:spPr>
          <a:xfrm>
            <a:off x="3581400" y="800098"/>
            <a:ext cx="2354875" cy="2783035"/>
          </a:xfrm>
          <a:prstGeom prst="rect">
            <a:avLst/>
          </a:prstGeom>
          <a:ln>
            <a:solidFill>
              <a:schemeClr val="accent3">
                <a:lumMod val="95000"/>
              </a:schemeClr>
            </a:solidFill>
          </a:ln>
        </p:spPr>
      </p:pic>
      <p:pic>
        <p:nvPicPr>
          <p:cNvPr id="7" name="Picture 6">
            <a:extLst>
              <a:ext uri="{FF2B5EF4-FFF2-40B4-BE49-F238E27FC236}">
                <a16:creationId xmlns:a16="http://schemas.microsoft.com/office/drawing/2014/main" id="{05707A5A-3583-2337-7EB7-528C1CD83B02}"/>
              </a:ext>
            </a:extLst>
          </p:cNvPr>
          <p:cNvPicPr>
            <a:picLocks noChangeAspect="1"/>
          </p:cNvPicPr>
          <p:nvPr/>
        </p:nvPicPr>
        <p:blipFill rotWithShape="1">
          <a:blip r:embed="rId5"/>
          <a:srcRect l="13650" t="16667" r="19683" b="20833"/>
          <a:stretch/>
        </p:blipFill>
        <p:spPr>
          <a:xfrm>
            <a:off x="6198635" y="798365"/>
            <a:ext cx="2411965" cy="2783035"/>
          </a:xfrm>
          <a:prstGeom prst="rect">
            <a:avLst/>
          </a:prstGeom>
          <a:ln>
            <a:solidFill>
              <a:schemeClr val="accent3">
                <a:lumMod val="95000"/>
              </a:schemeClr>
            </a:solidFill>
          </a:ln>
        </p:spPr>
      </p:pic>
      <p:sp>
        <p:nvSpPr>
          <p:cNvPr id="2" name="TextBox 1">
            <a:extLst>
              <a:ext uri="{FF2B5EF4-FFF2-40B4-BE49-F238E27FC236}">
                <a16:creationId xmlns:a16="http://schemas.microsoft.com/office/drawing/2014/main" id="{67B44BCE-C044-476A-434B-2ED37A5AEFC7}"/>
              </a:ext>
            </a:extLst>
          </p:cNvPr>
          <p:cNvSpPr txBox="1"/>
          <p:nvPr/>
        </p:nvSpPr>
        <p:spPr>
          <a:xfrm>
            <a:off x="609601" y="4066403"/>
            <a:ext cx="998992"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11 d</a:t>
            </a:r>
          </a:p>
        </p:txBody>
      </p:sp>
      <p:sp>
        <p:nvSpPr>
          <p:cNvPr id="4" name="TextBox 3">
            <a:extLst>
              <a:ext uri="{FF2B5EF4-FFF2-40B4-BE49-F238E27FC236}">
                <a16:creationId xmlns:a16="http://schemas.microsoft.com/office/drawing/2014/main" id="{8EB916B1-A17C-B854-4AE2-6CCCF41A168B}"/>
              </a:ext>
            </a:extLst>
          </p:cNvPr>
          <p:cNvSpPr txBox="1"/>
          <p:nvPr/>
        </p:nvSpPr>
        <p:spPr>
          <a:xfrm>
            <a:off x="2102285" y="4091469"/>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sp>
        <p:nvSpPr>
          <p:cNvPr id="6" name="Notched Right Arrow 6">
            <a:extLst>
              <a:ext uri="{FF2B5EF4-FFF2-40B4-BE49-F238E27FC236}">
                <a16:creationId xmlns:a16="http://schemas.microsoft.com/office/drawing/2014/main" id="{F66C3B6F-F988-C4F3-AF76-AA075C27F5F3}"/>
              </a:ext>
            </a:extLst>
          </p:cNvPr>
          <p:cNvSpPr/>
          <p:nvPr/>
        </p:nvSpPr>
        <p:spPr bwMode="auto">
          <a:xfrm rot="13220464">
            <a:off x="1597644" y="2968158"/>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Notched Right Arrow 6">
            <a:extLst>
              <a:ext uri="{FF2B5EF4-FFF2-40B4-BE49-F238E27FC236}">
                <a16:creationId xmlns:a16="http://schemas.microsoft.com/office/drawing/2014/main" id="{9F7A2E18-8058-5CF0-37E2-88325400542D}"/>
              </a:ext>
            </a:extLst>
          </p:cNvPr>
          <p:cNvSpPr/>
          <p:nvPr/>
        </p:nvSpPr>
        <p:spPr bwMode="auto">
          <a:xfrm rot="5618010">
            <a:off x="1435622" y="1051274"/>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Notched Right Arrow 6">
            <a:extLst>
              <a:ext uri="{FF2B5EF4-FFF2-40B4-BE49-F238E27FC236}">
                <a16:creationId xmlns:a16="http://schemas.microsoft.com/office/drawing/2014/main" id="{4D98D47B-4415-C084-C891-A78A222B353F}"/>
              </a:ext>
            </a:extLst>
          </p:cNvPr>
          <p:cNvSpPr/>
          <p:nvPr/>
        </p:nvSpPr>
        <p:spPr bwMode="auto">
          <a:xfrm rot="5618010">
            <a:off x="2408823" y="1831828"/>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Notched Right Arrow 6">
            <a:extLst>
              <a:ext uri="{FF2B5EF4-FFF2-40B4-BE49-F238E27FC236}">
                <a16:creationId xmlns:a16="http://schemas.microsoft.com/office/drawing/2014/main" id="{6BC82821-07B0-3082-0D10-10CBE6B9FBB0}"/>
              </a:ext>
            </a:extLst>
          </p:cNvPr>
          <p:cNvSpPr/>
          <p:nvPr/>
        </p:nvSpPr>
        <p:spPr bwMode="auto">
          <a:xfrm rot="13787673">
            <a:off x="4007366" y="333533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Notched Right Arrow 6">
            <a:extLst>
              <a:ext uri="{FF2B5EF4-FFF2-40B4-BE49-F238E27FC236}">
                <a16:creationId xmlns:a16="http://schemas.microsoft.com/office/drawing/2014/main" id="{9526B261-94D5-0B43-AEB4-C68D376D45DD}"/>
              </a:ext>
            </a:extLst>
          </p:cNvPr>
          <p:cNvSpPr/>
          <p:nvPr/>
        </p:nvSpPr>
        <p:spPr bwMode="auto">
          <a:xfrm rot="13787673">
            <a:off x="7565346" y="336200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55038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5434EB-1110-D521-A259-9E59640A0009}"/>
              </a:ext>
            </a:extLst>
          </p:cNvPr>
          <p:cNvPicPr>
            <a:picLocks noChangeAspect="1"/>
          </p:cNvPicPr>
          <p:nvPr/>
        </p:nvPicPr>
        <p:blipFill rotWithShape="1">
          <a:blip r:embed="rId3"/>
          <a:srcRect l="13972" t="8333" r="6863" b="16667"/>
          <a:stretch/>
        </p:blipFill>
        <p:spPr>
          <a:xfrm>
            <a:off x="83075" y="1047750"/>
            <a:ext cx="2815167" cy="2667000"/>
          </a:xfrm>
          <a:prstGeom prst="rect">
            <a:avLst/>
          </a:prstGeom>
          <a:ln>
            <a:solidFill>
              <a:schemeClr val="accent3">
                <a:lumMod val="95000"/>
              </a:schemeClr>
            </a:solidFill>
          </a:ln>
        </p:spPr>
      </p:pic>
      <p:pic>
        <p:nvPicPr>
          <p:cNvPr id="5" name="Picture 4">
            <a:extLst>
              <a:ext uri="{FF2B5EF4-FFF2-40B4-BE49-F238E27FC236}">
                <a16:creationId xmlns:a16="http://schemas.microsoft.com/office/drawing/2014/main" id="{8AE34279-50BC-E002-59D8-F9BC60610FB4}"/>
              </a:ext>
            </a:extLst>
          </p:cNvPr>
          <p:cNvPicPr>
            <a:picLocks noChangeAspect="1"/>
          </p:cNvPicPr>
          <p:nvPr/>
        </p:nvPicPr>
        <p:blipFill rotWithShape="1">
          <a:blip r:embed="rId4"/>
          <a:srcRect l="10893" t="8333" r="1607" b="12500"/>
          <a:stretch/>
        </p:blipFill>
        <p:spPr>
          <a:xfrm>
            <a:off x="6113186" y="1045352"/>
            <a:ext cx="2947739" cy="2667000"/>
          </a:xfrm>
          <a:prstGeom prst="rect">
            <a:avLst/>
          </a:prstGeom>
          <a:ln>
            <a:solidFill>
              <a:schemeClr val="accent3">
                <a:lumMod val="95000"/>
              </a:schemeClr>
            </a:solidFill>
          </a:ln>
        </p:spPr>
      </p:pic>
      <p:pic>
        <p:nvPicPr>
          <p:cNvPr id="7" name="Picture 6">
            <a:extLst>
              <a:ext uri="{FF2B5EF4-FFF2-40B4-BE49-F238E27FC236}">
                <a16:creationId xmlns:a16="http://schemas.microsoft.com/office/drawing/2014/main" id="{57BCC710-6E9C-2055-C879-8280AE13AF32}"/>
              </a:ext>
            </a:extLst>
          </p:cNvPr>
          <p:cNvPicPr>
            <a:picLocks noChangeAspect="1"/>
          </p:cNvPicPr>
          <p:nvPr/>
        </p:nvPicPr>
        <p:blipFill rotWithShape="1">
          <a:blip r:embed="rId5"/>
          <a:srcRect l="5065" t="7108" r="3902" b="9558"/>
          <a:stretch/>
        </p:blipFill>
        <p:spPr>
          <a:xfrm>
            <a:off x="2971800" y="1045352"/>
            <a:ext cx="3067051" cy="2667000"/>
          </a:xfrm>
          <a:prstGeom prst="rect">
            <a:avLst/>
          </a:prstGeom>
          <a:ln>
            <a:solidFill>
              <a:schemeClr val="accent3">
                <a:lumMod val="95000"/>
              </a:schemeClr>
            </a:solidFill>
          </a:ln>
        </p:spPr>
      </p:pic>
      <p:sp>
        <p:nvSpPr>
          <p:cNvPr id="2" name="TextBox 1">
            <a:extLst>
              <a:ext uri="{FF2B5EF4-FFF2-40B4-BE49-F238E27FC236}">
                <a16:creationId xmlns:a16="http://schemas.microsoft.com/office/drawing/2014/main" id="{C5B61D66-B2BB-3CE2-F78C-25597AE0C847}"/>
              </a:ext>
            </a:extLst>
          </p:cNvPr>
          <p:cNvSpPr txBox="1"/>
          <p:nvPr/>
        </p:nvSpPr>
        <p:spPr>
          <a:xfrm>
            <a:off x="2102285" y="4405018"/>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sp>
        <p:nvSpPr>
          <p:cNvPr id="4" name="TextBox 3">
            <a:extLst>
              <a:ext uri="{FF2B5EF4-FFF2-40B4-BE49-F238E27FC236}">
                <a16:creationId xmlns:a16="http://schemas.microsoft.com/office/drawing/2014/main" id="{D47F5F11-14DF-0FA0-CCC5-27FFD16696F2}"/>
              </a:ext>
            </a:extLst>
          </p:cNvPr>
          <p:cNvSpPr txBox="1"/>
          <p:nvPr/>
        </p:nvSpPr>
        <p:spPr>
          <a:xfrm>
            <a:off x="1171029" y="357482"/>
            <a:ext cx="764953"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1 d</a:t>
            </a:r>
          </a:p>
        </p:txBody>
      </p:sp>
      <p:sp>
        <p:nvSpPr>
          <p:cNvPr id="6" name="TextBox 5">
            <a:extLst>
              <a:ext uri="{FF2B5EF4-FFF2-40B4-BE49-F238E27FC236}">
                <a16:creationId xmlns:a16="http://schemas.microsoft.com/office/drawing/2014/main" id="{31B29660-B052-B32D-8AE2-7C6D0DEEF60E}"/>
              </a:ext>
            </a:extLst>
          </p:cNvPr>
          <p:cNvSpPr txBox="1"/>
          <p:nvPr/>
        </p:nvSpPr>
        <p:spPr>
          <a:xfrm>
            <a:off x="7221410" y="319979"/>
            <a:ext cx="731290"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2 y</a:t>
            </a:r>
          </a:p>
        </p:txBody>
      </p:sp>
      <p:sp>
        <p:nvSpPr>
          <p:cNvPr id="8" name="Notched Right Arrow 6">
            <a:extLst>
              <a:ext uri="{FF2B5EF4-FFF2-40B4-BE49-F238E27FC236}">
                <a16:creationId xmlns:a16="http://schemas.microsoft.com/office/drawing/2014/main" id="{1DE8AF61-394C-3282-BACB-0806C5015BF6}"/>
              </a:ext>
            </a:extLst>
          </p:cNvPr>
          <p:cNvSpPr/>
          <p:nvPr/>
        </p:nvSpPr>
        <p:spPr bwMode="auto">
          <a:xfrm rot="17390889">
            <a:off x="339660" y="335802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Notched Right Arrow 6">
            <a:extLst>
              <a:ext uri="{FF2B5EF4-FFF2-40B4-BE49-F238E27FC236}">
                <a16:creationId xmlns:a16="http://schemas.microsoft.com/office/drawing/2014/main" id="{7B4E9CDD-4020-BC73-D3F5-F24A6298B8FB}"/>
              </a:ext>
            </a:extLst>
          </p:cNvPr>
          <p:cNvSpPr/>
          <p:nvPr/>
        </p:nvSpPr>
        <p:spPr bwMode="auto">
          <a:xfrm rot="3824742">
            <a:off x="3361185" y="152170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Notched Right Arrow 6">
            <a:extLst>
              <a:ext uri="{FF2B5EF4-FFF2-40B4-BE49-F238E27FC236}">
                <a16:creationId xmlns:a16="http://schemas.microsoft.com/office/drawing/2014/main" id="{FE89637B-8092-70F4-1ACA-563F8BACDC86}"/>
              </a:ext>
            </a:extLst>
          </p:cNvPr>
          <p:cNvSpPr/>
          <p:nvPr/>
        </p:nvSpPr>
        <p:spPr bwMode="auto">
          <a:xfrm rot="15882662">
            <a:off x="6611304" y="3113438"/>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Notched Right Arrow 6">
            <a:extLst>
              <a:ext uri="{FF2B5EF4-FFF2-40B4-BE49-F238E27FC236}">
                <a16:creationId xmlns:a16="http://schemas.microsoft.com/office/drawing/2014/main" id="{BFB22258-CDB4-BCFB-C3BF-1D04FF5936EF}"/>
              </a:ext>
            </a:extLst>
          </p:cNvPr>
          <p:cNvSpPr/>
          <p:nvPr/>
        </p:nvSpPr>
        <p:spPr bwMode="auto">
          <a:xfrm rot="15882662">
            <a:off x="7934445" y="360753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40532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10" grpId="0" animBg="1"/>
      <p:bldP spid="10" grpId="1" animBg="1"/>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C5B12-DB6F-4899-36CD-03411C645478}"/>
              </a:ext>
            </a:extLst>
          </p:cNvPr>
          <p:cNvPicPr>
            <a:picLocks noChangeAspect="1"/>
          </p:cNvPicPr>
          <p:nvPr/>
        </p:nvPicPr>
        <p:blipFill rotWithShape="1">
          <a:blip r:embed="rId2"/>
          <a:srcRect t="9069"/>
          <a:stretch/>
        </p:blipFill>
        <p:spPr>
          <a:xfrm>
            <a:off x="762000" y="210165"/>
            <a:ext cx="3450568" cy="3325093"/>
          </a:xfrm>
          <a:prstGeom prst="rect">
            <a:avLst/>
          </a:prstGeom>
        </p:spPr>
      </p:pic>
      <p:pic>
        <p:nvPicPr>
          <p:cNvPr id="5" name="Picture 4">
            <a:extLst>
              <a:ext uri="{FF2B5EF4-FFF2-40B4-BE49-F238E27FC236}">
                <a16:creationId xmlns:a16="http://schemas.microsoft.com/office/drawing/2014/main" id="{B9601E04-7F6D-25DD-B298-DACB7BD16D14}"/>
              </a:ext>
            </a:extLst>
          </p:cNvPr>
          <p:cNvPicPr>
            <a:picLocks noChangeAspect="1"/>
          </p:cNvPicPr>
          <p:nvPr/>
        </p:nvPicPr>
        <p:blipFill rotWithShape="1">
          <a:blip r:embed="rId3"/>
          <a:srcRect l="6835" r="10127"/>
          <a:stretch/>
        </p:blipFill>
        <p:spPr>
          <a:xfrm>
            <a:off x="5105400" y="209550"/>
            <a:ext cx="2667000" cy="3325618"/>
          </a:xfrm>
          <a:prstGeom prst="rect">
            <a:avLst/>
          </a:prstGeom>
        </p:spPr>
      </p:pic>
      <p:sp>
        <p:nvSpPr>
          <p:cNvPr id="6" name="TextBox 5">
            <a:extLst>
              <a:ext uri="{FF2B5EF4-FFF2-40B4-BE49-F238E27FC236}">
                <a16:creationId xmlns:a16="http://schemas.microsoft.com/office/drawing/2014/main" id="{75940254-1A61-BFAA-DC16-8A1CED6964CE}"/>
              </a:ext>
            </a:extLst>
          </p:cNvPr>
          <p:cNvSpPr txBox="1"/>
          <p:nvPr/>
        </p:nvSpPr>
        <p:spPr>
          <a:xfrm>
            <a:off x="3048000" y="4552950"/>
            <a:ext cx="5582427" cy="43088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2800" dirty="0" err="1">
                <a:solidFill>
                  <a:schemeClr val="bg1"/>
                </a:solidFill>
                <a:latin typeface="Calibri" pitchFamily="34" charset="0"/>
                <a:cs typeface="Calibri" pitchFamily="34" charset="0"/>
              </a:rPr>
              <a:t>Spennato</a:t>
            </a:r>
            <a:r>
              <a:rPr lang="en-US" sz="2800" dirty="0">
                <a:solidFill>
                  <a:schemeClr val="bg1"/>
                </a:solidFill>
                <a:latin typeface="Calibri" pitchFamily="34" charset="0"/>
                <a:cs typeface="Calibri" pitchFamily="34" charset="0"/>
              </a:rPr>
              <a:t> et al. </a:t>
            </a:r>
            <a:r>
              <a:rPr lang="en-US" sz="2800" dirty="0">
                <a:solidFill>
                  <a:srgbClr val="FFC000"/>
                </a:solidFill>
                <a:latin typeface="Calibri" pitchFamily="34" charset="0"/>
                <a:cs typeface="Calibri" pitchFamily="34" charset="0"/>
              </a:rPr>
              <a:t>Childs </a:t>
            </a:r>
            <a:r>
              <a:rPr lang="en-US" sz="2800" dirty="0" err="1">
                <a:solidFill>
                  <a:srgbClr val="FFC000"/>
                </a:solidFill>
                <a:latin typeface="Calibri" pitchFamily="34" charset="0"/>
                <a:cs typeface="Calibri" pitchFamily="34" charset="0"/>
              </a:rPr>
              <a:t>Nerv</a:t>
            </a:r>
            <a:r>
              <a:rPr lang="en-US" sz="2800" dirty="0">
                <a:solidFill>
                  <a:srgbClr val="FFC000"/>
                </a:solidFill>
                <a:latin typeface="Calibri" pitchFamily="34" charset="0"/>
                <a:cs typeface="Calibri" pitchFamily="34" charset="0"/>
              </a:rPr>
              <a:t> Syst 2011</a:t>
            </a:r>
          </a:p>
        </p:txBody>
      </p:sp>
      <p:pic>
        <p:nvPicPr>
          <p:cNvPr id="8" name="Picture 7">
            <a:extLst>
              <a:ext uri="{FF2B5EF4-FFF2-40B4-BE49-F238E27FC236}">
                <a16:creationId xmlns:a16="http://schemas.microsoft.com/office/drawing/2014/main" id="{B5B549B8-BA35-3722-6324-124F76E5CA50}"/>
              </a:ext>
            </a:extLst>
          </p:cNvPr>
          <p:cNvPicPr>
            <a:picLocks noChangeAspect="1"/>
          </p:cNvPicPr>
          <p:nvPr/>
        </p:nvPicPr>
        <p:blipFill>
          <a:blip r:embed="rId4"/>
          <a:stretch>
            <a:fillRect/>
          </a:stretch>
        </p:blipFill>
        <p:spPr>
          <a:xfrm>
            <a:off x="513573" y="3724238"/>
            <a:ext cx="8116854" cy="639550"/>
          </a:xfrm>
          <a:prstGeom prst="rect">
            <a:avLst/>
          </a:prstGeom>
        </p:spPr>
      </p:pic>
      <p:sp>
        <p:nvSpPr>
          <p:cNvPr id="2" name="TextBox 1">
            <a:extLst>
              <a:ext uri="{FF2B5EF4-FFF2-40B4-BE49-F238E27FC236}">
                <a16:creationId xmlns:a16="http://schemas.microsoft.com/office/drawing/2014/main" id="{004817C7-FCA1-2054-57BD-CED5442C1D71}"/>
              </a:ext>
            </a:extLst>
          </p:cNvPr>
          <p:cNvSpPr txBox="1"/>
          <p:nvPr/>
        </p:nvSpPr>
        <p:spPr>
          <a:xfrm>
            <a:off x="2399577" y="1675480"/>
            <a:ext cx="1098249" cy="30777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2000" dirty="0">
                <a:solidFill>
                  <a:schemeClr val="bg1"/>
                </a:solidFill>
                <a:latin typeface="Calibri" pitchFamily="34" charset="0"/>
                <a:cs typeface="Calibri" pitchFamily="34" charset="0"/>
              </a:rPr>
              <a:t>Cyst wall</a:t>
            </a:r>
            <a:endParaRPr lang="en-US" sz="1400" dirty="0">
              <a:solidFill>
                <a:schemeClr val="bg1"/>
              </a:solidFill>
              <a:latin typeface="Calibri" pitchFamily="34" charset="0"/>
              <a:cs typeface="Calibri" pitchFamily="34" charset="0"/>
            </a:endParaRPr>
          </a:p>
        </p:txBody>
      </p:sp>
      <p:sp>
        <p:nvSpPr>
          <p:cNvPr id="4" name="TextBox 3">
            <a:extLst>
              <a:ext uri="{FF2B5EF4-FFF2-40B4-BE49-F238E27FC236}">
                <a16:creationId xmlns:a16="http://schemas.microsoft.com/office/drawing/2014/main" id="{B2643283-0D7A-BAE8-7B9B-92C7018AB99C}"/>
              </a:ext>
            </a:extLst>
          </p:cNvPr>
          <p:cNvSpPr txBox="1"/>
          <p:nvPr/>
        </p:nvSpPr>
        <p:spPr>
          <a:xfrm>
            <a:off x="2057400" y="209549"/>
            <a:ext cx="684355" cy="30777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2000" dirty="0">
                <a:solidFill>
                  <a:schemeClr val="bg1"/>
                </a:solidFill>
                <a:latin typeface="Calibri" pitchFamily="34" charset="0"/>
                <a:cs typeface="Calibri" pitchFamily="34" charset="0"/>
              </a:rPr>
              <a:t>Dura</a:t>
            </a:r>
            <a:endParaRPr lang="en-US" sz="1400" dirty="0">
              <a:solidFill>
                <a:schemeClr val="bg1"/>
              </a:solidFill>
              <a:latin typeface="Calibri" pitchFamily="34" charset="0"/>
              <a:cs typeface="Calibri" pitchFamily="34" charset="0"/>
            </a:endParaRPr>
          </a:p>
        </p:txBody>
      </p:sp>
      <p:sp>
        <p:nvSpPr>
          <p:cNvPr id="9" name="TextBox 8">
            <a:extLst>
              <a:ext uri="{FF2B5EF4-FFF2-40B4-BE49-F238E27FC236}">
                <a16:creationId xmlns:a16="http://schemas.microsoft.com/office/drawing/2014/main" id="{3C351518-1028-A41C-DAC1-D5F3E304617B}"/>
              </a:ext>
            </a:extLst>
          </p:cNvPr>
          <p:cNvSpPr txBox="1"/>
          <p:nvPr/>
        </p:nvSpPr>
        <p:spPr>
          <a:xfrm>
            <a:off x="5257800" y="1872359"/>
            <a:ext cx="481222" cy="30777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2000" dirty="0">
                <a:solidFill>
                  <a:schemeClr val="bg1"/>
                </a:solidFill>
                <a:latin typeface="Calibri" pitchFamily="34" charset="0"/>
                <a:cs typeface="Calibri" pitchFamily="34" charset="0"/>
              </a:rPr>
              <a:t>CH</a:t>
            </a:r>
            <a:endParaRPr lang="en-US" sz="1400" dirty="0">
              <a:solidFill>
                <a:schemeClr val="bg1"/>
              </a:solidFill>
              <a:latin typeface="Calibri" pitchFamily="34" charset="0"/>
              <a:cs typeface="Calibri" pitchFamily="34" charset="0"/>
            </a:endParaRPr>
          </a:p>
        </p:txBody>
      </p:sp>
      <p:sp>
        <p:nvSpPr>
          <p:cNvPr id="10" name="TextBox 9">
            <a:extLst>
              <a:ext uri="{FF2B5EF4-FFF2-40B4-BE49-F238E27FC236}">
                <a16:creationId xmlns:a16="http://schemas.microsoft.com/office/drawing/2014/main" id="{A8755F2F-B1D2-F502-ECF9-D9E9E5A43D20}"/>
              </a:ext>
            </a:extLst>
          </p:cNvPr>
          <p:cNvSpPr txBox="1"/>
          <p:nvPr/>
        </p:nvSpPr>
        <p:spPr>
          <a:xfrm>
            <a:off x="6858000" y="2274016"/>
            <a:ext cx="481222" cy="307777"/>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2000" dirty="0">
                <a:solidFill>
                  <a:schemeClr val="bg1"/>
                </a:solidFill>
                <a:latin typeface="Calibri" pitchFamily="34" charset="0"/>
                <a:cs typeface="Calibri" pitchFamily="34" charset="0"/>
              </a:rPr>
              <a:t>CH</a:t>
            </a:r>
            <a:endParaRPr lang="en-US" sz="1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45072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Nothing to disclose</a:t>
            </a:r>
          </a:p>
        </p:txBody>
      </p:sp>
    </p:spTree>
    <p:extLst>
      <p:ext uri="{BB962C8B-B14F-4D97-AF65-F5344CB8AC3E}">
        <p14:creationId xmlns:p14="http://schemas.microsoft.com/office/powerpoint/2010/main" val="42723128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E41D6-D8E4-3270-E048-C79E566AFA61}"/>
              </a:ext>
            </a:extLst>
          </p:cNvPr>
          <p:cNvPicPr>
            <a:picLocks noChangeAspect="1"/>
          </p:cNvPicPr>
          <p:nvPr/>
        </p:nvPicPr>
        <p:blipFill rotWithShape="1">
          <a:blip r:embed="rId3"/>
          <a:srcRect l="12939" t="22560" r="20395" b="21189"/>
          <a:stretch/>
        </p:blipFill>
        <p:spPr>
          <a:xfrm>
            <a:off x="1206738" y="325867"/>
            <a:ext cx="2559258" cy="2159374"/>
          </a:xfrm>
          <a:prstGeom prst="rect">
            <a:avLst/>
          </a:prstGeom>
          <a:ln>
            <a:solidFill>
              <a:schemeClr val="accent3">
                <a:lumMod val="95000"/>
              </a:schemeClr>
            </a:solidFill>
          </a:ln>
        </p:spPr>
      </p:pic>
      <p:pic>
        <p:nvPicPr>
          <p:cNvPr id="5" name="Picture 4">
            <a:extLst>
              <a:ext uri="{FF2B5EF4-FFF2-40B4-BE49-F238E27FC236}">
                <a16:creationId xmlns:a16="http://schemas.microsoft.com/office/drawing/2014/main" id="{BC4C88A1-9D0D-8F69-80C8-774B52560098}"/>
              </a:ext>
            </a:extLst>
          </p:cNvPr>
          <p:cNvPicPr>
            <a:picLocks noChangeAspect="1"/>
          </p:cNvPicPr>
          <p:nvPr/>
        </p:nvPicPr>
        <p:blipFill rotWithShape="1">
          <a:blip r:embed="rId4"/>
          <a:srcRect l="12500" t="8333" r="8333" b="20833"/>
          <a:stretch/>
        </p:blipFill>
        <p:spPr>
          <a:xfrm>
            <a:off x="1206738" y="2554441"/>
            <a:ext cx="2559258" cy="2289862"/>
          </a:xfrm>
          <a:prstGeom prst="rect">
            <a:avLst/>
          </a:prstGeom>
          <a:ln>
            <a:solidFill>
              <a:schemeClr val="accent3">
                <a:lumMod val="95000"/>
              </a:schemeClr>
            </a:solidFill>
          </a:ln>
        </p:spPr>
      </p:pic>
      <p:pic>
        <p:nvPicPr>
          <p:cNvPr id="7" name="Picture 6">
            <a:extLst>
              <a:ext uri="{FF2B5EF4-FFF2-40B4-BE49-F238E27FC236}">
                <a16:creationId xmlns:a16="http://schemas.microsoft.com/office/drawing/2014/main" id="{DF47F74B-7A93-BAA9-2AE7-7F3087C334CF}"/>
              </a:ext>
            </a:extLst>
          </p:cNvPr>
          <p:cNvPicPr>
            <a:picLocks noChangeAspect="1"/>
          </p:cNvPicPr>
          <p:nvPr/>
        </p:nvPicPr>
        <p:blipFill rotWithShape="1">
          <a:blip r:embed="rId5"/>
          <a:srcRect l="21827" t="17928" r="22581" b="17489"/>
          <a:stretch/>
        </p:blipFill>
        <p:spPr>
          <a:xfrm>
            <a:off x="5010220" y="123040"/>
            <a:ext cx="2033337" cy="2362201"/>
          </a:xfrm>
          <a:prstGeom prst="rect">
            <a:avLst/>
          </a:prstGeom>
          <a:ln>
            <a:solidFill>
              <a:schemeClr val="accent3">
                <a:lumMod val="95000"/>
              </a:schemeClr>
            </a:solidFill>
          </a:ln>
        </p:spPr>
      </p:pic>
      <p:pic>
        <p:nvPicPr>
          <p:cNvPr id="9" name="Picture 8">
            <a:extLst>
              <a:ext uri="{FF2B5EF4-FFF2-40B4-BE49-F238E27FC236}">
                <a16:creationId xmlns:a16="http://schemas.microsoft.com/office/drawing/2014/main" id="{45C6AD4C-DD1B-60BE-6ED3-A466F1E00AA5}"/>
              </a:ext>
            </a:extLst>
          </p:cNvPr>
          <p:cNvPicPr>
            <a:picLocks noChangeAspect="1"/>
          </p:cNvPicPr>
          <p:nvPr/>
        </p:nvPicPr>
        <p:blipFill rotWithShape="1">
          <a:blip r:embed="rId6"/>
          <a:srcRect l="15776" t="17851" r="14480" b="18815"/>
          <a:stretch/>
        </p:blipFill>
        <p:spPr>
          <a:xfrm>
            <a:off x="5010220" y="2658260"/>
            <a:ext cx="2033337" cy="2272553"/>
          </a:xfrm>
          <a:prstGeom prst="rect">
            <a:avLst/>
          </a:prstGeom>
          <a:ln>
            <a:solidFill>
              <a:schemeClr val="accent3">
                <a:lumMod val="95000"/>
              </a:schemeClr>
            </a:solidFill>
          </a:ln>
        </p:spPr>
      </p:pic>
      <p:sp>
        <p:nvSpPr>
          <p:cNvPr id="2" name="TextBox 1">
            <a:extLst>
              <a:ext uri="{FF2B5EF4-FFF2-40B4-BE49-F238E27FC236}">
                <a16:creationId xmlns:a16="http://schemas.microsoft.com/office/drawing/2014/main" id="{94CF1DE1-04E5-92AF-1BDD-5663F8BBA765}"/>
              </a:ext>
            </a:extLst>
          </p:cNvPr>
          <p:cNvSpPr txBox="1"/>
          <p:nvPr/>
        </p:nvSpPr>
        <p:spPr>
          <a:xfrm>
            <a:off x="4002680" y="1124883"/>
            <a:ext cx="764953"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square" tIns="0" bIns="0">
            <a:spAutoFit/>
          </a:bodyPr>
          <a:lstStyle/>
          <a:p>
            <a:pPr algn="ctr">
              <a:defRPr/>
            </a:pPr>
            <a:r>
              <a:rPr lang="en-US" sz="3600" dirty="0">
                <a:solidFill>
                  <a:srgbClr val="FFFF00"/>
                </a:solidFill>
                <a:latin typeface="Calibri" pitchFamily="34" charset="0"/>
                <a:cs typeface="Calibri" pitchFamily="34" charset="0"/>
              </a:rPr>
              <a:t>1 d</a:t>
            </a:r>
          </a:p>
        </p:txBody>
      </p:sp>
      <p:sp>
        <p:nvSpPr>
          <p:cNvPr id="4" name="TextBox 3">
            <a:extLst>
              <a:ext uri="{FF2B5EF4-FFF2-40B4-BE49-F238E27FC236}">
                <a16:creationId xmlns:a16="http://schemas.microsoft.com/office/drawing/2014/main" id="{44F43EB0-181E-7DC9-E723-FBFFC3988E84}"/>
              </a:ext>
            </a:extLst>
          </p:cNvPr>
          <p:cNvSpPr txBox="1"/>
          <p:nvPr/>
        </p:nvSpPr>
        <p:spPr>
          <a:xfrm>
            <a:off x="3918876" y="3422373"/>
            <a:ext cx="938463"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square" tIns="0" bIns="0">
            <a:spAutoFit/>
          </a:bodyPr>
          <a:lstStyle/>
          <a:p>
            <a:pPr algn="ctr">
              <a:defRPr/>
            </a:pPr>
            <a:r>
              <a:rPr lang="en-US" sz="3600" dirty="0">
                <a:solidFill>
                  <a:srgbClr val="FFFF00"/>
                </a:solidFill>
                <a:latin typeface="Calibri" pitchFamily="34" charset="0"/>
                <a:cs typeface="Calibri" pitchFamily="34" charset="0"/>
              </a:rPr>
              <a:t>4 m</a:t>
            </a:r>
          </a:p>
        </p:txBody>
      </p:sp>
    </p:spTree>
    <p:extLst>
      <p:ext uri="{BB962C8B-B14F-4D97-AF65-F5344CB8AC3E}">
        <p14:creationId xmlns:p14="http://schemas.microsoft.com/office/powerpoint/2010/main" val="1583135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C88A1-9D0D-8F69-80C8-774B52560098}"/>
              </a:ext>
            </a:extLst>
          </p:cNvPr>
          <p:cNvPicPr>
            <a:picLocks noChangeAspect="1"/>
          </p:cNvPicPr>
          <p:nvPr/>
        </p:nvPicPr>
        <p:blipFill rotWithShape="1">
          <a:blip r:embed="rId3"/>
          <a:srcRect l="12500" t="8333" r="8333" b="20833"/>
          <a:stretch/>
        </p:blipFill>
        <p:spPr>
          <a:xfrm>
            <a:off x="1206738" y="2554441"/>
            <a:ext cx="2559258" cy="2289862"/>
          </a:xfrm>
          <a:prstGeom prst="rect">
            <a:avLst/>
          </a:prstGeom>
          <a:ln>
            <a:solidFill>
              <a:schemeClr val="accent3">
                <a:lumMod val="95000"/>
              </a:schemeClr>
            </a:solidFill>
          </a:ln>
        </p:spPr>
      </p:pic>
      <p:sp>
        <p:nvSpPr>
          <p:cNvPr id="6" name="Notched Right Arrow 6">
            <a:extLst>
              <a:ext uri="{FF2B5EF4-FFF2-40B4-BE49-F238E27FC236}">
                <a16:creationId xmlns:a16="http://schemas.microsoft.com/office/drawing/2014/main" id="{23D07EAF-E97F-17C5-8F2A-018EEE1DFF6B}"/>
              </a:ext>
            </a:extLst>
          </p:cNvPr>
          <p:cNvSpPr/>
          <p:nvPr/>
        </p:nvSpPr>
        <p:spPr bwMode="auto">
          <a:xfrm rot="13787673">
            <a:off x="4945188" y="4230853"/>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97511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
                                        </p:tgtEl>
                                      </p:cBhvr>
                                      <p:by x="150000" y="150000"/>
                                    </p:animScale>
                                  </p:childTnLst>
                                </p:cTn>
                              </p:par>
                              <p:par>
                                <p:cTn id="7" presetID="56" presetClass="path" presetSubtype="0" accel="50000" decel="50000" fill="hold" nodeType="withEffect">
                                  <p:stCondLst>
                                    <p:cond delay="0"/>
                                  </p:stCondLst>
                                  <p:childTnLst>
                                    <p:animMotion origin="layout" path="M 0 0 L 0.25 -0.25 E" pathEditMode="relative" ptsTypes="">
                                      <p:cBhvr>
                                        <p:cTn id="8" dur="500" fill="hold"/>
                                        <p:tgtEl>
                                          <p:spTgt spid="5"/>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8E95A-6EEC-4353-2CA7-45320C6387FF}"/>
              </a:ext>
            </a:extLst>
          </p:cNvPr>
          <p:cNvPicPr>
            <a:picLocks noChangeAspect="1"/>
          </p:cNvPicPr>
          <p:nvPr/>
        </p:nvPicPr>
        <p:blipFill rotWithShape="1">
          <a:blip r:embed="rId3"/>
          <a:srcRect l="12500" t="8333" r="6250" b="16667"/>
          <a:stretch/>
        </p:blipFill>
        <p:spPr>
          <a:xfrm>
            <a:off x="527050" y="133350"/>
            <a:ext cx="4044950" cy="3733800"/>
          </a:xfrm>
          <a:prstGeom prst="rect">
            <a:avLst/>
          </a:prstGeom>
        </p:spPr>
      </p:pic>
      <p:sp>
        <p:nvSpPr>
          <p:cNvPr id="2" name="TextBox 1">
            <a:extLst>
              <a:ext uri="{FF2B5EF4-FFF2-40B4-BE49-F238E27FC236}">
                <a16:creationId xmlns:a16="http://schemas.microsoft.com/office/drawing/2014/main" id="{1C25B0BB-040F-63D5-F5C4-2C909D01F9B3}"/>
              </a:ext>
            </a:extLst>
          </p:cNvPr>
          <p:cNvSpPr txBox="1"/>
          <p:nvPr/>
        </p:nvSpPr>
        <p:spPr>
          <a:xfrm>
            <a:off x="626433" y="4066403"/>
            <a:ext cx="96532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18 y</a:t>
            </a:r>
          </a:p>
        </p:txBody>
      </p:sp>
      <p:sp>
        <p:nvSpPr>
          <p:cNvPr id="4" name="TextBox 3">
            <a:extLst>
              <a:ext uri="{FF2B5EF4-FFF2-40B4-BE49-F238E27FC236}">
                <a16:creationId xmlns:a16="http://schemas.microsoft.com/office/drawing/2014/main" id="{8E7A0DB4-ACA3-22B5-0C58-6AD708574B86}"/>
              </a:ext>
            </a:extLst>
          </p:cNvPr>
          <p:cNvSpPr txBox="1"/>
          <p:nvPr/>
        </p:nvSpPr>
        <p:spPr>
          <a:xfrm>
            <a:off x="2102285" y="4091469"/>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pic>
        <p:nvPicPr>
          <p:cNvPr id="5" name="Picture 4">
            <a:extLst>
              <a:ext uri="{FF2B5EF4-FFF2-40B4-BE49-F238E27FC236}">
                <a16:creationId xmlns:a16="http://schemas.microsoft.com/office/drawing/2014/main" id="{6414EB7B-2555-5CEF-D627-A31B8E6FD71D}"/>
              </a:ext>
            </a:extLst>
          </p:cNvPr>
          <p:cNvPicPr>
            <a:picLocks noChangeAspect="1"/>
          </p:cNvPicPr>
          <p:nvPr/>
        </p:nvPicPr>
        <p:blipFill rotWithShape="1">
          <a:blip r:embed="rId4"/>
          <a:srcRect l="9868" t="6846" r="6798" b="13140"/>
          <a:stretch/>
        </p:blipFill>
        <p:spPr>
          <a:xfrm>
            <a:off x="4721865" y="133350"/>
            <a:ext cx="3888735" cy="3733800"/>
          </a:xfrm>
          <a:prstGeom prst="rect">
            <a:avLst/>
          </a:prstGeom>
        </p:spPr>
      </p:pic>
    </p:spTree>
    <p:extLst>
      <p:ext uri="{BB962C8B-B14F-4D97-AF65-F5344CB8AC3E}">
        <p14:creationId xmlns:p14="http://schemas.microsoft.com/office/powerpoint/2010/main" val="245415077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0657A-0F40-41C9-E7A4-8EE2307E8DC9}"/>
              </a:ext>
            </a:extLst>
          </p:cNvPr>
          <p:cNvPicPr>
            <a:picLocks noChangeAspect="1"/>
          </p:cNvPicPr>
          <p:nvPr/>
        </p:nvPicPr>
        <p:blipFill rotWithShape="1">
          <a:blip r:embed="rId2"/>
          <a:srcRect b="4167"/>
          <a:stretch/>
        </p:blipFill>
        <p:spPr>
          <a:xfrm>
            <a:off x="695096" y="503321"/>
            <a:ext cx="3657600" cy="3505200"/>
          </a:xfrm>
          <a:prstGeom prst="rect">
            <a:avLst/>
          </a:prstGeom>
        </p:spPr>
      </p:pic>
      <p:pic>
        <p:nvPicPr>
          <p:cNvPr id="5" name="Picture 4">
            <a:extLst>
              <a:ext uri="{FF2B5EF4-FFF2-40B4-BE49-F238E27FC236}">
                <a16:creationId xmlns:a16="http://schemas.microsoft.com/office/drawing/2014/main" id="{B97D9A40-8A67-0FAA-0370-6E735B02A521}"/>
              </a:ext>
            </a:extLst>
          </p:cNvPr>
          <p:cNvPicPr>
            <a:picLocks noChangeAspect="1"/>
          </p:cNvPicPr>
          <p:nvPr/>
        </p:nvPicPr>
        <p:blipFill rotWithShape="1">
          <a:blip r:embed="rId3"/>
          <a:srcRect l="12010" t="4167" r="4657" b="10416"/>
          <a:stretch/>
        </p:blipFill>
        <p:spPr>
          <a:xfrm>
            <a:off x="4886094" y="503320"/>
            <a:ext cx="3419706" cy="3505199"/>
          </a:xfrm>
          <a:prstGeom prst="rect">
            <a:avLst/>
          </a:prstGeom>
        </p:spPr>
      </p:pic>
      <p:sp>
        <p:nvSpPr>
          <p:cNvPr id="2" name="TextBox 1">
            <a:extLst>
              <a:ext uri="{FF2B5EF4-FFF2-40B4-BE49-F238E27FC236}">
                <a16:creationId xmlns:a16="http://schemas.microsoft.com/office/drawing/2014/main" id="{FA49FFB1-FF9A-AEE2-7CE4-EBE1FFEA03E4}"/>
              </a:ext>
            </a:extLst>
          </p:cNvPr>
          <p:cNvSpPr txBox="1"/>
          <p:nvPr/>
        </p:nvSpPr>
        <p:spPr>
          <a:xfrm>
            <a:off x="626433" y="4379952"/>
            <a:ext cx="96532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18 y</a:t>
            </a:r>
          </a:p>
        </p:txBody>
      </p:sp>
      <p:sp>
        <p:nvSpPr>
          <p:cNvPr id="4" name="TextBox 3">
            <a:extLst>
              <a:ext uri="{FF2B5EF4-FFF2-40B4-BE49-F238E27FC236}">
                <a16:creationId xmlns:a16="http://schemas.microsoft.com/office/drawing/2014/main" id="{BD35A6B4-34A5-B8FC-88E5-6BB0C900E72F}"/>
              </a:ext>
            </a:extLst>
          </p:cNvPr>
          <p:cNvSpPr txBox="1"/>
          <p:nvPr/>
        </p:nvSpPr>
        <p:spPr>
          <a:xfrm>
            <a:off x="2102285" y="4405018"/>
            <a:ext cx="4939429"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defRPr/>
            </a:pPr>
            <a:r>
              <a:rPr lang="en-US" sz="3200" dirty="0">
                <a:solidFill>
                  <a:srgbClr val="FFC000"/>
                </a:solidFill>
                <a:latin typeface="Calibri" pitchFamily="34" charset="0"/>
                <a:cs typeface="Calibri" pitchFamily="34" charset="0"/>
              </a:rPr>
              <a:t>Dandy-Walker Malformation</a:t>
            </a:r>
          </a:p>
        </p:txBody>
      </p:sp>
      <p:sp>
        <p:nvSpPr>
          <p:cNvPr id="6" name="Notched Right Arrow 6">
            <a:extLst>
              <a:ext uri="{FF2B5EF4-FFF2-40B4-BE49-F238E27FC236}">
                <a16:creationId xmlns:a16="http://schemas.microsoft.com/office/drawing/2014/main" id="{C43710E6-855E-F4BE-052E-F512A7F4F620}"/>
              </a:ext>
            </a:extLst>
          </p:cNvPr>
          <p:cNvSpPr/>
          <p:nvPr/>
        </p:nvSpPr>
        <p:spPr bwMode="auto">
          <a:xfrm rot="12236196">
            <a:off x="3000530" y="369885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Notched Right Arrow 6">
            <a:extLst>
              <a:ext uri="{FF2B5EF4-FFF2-40B4-BE49-F238E27FC236}">
                <a16:creationId xmlns:a16="http://schemas.microsoft.com/office/drawing/2014/main" id="{9BDB3071-AAE0-4E84-6B90-229AF6F162E4}"/>
              </a:ext>
            </a:extLst>
          </p:cNvPr>
          <p:cNvSpPr/>
          <p:nvPr/>
        </p:nvSpPr>
        <p:spPr bwMode="auto">
          <a:xfrm rot="12236196">
            <a:off x="7070444" y="3295650"/>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4074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3498" y="361950"/>
            <a:ext cx="3199850"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Blake Pouch</a:t>
            </a:r>
          </a:p>
          <a:p>
            <a:pPr algn="ctr">
              <a:defRPr/>
            </a:pPr>
            <a:r>
              <a:rPr lang="en-US" sz="4800" dirty="0">
                <a:solidFill>
                  <a:srgbClr val="FFC000"/>
                </a:solidFill>
                <a:latin typeface="Calibri" pitchFamily="34" charset="0"/>
                <a:cs typeface="Calibri" pitchFamily="34" charset="0"/>
              </a:rPr>
              <a:t>Cyst</a:t>
            </a:r>
          </a:p>
        </p:txBody>
      </p:sp>
      <p:pic>
        <p:nvPicPr>
          <p:cNvPr id="5" name="Picture 2">
            <a:extLst>
              <a:ext uri="{FF2B5EF4-FFF2-40B4-BE49-F238E27FC236}">
                <a16:creationId xmlns:a16="http://schemas.microsoft.com/office/drawing/2014/main" id="{43F3A4FC-3A2C-45D8-9DA5-8DC3515B11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42" t="13753" r="16242" b="28367"/>
          <a:stretch/>
        </p:blipFill>
        <p:spPr bwMode="auto">
          <a:xfrm>
            <a:off x="4191000" y="361950"/>
            <a:ext cx="4267200" cy="4065916"/>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Notched Right Arrow 6">
            <a:extLst>
              <a:ext uri="{FF2B5EF4-FFF2-40B4-BE49-F238E27FC236}">
                <a16:creationId xmlns:a16="http://schemas.microsoft.com/office/drawing/2014/main" id="{5C141518-368B-4307-8806-A75253D51947}"/>
              </a:ext>
            </a:extLst>
          </p:cNvPr>
          <p:cNvSpPr/>
          <p:nvPr/>
        </p:nvSpPr>
        <p:spPr bwMode="auto">
          <a:xfrm rot="8548052">
            <a:off x="5673843" y="2204407"/>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Notched Right Arrow 6">
            <a:extLst>
              <a:ext uri="{FF2B5EF4-FFF2-40B4-BE49-F238E27FC236}">
                <a16:creationId xmlns:a16="http://schemas.microsoft.com/office/drawing/2014/main" id="{62D02926-B824-4A95-8B79-44FD4C13C38C}"/>
              </a:ext>
            </a:extLst>
          </p:cNvPr>
          <p:cNvSpPr/>
          <p:nvPr/>
        </p:nvSpPr>
        <p:spPr bwMode="auto">
          <a:xfrm rot="13209752">
            <a:off x="6695334" y="372761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FF4FE919-B832-4487-AF1A-32658E9A486A}"/>
              </a:ext>
            </a:extLst>
          </p:cNvPr>
          <p:cNvSpPr txBox="1"/>
          <p:nvPr/>
        </p:nvSpPr>
        <p:spPr>
          <a:xfrm>
            <a:off x="7253791" y="2576114"/>
            <a:ext cx="1661609" cy="1107996"/>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Choroid</a:t>
            </a:r>
          </a:p>
          <a:p>
            <a:pPr algn="ctr">
              <a:defRPr/>
            </a:pPr>
            <a:r>
              <a:rPr lang="en-US" sz="3600" dirty="0">
                <a:solidFill>
                  <a:schemeClr val="bg1"/>
                </a:solidFill>
                <a:latin typeface="Calibri" pitchFamily="34" charset="0"/>
                <a:cs typeface="Calibri" pitchFamily="34" charset="0"/>
              </a:rPr>
              <a:t>Plexus</a:t>
            </a:r>
          </a:p>
        </p:txBody>
      </p:sp>
    </p:spTree>
    <p:extLst>
      <p:ext uri="{BB962C8B-B14F-4D97-AF65-F5344CB8AC3E}">
        <p14:creationId xmlns:p14="http://schemas.microsoft.com/office/powerpoint/2010/main" val="19494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AB63C-559B-4709-9978-F9F4CBDF9A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13" t="33167" r="26433" b="31806"/>
          <a:stretch/>
        </p:blipFill>
        <p:spPr bwMode="auto">
          <a:xfrm>
            <a:off x="4800600" y="683810"/>
            <a:ext cx="4076700" cy="3962400"/>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EFD19F05-D5EE-4B3F-8906-9CEA5F8566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09" t="32581" r="25116" b="31160"/>
          <a:stretch/>
        </p:blipFill>
        <p:spPr bwMode="auto">
          <a:xfrm>
            <a:off x="304800" y="683810"/>
            <a:ext cx="4343400" cy="3962400"/>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6">
            <a:extLst>
              <a:ext uri="{FF2B5EF4-FFF2-40B4-BE49-F238E27FC236}">
                <a16:creationId xmlns:a16="http://schemas.microsoft.com/office/drawing/2014/main" id="{59A0F0EF-9FBC-4890-9D8C-6E541B0D3CC0}"/>
              </a:ext>
            </a:extLst>
          </p:cNvPr>
          <p:cNvSpPr/>
          <p:nvPr/>
        </p:nvSpPr>
        <p:spPr bwMode="auto">
          <a:xfrm rot="18251096">
            <a:off x="1611150" y="4389317"/>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Notched Right Arrow 6">
            <a:extLst>
              <a:ext uri="{FF2B5EF4-FFF2-40B4-BE49-F238E27FC236}">
                <a16:creationId xmlns:a16="http://schemas.microsoft.com/office/drawing/2014/main" id="{F3509C76-30FD-4614-80D1-572F167DEEF5}"/>
              </a:ext>
            </a:extLst>
          </p:cNvPr>
          <p:cNvSpPr/>
          <p:nvPr/>
        </p:nvSpPr>
        <p:spPr bwMode="auto">
          <a:xfrm rot="577328">
            <a:off x="4976899" y="2968248"/>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1DF8EAE1-9FF0-434E-B054-4A834391AD8B}"/>
              </a:ext>
            </a:extLst>
          </p:cNvPr>
          <p:cNvSpPr txBox="1"/>
          <p:nvPr/>
        </p:nvSpPr>
        <p:spPr>
          <a:xfrm>
            <a:off x="2609872" y="176087"/>
            <a:ext cx="4381456"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Blake Pouch Cyst</a:t>
            </a:r>
          </a:p>
        </p:txBody>
      </p:sp>
    </p:spTree>
    <p:extLst>
      <p:ext uri="{BB962C8B-B14F-4D97-AF65-F5344CB8AC3E}">
        <p14:creationId xmlns:p14="http://schemas.microsoft.com/office/powerpoint/2010/main" val="3706932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2SPACE">
            <a:hlinkClick r:id="" action="ppaction://media"/>
            <a:extLst>
              <a:ext uri="{FF2B5EF4-FFF2-40B4-BE49-F238E27FC236}">
                <a16:creationId xmlns:a16="http://schemas.microsoft.com/office/drawing/2014/main" id="{D2D30AD8-6CFB-4C11-ABA2-ECB85442AE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778"/>
          <a:stretch/>
        </p:blipFill>
        <p:spPr>
          <a:xfrm>
            <a:off x="2258020" y="244242"/>
            <a:ext cx="4627960" cy="4743450"/>
          </a:xfrm>
          <a:prstGeom prst="rect">
            <a:avLst/>
          </a:prstGeom>
        </p:spPr>
      </p:pic>
      <p:sp>
        <p:nvSpPr>
          <p:cNvPr id="2" name="TextBox 1">
            <a:extLst>
              <a:ext uri="{FF2B5EF4-FFF2-40B4-BE49-F238E27FC236}">
                <a16:creationId xmlns:a16="http://schemas.microsoft.com/office/drawing/2014/main" id="{D0B2BC3B-E41C-84D1-2AE7-1C61213C8657}"/>
              </a:ext>
            </a:extLst>
          </p:cNvPr>
          <p:cNvSpPr txBox="1"/>
          <p:nvPr/>
        </p:nvSpPr>
        <p:spPr>
          <a:xfrm>
            <a:off x="2609872" y="176087"/>
            <a:ext cx="4381456"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Blake Pouch Cyst</a:t>
            </a:r>
          </a:p>
        </p:txBody>
      </p:sp>
    </p:spTree>
    <p:extLst>
      <p:ext uri="{BB962C8B-B14F-4D97-AF65-F5344CB8AC3E}">
        <p14:creationId xmlns:p14="http://schemas.microsoft.com/office/powerpoint/2010/main" val="717974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D5CBD-FC33-4894-8FFB-0BFE725FC9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68" t="18337" r="9236" b="18053"/>
          <a:stretch/>
        </p:blipFill>
        <p:spPr bwMode="auto">
          <a:xfrm>
            <a:off x="381000" y="514350"/>
            <a:ext cx="4002902" cy="3733800"/>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otched Right Arrow 6">
            <a:extLst>
              <a:ext uri="{FF2B5EF4-FFF2-40B4-BE49-F238E27FC236}">
                <a16:creationId xmlns:a16="http://schemas.microsoft.com/office/drawing/2014/main" id="{5E117EAB-E6C1-4F44-8F69-EF0BB4992CCC}"/>
              </a:ext>
            </a:extLst>
          </p:cNvPr>
          <p:cNvSpPr/>
          <p:nvPr/>
        </p:nvSpPr>
        <p:spPr bwMode="auto">
          <a:xfrm rot="11494156">
            <a:off x="2826156" y="373079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Notched Right Arrow 6">
            <a:extLst>
              <a:ext uri="{FF2B5EF4-FFF2-40B4-BE49-F238E27FC236}">
                <a16:creationId xmlns:a16="http://schemas.microsoft.com/office/drawing/2014/main" id="{099EE40A-046A-4BDB-85A5-F8C17614536C}"/>
              </a:ext>
            </a:extLst>
          </p:cNvPr>
          <p:cNvSpPr/>
          <p:nvPr/>
        </p:nvSpPr>
        <p:spPr bwMode="auto">
          <a:xfrm rot="900051">
            <a:off x="1373243" y="335658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A4E6D057-6C0D-4286-BFD2-8A4D0B5E13F9}"/>
              </a:ext>
            </a:extLst>
          </p:cNvPr>
          <p:cNvSpPr txBox="1"/>
          <p:nvPr/>
        </p:nvSpPr>
        <p:spPr>
          <a:xfrm>
            <a:off x="381000" y="491770"/>
            <a:ext cx="1900906"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T2 SPACE</a:t>
            </a:r>
          </a:p>
        </p:txBody>
      </p:sp>
      <p:pic>
        <p:nvPicPr>
          <p:cNvPr id="7" name="Picture 6">
            <a:extLst>
              <a:ext uri="{FF2B5EF4-FFF2-40B4-BE49-F238E27FC236}">
                <a16:creationId xmlns:a16="http://schemas.microsoft.com/office/drawing/2014/main" id="{9FD7A748-DCC7-4911-AEB6-B587881041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22" t="27507" r="9873" b="18708"/>
          <a:stretch/>
        </p:blipFill>
        <p:spPr bwMode="auto">
          <a:xfrm>
            <a:off x="4732116" y="491770"/>
            <a:ext cx="4122498" cy="3756380"/>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22AA89F6-F94B-422A-8AFE-87B8CE598E0E}"/>
              </a:ext>
            </a:extLst>
          </p:cNvPr>
          <p:cNvSpPr txBox="1"/>
          <p:nvPr/>
        </p:nvSpPr>
        <p:spPr>
          <a:xfrm>
            <a:off x="5193311" y="214771"/>
            <a:ext cx="3200107" cy="1107996"/>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s/p Endoscopic </a:t>
            </a:r>
          </a:p>
          <a:p>
            <a:pPr algn="ctr">
              <a:defRPr/>
            </a:pPr>
            <a:r>
              <a:rPr lang="en-US" sz="3600" dirty="0">
                <a:solidFill>
                  <a:schemeClr val="bg1"/>
                </a:solidFill>
                <a:latin typeface="Calibri" pitchFamily="34" charset="0"/>
                <a:cs typeface="Calibri" pitchFamily="34" charset="0"/>
              </a:rPr>
              <a:t>ventriculostomy</a:t>
            </a:r>
          </a:p>
        </p:txBody>
      </p:sp>
      <p:sp>
        <p:nvSpPr>
          <p:cNvPr id="9" name="Notched Right Arrow 6">
            <a:extLst>
              <a:ext uri="{FF2B5EF4-FFF2-40B4-BE49-F238E27FC236}">
                <a16:creationId xmlns:a16="http://schemas.microsoft.com/office/drawing/2014/main" id="{AF23AFDE-A71A-42E4-AD82-E91EFA611C06}"/>
              </a:ext>
            </a:extLst>
          </p:cNvPr>
          <p:cNvSpPr/>
          <p:nvPr/>
        </p:nvSpPr>
        <p:spPr bwMode="auto">
          <a:xfrm rot="8399326">
            <a:off x="5714537" y="182338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Freeform: Shape 1">
            <a:extLst>
              <a:ext uri="{FF2B5EF4-FFF2-40B4-BE49-F238E27FC236}">
                <a16:creationId xmlns:a16="http://schemas.microsoft.com/office/drawing/2014/main" id="{F2C9939B-CD80-493A-A3F1-E7C3F0C30714}"/>
              </a:ext>
            </a:extLst>
          </p:cNvPr>
          <p:cNvSpPr/>
          <p:nvPr/>
        </p:nvSpPr>
        <p:spPr bwMode="auto">
          <a:xfrm>
            <a:off x="2469356" y="3086100"/>
            <a:ext cx="533433" cy="685288"/>
          </a:xfrm>
          <a:custGeom>
            <a:avLst/>
            <a:gdLst>
              <a:gd name="connsiteX0" fmla="*/ 19050 w 533433"/>
              <a:gd name="connsiteY0" fmla="*/ 0 h 685288"/>
              <a:gd name="connsiteX1" fmla="*/ 16669 w 533433"/>
              <a:gd name="connsiteY1" fmla="*/ 71438 h 685288"/>
              <a:gd name="connsiteX2" fmla="*/ 11907 w 533433"/>
              <a:gd name="connsiteY2" fmla="*/ 85725 h 685288"/>
              <a:gd name="connsiteX3" fmla="*/ 9525 w 533433"/>
              <a:gd name="connsiteY3" fmla="*/ 107156 h 685288"/>
              <a:gd name="connsiteX4" fmla="*/ 7144 w 533433"/>
              <a:gd name="connsiteY4" fmla="*/ 119063 h 685288"/>
              <a:gd name="connsiteX5" fmla="*/ 0 w 533433"/>
              <a:gd name="connsiteY5" fmla="*/ 309563 h 685288"/>
              <a:gd name="connsiteX6" fmla="*/ 2382 w 533433"/>
              <a:gd name="connsiteY6" fmla="*/ 364331 h 685288"/>
              <a:gd name="connsiteX7" fmla="*/ 4763 w 533433"/>
              <a:gd name="connsiteY7" fmla="*/ 371475 h 685288"/>
              <a:gd name="connsiteX8" fmla="*/ 7144 w 533433"/>
              <a:gd name="connsiteY8" fmla="*/ 383381 h 685288"/>
              <a:gd name="connsiteX9" fmla="*/ 9525 w 533433"/>
              <a:gd name="connsiteY9" fmla="*/ 397669 h 685288"/>
              <a:gd name="connsiteX10" fmla="*/ 14288 w 533433"/>
              <a:gd name="connsiteY10" fmla="*/ 414338 h 685288"/>
              <a:gd name="connsiteX11" fmla="*/ 19050 w 533433"/>
              <a:gd name="connsiteY11" fmla="*/ 431006 h 685288"/>
              <a:gd name="connsiteX12" fmla="*/ 23813 w 533433"/>
              <a:gd name="connsiteY12" fmla="*/ 440531 h 685288"/>
              <a:gd name="connsiteX13" fmla="*/ 30957 w 533433"/>
              <a:gd name="connsiteY13" fmla="*/ 464344 h 685288"/>
              <a:gd name="connsiteX14" fmla="*/ 40482 w 533433"/>
              <a:gd name="connsiteY14" fmla="*/ 478631 h 685288"/>
              <a:gd name="connsiteX15" fmla="*/ 52388 w 533433"/>
              <a:gd name="connsiteY15" fmla="*/ 500063 h 685288"/>
              <a:gd name="connsiteX16" fmla="*/ 57150 w 533433"/>
              <a:gd name="connsiteY16" fmla="*/ 507206 h 685288"/>
              <a:gd name="connsiteX17" fmla="*/ 59532 w 533433"/>
              <a:gd name="connsiteY17" fmla="*/ 514350 h 685288"/>
              <a:gd name="connsiteX18" fmla="*/ 66675 w 533433"/>
              <a:gd name="connsiteY18" fmla="*/ 533400 h 685288"/>
              <a:gd name="connsiteX19" fmla="*/ 73819 w 533433"/>
              <a:gd name="connsiteY19" fmla="*/ 538163 h 685288"/>
              <a:gd name="connsiteX20" fmla="*/ 83344 w 533433"/>
              <a:gd name="connsiteY20" fmla="*/ 552450 h 685288"/>
              <a:gd name="connsiteX21" fmla="*/ 85725 w 533433"/>
              <a:gd name="connsiteY21" fmla="*/ 559594 h 685288"/>
              <a:gd name="connsiteX22" fmla="*/ 92869 w 533433"/>
              <a:gd name="connsiteY22" fmla="*/ 566738 h 685288"/>
              <a:gd name="connsiteX23" fmla="*/ 102394 w 533433"/>
              <a:gd name="connsiteY23" fmla="*/ 581025 h 685288"/>
              <a:gd name="connsiteX24" fmla="*/ 111919 w 533433"/>
              <a:gd name="connsiteY24" fmla="*/ 595313 h 685288"/>
              <a:gd name="connsiteX25" fmla="*/ 116682 w 533433"/>
              <a:gd name="connsiteY25" fmla="*/ 602456 h 685288"/>
              <a:gd name="connsiteX26" fmla="*/ 123825 w 533433"/>
              <a:gd name="connsiteY26" fmla="*/ 609600 h 685288"/>
              <a:gd name="connsiteX27" fmla="*/ 133350 w 533433"/>
              <a:gd name="connsiteY27" fmla="*/ 623888 h 685288"/>
              <a:gd name="connsiteX28" fmla="*/ 138113 w 533433"/>
              <a:gd name="connsiteY28" fmla="*/ 631031 h 685288"/>
              <a:gd name="connsiteX29" fmla="*/ 145257 w 533433"/>
              <a:gd name="connsiteY29" fmla="*/ 635794 h 685288"/>
              <a:gd name="connsiteX30" fmla="*/ 152400 w 533433"/>
              <a:gd name="connsiteY30" fmla="*/ 642938 h 685288"/>
              <a:gd name="connsiteX31" fmla="*/ 157163 w 533433"/>
              <a:gd name="connsiteY31" fmla="*/ 650081 h 685288"/>
              <a:gd name="connsiteX32" fmla="*/ 171450 w 533433"/>
              <a:gd name="connsiteY32" fmla="*/ 659606 h 685288"/>
              <a:gd name="connsiteX33" fmla="*/ 178594 w 533433"/>
              <a:gd name="connsiteY33" fmla="*/ 664369 h 685288"/>
              <a:gd name="connsiteX34" fmla="*/ 192882 w 533433"/>
              <a:gd name="connsiteY34" fmla="*/ 669131 h 685288"/>
              <a:gd name="connsiteX35" fmla="*/ 200025 w 533433"/>
              <a:gd name="connsiteY35" fmla="*/ 673894 h 685288"/>
              <a:gd name="connsiteX36" fmla="*/ 250032 w 533433"/>
              <a:gd name="connsiteY36" fmla="*/ 678656 h 685288"/>
              <a:gd name="connsiteX37" fmla="*/ 330994 w 533433"/>
              <a:gd name="connsiteY37" fmla="*/ 678656 h 685288"/>
              <a:gd name="connsiteX38" fmla="*/ 345282 w 533433"/>
              <a:gd name="connsiteY38" fmla="*/ 669131 h 685288"/>
              <a:gd name="connsiteX39" fmla="*/ 350044 w 533433"/>
              <a:gd name="connsiteY39" fmla="*/ 661988 h 685288"/>
              <a:gd name="connsiteX40" fmla="*/ 357188 w 533433"/>
              <a:gd name="connsiteY40" fmla="*/ 657225 h 685288"/>
              <a:gd name="connsiteX41" fmla="*/ 369094 w 533433"/>
              <a:gd name="connsiteY41" fmla="*/ 645319 h 685288"/>
              <a:gd name="connsiteX42" fmla="*/ 383382 w 533433"/>
              <a:gd name="connsiteY42" fmla="*/ 633413 h 685288"/>
              <a:gd name="connsiteX43" fmla="*/ 390525 w 533433"/>
              <a:gd name="connsiteY43" fmla="*/ 628650 h 685288"/>
              <a:gd name="connsiteX44" fmla="*/ 397669 w 533433"/>
              <a:gd name="connsiteY44" fmla="*/ 621506 h 685288"/>
              <a:gd name="connsiteX45" fmla="*/ 411957 w 533433"/>
              <a:gd name="connsiteY45" fmla="*/ 616744 h 685288"/>
              <a:gd name="connsiteX46" fmla="*/ 416719 w 533433"/>
              <a:gd name="connsiteY46" fmla="*/ 609600 h 685288"/>
              <a:gd name="connsiteX47" fmla="*/ 431007 w 533433"/>
              <a:gd name="connsiteY47" fmla="*/ 604838 h 685288"/>
              <a:gd name="connsiteX48" fmla="*/ 442913 w 533433"/>
              <a:gd name="connsiteY48" fmla="*/ 595313 h 685288"/>
              <a:gd name="connsiteX49" fmla="*/ 457200 w 533433"/>
              <a:gd name="connsiteY49" fmla="*/ 585788 h 685288"/>
              <a:gd name="connsiteX50" fmla="*/ 473869 w 533433"/>
              <a:gd name="connsiteY50" fmla="*/ 569119 h 685288"/>
              <a:gd name="connsiteX51" fmla="*/ 481013 w 533433"/>
              <a:gd name="connsiteY51" fmla="*/ 554831 h 685288"/>
              <a:gd name="connsiteX52" fmla="*/ 488157 w 533433"/>
              <a:gd name="connsiteY52" fmla="*/ 540544 h 685288"/>
              <a:gd name="connsiteX53" fmla="*/ 497682 w 533433"/>
              <a:gd name="connsiteY53" fmla="*/ 528638 h 685288"/>
              <a:gd name="connsiteX54" fmla="*/ 500063 w 533433"/>
              <a:gd name="connsiteY54" fmla="*/ 521494 h 685288"/>
              <a:gd name="connsiteX55" fmla="*/ 504825 w 533433"/>
              <a:gd name="connsiteY55" fmla="*/ 514350 h 685288"/>
              <a:gd name="connsiteX56" fmla="*/ 507207 w 533433"/>
              <a:gd name="connsiteY56" fmla="*/ 507206 h 685288"/>
              <a:gd name="connsiteX57" fmla="*/ 514350 w 533433"/>
              <a:gd name="connsiteY57" fmla="*/ 502444 h 685288"/>
              <a:gd name="connsiteX58" fmla="*/ 521494 w 533433"/>
              <a:gd name="connsiteY58" fmla="*/ 488156 h 685288"/>
              <a:gd name="connsiteX59" fmla="*/ 528638 w 533433"/>
              <a:gd name="connsiteY59" fmla="*/ 473869 h 685288"/>
              <a:gd name="connsiteX60" fmla="*/ 528638 w 533433"/>
              <a:gd name="connsiteY60" fmla="*/ 433388 h 685288"/>
              <a:gd name="connsiteX61" fmla="*/ 531019 w 533433"/>
              <a:gd name="connsiteY61" fmla="*/ 359569 h 685288"/>
              <a:gd name="connsiteX62" fmla="*/ 533400 w 533433"/>
              <a:gd name="connsiteY62" fmla="*/ 347663 h 68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33433" h="685288">
                <a:moveTo>
                  <a:pt x="19050" y="0"/>
                </a:moveTo>
                <a:cubicBezTo>
                  <a:pt x="18256" y="23813"/>
                  <a:pt x="18647" y="47694"/>
                  <a:pt x="16669" y="71438"/>
                </a:cubicBezTo>
                <a:cubicBezTo>
                  <a:pt x="16252" y="76441"/>
                  <a:pt x="11907" y="85725"/>
                  <a:pt x="11907" y="85725"/>
                </a:cubicBezTo>
                <a:cubicBezTo>
                  <a:pt x="11113" y="92869"/>
                  <a:pt x="10542" y="100041"/>
                  <a:pt x="9525" y="107156"/>
                </a:cubicBezTo>
                <a:cubicBezTo>
                  <a:pt x="8953" y="111163"/>
                  <a:pt x="7248" y="115017"/>
                  <a:pt x="7144" y="119063"/>
                </a:cubicBezTo>
                <a:cubicBezTo>
                  <a:pt x="5324" y="190032"/>
                  <a:pt x="20480" y="248139"/>
                  <a:pt x="0" y="309563"/>
                </a:cubicBezTo>
                <a:cubicBezTo>
                  <a:pt x="794" y="327819"/>
                  <a:pt x="980" y="346112"/>
                  <a:pt x="2382" y="364331"/>
                </a:cubicBezTo>
                <a:cubicBezTo>
                  <a:pt x="2575" y="366834"/>
                  <a:pt x="4154" y="369040"/>
                  <a:pt x="4763" y="371475"/>
                </a:cubicBezTo>
                <a:cubicBezTo>
                  <a:pt x="5745" y="375401"/>
                  <a:pt x="6420" y="379399"/>
                  <a:pt x="7144" y="383381"/>
                </a:cubicBezTo>
                <a:cubicBezTo>
                  <a:pt x="8008" y="388131"/>
                  <a:pt x="8578" y="392934"/>
                  <a:pt x="9525" y="397669"/>
                </a:cubicBezTo>
                <a:cubicBezTo>
                  <a:pt x="12005" y="410066"/>
                  <a:pt x="11264" y="403754"/>
                  <a:pt x="14288" y="414338"/>
                </a:cubicBezTo>
                <a:cubicBezTo>
                  <a:pt x="16014" y="420378"/>
                  <a:pt x="16603" y="425298"/>
                  <a:pt x="19050" y="431006"/>
                </a:cubicBezTo>
                <a:cubicBezTo>
                  <a:pt x="20448" y="434269"/>
                  <a:pt x="22225" y="437356"/>
                  <a:pt x="23813" y="440531"/>
                </a:cubicBezTo>
                <a:cubicBezTo>
                  <a:pt x="25144" y="445857"/>
                  <a:pt x="28637" y="460864"/>
                  <a:pt x="30957" y="464344"/>
                </a:cubicBezTo>
                <a:lnTo>
                  <a:pt x="40482" y="478631"/>
                </a:lnTo>
                <a:cubicBezTo>
                  <a:pt x="44673" y="491205"/>
                  <a:pt x="41471" y="483687"/>
                  <a:pt x="52388" y="500063"/>
                </a:cubicBezTo>
                <a:cubicBezTo>
                  <a:pt x="53975" y="502444"/>
                  <a:pt x="56245" y="504491"/>
                  <a:pt x="57150" y="507206"/>
                </a:cubicBezTo>
                <a:cubicBezTo>
                  <a:pt x="57944" y="509587"/>
                  <a:pt x="58842" y="511936"/>
                  <a:pt x="59532" y="514350"/>
                </a:cubicBezTo>
                <a:cubicBezTo>
                  <a:pt x="61483" y="521177"/>
                  <a:pt x="61850" y="527610"/>
                  <a:pt x="66675" y="533400"/>
                </a:cubicBezTo>
                <a:cubicBezTo>
                  <a:pt x="68507" y="535599"/>
                  <a:pt x="71438" y="536575"/>
                  <a:pt x="73819" y="538163"/>
                </a:cubicBezTo>
                <a:cubicBezTo>
                  <a:pt x="79481" y="555148"/>
                  <a:pt x="71452" y="534611"/>
                  <a:pt x="83344" y="552450"/>
                </a:cubicBezTo>
                <a:cubicBezTo>
                  <a:pt x="84736" y="554539"/>
                  <a:pt x="84333" y="557505"/>
                  <a:pt x="85725" y="559594"/>
                </a:cubicBezTo>
                <a:cubicBezTo>
                  <a:pt x="87593" y="562396"/>
                  <a:pt x="90801" y="564080"/>
                  <a:pt x="92869" y="566738"/>
                </a:cubicBezTo>
                <a:cubicBezTo>
                  <a:pt x="96383" y="571256"/>
                  <a:pt x="99219" y="576263"/>
                  <a:pt x="102394" y="581025"/>
                </a:cubicBezTo>
                <a:lnTo>
                  <a:pt x="111919" y="595313"/>
                </a:lnTo>
                <a:cubicBezTo>
                  <a:pt x="113506" y="597694"/>
                  <a:pt x="114659" y="600432"/>
                  <a:pt x="116682" y="602456"/>
                </a:cubicBezTo>
                <a:cubicBezTo>
                  <a:pt x="119063" y="604837"/>
                  <a:pt x="121758" y="606942"/>
                  <a:pt x="123825" y="609600"/>
                </a:cubicBezTo>
                <a:cubicBezTo>
                  <a:pt x="127339" y="614118"/>
                  <a:pt x="130175" y="619125"/>
                  <a:pt x="133350" y="623888"/>
                </a:cubicBezTo>
                <a:cubicBezTo>
                  <a:pt x="134937" y="626269"/>
                  <a:pt x="135732" y="629443"/>
                  <a:pt x="138113" y="631031"/>
                </a:cubicBezTo>
                <a:cubicBezTo>
                  <a:pt x="140494" y="632619"/>
                  <a:pt x="143058" y="633962"/>
                  <a:pt x="145257" y="635794"/>
                </a:cubicBezTo>
                <a:cubicBezTo>
                  <a:pt x="147844" y="637950"/>
                  <a:pt x="150244" y="640351"/>
                  <a:pt x="152400" y="642938"/>
                </a:cubicBezTo>
                <a:cubicBezTo>
                  <a:pt x="154232" y="645136"/>
                  <a:pt x="155009" y="648197"/>
                  <a:pt x="157163" y="650081"/>
                </a:cubicBezTo>
                <a:cubicBezTo>
                  <a:pt x="161471" y="653850"/>
                  <a:pt x="166688" y="656431"/>
                  <a:pt x="171450" y="659606"/>
                </a:cubicBezTo>
                <a:cubicBezTo>
                  <a:pt x="173831" y="661194"/>
                  <a:pt x="175879" y="663464"/>
                  <a:pt x="178594" y="664369"/>
                </a:cubicBezTo>
                <a:lnTo>
                  <a:pt x="192882" y="669131"/>
                </a:lnTo>
                <a:cubicBezTo>
                  <a:pt x="195263" y="670719"/>
                  <a:pt x="197465" y="672614"/>
                  <a:pt x="200025" y="673894"/>
                </a:cubicBezTo>
                <a:cubicBezTo>
                  <a:pt x="212972" y="680368"/>
                  <a:pt x="248975" y="678597"/>
                  <a:pt x="250032" y="678656"/>
                </a:cubicBezTo>
                <a:cubicBezTo>
                  <a:pt x="278822" y="688257"/>
                  <a:pt x="271422" y="686707"/>
                  <a:pt x="330994" y="678656"/>
                </a:cubicBezTo>
                <a:cubicBezTo>
                  <a:pt x="336666" y="677889"/>
                  <a:pt x="345282" y="669131"/>
                  <a:pt x="345282" y="669131"/>
                </a:cubicBezTo>
                <a:cubicBezTo>
                  <a:pt x="346869" y="666750"/>
                  <a:pt x="348021" y="664011"/>
                  <a:pt x="350044" y="661988"/>
                </a:cubicBezTo>
                <a:cubicBezTo>
                  <a:pt x="352068" y="659964"/>
                  <a:pt x="355356" y="659424"/>
                  <a:pt x="357188" y="657225"/>
                </a:cubicBezTo>
                <a:cubicBezTo>
                  <a:pt x="368505" y="643644"/>
                  <a:pt x="354741" y="650103"/>
                  <a:pt x="369094" y="645319"/>
                </a:cubicBezTo>
                <a:cubicBezTo>
                  <a:pt x="386826" y="633497"/>
                  <a:pt x="365053" y="648688"/>
                  <a:pt x="383382" y="633413"/>
                </a:cubicBezTo>
                <a:cubicBezTo>
                  <a:pt x="385580" y="631581"/>
                  <a:pt x="388327" y="630482"/>
                  <a:pt x="390525" y="628650"/>
                </a:cubicBezTo>
                <a:cubicBezTo>
                  <a:pt x="393112" y="626494"/>
                  <a:pt x="394725" y="623141"/>
                  <a:pt x="397669" y="621506"/>
                </a:cubicBezTo>
                <a:cubicBezTo>
                  <a:pt x="402058" y="619068"/>
                  <a:pt x="411957" y="616744"/>
                  <a:pt x="411957" y="616744"/>
                </a:cubicBezTo>
                <a:cubicBezTo>
                  <a:pt x="413544" y="614363"/>
                  <a:pt x="414292" y="611117"/>
                  <a:pt x="416719" y="609600"/>
                </a:cubicBezTo>
                <a:cubicBezTo>
                  <a:pt x="420976" y="606939"/>
                  <a:pt x="431007" y="604838"/>
                  <a:pt x="431007" y="604838"/>
                </a:cubicBezTo>
                <a:cubicBezTo>
                  <a:pt x="439806" y="591638"/>
                  <a:pt x="430734" y="602079"/>
                  <a:pt x="442913" y="595313"/>
                </a:cubicBezTo>
                <a:cubicBezTo>
                  <a:pt x="447916" y="592533"/>
                  <a:pt x="457200" y="585788"/>
                  <a:pt x="457200" y="585788"/>
                </a:cubicBezTo>
                <a:cubicBezTo>
                  <a:pt x="468117" y="569411"/>
                  <a:pt x="461295" y="573310"/>
                  <a:pt x="473869" y="569119"/>
                </a:cubicBezTo>
                <a:cubicBezTo>
                  <a:pt x="479852" y="551166"/>
                  <a:pt x="471782" y="573292"/>
                  <a:pt x="481013" y="554831"/>
                </a:cubicBezTo>
                <a:cubicBezTo>
                  <a:pt x="490873" y="535113"/>
                  <a:pt x="474506" y="561020"/>
                  <a:pt x="488157" y="540544"/>
                </a:cubicBezTo>
                <a:cubicBezTo>
                  <a:pt x="494142" y="522587"/>
                  <a:pt x="485372" y="544025"/>
                  <a:pt x="497682" y="528638"/>
                </a:cubicBezTo>
                <a:cubicBezTo>
                  <a:pt x="499250" y="526678"/>
                  <a:pt x="498941" y="523739"/>
                  <a:pt x="500063" y="521494"/>
                </a:cubicBezTo>
                <a:cubicBezTo>
                  <a:pt x="501343" y="518934"/>
                  <a:pt x="503545" y="516910"/>
                  <a:pt x="504825" y="514350"/>
                </a:cubicBezTo>
                <a:cubicBezTo>
                  <a:pt x="505948" y="512105"/>
                  <a:pt x="505639" y="509166"/>
                  <a:pt x="507207" y="507206"/>
                </a:cubicBezTo>
                <a:cubicBezTo>
                  <a:pt x="508995" y="504971"/>
                  <a:pt x="511969" y="504031"/>
                  <a:pt x="514350" y="502444"/>
                </a:cubicBezTo>
                <a:cubicBezTo>
                  <a:pt x="520339" y="484483"/>
                  <a:pt x="512260" y="506625"/>
                  <a:pt x="521494" y="488156"/>
                </a:cubicBezTo>
                <a:cubicBezTo>
                  <a:pt x="531348" y="468447"/>
                  <a:pt x="514993" y="494335"/>
                  <a:pt x="528638" y="473869"/>
                </a:cubicBezTo>
                <a:cubicBezTo>
                  <a:pt x="535118" y="454425"/>
                  <a:pt x="528638" y="476909"/>
                  <a:pt x="528638" y="433388"/>
                </a:cubicBezTo>
                <a:cubicBezTo>
                  <a:pt x="528638" y="408769"/>
                  <a:pt x="529573" y="384146"/>
                  <a:pt x="531019" y="359569"/>
                </a:cubicBezTo>
                <a:cubicBezTo>
                  <a:pt x="533902" y="310554"/>
                  <a:pt x="533400" y="380461"/>
                  <a:pt x="533400" y="347663"/>
                </a:cubicBezTo>
              </a:path>
            </a:pathLst>
          </a:custGeom>
          <a:gradFill flip="none" rotWithShape="1">
            <a:gsLst>
              <a:gs pos="0">
                <a:srgbClr val="FFFF00"/>
              </a:gs>
              <a:gs pos="0">
                <a:srgbClr val="FFC000">
                  <a:alpha val="23000"/>
                </a:srgbClr>
              </a:gs>
              <a:gs pos="83000">
                <a:schemeClr val="accent1">
                  <a:lumMod val="45000"/>
                  <a:lumOff val="55000"/>
                </a:schemeClr>
              </a:gs>
              <a:gs pos="100000">
                <a:schemeClr val="accent1">
                  <a:lumMod val="30000"/>
                  <a:lumOff val="70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Freeform: Shape 9">
            <a:extLst>
              <a:ext uri="{FF2B5EF4-FFF2-40B4-BE49-F238E27FC236}">
                <a16:creationId xmlns:a16="http://schemas.microsoft.com/office/drawing/2014/main" id="{25F4E188-502E-4ECC-B90B-B995995DD862}"/>
              </a:ext>
            </a:extLst>
          </p:cNvPr>
          <p:cNvSpPr/>
          <p:nvPr/>
        </p:nvSpPr>
        <p:spPr bwMode="auto">
          <a:xfrm>
            <a:off x="2326481" y="3731419"/>
            <a:ext cx="433954" cy="464344"/>
          </a:xfrm>
          <a:custGeom>
            <a:avLst/>
            <a:gdLst>
              <a:gd name="connsiteX0" fmla="*/ 0 w 433954"/>
              <a:gd name="connsiteY0" fmla="*/ 431006 h 464344"/>
              <a:gd name="connsiteX1" fmla="*/ 4763 w 433954"/>
              <a:gd name="connsiteY1" fmla="*/ 419100 h 464344"/>
              <a:gd name="connsiteX2" fmla="*/ 9525 w 433954"/>
              <a:gd name="connsiteY2" fmla="*/ 404812 h 464344"/>
              <a:gd name="connsiteX3" fmla="*/ 21432 w 433954"/>
              <a:gd name="connsiteY3" fmla="*/ 390525 h 464344"/>
              <a:gd name="connsiteX4" fmla="*/ 33338 w 433954"/>
              <a:gd name="connsiteY4" fmla="*/ 369094 h 464344"/>
              <a:gd name="connsiteX5" fmla="*/ 38100 w 433954"/>
              <a:gd name="connsiteY5" fmla="*/ 361950 h 464344"/>
              <a:gd name="connsiteX6" fmla="*/ 50007 w 433954"/>
              <a:gd name="connsiteY6" fmla="*/ 340519 h 464344"/>
              <a:gd name="connsiteX7" fmla="*/ 54769 w 433954"/>
              <a:gd name="connsiteY7" fmla="*/ 326231 h 464344"/>
              <a:gd name="connsiteX8" fmla="*/ 57150 w 433954"/>
              <a:gd name="connsiteY8" fmla="*/ 319087 h 464344"/>
              <a:gd name="connsiteX9" fmla="*/ 61913 w 433954"/>
              <a:gd name="connsiteY9" fmla="*/ 311944 h 464344"/>
              <a:gd name="connsiteX10" fmla="*/ 71438 w 433954"/>
              <a:gd name="connsiteY10" fmla="*/ 283369 h 464344"/>
              <a:gd name="connsiteX11" fmla="*/ 73819 w 433954"/>
              <a:gd name="connsiteY11" fmla="*/ 276225 h 464344"/>
              <a:gd name="connsiteX12" fmla="*/ 76200 w 433954"/>
              <a:gd name="connsiteY12" fmla="*/ 266700 h 464344"/>
              <a:gd name="connsiteX13" fmla="*/ 80963 w 433954"/>
              <a:gd name="connsiteY13" fmla="*/ 259556 h 464344"/>
              <a:gd name="connsiteX14" fmla="*/ 88107 w 433954"/>
              <a:gd name="connsiteY14" fmla="*/ 245269 h 464344"/>
              <a:gd name="connsiteX15" fmla="*/ 92869 w 433954"/>
              <a:gd name="connsiteY15" fmla="*/ 228600 h 464344"/>
              <a:gd name="connsiteX16" fmla="*/ 97632 w 433954"/>
              <a:gd name="connsiteY16" fmla="*/ 221456 h 464344"/>
              <a:gd name="connsiteX17" fmla="*/ 104775 w 433954"/>
              <a:gd name="connsiteY17" fmla="*/ 207169 h 464344"/>
              <a:gd name="connsiteX18" fmla="*/ 111919 w 433954"/>
              <a:gd name="connsiteY18" fmla="*/ 190500 h 464344"/>
              <a:gd name="connsiteX19" fmla="*/ 121444 w 433954"/>
              <a:gd name="connsiteY19" fmla="*/ 176212 h 464344"/>
              <a:gd name="connsiteX20" fmla="*/ 126207 w 433954"/>
              <a:gd name="connsiteY20" fmla="*/ 169069 h 464344"/>
              <a:gd name="connsiteX21" fmla="*/ 133350 w 433954"/>
              <a:gd name="connsiteY21" fmla="*/ 154781 h 464344"/>
              <a:gd name="connsiteX22" fmla="*/ 135732 w 433954"/>
              <a:gd name="connsiteY22" fmla="*/ 147637 h 464344"/>
              <a:gd name="connsiteX23" fmla="*/ 145257 w 433954"/>
              <a:gd name="connsiteY23" fmla="*/ 133350 h 464344"/>
              <a:gd name="connsiteX24" fmla="*/ 157163 w 433954"/>
              <a:gd name="connsiteY24" fmla="*/ 111919 h 464344"/>
              <a:gd name="connsiteX25" fmla="*/ 161925 w 433954"/>
              <a:gd name="connsiteY25" fmla="*/ 104775 h 464344"/>
              <a:gd name="connsiteX26" fmla="*/ 164307 w 433954"/>
              <a:gd name="connsiteY26" fmla="*/ 95250 h 464344"/>
              <a:gd name="connsiteX27" fmla="*/ 169069 w 433954"/>
              <a:gd name="connsiteY27" fmla="*/ 76200 h 464344"/>
              <a:gd name="connsiteX28" fmla="*/ 178594 w 433954"/>
              <a:gd name="connsiteY28" fmla="*/ 61912 h 464344"/>
              <a:gd name="connsiteX29" fmla="*/ 185738 w 433954"/>
              <a:gd name="connsiteY29" fmla="*/ 47625 h 464344"/>
              <a:gd name="connsiteX30" fmla="*/ 190500 w 433954"/>
              <a:gd name="connsiteY30" fmla="*/ 26194 h 464344"/>
              <a:gd name="connsiteX31" fmla="*/ 197644 w 433954"/>
              <a:gd name="connsiteY31" fmla="*/ 0 h 464344"/>
              <a:gd name="connsiteX32" fmla="*/ 211932 w 433954"/>
              <a:gd name="connsiteY32" fmla="*/ 7144 h 464344"/>
              <a:gd name="connsiteX33" fmla="*/ 226219 w 433954"/>
              <a:gd name="connsiteY33" fmla="*/ 14287 h 464344"/>
              <a:gd name="connsiteX34" fmla="*/ 240507 w 433954"/>
              <a:gd name="connsiteY34" fmla="*/ 21431 h 464344"/>
              <a:gd name="connsiteX35" fmla="*/ 254794 w 433954"/>
              <a:gd name="connsiteY35" fmla="*/ 28575 h 464344"/>
              <a:gd name="connsiteX36" fmla="*/ 278607 w 433954"/>
              <a:gd name="connsiteY36" fmla="*/ 35719 h 464344"/>
              <a:gd name="connsiteX37" fmla="*/ 288132 w 433954"/>
              <a:gd name="connsiteY37" fmla="*/ 40481 h 464344"/>
              <a:gd name="connsiteX38" fmla="*/ 307182 w 433954"/>
              <a:gd name="connsiteY38" fmla="*/ 45244 h 464344"/>
              <a:gd name="connsiteX39" fmla="*/ 316707 w 433954"/>
              <a:gd name="connsiteY39" fmla="*/ 50006 h 464344"/>
              <a:gd name="connsiteX40" fmla="*/ 328613 w 433954"/>
              <a:gd name="connsiteY40" fmla="*/ 52387 h 464344"/>
              <a:gd name="connsiteX41" fmla="*/ 338138 w 433954"/>
              <a:gd name="connsiteY41" fmla="*/ 54769 h 464344"/>
              <a:gd name="connsiteX42" fmla="*/ 345282 w 433954"/>
              <a:gd name="connsiteY42" fmla="*/ 57150 h 464344"/>
              <a:gd name="connsiteX43" fmla="*/ 354807 w 433954"/>
              <a:gd name="connsiteY43" fmla="*/ 59531 h 464344"/>
              <a:gd name="connsiteX44" fmla="*/ 369094 w 433954"/>
              <a:gd name="connsiteY44" fmla="*/ 64294 h 464344"/>
              <a:gd name="connsiteX45" fmla="*/ 376238 w 433954"/>
              <a:gd name="connsiteY45" fmla="*/ 66675 h 464344"/>
              <a:gd name="connsiteX46" fmla="*/ 397669 w 433954"/>
              <a:gd name="connsiteY46" fmla="*/ 69056 h 464344"/>
              <a:gd name="connsiteX47" fmla="*/ 421482 w 433954"/>
              <a:gd name="connsiteY47" fmla="*/ 73819 h 464344"/>
              <a:gd name="connsiteX48" fmla="*/ 431007 w 433954"/>
              <a:gd name="connsiteY48" fmla="*/ 76200 h 464344"/>
              <a:gd name="connsiteX49" fmla="*/ 433388 w 433954"/>
              <a:gd name="connsiteY49" fmla="*/ 88106 h 464344"/>
              <a:gd name="connsiteX50" fmla="*/ 423863 w 433954"/>
              <a:gd name="connsiteY50" fmla="*/ 119062 h 464344"/>
              <a:gd name="connsiteX51" fmla="*/ 407194 w 433954"/>
              <a:gd name="connsiteY51" fmla="*/ 121444 h 464344"/>
              <a:gd name="connsiteX52" fmla="*/ 400050 w 433954"/>
              <a:gd name="connsiteY52" fmla="*/ 123825 h 464344"/>
              <a:gd name="connsiteX53" fmla="*/ 383382 w 433954"/>
              <a:gd name="connsiteY53" fmla="*/ 138112 h 464344"/>
              <a:gd name="connsiteX54" fmla="*/ 376238 w 433954"/>
              <a:gd name="connsiteY54" fmla="*/ 142875 h 464344"/>
              <a:gd name="connsiteX55" fmla="*/ 373857 w 433954"/>
              <a:gd name="connsiteY55" fmla="*/ 150019 h 464344"/>
              <a:gd name="connsiteX56" fmla="*/ 359569 w 433954"/>
              <a:gd name="connsiteY56" fmla="*/ 157162 h 464344"/>
              <a:gd name="connsiteX57" fmla="*/ 354807 w 433954"/>
              <a:gd name="connsiteY57" fmla="*/ 164306 h 464344"/>
              <a:gd name="connsiteX58" fmla="*/ 347663 w 433954"/>
              <a:gd name="connsiteY58" fmla="*/ 166687 h 464344"/>
              <a:gd name="connsiteX59" fmla="*/ 340519 w 433954"/>
              <a:gd name="connsiteY59" fmla="*/ 171450 h 464344"/>
              <a:gd name="connsiteX60" fmla="*/ 335757 w 433954"/>
              <a:gd name="connsiteY60" fmla="*/ 178594 h 464344"/>
              <a:gd name="connsiteX61" fmla="*/ 321469 w 433954"/>
              <a:gd name="connsiteY61" fmla="*/ 190500 h 464344"/>
              <a:gd name="connsiteX62" fmla="*/ 316707 w 433954"/>
              <a:gd name="connsiteY62" fmla="*/ 197644 h 464344"/>
              <a:gd name="connsiteX63" fmla="*/ 309563 w 433954"/>
              <a:gd name="connsiteY63" fmla="*/ 202406 h 464344"/>
              <a:gd name="connsiteX64" fmla="*/ 288132 w 433954"/>
              <a:gd name="connsiteY64" fmla="*/ 221456 h 464344"/>
              <a:gd name="connsiteX65" fmla="*/ 276225 w 433954"/>
              <a:gd name="connsiteY65" fmla="*/ 233362 h 464344"/>
              <a:gd name="connsiteX66" fmla="*/ 264319 w 433954"/>
              <a:gd name="connsiteY66" fmla="*/ 245269 h 464344"/>
              <a:gd name="connsiteX67" fmla="*/ 259557 w 433954"/>
              <a:gd name="connsiteY67" fmla="*/ 252412 h 464344"/>
              <a:gd name="connsiteX68" fmla="*/ 238125 w 433954"/>
              <a:gd name="connsiteY68" fmla="*/ 271462 h 464344"/>
              <a:gd name="connsiteX69" fmla="*/ 233363 w 433954"/>
              <a:gd name="connsiteY69" fmla="*/ 278606 h 464344"/>
              <a:gd name="connsiteX70" fmla="*/ 228600 w 433954"/>
              <a:gd name="connsiteY70" fmla="*/ 288131 h 464344"/>
              <a:gd name="connsiteX71" fmla="*/ 221457 w 433954"/>
              <a:gd name="connsiteY71" fmla="*/ 295275 h 464344"/>
              <a:gd name="connsiteX72" fmla="*/ 209550 w 433954"/>
              <a:gd name="connsiteY72" fmla="*/ 309562 h 464344"/>
              <a:gd name="connsiteX73" fmla="*/ 200025 w 433954"/>
              <a:gd name="connsiteY73" fmla="*/ 321469 h 464344"/>
              <a:gd name="connsiteX74" fmla="*/ 195263 w 433954"/>
              <a:gd name="connsiteY74" fmla="*/ 335756 h 464344"/>
              <a:gd name="connsiteX75" fmla="*/ 183357 w 433954"/>
              <a:gd name="connsiteY75" fmla="*/ 350044 h 464344"/>
              <a:gd name="connsiteX76" fmla="*/ 180975 w 433954"/>
              <a:gd name="connsiteY76" fmla="*/ 357187 h 464344"/>
              <a:gd name="connsiteX77" fmla="*/ 171450 w 433954"/>
              <a:gd name="connsiteY77" fmla="*/ 371475 h 464344"/>
              <a:gd name="connsiteX78" fmla="*/ 152400 w 433954"/>
              <a:gd name="connsiteY78" fmla="*/ 400050 h 464344"/>
              <a:gd name="connsiteX79" fmla="*/ 142875 w 433954"/>
              <a:gd name="connsiteY79" fmla="*/ 414337 h 464344"/>
              <a:gd name="connsiteX80" fmla="*/ 135732 w 433954"/>
              <a:gd name="connsiteY80" fmla="*/ 421481 h 464344"/>
              <a:gd name="connsiteX81" fmla="*/ 126207 w 433954"/>
              <a:gd name="connsiteY81" fmla="*/ 435769 h 464344"/>
              <a:gd name="connsiteX82" fmla="*/ 121444 w 433954"/>
              <a:gd name="connsiteY82" fmla="*/ 442912 h 464344"/>
              <a:gd name="connsiteX83" fmla="*/ 116682 w 433954"/>
              <a:gd name="connsiteY83" fmla="*/ 459581 h 464344"/>
              <a:gd name="connsiteX84" fmla="*/ 114300 w 433954"/>
              <a:gd name="connsiteY84" fmla="*/ 464344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3954" h="464344">
                <a:moveTo>
                  <a:pt x="0" y="431006"/>
                </a:moveTo>
                <a:cubicBezTo>
                  <a:pt x="1588" y="427037"/>
                  <a:pt x="3302" y="423117"/>
                  <a:pt x="4763" y="419100"/>
                </a:cubicBezTo>
                <a:cubicBezTo>
                  <a:pt x="6479" y="414382"/>
                  <a:pt x="6740" y="408989"/>
                  <a:pt x="9525" y="404812"/>
                </a:cubicBezTo>
                <a:cubicBezTo>
                  <a:pt x="16156" y="394867"/>
                  <a:pt x="12264" y="399693"/>
                  <a:pt x="21432" y="390525"/>
                </a:cubicBezTo>
                <a:cubicBezTo>
                  <a:pt x="25623" y="377950"/>
                  <a:pt x="22420" y="385471"/>
                  <a:pt x="33338" y="369094"/>
                </a:cubicBezTo>
                <a:cubicBezTo>
                  <a:pt x="34925" y="366713"/>
                  <a:pt x="37195" y="364665"/>
                  <a:pt x="38100" y="361950"/>
                </a:cubicBezTo>
                <a:cubicBezTo>
                  <a:pt x="43928" y="344467"/>
                  <a:pt x="39313" y="351212"/>
                  <a:pt x="50007" y="340519"/>
                </a:cubicBezTo>
                <a:lnTo>
                  <a:pt x="54769" y="326231"/>
                </a:lnTo>
                <a:cubicBezTo>
                  <a:pt x="55563" y="323850"/>
                  <a:pt x="55757" y="321175"/>
                  <a:pt x="57150" y="319087"/>
                </a:cubicBezTo>
                <a:lnTo>
                  <a:pt x="61913" y="311944"/>
                </a:lnTo>
                <a:lnTo>
                  <a:pt x="71438" y="283369"/>
                </a:lnTo>
                <a:cubicBezTo>
                  <a:pt x="72232" y="280988"/>
                  <a:pt x="73210" y="278660"/>
                  <a:pt x="73819" y="276225"/>
                </a:cubicBezTo>
                <a:cubicBezTo>
                  <a:pt x="74613" y="273050"/>
                  <a:pt x="74911" y="269708"/>
                  <a:pt x="76200" y="266700"/>
                </a:cubicBezTo>
                <a:cubicBezTo>
                  <a:pt x="77327" y="264069"/>
                  <a:pt x="79375" y="261937"/>
                  <a:pt x="80963" y="259556"/>
                </a:cubicBezTo>
                <a:cubicBezTo>
                  <a:pt x="86948" y="241599"/>
                  <a:pt x="78874" y="263733"/>
                  <a:pt x="88107" y="245269"/>
                </a:cubicBezTo>
                <a:cubicBezTo>
                  <a:pt x="92738" y="236008"/>
                  <a:pt x="88295" y="239273"/>
                  <a:pt x="92869" y="228600"/>
                </a:cubicBezTo>
                <a:cubicBezTo>
                  <a:pt x="93996" y="225969"/>
                  <a:pt x="96044" y="223837"/>
                  <a:pt x="97632" y="221456"/>
                </a:cubicBezTo>
                <a:cubicBezTo>
                  <a:pt x="103615" y="203505"/>
                  <a:pt x="95546" y="225626"/>
                  <a:pt x="104775" y="207169"/>
                </a:cubicBezTo>
                <a:cubicBezTo>
                  <a:pt x="114628" y="187463"/>
                  <a:pt x="97057" y="215272"/>
                  <a:pt x="111919" y="190500"/>
                </a:cubicBezTo>
                <a:cubicBezTo>
                  <a:pt x="114864" y="185592"/>
                  <a:pt x="118269" y="180975"/>
                  <a:pt x="121444" y="176212"/>
                </a:cubicBezTo>
                <a:lnTo>
                  <a:pt x="126207" y="169069"/>
                </a:lnTo>
                <a:cubicBezTo>
                  <a:pt x="132190" y="151119"/>
                  <a:pt x="124121" y="173239"/>
                  <a:pt x="133350" y="154781"/>
                </a:cubicBezTo>
                <a:cubicBezTo>
                  <a:pt x="134473" y="152536"/>
                  <a:pt x="134513" y="149831"/>
                  <a:pt x="135732" y="147637"/>
                </a:cubicBezTo>
                <a:cubicBezTo>
                  <a:pt x="138512" y="142634"/>
                  <a:pt x="145257" y="133350"/>
                  <a:pt x="145257" y="133350"/>
                </a:cubicBezTo>
                <a:cubicBezTo>
                  <a:pt x="149448" y="120775"/>
                  <a:pt x="146245" y="128296"/>
                  <a:pt x="157163" y="111919"/>
                </a:cubicBezTo>
                <a:lnTo>
                  <a:pt x="161925" y="104775"/>
                </a:lnTo>
                <a:cubicBezTo>
                  <a:pt x="162719" y="101600"/>
                  <a:pt x="163597" y="98445"/>
                  <a:pt x="164307" y="95250"/>
                </a:cubicBezTo>
                <a:cubicBezTo>
                  <a:pt x="165089" y="91732"/>
                  <a:pt x="166705" y="80455"/>
                  <a:pt x="169069" y="76200"/>
                </a:cubicBezTo>
                <a:cubicBezTo>
                  <a:pt x="171849" y="71196"/>
                  <a:pt x="176784" y="67342"/>
                  <a:pt x="178594" y="61912"/>
                </a:cubicBezTo>
                <a:cubicBezTo>
                  <a:pt x="181880" y="52054"/>
                  <a:pt x="179583" y="56857"/>
                  <a:pt x="185738" y="47625"/>
                </a:cubicBezTo>
                <a:cubicBezTo>
                  <a:pt x="190809" y="32411"/>
                  <a:pt x="185469" y="49669"/>
                  <a:pt x="190500" y="26194"/>
                </a:cubicBezTo>
                <a:cubicBezTo>
                  <a:pt x="193722" y="11160"/>
                  <a:pt x="194018" y="10880"/>
                  <a:pt x="197644" y="0"/>
                </a:cubicBezTo>
                <a:cubicBezTo>
                  <a:pt x="218122" y="13650"/>
                  <a:pt x="192210" y="-2718"/>
                  <a:pt x="211932" y="7144"/>
                </a:cubicBezTo>
                <a:cubicBezTo>
                  <a:pt x="230389" y="16373"/>
                  <a:pt x="208268" y="8304"/>
                  <a:pt x="226219" y="14287"/>
                </a:cubicBezTo>
                <a:cubicBezTo>
                  <a:pt x="246698" y="27941"/>
                  <a:pt x="220784" y="11569"/>
                  <a:pt x="240507" y="21431"/>
                </a:cubicBezTo>
                <a:cubicBezTo>
                  <a:pt x="254424" y="28390"/>
                  <a:pt x="240825" y="24584"/>
                  <a:pt x="254794" y="28575"/>
                </a:cubicBezTo>
                <a:cubicBezTo>
                  <a:pt x="262773" y="30854"/>
                  <a:pt x="271057" y="31944"/>
                  <a:pt x="278607" y="35719"/>
                </a:cubicBezTo>
                <a:cubicBezTo>
                  <a:pt x="281782" y="37306"/>
                  <a:pt x="284869" y="39083"/>
                  <a:pt x="288132" y="40481"/>
                </a:cubicBezTo>
                <a:cubicBezTo>
                  <a:pt x="294538" y="43226"/>
                  <a:pt x="300195" y="43846"/>
                  <a:pt x="307182" y="45244"/>
                </a:cubicBezTo>
                <a:cubicBezTo>
                  <a:pt x="310357" y="46831"/>
                  <a:pt x="313339" y="48884"/>
                  <a:pt x="316707" y="50006"/>
                </a:cubicBezTo>
                <a:cubicBezTo>
                  <a:pt x="320547" y="51286"/>
                  <a:pt x="324662" y="51509"/>
                  <a:pt x="328613" y="52387"/>
                </a:cubicBezTo>
                <a:cubicBezTo>
                  <a:pt x="331808" y="53097"/>
                  <a:pt x="334991" y="53870"/>
                  <a:pt x="338138" y="54769"/>
                </a:cubicBezTo>
                <a:cubicBezTo>
                  <a:pt x="340552" y="55459"/>
                  <a:pt x="342868" y="56460"/>
                  <a:pt x="345282" y="57150"/>
                </a:cubicBezTo>
                <a:cubicBezTo>
                  <a:pt x="348429" y="58049"/>
                  <a:pt x="351672" y="58591"/>
                  <a:pt x="354807" y="59531"/>
                </a:cubicBezTo>
                <a:cubicBezTo>
                  <a:pt x="359615" y="60974"/>
                  <a:pt x="364332" y="62706"/>
                  <a:pt x="369094" y="64294"/>
                </a:cubicBezTo>
                <a:cubicBezTo>
                  <a:pt x="371475" y="65088"/>
                  <a:pt x="373743" y="66398"/>
                  <a:pt x="376238" y="66675"/>
                </a:cubicBezTo>
                <a:lnTo>
                  <a:pt x="397669" y="69056"/>
                </a:lnTo>
                <a:cubicBezTo>
                  <a:pt x="412340" y="73946"/>
                  <a:pt x="397404" y="69441"/>
                  <a:pt x="421482" y="73819"/>
                </a:cubicBezTo>
                <a:cubicBezTo>
                  <a:pt x="424702" y="74404"/>
                  <a:pt x="427832" y="75406"/>
                  <a:pt x="431007" y="76200"/>
                </a:cubicBezTo>
                <a:cubicBezTo>
                  <a:pt x="431801" y="80169"/>
                  <a:pt x="433388" y="84059"/>
                  <a:pt x="433388" y="88106"/>
                </a:cubicBezTo>
                <a:cubicBezTo>
                  <a:pt x="433388" y="100143"/>
                  <a:pt x="437440" y="114989"/>
                  <a:pt x="423863" y="119062"/>
                </a:cubicBezTo>
                <a:cubicBezTo>
                  <a:pt x="418487" y="120675"/>
                  <a:pt x="412750" y="120650"/>
                  <a:pt x="407194" y="121444"/>
                </a:cubicBezTo>
                <a:cubicBezTo>
                  <a:pt x="404813" y="122238"/>
                  <a:pt x="402295" y="122703"/>
                  <a:pt x="400050" y="123825"/>
                </a:cubicBezTo>
                <a:cubicBezTo>
                  <a:pt x="391305" y="128197"/>
                  <a:pt x="391582" y="131083"/>
                  <a:pt x="383382" y="138112"/>
                </a:cubicBezTo>
                <a:cubicBezTo>
                  <a:pt x="381209" y="139975"/>
                  <a:pt x="378619" y="141287"/>
                  <a:pt x="376238" y="142875"/>
                </a:cubicBezTo>
                <a:cubicBezTo>
                  <a:pt x="375444" y="145256"/>
                  <a:pt x="375425" y="148059"/>
                  <a:pt x="373857" y="150019"/>
                </a:cubicBezTo>
                <a:cubicBezTo>
                  <a:pt x="370500" y="154215"/>
                  <a:pt x="364274" y="155594"/>
                  <a:pt x="359569" y="157162"/>
                </a:cubicBezTo>
                <a:cubicBezTo>
                  <a:pt x="357982" y="159543"/>
                  <a:pt x="357042" y="162518"/>
                  <a:pt x="354807" y="164306"/>
                </a:cubicBezTo>
                <a:cubicBezTo>
                  <a:pt x="352847" y="165874"/>
                  <a:pt x="349908" y="165564"/>
                  <a:pt x="347663" y="166687"/>
                </a:cubicBezTo>
                <a:cubicBezTo>
                  <a:pt x="345103" y="167967"/>
                  <a:pt x="342900" y="169862"/>
                  <a:pt x="340519" y="171450"/>
                </a:cubicBezTo>
                <a:cubicBezTo>
                  <a:pt x="338932" y="173831"/>
                  <a:pt x="337781" y="176570"/>
                  <a:pt x="335757" y="178594"/>
                </a:cubicBezTo>
                <a:cubicBezTo>
                  <a:pt x="317025" y="197326"/>
                  <a:pt x="340975" y="167092"/>
                  <a:pt x="321469" y="190500"/>
                </a:cubicBezTo>
                <a:cubicBezTo>
                  <a:pt x="319637" y="192699"/>
                  <a:pt x="318731" y="195620"/>
                  <a:pt x="316707" y="197644"/>
                </a:cubicBezTo>
                <a:cubicBezTo>
                  <a:pt x="314683" y="199668"/>
                  <a:pt x="311702" y="200505"/>
                  <a:pt x="309563" y="202406"/>
                </a:cubicBezTo>
                <a:cubicBezTo>
                  <a:pt x="285092" y="224157"/>
                  <a:pt x="304346" y="210647"/>
                  <a:pt x="288132" y="221456"/>
                </a:cubicBezTo>
                <a:cubicBezTo>
                  <a:pt x="275428" y="240511"/>
                  <a:pt x="292104" y="217483"/>
                  <a:pt x="276225" y="233362"/>
                </a:cubicBezTo>
                <a:cubicBezTo>
                  <a:pt x="260346" y="249241"/>
                  <a:pt x="283374" y="232565"/>
                  <a:pt x="264319" y="245269"/>
                </a:cubicBezTo>
                <a:cubicBezTo>
                  <a:pt x="262732" y="247650"/>
                  <a:pt x="261458" y="250273"/>
                  <a:pt x="259557" y="252412"/>
                </a:cubicBezTo>
                <a:cubicBezTo>
                  <a:pt x="247693" y="265759"/>
                  <a:pt x="248984" y="264224"/>
                  <a:pt x="238125" y="271462"/>
                </a:cubicBezTo>
                <a:cubicBezTo>
                  <a:pt x="236538" y="273843"/>
                  <a:pt x="234783" y="276121"/>
                  <a:pt x="233363" y="278606"/>
                </a:cubicBezTo>
                <a:cubicBezTo>
                  <a:pt x="231602" y="281688"/>
                  <a:pt x="230663" y="285242"/>
                  <a:pt x="228600" y="288131"/>
                </a:cubicBezTo>
                <a:cubicBezTo>
                  <a:pt x="226643" y="290871"/>
                  <a:pt x="223613" y="292688"/>
                  <a:pt x="221457" y="295275"/>
                </a:cubicBezTo>
                <a:cubicBezTo>
                  <a:pt x="204895" y="315150"/>
                  <a:pt x="230402" y="288713"/>
                  <a:pt x="209550" y="309562"/>
                </a:cubicBezTo>
                <a:cubicBezTo>
                  <a:pt x="200868" y="335613"/>
                  <a:pt x="215411" y="296851"/>
                  <a:pt x="200025" y="321469"/>
                </a:cubicBezTo>
                <a:cubicBezTo>
                  <a:pt x="197364" y="325726"/>
                  <a:pt x="198813" y="332206"/>
                  <a:pt x="195263" y="335756"/>
                </a:cubicBezTo>
                <a:cubicBezTo>
                  <a:pt x="189994" y="341025"/>
                  <a:pt x="186674" y="343411"/>
                  <a:pt x="183357" y="350044"/>
                </a:cubicBezTo>
                <a:cubicBezTo>
                  <a:pt x="182234" y="352289"/>
                  <a:pt x="182194" y="354993"/>
                  <a:pt x="180975" y="357187"/>
                </a:cubicBezTo>
                <a:cubicBezTo>
                  <a:pt x="178195" y="362191"/>
                  <a:pt x="174625" y="366712"/>
                  <a:pt x="171450" y="371475"/>
                </a:cubicBezTo>
                <a:lnTo>
                  <a:pt x="152400" y="400050"/>
                </a:lnTo>
                <a:cubicBezTo>
                  <a:pt x="152395" y="400058"/>
                  <a:pt x="142882" y="414330"/>
                  <a:pt x="142875" y="414337"/>
                </a:cubicBezTo>
                <a:cubicBezTo>
                  <a:pt x="140494" y="416718"/>
                  <a:pt x="137799" y="418823"/>
                  <a:pt x="135732" y="421481"/>
                </a:cubicBezTo>
                <a:cubicBezTo>
                  <a:pt x="132218" y="425999"/>
                  <a:pt x="129382" y="431006"/>
                  <a:pt x="126207" y="435769"/>
                </a:cubicBezTo>
                <a:lnTo>
                  <a:pt x="121444" y="442912"/>
                </a:lnTo>
                <a:cubicBezTo>
                  <a:pt x="119940" y="448929"/>
                  <a:pt x="118958" y="453890"/>
                  <a:pt x="116682" y="459581"/>
                </a:cubicBezTo>
                <a:cubicBezTo>
                  <a:pt x="116023" y="461229"/>
                  <a:pt x="115094" y="462756"/>
                  <a:pt x="114300" y="464344"/>
                </a:cubicBezTo>
              </a:path>
            </a:pathLst>
          </a:custGeom>
          <a:gradFill flip="none" rotWithShape="1">
            <a:gsLst>
              <a:gs pos="100000">
                <a:schemeClr val="bg1"/>
              </a:gs>
              <a:gs pos="0">
                <a:schemeClr val="tx2">
                  <a:lumMod val="95000"/>
                  <a:lumOff val="5000"/>
                </a:schemeClr>
              </a:gs>
              <a:gs pos="0">
                <a:schemeClr val="tx2">
                  <a:lumMod val="95000"/>
                  <a:lumOff val="5000"/>
                </a:schemeClr>
              </a:gs>
              <a:gs pos="0">
                <a:schemeClr val="tx2">
                  <a:lumMod val="95000"/>
                  <a:lumOff val="5000"/>
                </a:schemeClr>
              </a:gs>
              <a:gs pos="0">
                <a:schemeClr val="tx2">
                  <a:lumMod val="95000"/>
                  <a:lumOff val="5000"/>
                </a:schemeClr>
              </a:gs>
              <a:gs pos="0">
                <a:schemeClr val="tx2">
                  <a:lumMod val="95000"/>
                  <a:lumOff val="5000"/>
                </a:schemeClr>
              </a:gs>
              <a:gs pos="0">
                <a:schemeClr val="tx2">
                  <a:lumMod val="95000"/>
                  <a:lumOff val="5000"/>
                </a:schemeClr>
              </a:gs>
              <a:gs pos="15000">
                <a:srgbClr val="FF00F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Freeform: Shape 13">
            <a:extLst>
              <a:ext uri="{FF2B5EF4-FFF2-40B4-BE49-F238E27FC236}">
                <a16:creationId xmlns:a16="http://schemas.microsoft.com/office/drawing/2014/main" id="{55B19EC6-8A55-4DF7-9FDE-FAF9E610EFA8}"/>
              </a:ext>
            </a:extLst>
          </p:cNvPr>
          <p:cNvSpPr/>
          <p:nvPr/>
        </p:nvSpPr>
        <p:spPr bwMode="auto">
          <a:xfrm>
            <a:off x="2516981" y="3659981"/>
            <a:ext cx="309638" cy="157163"/>
          </a:xfrm>
          <a:custGeom>
            <a:avLst/>
            <a:gdLst>
              <a:gd name="connsiteX0" fmla="*/ 304800 w 309638"/>
              <a:gd name="connsiteY0" fmla="*/ 111919 h 157163"/>
              <a:gd name="connsiteX1" fmla="*/ 190500 w 309638"/>
              <a:gd name="connsiteY1" fmla="*/ 109538 h 157163"/>
              <a:gd name="connsiteX2" fmla="*/ 169069 w 309638"/>
              <a:gd name="connsiteY2" fmla="*/ 100013 h 157163"/>
              <a:gd name="connsiteX3" fmla="*/ 154782 w 309638"/>
              <a:gd name="connsiteY3" fmla="*/ 95250 h 157163"/>
              <a:gd name="connsiteX4" fmla="*/ 140494 w 309638"/>
              <a:gd name="connsiteY4" fmla="*/ 85725 h 157163"/>
              <a:gd name="connsiteX5" fmla="*/ 119063 w 309638"/>
              <a:gd name="connsiteY5" fmla="*/ 78582 h 157163"/>
              <a:gd name="connsiteX6" fmla="*/ 111919 w 309638"/>
              <a:gd name="connsiteY6" fmla="*/ 76200 h 157163"/>
              <a:gd name="connsiteX7" fmla="*/ 97632 w 309638"/>
              <a:gd name="connsiteY7" fmla="*/ 64294 h 157163"/>
              <a:gd name="connsiteX8" fmla="*/ 92869 w 309638"/>
              <a:gd name="connsiteY8" fmla="*/ 57150 h 157163"/>
              <a:gd name="connsiteX9" fmla="*/ 73819 w 309638"/>
              <a:gd name="connsiteY9" fmla="*/ 40482 h 157163"/>
              <a:gd name="connsiteX10" fmla="*/ 66675 w 309638"/>
              <a:gd name="connsiteY10" fmla="*/ 33338 h 157163"/>
              <a:gd name="connsiteX11" fmla="*/ 59532 w 309638"/>
              <a:gd name="connsiteY11" fmla="*/ 28575 h 157163"/>
              <a:gd name="connsiteX12" fmla="*/ 50007 w 309638"/>
              <a:gd name="connsiteY12" fmla="*/ 21432 h 157163"/>
              <a:gd name="connsiteX13" fmla="*/ 35719 w 309638"/>
              <a:gd name="connsiteY13" fmla="*/ 14288 h 157163"/>
              <a:gd name="connsiteX14" fmla="*/ 30957 w 309638"/>
              <a:gd name="connsiteY14" fmla="*/ 7144 h 157163"/>
              <a:gd name="connsiteX15" fmla="*/ 23813 w 309638"/>
              <a:gd name="connsiteY15" fmla="*/ 4763 h 157163"/>
              <a:gd name="connsiteX16" fmla="*/ 16669 w 309638"/>
              <a:gd name="connsiteY16" fmla="*/ 0 h 157163"/>
              <a:gd name="connsiteX17" fmla="*/ 11907 w 309638"/>
              <a:gd name="connsiteY17" fmla="*/ 14288 h 157163"/>
              <a:gd name="connsiteX18" fmla="*/ 7144 w 309638"/>
              <a:gd name="connsiteY18" fmla="*/ 38100 h 157163"/>
              <a:gd name="connsiteX19" fmla="*/ 2382 w 309638"/>
              <a:gd name="connsiteY19" fmla="*/ 52388 h 157163"/>
              <a:gd name="connsiteX20" fmla="*/ 0 w 309638"/>
              <a:gd name="connsiteY20" fmla="*/ 59532 h 157163"/>
              <a:gd name="connsiteX21" fmla="*/ 7144 w 309638"/>
              <a:gd name="connsiteY21" fmla="*/ 64294 h 157163"/>
              <a:gd name="connsiteX22" fmla="*/ 26194 w 309638"/>
              <a:gd name="connsiteY22" fmla="*/ 73819 h 157163"/>
              <a:gd name="connsiteX23" fmla="*/ 50007 w 309638"/>
              <a:gd name="connsiteY23" fmla="*/ 85725 h 157163"/>
              <a:gd name="connsiteX24" fmla="*/ 57150 w 309638"/>
              <a:gd name="connsiteY24" fmla="*/ 90488 h 157163"/>
              <a:gd name="connsiteX25" fmla="*/ 61913 w 309638"/>
              <a:gd name="connsiteY25" fmla="*/ 97632 h 157163"/>
              <a:gd name="connsiteX26" fmla="*/ 78582 w 309638"/>
              <a:gd name="connsiteY26" fmla="*/ 102394 h 157163"/>
              <a:gd name="connsiteX27" fmla="*/ 92869 w 309638"/>
              <a:gd name="connsiteY27" fmla="*/ 107157 h 157163"/>
              <a:gd name="connsiteX28" fmla="*/ 100013 w 309638"/>
              <a:gd name="connsiteY28" fmla="*/ 109538 h 157163"/>
              <a:gd name="connsiteX29" fmla="*/ 123825 w 309638"/>
              <a:gd name="connsiteY29" fmla="*/ 116682 h 157163"/>
              <a:gd name="connsiteX30" fmla="*/ 133350 w 309638"/>
              <a:gd name="connsiteY30" fmla="*/ 121444 h 157163"/>
              <a:gd name="connsiteX31" fmla="*/ 161925 w 309638"/>
              <a:gd name="connsiteY31" fmla="*/ 126207 h 157163"/>
              <a:gd name="connsiteX32" fmla="*/ 176213 w 309638"/>
              <a:gd name="connsiteY32" fmla="*/ 130969 h 157163"/>
              <a:gd name="connsiteX33" fmla="*/ 183357 w 309638"/>
              <a:gd name="connsiteY33" fmla="*/ 133350 h 157163"/>
              <a:gd name="connsiteX34" fmla="*/ 190500 w 309638"/>
              <a:gd name="connsiteY34" fmla="*/ 138113 h 157163"/>
              <a:gd name="connsiteX35" fmla="*/ 214313 w 309638"/>
              <a:gd name="connsiteY35" fmla="*/ 145257 h 157163"/>
              <a:gd name="connsiteX36" fmla="*/ 240507 w 309638"/>
              <a:gd name="connsiteY36" fmla="*/ 152400 h 157163"/>
              <a:gd name="connsiteX37" fmla="*/ 250032 w 309638"/>
              <a:gd name="connsiteY37" fmla="*/ 154782 h 157163"/>
              <a:gd name="connsiteX38" fmla="*/ 271463 w 309638"/>
              <a:gd name="connsiteY38" fmla="*/ 157163 h 157163"/>
              <a:gd name="connsiteX39" fmla="*/ 304800 w 309638"/>
              <a:gd name="connsiteY39" fmla="*/ 111919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9638" h="157163">
                <a:moveTo>
                  <a:pt x="304800" y="111919"/>
                </a:moveTo>
                <a:cubicBezTo>
                  <a:pt x="291306" y="103982"/>
                  <a:pt x="258552" y="116518"/>
                  <a:pt x="190500" y="109538"/>
                </a:cubicBezTo>
                <a:cubicBezTo>
                  <a:pt x="172075" y="107648"/>
                  <a:pt x="181202" y="105405"/>
                  <a:pt x="169069" y="100013"/>
                </a:cubicBezTo>
                <a:cubicBezTo>
                  <a:pt x="164482" y="97974"/>
                  <a:pt x="158959" y="98035"/>
                  <a:pt x="154782" y="95250"/>
                </a:cubicBezTo>
                <a:cubicBezTo>
                  <a:pt x="150019" y="92075"/>
                  <a:pt x="145924" y="87535"/>
                  <a:pt x="140494" y="85725"/>
                </a:cubicBezTo>
                <a:lnTo>
                  <a:pt x="119063" y="78582"/>
                </a:lnTo>
                <a:cubicBezTo>
                  <a:pt x="116682" y="77788"/>
                  <a:pt x="114008" y="77592"/>
                  <a:pt x="111919" y="76200"/>
                </a:cubicBezTo>
                <a:cubicBezTo>
                  <a:pt x="104892" y="71516"/>
                  <a:pt x="103363" y="71172"/>
                  <a:pt x="97632" y="64294"/>
                </a:cubicBezTo>
                <a:cubicBezTo>
                  <a:pt x="95800" y="62095"/>
                  <a:pt x="94732" y="59323"/>
                  <a:pt x="92869" y="57150"/>
                </a:cubicBezTo>
                <a:cubicBezTo>
                  <a:pt x="82038" y="44514"/>
                  <a:pt x="85611" y="50589"/>
                  <a:pt x="73819" y="40482"/>
                </a:cubicBezTo>
                <a:cubicBezTo>
                  <a:pt x="71262" y="38290"/>
                  <a:pt x="69262" y="35494"/>
                  <a:pt x="66675" y="33338"/>
                </a:cubicBezTo>
                <a:cubicBezTo>
                  <a:pt x="64477" y="31506"/>
                  <a:pt x="61861" y="30238"/>
                  <a:pt x="59532" y="28575"/>
                </a:cubicBezTo>
                <a:cubicBezTo>
                  <a:pt x="56303" y="26268"/>
                  <a:pt x="53453" y="23401"/>
                  <a:pt x="50007" y="21432"/>
                </a:cubicBezTo>
                <a:cubicBezTo>
                  <a:pt x="15489" y="1708"/>
                  <a:pt x="73065" y="39182"/>
                  <a:pt x="35719" y="14288"/>
                </a:cubicBezTo>
                <a:cubicBezTo>
                  <a:pt x="34132" y="11907"/>
                  <a:pt x="33192" y="8932"/>
                  <a:pt x="30957" y="7144"/>
                </a:cubicBezTo>
                <a:cubicBezTo>
                  <a:pt x="28997" y="5576"/>
                  <a:pt x="26058" y="5886"/>
                  <a:pt x="23813" y="4763"/>
                </a:cubicBezTo>
                <a:cubicBezTo>
                  <a:pt x="21253" y="3483"/>
                  <a:pt x="19050" y="1588"/>
                  <a:pt x="16669" y="0"/>
                </a:cubicBezTo>
                <a:cubicBezTo>
                  <a:pt x="15082" y="4763"/>
                  <a:pt x="12733" y="9336"/>
                  <a:pt x="11907" y="14288"/>
                </a:cubicBezTo>
                <a:cubicBezTo>
                  <a:pt x="10298" y="23939"/>
                  <a:pt x="9807" y="29222"/>
                  <a:pt x="7144" y="38100"/>
                </a:cubicBezTo>
                <a:cubicBezTo>
                  <a:pt x="5702" y="42909"/>
                  <a:pt x="3970" y="47625"/>
                  <a:pt x="2382" y="52388"/>
                </a:cubicBezTo>
                <a:lnTo>
                  <a:pt x="0" y="59532"/>
                </a:lnTo>
                <a:cubicBezTo>
                  <a:pt x="2381" y="61119"/>
                  <a:pt x="4632" y="62924"/>
                  <a:pt x="7144" y="64294"/>
                </a:cubicBezTo>
                <a:cubicBezTo>
                  <a:pt x="13377" y="67694"/>
                  <a:pt x="20287" y="69881"/>
                  <a:pt x="26194" y="73819"/>
                </a:cubicBezTo>
                <a:cubicBezTo>
                  <a:pt x="43205" y="85159"/>
                  <a:pt x="34929" y="81956"/>
                  <a:pt x="50007" y="85725"/>
                </a:cubicBezTo>
                <a:cubicBezTo>
                  <a:pt x="52388" y="87313"/>
                  <a:pt x="55126" y="88464"/>
                  <a:pt x="57150" y="90488"/>
                </a:cubicBezTo>
                <a:cubicBezTo>
                  <a:pt x="59174" y="92512"/>
                  <a:pt x="59678" y="95844"/>
                  <a:pt x="61913" y="97632"/>
                </a:cubicBezTo>
                <a:cubicBezTo>
                  <a:pt x="63513" y="98912"/>
                  <a:pt x="77898" y="102189"/>
                  <a:pt x="78582" y="102394"/>
                </a:cubicBezTo>
                <a:cubicBezTo>
                  <a:pt x="83390" y="103837"/>
                  <a:pt x="88107" y="105569"/>
                  <a:pt x="92869" y="107157"/>
                </a:cubicBezTo>
                <a:cubicBezTo>
                  <a:pt x="95250" y="107951"/>
                  <a:pt x="97578" y="108929"/>
                  <a:pt x="100013" y="109538"/>
                </a:cubicBezTo>
                <a:cubicBezTo>
                  <a:pt x="106853" y="111248"/>
                  <a:pt x="118022" y="113781"/>
                  <a:pt x="123825" y="116682"/>
                </a:cubicBezTo>
                <a:cubicBezTo>
                  <a:pt x="127000" y="118269"/>
                  <a:pt x="129906" y="120583"/>
                  <a:pt x="133350" y="121444"/>
                </a:cubicBezTo>
                <a:cubicBezTo>
                  <a:pt x="142718" y="123786"/>
                  <a:pt x="152764" y="123154"/>
                  <a:pt x="161925" y="126207"/>
                </a:cubicBezTo>
                <a:lnTo>
                  <a:pt x="176213" y="130969"/>
                </a:lnTo>
                <a:lnTo>
                  <a:pt x="183357" y="133350"/>
                </a:lnTo>
                <a:cubicBezTo>
                  <a:pt x="185738" y="134938"/>
                  <a:pt x="187885" y="136951"/>
                  <a:pt x="190500" y="138113"/>
                </a:cubicBezTo>
                <a:cubicBezTo>
                  <a:pt x="202141" y="143287"/>
                  <a:pt x="203667" y="142063"/>
                  <a:pt x="214313" y="145257"/>
                </a:cubicBezTo>
                <a:cubicBezTo>
                  <a:pt x="246176" y="154816"/>
                  <a:pt x="212602" y="146199"/>
                  <a:pt x="240507" y="152400"/>
                </a:cubicBezTo>
                <a:cubicBezTo>
                  <a:pt x="243702" y="153110"/>
                  <a:pt x="246797" y="154284"/>
                  <a:pt x="250032" y="154782"/>
                </a:cubicBezTo>
                <a:cubicBezTo>
                  <a:pt x="257136" y="155875"/>
                  <a:pt x="264319" y="156369"/>
                  <a:pt x="271463" y="157163"/>
                </a:cubicBezTo>
                <a:cubicBezTo>
                  <a:pt x="302411" y="154584"/>
                  <a:pt x="318294" y="119856"/>
                  <a:pt x="304800" y="111919"/>
                </a:cubicBez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Notched Right Arrow 6">
            <a:extLst>
              <a:ext uri="{FF2B5EF4-FFF2-40B4-BE49-F238E27FC236}">
                <a16:creationId xmlns:a16="http://schemas.microsoft.com/office/drawing/2014/main" id="{BB334528-647B-4BBE-918F-6E16911363AA}"/>
              </a:ext>
            </a:extLst>
          </p:cNvPr>
          <p:cNvSpPr/>
          <p:nvPr/>
        </p:nvSpPr>
        <p:spPr bwMode="auto">
          <a:xfrm rot="8399326">
            <a:off x="1817819" y="1823380"/>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64305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2" grpId="0" animBg="1"/>
      <p:bldP spid="2" grpId="1" animBg="1"/>
      <p:bldP spid="10" grpId="0" animBg="1"/>
      <p:bldP spid="10" grpId="1" animBg="1"/>
      <p:bldP spid="14" grpId="0" animBg="1"/>
      <p:bldP spid="14" grpId="1"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5948" y="718132"/>
            <a:ext cx="3887732"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Hypoplastic</a:t>
            </a:r>
          </a:p>
          <a:p>
            <a:pPr algn="ctr">
              <a:defRPr/>
            </a:pPr>
            <a:r>
              <a:rPr lang="en-US" sz="4800" dirty="0">
                <a:solidFill>
                  <a:srgbClr val="FFC000"/>
                </a:solidFill>
                <a:latin typeface="Calibri" pitchFamily="34" charset="0"/>
                <a:cs typeface="Calibri" pitchFamily="34" charset="0"/>
              </a:rPr>
              <a:t>Inferior Vermis</a:t>
            </a:r>
          </a:p>
        </p:txBody>
      </p:sp>
      <p:pic>
        <p:nvPicPr>
          <p:cNvPr id="7" name="Picture 6">
            <a:extLst>
              <a:ext uri="{FF2B5EF4-FFF2-40B4-BE49-F238E27FC236}">
                <a16:creationId xmlns:a16="http://schemas.microsoft.com/office/drawing/2014/main" id="{0779F02D-58F4-4F94-8CC6-CAD75BEB7138}"/>
              </a:ext>
            </a:extLst>
          </p:cNvPr>
          <p:cNvPicPr>
            <a:picLocks noChangeAspect="1"/>
          </p:cNvPicPr>
          <p:nvPr/>
        </p:nvPicPr>
        <p:blipFill rotWithShape="1">
          <a:blip r:embed="rId3"/>
          <a:srcRect l="34165" t="33067" r="4762" b="13188"/>
          <a:stretch/>
        </p:blipFill>
        <p:spPr>
          <a:xfrm>
            <a:off x="4610322" y="718132"/>
            <a:ext cx="4444340" cy="3911018"/>
          </a:xfrm>
          <a:prstGeom prst="rect">
            <a:avLst/>
          </a:prstGeom>
          <a:ln>
            <a:solidFill>
              <a:schemeClr val="accent3">
                <a:lumMod val="95000"/>
              </a:schemeClr>
            </a:solidFill>
          </a:ln>
        </p:spPr>
      </p:pic>
      <p:sp>
        <p:nvSpPr>
          <p:cNvPr id="4" name="Notched Right Arrow 6">
            <a:extLst>
              <a:ext uri="{FF2B5EF4-FFF2-40B4-BE49-F238E27FC236}">
                <a16:creationId xmlns:a16="http://schemas.microsoft.com/office/drawing/2014/main" id="{DB94EEFC-9665-442B-97DB-A6FE81033AAC}"/>
              </a:ext>
            </a:extLst>
          </p:cNvPr>
          <p:cNvSpPr/>
          <p:nvPr/>
        </p:nvSpPr>
        <p:spPr bwMode="auto">
          <a:xfrm rot="9827999">
            <a:off x="7650728" y="281979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 name="Straight Arrow Connector 14">
            <a:extLst>
              <a:ext uri="{FF2B5EF4-FFF2-40B4-BE49-F238E27FC236}">
                <a16:creationId xmlns:a16="http://schemas.microsoft.com/office/drawing/2014/main" id="{EF86FF7F-8C96-4871-9B33-FA806EBD99F2}"/>
              </a:ext>
            </a:extLst>
          </p:cNvPr>
          <p:cNvCxnSpPr>
            <a:cxnSpLocks/>
          </p:cNvCxnSpPr>
          <p:nvPr/>
        </p:nvCxnSpPr>
        <p:spPr bwMode="auto">
          <a:xfrm flipV="1">
            <a:off x="6628895" y="3105150"/>
            <a:ext cx="305305" cy="140494"/>
          </a:xfrm>
          <a:prstGeom prst="straightConnector1">
            <a:avLst/>
          </a:prstGeom>
          <a:solidFill>
            <a:schemeClr val="accent1"/>
          </a:solidFill>
          <a:ln w="28575" cap="flat" cmpd="sng" algn="ctr">
            <a:solidFill>
              <a:srgbClr val="FFFF00"/>
            </a:solidFill>
            <a:prstDash val="solid"/>
            <a:round/>
            <a:headEnd type="arrow"/>
            <a:tailEnd type="arrow"/>
          </a:ln>
          <a:effectLst/>
        </p:spPr>
      </p:cxnSp>
    </p:spTree>
    <p:extLst>
      <p:ext uri="{BB962C8B-B14F-4D97-AF65-F5344CB8AC3E}">
        <p14:creationId xmlns:p14="http://schemas.microsoft.com/office/powerpoint/2010/main" val="2883397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966" y="538480"/>
            <a:ext cx="3887732"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Hypoplastic</a:t>
            </a:r>
          </a:p>
          <a:p>
            <a:pPr algn="ctr">
              <a:defRPr/>
            </a:pPr>
            <a:r>
              <a:rPr lang="en-US" sz="4800" dirty="0">
                <a:solidFill>
                  <a:srgbClr val="FFC000"/>
                </a:solidFill>
                <a:latin typeface="Calibri" pitchFamily="34" charset="0"/>
                <a:cs typeface="Calibri" pitchFamily="34" charset="0"/>
              </a:rPr>
              <a:t>Inferior Vermis</a:t>
            </a:r>
          </a:p>
        </p:txBody>
      </p:sp>
      <p:pic>
        <p:nvPicPr>
          <p:cNvPr id="5" name="Picture 2">
            <a:extLst>
              <a:ext uri="{FF2B5EF4-FFF2-40B4-BE49-F238E27FC236}">
                <a16:creationId xmlns:a16="http://schemas.microsoft.com/office/drawing/2014/main" id="{98DC74F6-896A-4F8B-B434-753FEC6916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43" t="9742" r="2230" b="17479"/>
          <a:stretch/>
        </p:blipFill>
        <p:spPr bwMode="auto">
          <a:xfrm>
            <a:off x="4572000" y="538480"/>
            <a:ext cx="3977434" cy="3879760"/>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Shape 1">
            <a:extLst>
              <a:ext uri="{FF2B5EF4-FFF2-40B4-BE49-F238E27FC236}">
                <a16:creationId xmlns:a16="http://schemas.microsoft.com/office/drawing/2014/main" id="{89A176C9-2752-4EEA-9B08-3F1860BE6DC0}"/>
              </a:ext>
            </a:extLst>
          </p:cNvPr>
          <p:cNvSpPr/>
          <p:nvPr/>
        </p:nvSpPr>
        <p:spPr bwMode="auto">
          <a:xfrm>
            <a:off x="6757988" y="2357438"/>
            <a:ext cx="1097756" cy="1171575"/>
          </a:xfrm>
          <a:custGeom>
            <a:avLst/>
            <a:gdLst>
              <a:gd name="connsiteX0" fmla="*/ 23812 w 1097756"/>
              <a:gd name="connsiteY0" fmla="*/ 359568 h 1171575"/>
              <a:gd name="connsiteX1" fmla="*/ 35718 w 1097756"/>
              <a:gd name="connsiteY1" fmla="*/ 352425 h 1171575"/>
              <a:gd name="connsiteX2" fmla="*/ 42862 w 1097756"/>
              <a:gd name="connsiteY2" fmla="*/ 350043 h 1171575"/>
              <a:gd name="connsiteX3" fmla="*/ 47625 w 1097756"/>
              <a:gd name="connsiteY3" fmla="*/ 342900 h 1171575"/>
              <a:gd name="connsiteX4" fmla="*/ 50006 w 1097756"/>
              <a:gd name="connsiteY4" fmla="*/ 335756 h 1171575"/>
              <a:gd name="connsiteX5" fmla="*/ 61912 w 1097756"/>
              <a:gd name="connsiteY5" fmla="*/ 321468 h 1171575"/>
              <a:gd name="connsiteX6" fmla="*/ 64293 w 1097756"/>
              <a:gd name="connsiteY6" fmla="*/ 314325 h 1171575"/>
              <a:gd name="connsiteX7" fmla="*/ 66675 w 1097756"/>
              <a:gd name="connsiteY7" fmla="*/ 304800 h 1171575"/>
              <a:gd name="connsiteX8" fmla="*/ 71437 w 1097756"/>
              <a:gd name="connsiteY8" fmla="*/ 295275 h 1171575"/>
              <a:gd name="connsiteX9" fmla="*/ 73818 w 1097756"/>
              <a:gd name="connsiteY9" fmla="*/ 288131 h 1171575"/>
              <a:gd name="connsiteX10" fmla="*/ 83343 w 1097756"/>
              <a:gd name="connsiteY10" fmla="*/ 273843 h 1171575"/>
              <a:gd name="connsiteX11" fmla="*/ 85725 w 1097756"/>
              <a:gd name="connsiteY11" fmla="*/ 266700 h 1171575"/>
              <a:gd name="connsiteX12" fmla="*/ 95250 w 1097756"/>
              <a:gd name="connsiteY12" fmla="*/ 252412 h 1171575"/>
              <a:gd name="connsiteX13" fmla="*/ 100012 w 1097756"/>
              <a:gd name="connsiteY13" fmla="*/ 242887 h 1171575"/>
              <a:gd name="connsiteX14" fmla="*/ 107156 w 1097756"/>
              <a:gd name="connsiteY14" fmla="*/ 226218 h 1171575"/>
              <a:gd name="connsiteX15" fmla="*/ 111918 w 1097756"/>
              <a:gd name="connsiteY15" fmla="*/ 219075 h 1171575"/>
              <a:gd name="connsiteX16" fmla="*/ 116681 w 1097756"/>
              <a:gd name="connsiteY16" fmla="*/ 204787 h 1171575"/>
              <a:gd name="connsiteX17" fmla="*/ 121443 w 1097756"/>
              <a:gd name="connsiteY17" fmla="*/ 190500 h 1171575"/>
              <a:gd name="connsiteX18" fmla="*/ 123825 w 1097756"/>
              <a:gd name="connsiteY18" fmla="*/ 183356 h 1171575"/>
              <a:gd name="connsiteX19" fmla="*/ 135731 w 1097756"/>
              <a:gd name="connsiteY19" fmla="*/ 169068 h 1171575"/>
              <a:gd name="connsiteX20" fmla="*/ 145256 w 1097756"/>
              <a:gd name="connsiteY20" fmla="*/ 147637 h 1171575"/>
              <a:gd name="connsiteX21" fmla="*/ 152400 w 1097756"/>
              <a:gd name="connsiteY21" fmla="*/ 138112 h 1171575"/>
              <a:gd name="connsiteX22" fmla="*/ 159543 w 1097756"/>
              <a:gd name="connsiteY22" fmla="*/ 133350 h 1171575"/>
              <a:gd name="connsiteX23" fmla="*/ 169068 w 1097756"/>
              <a:gd name="connsiteY23" fmla="*/ 119062 h 1171575"/>
              <a:gd name="connsiteX24" fmla="*/ 173831 w 1097756"/>
              <a:gd name="connsiteY24" fmla="*/ 111918 h 1171575"/>
              <a:gd name="connsiteX25" fmla="*/ 188118 w 1097756"/>
              <a:gd name="connsiteY25" fmla="*/ 102393 h 1171575"/>
              <a:gd name="connsiteX26" fmla="*/ 209550 w 1097756"/>
              <a:gd name="connsiteY26" fmla="*/ 85725 h 1171575"/>
              <a:gd name="connsiteX27" fmla="*/ 214312 w 1097756"/>
              <a:gd name="connsiteY27" fmla="*/ 78581 h 1171575"/>
              <a:gd name="connsiteX28" fmla="*/ 228600 w 1097756"/>
              <a:gd name="connsiteY28" fmla="*/ 69056 h 1171575"/>
              <a:gd name="connsiteX29" fmla="*/ 319087 w 1097756"/>
              <a:gd name="connsiteY29" fmla="*/ 69056 h 1171575"/>
              <a:gd name="connsiteX30" fmla="*/ 326231 w 1097756"/>
              <a:gd name="connsiteY30" fmla="*/ 61912 h 1171575"/>
              <a:gd name="connsiteX31" fmla="*/ 333375 w 1097756"/>
              <a:gd name="connsiteY31" fmla="*/ 57150 h 1171575"/>
              <a:gd name="connsiteX32" fmla="*/ 338137 w 1097756"/>
              <a:gd name="connsiteY32" fmla="*/ 50006 h 1171575"/>
              <a:gd name="connsiteX33" fmla="*/ 345281 w 1097756"/>
              <a:gd name="connsiteY33" fmla="*/ 45243 h 1171575"/>
              <a:gd name="connsiteX34" fmla="*/ 357187 w 1097756"/>
              <a:gd name="connsiteY34" fmla="*/ 23812 h 1171575"/>
              <a:gd name="connsiteX35" fmla="*/ 371475 w 1097756"/>
              <a:gd name="connsiteY35" fmla="*/ 14287 h 1171575"/>
              <a:gd name="connsiteX36" fmla="*/ 378618 w 1097756"/>
              <a:gd name="connsiteY36" fmla="*/ 9525 h 1171575"/>
              <a:gd name="connsiteX37" fmla="*/ 435768 w 1097756"/>
              <a:gd name="connsiteY37" fmla="*/ 11906 h 1171575"/>
              <a:gd name="connsiteX38" fmla="*/ 454818 w 1097756"/>
              <a:gd name="connsiteY38" fmla="*/ 14287 h 1171575"/>
              <a:gd name="connsiteX39" fmla="*/ 473868 w 1097756"/>
              <a:gd name="connsiteY39" fmla="*/ 23812 h 1171575"/>
              <a:gd name="connsiteX40" fmla="*/ 488156 w 1097756"/>
              <a:gd name="connsiteY40" fmla="*/ 28575 h 1171575"/>
              <a:gd name="connsiteX41" fmla="*/ 495300 w 1097756"/>
              <a:gd name="connsiteY41" fmla="*/ 30956 h 1171575"/>
              <a:gd name="connsiteX42" fmla="*/ 516731 w 1097756"/>
              <a:gd name="connsiteY42" fmla="*/ 28575 h 1171575"/>
              <a:gd name="connsiteX43" fmla="*/ 523875 w 1097756"/>
              <a:gd name="connsiteY43" fmla="*/ 21431 h 1171575"/>
              <a:gd name="connsiteX44" fmla="*/ 542925 w 1097756"/>
              <a:gd name="connsiteY44" fmla="*/ 23812 h 1171575"/>
              <a:gd name="connsiteX45" fmla="*/ 557212 w 1097756"/>
              <a:gd name="connsiteY45" fmla="*/ 33337 h 1171575"/>
              <a:gd name="connsiteX46" fmla="*/ 564356 w 1097756"/>
              <a:gd name="connsiteY46" fmla="*/ 38100 h 1171575"/>
              <a:gd name="connsiteX47" fmla="*/ 571500 w 1097756"/>
              <a:gd name="connsiteY47" fmla="*/ 35718 h 1171575"/>
              <a:gd name="connsiteX48" fmla="*/ 588168 w 1097756"/>
              <a:gd name="connsiteY48" fmla="*/ 14287 h 1171575"/>
              <a:gd name="connsiteX49" fmla="*/ 592931 w 1097756"/>
              <a:gd name="connsiteY49" fmla="*/ 7143 h 1171575"/>
              <a:gd name="connsiteX50" fmla="*/ 597693 w 1097756"/>
              <a:gd name="connsiteY50" fmla="*/ 0 h 1171575"/>
              <a:gd name="connsiteX51" fmla="*/ 611981 w 1097756"/>
              <a:gd name="connsiteY51" fmla="*/ 9525 h 1171575"/>
              <a:gd name="connsiteX52" fmla="*/ 616743 w 1097756"/>
              <a:gd name="connsiteY52" fmla="*/ 16668 h 1171575"/>
              <a:gd name="connsiteX53" fmla="*/ 638175 w 1097756"/>
              <a:gd name="connsiteY53" fmla="*/ 28575 h 1171575"/>
              <a:gd name="connsiteX54" fmla="*/ 654843 w 1097756"/>
              <a:gd name="connsiteY54" fmla="*/ 42862 h 1171575"/>
              <a:gd name="connsiteX55" fmla="*/ 661987 w 1097756"/>
              <a:gd name="connsiteY55" fmla="*/ 50006 h 1171575"/>
              <a:gd name="connsiteX56" fmla="*/ 676275 w 1097756"/>
              <a:gd name="connsiteY56" fmla="*/ 57150 h 1171575"/>
              <a:gd name="connsiteX57" fmla="*/ 688181 w 1097756"/>
              <a:gd name="connsiteY57" fmla="*/ 71437 h 1171575"/>
              <a:gd name="connsiteX58" fmla="*/ 695325 w 1097756"/>
              <a:gd name="connsiteY58" fmla="*/ 76200 h 1171575"/>
              <a:gd name="connsiteX59" fmla="*/ 702468 w 1097756"/>
              <a:gd name="connsiteY59" fmla="*/ 83343 h 1171575"/>
              <a:gd name="connsiteX60" fmla="*/ 707231 w 1097756"/>
              <a:gd name="connsiteY60" fmla="*/ 90487 h 1171575"/>
              <a:gd name="connsiteX61" fmla="*/ 714375 w 1097756"/>
              <a:gd name="connsiteY61" fmla="*/ 92868 h 1171575"/>
              <a:gd name="connsiteX62" fmla="*/ 731043 w 1097756"/>
              <a:gd name="connsiteY62" fmla="*/ 111918 h 1171575"/>
              <a:gd name="connsiteX63" fmla="*/ 733425 w 1097756"/>
              <a:gd name="connsiteY63" fmla="*/ 119062 h 1171575"/>
              <a:gd name="connsiteX64" fmla="*/ 750093 w 1097756"/>
              <a:gd name="connsiteY64" fmla="*/ 133350 h 1171575"/>
              <a:gd name="connsiteX65" fmla="*/ 757237 w 1097756"/>
              <a:gd name="connsiteY65" fmla="*/ 140493 h 1171575"/>
              <a:gd name="connsiteX66" fmla="*/ 771525 w 1097756"/>
              <a:gd name="connsiteY66" fmla="*/ 147637 h 1171575"/>
              <a:gd name="connsiteX67" fmla="*/ 776287 w 1097756"/>
              <a:gd name="connsiteY67" fmla="*/ 154781 h 1171575"/>
              <a:gd name="connsiteX68" fmla="*/ 790575 w 1097756"/>
              <a:gd name="connsiteY68" fmla="*/ 166687 h 1171575"/>
              <a:gd name="connsiteX69" fmla="*/ 802481 w 1097756"/>
              <a:gd name="connsiteY69" fmla="*/ 180975 h 1171575"/>
              <a:gd name="connsiteX70" fmla="*/ 804862 w 1097756"/>
              <a:gd name="connsiteY70" fmla="*/ 190500 h 1171575"/>
              <a:gd name="connsiteX71" fmla="*/ 816768 w 1097756"/>
              <a:gd name="connsiteY71" fmla="*/ 204787 h 1171575"/>
              <a:gd name="connsiteX72" fmla="*/ 821531 w 1097756"/>
              <a:gd name="connsiteY72" fmla="*/ 211931 h 1171575"/>
              <a:gd name="connsiteX73" fmla="*/ 828675 w 1097756"/>
              <a:gd name="connsiteY73" fmla="*/ 219075 h 1171575"/>
              <a:gd name="connsiteX74" fmla="*/ 833437 w 1097756"/>
              <a:gd name="connsiteY74" fmla="*/ 226218 h 1171575"/>
              <a:gd name="connsiteX75" fmla="*/ 840581 w 1097756"/>
              <a:gd name="connsiteY75" fmla="*/ 233362 h 1171575"/>
              <a:gd name="connsiteX76" fmla="*/ 845343 w 1097756"/>
              <a:gd name="connsiteY76" fmla="*/ 240506 h 1171575"/>
              <a:gd name="connsiteX77" fmla="*/ 866775 w 1097756"/>
              <a:gd name="connsiteY77" fmla="*/ 259556 h 1171575"/>
              <a:gd name="connsiteX78" fmla="*/ 873918 w 1097756"/>
              <a:gd name="connsiteY78" fmla="*/ 273843 h 1171575"/>
              <a:gd name="connsiteX79" fmla="*/ 878681 w 1097756"/>
              <a:gd name="connsiteY79" fmla="*/ 283368 h 1171575"/>
              <a:gd name="connsiteX80" fmla="*/ 888206 w 1097756"/>
              <a:gd name="connsiteY80" fmla="*/ 290512 h 1171575"/>
              <a:gd name="connsiteX81" fmla="*/ 900112 w 1097756"/>
              <a:gd name="connsiteY81" fmla="*/ 307181 h 1171575"/>
              <a:gd name="connsiteX82" fmla="*/ 907256 w 1097756"/>
              <a:gd name="connsiteY82" fmla="*/ 314325 h 1171575"/>
              <a:gd name="connsiteX83" fmla="*/ 919162 w 1097756"/>
              <a:gd name="connsiteY83" fmla="*/ 323850 h 1171575"/>
              <a:gd name="connsiteX84" fmla="*/ 935831 w 1097756"/>
              <a:gd name="connsiteY84" fmla="*/ 340518 h 1171575"/>
              <a:gd name="connsiteX85" fmla="*/ 940593 w 1097756"/>
              <a:gd name="connsiteY85" fmla="*/ 354806 h 1171575"/>
              <a:gd name="connsiteX86" fmla="*/ 942975 w 1097756"/>
              <a:gd name="connsiteY86" fmla="*/ 361950 h 1171575"/>
              <a:gd name="connsiteX87" fmla="*/ 952500 w 1097756"/>
              <a:gd name="connsiteY87" fmla="*/ 376237 h 1171575"/>
              <a:gd name="connsiteX88" fmla="*/ 957262 w 1097756"/>
              <a:gd name="connsiteY88" fmla="*/ 390525 h 1171575"/>
              <a:gd name="connsiteX89" fmla="*/ 969168 w 1097756"/>
              <a:gd name="connsiteY89" fmla="*/ 407193 h 1171575"/>
              <a:gd name="connsiteX90" fmla="*/ 971550 w 1097756"/>
              <a:gd name="connsiteY90" fmla="*/ 414337 h 1171575"/>
              <a:gd name="connsiteX91" fmla="*/ 973931 w 1097756"/>
              <a:gd name="connsiteY91" fmla="*/ 423862 h 1171575"/>
              <a:gd name="connsiteX92" fmla="*/ 981075 w 1097756"/>
              <a:gd name="connsiteY92" fmla="*/ 431006 h 1171575"/>
              <a:gd name="connsiteX93" fmla="*/ 992981 w 1097756"/>
              <a:gd name="connsiteY93" fmla="*/ 442912 h 1171575"/>
              <a:gd name="connsiteX94" fmla="*/ 995362 w 1097756"/>
              <a:gd name="connsiteY94" fmla="*/ 450056 h 1171575"/>
              <a:gd name="connsiteX95" fmla="*/ 1004887 w 1097756"/>
              <a:gd name="connsiteY95" fmla="*/ 464343 h 1171575"/>
              <a:gd name="connsiteX96" fmla="*/ 1012031 w 1097756"/>
              <a:gd name="connsiteY96" fmla="*/ 478631 h 1171575"/>
              <a:gd name="connsiteX97" fmla="*/ 1021556 w 1097756"/>
              <a:gd name="connsiteY97" fmla="*/ 492918 h 1171575"/>
              <a:gd name="connsiteX98" fmla="*/ 1033462 w 1097756"/>
              <a:gd name="connsiteY98" fmla="*/ 514350 h 1171575"/>
              <a:gd name="connsiteX99" fmla="*/ 1040606 w 1097756"/>
              <a:gd name="connsiteY99" fmla="*/ 519112 h 1171575"/>
              <a:gd name="connsiteX100" fmla="*/ 1054893 w 1097756"/>
              <a:gd name="connsiteY100" fmla="*/ 542925 h 1171575"/>
              <a:gd name="connsiteX101" fmla="*/ 1062037 w 1097756"/>
              <a:gd name="connsiteY101" fmla="*/ 547687 h 1171575"/>
              <a:gd name="connsiteX102" fmla="*/ 1069181 w 1097756"/>
              <a:gd name="connsiteY102" fmla="*/ 557212 h 1171575"/>
              <a:gd name="connsiteX103" fmla="*/ 1076325 w 1097756"/>
              <a:gd name="connsiteY103" fmla="*/ 564356 h 1171575"/>
              <a:gd name="connsiteX104" fmla="*/ 1085850 w 1097756"/>
              <a:gd name="connsiteY104" fmla="*/ 576262 h 1171575"/>
              <a:gd name="connsiteX105" fmla="*/ 1088231 w 1097756"/>
              <a:gd name="connsiteY105" fmla="*/ 583406 h 1171575"/>
              <a:gd name="connsiteX106" fmla="*/ 1092993 w 1097756"/>
              <a:gd name="connsiteY106" fmla="*/ 590550 h 1171575"/>
              <a:gd name="connsiteX107" fmla="*/ 1097756 w 1097756"/>
              <a:gd name="connsiteY107" fmla="*/ 614362 h 1171575"/>
              <a:gd name="connsiteX108" fmla="*/ 1090612 w 1097756"/>
              <a:gd name="connsiteY108" fmla="*/ 659606 h 1171575"/>
              <a:gd name="connsiteX109" fmla="*/ 1081087 w 1097756"/>
              <a:gd name="connsiteY109" fmla="*/ 673893 h 1171575"/>
              <a:gd name="connsiteX110" fmla="*/ 1078706 w 1097756"/>
              <a:gd name="connsiteY110" fmla="*/ 683418 h 1171575"/>
              <a:gd name="connsiteX111" fmla="*/ 1073943 w 1097756"/>
              <a:gd name="connsiteY111" fmla="*/ 700087 h 1171575"/>
              <a:gd name="connsiteX112" fmla="*/ 1066800 w 1097756"/>
              <a:gd name="connsiteY112" fmla="*/ 735806 h 1171575"/>
              <a:gd name="connsiteX113" fmla="*/ 1064418 w 1097756"/>
              <a:gd name="connsiteY113" fmla="*/ 745331 h 1171575"/>
              <a:gd name="connsiteX114" fmla="*/ 1054893 w 1097756"/>
              <a:gd name="connsiteY114" fmla="*/ 769143 h 1171575"/>
              <a:gd name="connsiteX115" fmla="*/ 1052512 w 1097756"/>
              <a:gd name="connsiteY115" fmla="*/ 776287 h 1171575"/>
              <a:gd name="connsiteX116" fmla="*/ 1050131 w 1097756"/>
              <a:gd name="connsiteY116" fmla="*/ 783431 h 1171575"/>
              <a:gd name="connsiteX117" fmla="*/ 1045368 w 1097756"/>
              <a:gd name="connsiteY117" fmla="*/ 800100 h 1171575"/>
              <a:gd name="connsiteX118" fmla="*/ 1035843 w 1097756"/>
              <a:gd name="connsiteY118" fmla="*/ 814387 h 1171575"/>
              <a:gd name="connsiteX119" fmla="*/ 1028700 w 1097756"/>
              <a:gd name="connsiteY119" fmla="*/ 835818 h 1171575"/>
              <a:gd name="connsiteX120" fmla="*/ 1026318 w 1097756"/>
              <a:gd name="connsiteY120" fmla="*/ 842962 h 1171575"/>
              <a:gd name="connsiteX121" fmla="*/ 1023937 w 1097756"/>
              <a:gd name="connsiteY121" fmla="*/ 859631 h 1171575"/>
              <a:gd name="connsiteX122" fmla="*/ 1021556 w 1097756"/>
              <a:gd name="connsiteY122" fmla="*/ 866775 h 1171575"/>
              <a:gd name="connsiteX123" fmla="*/ 1016793 w 1097756"/>
              <a:gd name="connsiteY123" fmla="*/ 883443 h 1171575"/>
              <a:gd name="connsiteX124" fmla="*/ 1014412 w 1097756"/>
              <a:gd name="connsiteY124" fmla="*/ 907256 h 1171575"/>
              <a:gd name="connsiteX125" fmla="*/ 1009650 w 1097756"/>
              <a:gd name="connsiteY125" fmla="*/ 926306 h 1171575"/>
              <a:gd name="connsiteX126" fmla="*/ 1007268 w 1097756"/>
              <a:gd name="connsiteY126" fmla="*/ 950118 h 1171575"/>
              <a:gd name="connsiteX127" fmla="*/ 1004887 w 1097756"/>
              <a:gd name="connsiteY127" fmla="*/ 983456 h 1171575"/>
              <a:gd name="connsiteX128" fmla="*/ 1002506 w 1097756"/>
              <a:gd name="connsiteY128" fmla="*/ 992981 h 1171575"/>
              <a:gd name="connsiteX129" fmla="*/ 1000125 w 1097756"/>
              <a:gd name="connsiteY129" fmla="*/ 1004887 h 1171575"/>
              <a:gd name="connsiteX130" fmla="*/ 990600 w 1097756"/>
              <a:gd name="connsiteY130" fmla="*/ 1019175 h 1171575"/>
              <a:gd name="connsiteX131" fmla="*/ 983456 w 1097756"/>
              <a:gd name="connsiteY131" fmla="*/ 1035843 h 1171575"/>
              <a:gd name="connsiteX132" fmla="*/ 981075 w 1097756"/>
              <a:gd name="connsiteY132" fmla="*/ 1042987 h 1171575"/>
              <a:gd name="connsiteX133" fmla="*/ 969168 w 1097756"/>
              <a:gd name="connsiteY133" fmla="*/ 1057275 h 1171575"/>
              <a:gd name="connsiteX134" fmla="*/ 962025 w 1097756"/>
              <a:gd name="connsiteY134" fmla="*/ 1062037 h 1171575"/>
              <a:gd name="connsiteX135" fmla="*/ 938212 w 1097756"/>
              <a:gd name="connsiteY135" fmla="*/ 1090612 h 1171575"/>
              <a:gd name="connsiteX136" fmla="*/ 923925 w 1097756"/>
              <a:gd name="connsiteY136" fmla="*/ 1104900 h 1171575"/>
              <a:gd name="connsiteX137" fmla="*/ 912018 w 1097756"/>
              <a:gd name="connsiteY137" fmla="*/ 1116806 h 1171575"/>
              <a:gd name="connsiteX138" fmla="*/ 897731 w 1097756"/>
              <a:gd name="connsiteY138" fmla="*/ 1121568 h 1171575"/>
              <a:gd name="connsiteX139" fmla="*/ 883443 w 1097756"/>
              <a:gd name="connsiteY139" fmla="*/ 1126331 h 1171575"/>
              <a:gd name="connsiteX140" fmla="*/ 876300 w 1097756"/>
              <a:gd name="connsiteY140" fmla="*/ 1128712 h 1171575"/>
              <a:gd name="connsiteX141" fmla="*/ 864393 w 1097756"/>
              <a:gd name="connsiteY141" fmla="*/ 1131093 h 1171575"/>
              <a:gd name="connsiteX142" fmla="*/ 850106 w 1097756"/>
              <a:gd name="connsiteY142" fmla="*/ 1135856 h 1171575"/>
              <a:gd name="connsiteX143" fmla="*/ 823912 w 1097756"/>
              <a:gd name="connsiteY143" fmla="*/ 1140618 h 1171575"/>
              <a:gd name="connsiteX144" fmla="*/ 804862 w 1097756"/>
              <a:gd name="connsiteY144" fmla="*/ 1145381 h 1171575"/>
              <a:gd name="connsiteX145" fmla="*/ 797718 w 1097756"/>
              <a:gd name="connsiteY145" fmla="*/ 1147762 h 1171575"/>
              <a:gd name="connsiteX146" fmla="*/ 783431 w 1097756"/>
              <a:gd name="connsiteY146" fmla="*/ 1150143 h 1171575"/>
              <a:gd name="connsiteX147" fmla="*/ 740568 w 1097756"/>
              <a:gd name="connsiteY147" fmla="*/ 1154906 h 1171575"/>
              <a:gd name="connsiteX148" fmla="*/ 731043 w 1097756"/>
              <a:gd name="connsiteY148" fmla="*/ 1157287 h 1171575"/>
              <a:gd name="connsiteX149" fmla="*/ 714375 w 1097756"/>
              <a:gd name="connsiteY149" fmla="*/ 1159668 h 1171575"/>
              <a:gd name="connsiteX150" fmla="*/ 697706 w 1097756"/>
              <a:gd name="connsiteY150" fmla="*/ 1164431 h 1171575"/>
              <a:gd name="connsiteX151" fmla="*/ 676275 w 1097756"/>
              <a:gd name="connsiteY151" fmla="*/ 1166812 h 1171575"/>
              <a:gd name="connsiteX152" fmla="*/ 631031 w 1097756"/>
              <a:gd name="connsiteY152" fmla="*/ 1171575 h 1171575"/>
              <a:gd name="connsiteX153" fmla="*/ 597693 w 1097756"/>
              <a:gd name="connsiteY153" fmla="*/ 1169193 h 1171575"/>
              <a:gd name="connsiteX154" fmla="*/ 583406 w 1097756"/>
              <a:gd name="connsiteY154" fmla="*/ 1164431 h 1171575"/>
              <a:gd name="connsiteX155" fmla="*/ 545306 w 1097756"/>
              <a:gd name="connsiteY155" fmla="*/ 1157287 h 1171575"/>
              <a:gd name="connsiteX156" fmla="*/ 533400 w 1097756"/>
              <a:gd name="connsiteY156" fmla="*/ 1152525 h 1171575"/>
              <a:gd name="connsiteX157" fmla="*/ 526256 w 1097756"/>
              <a:gd name="connsiteY157" fmla="*/ 1150143 h 1171575"/>
              <a:gd name="connsiteX158" fmla="*/ 511968 w 1097756"/>
              <a:gd name="connsiteY158" fmla="*/ 1143000 h 1171575"/>
              <a:gd name="connsiteX159" fmla="*/ 497681 w 1097756"/>
              <a:gd name="connsiteY159" fmla="*/ 1133475 h 1171575"/>
              <a:gd name="connsiteX160" fmla="*/ 492918 w 1097756"/>
              <a:gd name="connsiteY160" fmla="*/ 1126331 h 1171575"/>
              <a:gd name="connsiteX161" fmla="*/ 483393 w 1097756"/>
              <a:gd name="connsiteY161" fmla="*/ 1123950 h 1171575"/>
              <a:gd name="connsiteX162" fmla="*/ 476250 w 1097756"/>
              <a:gd name="connsiteY162" fmla="*/ 1121568 h 1171575"/>
              <a:gd name="connsiteX163" fmla="*/ 469106 w 1097756"/>
              <a:gd name="connsiteY163" fmla="*/ 1104900 h 1171575"/>
              <a:gd name="connsiteX164" fmla="*/ 466725 w 1097756"/>
              <a:gd name="connsiteY164" fmla="*/ 1097756 h 1171575"/>
              <a:gd name="connsiteX165" fmla="*/ 452437 w 1097756"/>
              <a:gd name="connsiteY165" fmla="*/ 1092993 h 1171575"/>
              <a:gd name="connsiteX166" fmla="*/ 445293 w 1097756"/>
              <a:gd name="connsiteY166" fmla="*/ 1090612 h 1171575"/>
              <a:gd name="connsiteX167" fmla="*/ 435768 w 1097756"/>
              <a:gd name="connsiteY167" fmla="*/ 1085850 h 1171575"/>
              <a:gd name="connsiteX168" fmla="*/ 400050 w 1097756"/>
              <a:gd name="connsiteY168" fmla="*/ 1083468 h 1171575"/>
              <a:gd name="connsiteX169" fmla="*/ 385762 w 1097756"/>
              <a:gd name="connsiteY169" fmla="*/ 1078706 h 1171575"/>
              <a:gd name="connsiteX170" fmla="*/ 378618 w 1097756"/>
              <a:gd name="connsiteY170" fmla="*/ 1073943 h 1171575"/>
              <a:gd name="connsiteX171" fmla="*/ 371475 w 1097756"/>
              <a:gd name="connsiteY171" fmla="*/ 1071562 h 1171575"/>
              <a:gd name="connsiteX172" fmla="*/ 364331 w 1097756"/>
              <a:gd name="connsiteY172" fmla="*/ 1066800 h 1171575"/>
              <a:gd name="connsiteX173" fmla="*/ 357187 w 1097756"/>
              <a:gd name="connsiteY173" fmla="*/ 1059656 h 1171575"/>
              <a:gd name="connsiteX174" fmla="*/ 342900 w 1097756"/>
              <a:gd name="connsiteY174" fmla="*/ 1054893 h 1171575"/>
              <a:gd name="connsiteX175" fmla="*/ 335756 w 1097756"/>
              <a:gd name="connsiteY175" fmla="*/ 1050131 h 1171575"/>
              <a:gd name="connsiteX176" fmla="*/ 319087 w 1097756"/>
              <a:gd name="connsiteY176" fmla="*/ 1031081 h 1171575"/>
              <a:gd name="connsiteX177" fmla="*/ 309562 w 1097756"/>
              <a:gd name="connsiteY177" fmla="*/ 1016793 h 1171575"/>
              <a:gd name="connsiteX178" fmla="*/ 302418 w 1097756"/>
              <a:gd name="connsiteY178" fmla="*/ 1002506 h 1171575"/>
              <a:gd name="connsiteX179" fmla="*/ 300037 w 1097756"/>
              <a:gd name="connsiteY179" fmla="*/ 995362 h 1171575"/>
              <a:gd name="connsiteX180" fmla="*/ 292893 w 1097756"/>
              <a:gd name="connsiteY180" fmla="*/ 978693 h 1171575"/>
              <a:gd name="connsiteX181" fmla="*/ 285750 w 1097756"/>
              <a:gd name="connsiteY181" fmla="*/ 942975 h 1171575"/>
              <a:gd name="connsiteX182" fmla="*/ 283368 w 1097756"/>
              <a:gd name="connsiteY182" fmla="*/ 935831 h 1171575"/>
              <a:gd name="connsiteX183" fmla="*/ 280987 w 1097756"/>
              <a:gd name="connsiteY183" fmla="*/ 919162 h 1171575"/>
              <a:gd name="connsiteX184" fmla="*/ 278606 w 1097756"/>
              <a:gd name="connsiteY184" fmla="*/ 912018 h 1171575"/>
              <a:gd name="connsiteX185" fmla="*/ 280987 w 1097756"/>
              <a:gd name="connsiteY185" fmla="*/ 778668 h 1171575"/>
              <a:gd name="connsiteX186" fmla="*/ 285750 w 1097756"/>
              <a:gd name="connsiteY186" fmla="*/ 752475 h 1171575"/>
              <a:gd name="connsiteX187" fmla="*/ 290512 w 1097756"/>
              <a:gd name="connsiteY187" fmla="*/ 742950 h 1171575"/>
              <a:gd name="connsiteX188" fmla="*/ 292893 w 1097756"/>
              <a:gd name="connsiteY188" fmla="*/ 731043 h 1171575"/>
              <a:gd name="connsiteX189" fmla="*/ 288131 w 1097756"/>
              <a:gd name="connsiteY189" fmla="*/ 704850 h 1171575"/>
              <a:gd name="connsiteX190" fmla="*/ 283368 w 1097756"/>
              <a:gd name="connsiteY190" fmla="*/ 695325 h 1171575"/>
              <a:gd name="connsiteX191" fmla="*/ 273843 w 1097756"/>
              <a:gd name="connsiteY191" fmla="*/ 681037 h 1171575"/>
              <a:gd name="connsiteX192" fmla="*/ 259556 w 1097756"/>
              <a:gd name="connsiteY192" fmla="*/ 676275 h 1171575"/>
              <a:gd name="connsiteX193" fmla="*/ 245268 w 1097756"/>
              <a:gd name="connsiteY193" fmla="*/ 671512 h 1171575"/>
              <a:gd name="connsiteX194" fmla="*/ 235743 w 1097756"/>
              <a:gd name="connsiteY194" fmla="*/ 669131 h 1171575"/>
              <a:gd name="connsiteX195" fmla="*/ 221456 w 1097756"/>
              <a:gd name="connsiteY195" fmla="*/ 664368 h 1171575"/>
              <a:gd name="connsiteX196" fmla="*/ 202406 w 1097756"/>
              <a:gd name="connsiteY196" fmla="*/ 659606 h 1171575"/>
              <a:gd name="connsiteX197" fmla="*/ 185737 w 1097756"/>
              <a:gd name="connsiteY197" fmla="*/ 652462 h 1171575"/>
              <a:gd name="connsiteX198" fmla="*/ 173831 w 1097756"/>
              <a:gd name="connsiteY198" fmla="*/ 650081 h 1171575"/>
              <a:gd name="connsiteX199" fmla="*/ 159543 w 1097756"/>
              <a:gd name="connsiteY199" fmla="*/ 645318 h 1171575"/>
              <a:gd name="connsiteX200" fmla="*/ 152400 w 1097756"/>
              <a:gd name="connsiteY200" fmla="*/ 640556 h 1171575"/>
              <a:gd name="connsiteX201" fmla="*/ 138112 w 1097756"/>
              <a:gd name="connsiteY201" fmla="*/ 638175 h 1171575"/>
              <a:gd name="connsiteX202" fmla="*/ 123825 w 1097756"/>
              <a:gd name="connsiteY202" fmla="*/ 633412 h 1171575"/>
              <a:gd name="connsiteX203" fmla="*/ 100012 w 1097756"/>
              <a:gd name="connsiteY203" fmla="*/ 621506 h 1171575"/>
              <a:gd name="connsiteX204" fmla="*/ 85725 w 1097756"/>
              <a:gd name="connsiteY204" fmla="*/ 611981 h 1171575"/>
              <a:gd name="connsiteX205" fmla="*/ 78581 w 1097756"/>
              <a:gd name="connsiteY205" fmla="*/ 607218 h 1171575"/>
              <a:gd name="connsiteX206" fmla="*/ 64293 w 1097756"/>
              <a:gd name="connsiteY206" fmla="*/ 597693 h 1171575"/>
              <a:gd name="connsiteX207" fmla="*/ 54768 w 1097756"/>
              <a:gd name="connsiteY207" fmla="*/ 585787 h 1171575"/>
              <a:gd name="connsiteX208" fmla="*/ 45243 w 1097756"/>
              <a:gd name="connsiteY208" fmla="*/ 571500 h 1171575"/>
              <a:gd name="connsiteX209" fmla="*/ 40481 w 1097756"/>
              <a:gd name="connsiteY209" fmla="*/ 550068 h 1171575"/>
              <a:gd name="connsiteX210" fmla="*/ 38100 w 1097756"/>
              <a:gd name="connsiteY210" fmla="*/ 540543 h 1171575"/>
              <a:gd name="connsiteX211" fmla="*/ 35718 w 1097756"/>
              <a:gd name="connsiteY211" fmla="*/ 528637 h 1171575"/>
              <a:gd name="connsiteX212" fmla="*/ 33337 w 1097756"/>
              <a:gd name="connsiteY212" fmla="*/ 521493 h 1171575"/>
              <a:gd name="connsiteX213" fmla="*/ 23812 w 1097756"/>
              <a:gd name="connsiteY213" fmla="*/ 495300 h 1171575"/>
              <a:gd name="connsiteX214" fmla="*/ 14287 w 1097756"/>
              <a:gd name="connsiteY214" fmla="*/ 473868 h 1171575"/>
              <a:gd name="connsiteX215" fmla="*/ 7143 w 1097756"/>
              <a:gd name="connsiteY215" fmla="*/ 450056 h 1171575"/>
              <a:gd name="connsiteX216" fmla="*/ 4762 w 1097756"/>
              <a:gd name="connsiteY216" fmla="*/ 442912 h 1171575"/>
              <a:gd name="connsiteX217" fmla="*/ 2381 w 1097756"/>
              <a:gd name="connsiteY217" fmla="*/ 435768 h 1171575"/>
              <a:gd name="connsiteX218" fmla="*/ 0 w 1097756"/>
              <a:gd name="connsiteY218" fmla="*/ 426243 h 1171575"/>
              <a:gd name="connsiteX219" fmla="*/ 2381 w 1097756"/>
              <a:gd name="connsiteY219" fmla="*/ 392906 h 1171575"/>
              <a:gd name="connsiteX220" fmla="*/ 23812 w 1097756"/>
              <a:gd name="connsiteY220" fmla="*/ 359568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1097756" h="1171575">
                <a:moveTo>
                  <a:pt x="23812" y="359568"/>
                </a:moveTo>
                <a:cubicBezTo>
                  <a:pt x="29368" y="352821"/>
                  <a:pt x="31578" y="354495"/>
                  <a:pt x="35718" y="352425"/>
                </a:cubicBezTo>
                <a:cubicBezTo>
                  <a:pt x="37963" y="351302"/>
                  <a:pt x="40902" y="351611"/>
                  <a:pt x="42862" y="350043"/>
                </a:cubicBezTo>
                <a:cubicBezTo>
                  <a:pt x="45097" y="348255"/>
                  <a:pt x="46037" y="345281"/>
                  <a:pt x="47625" y="342900"/>
                </a:cubicBezTo>
                <a:cubicBezTo>
                  <a:pt x="48419" y="340519"/>
                  <a:pt x="48884" y="338001"/>
                  <a:pt x="50006" y="335756"/>
                </a:cubicBezTo>
                <a:cubicBezTo>
                  <a:pt x="53321" y="329124"/>
                  <a:pt x="56645" y="326735"/>
                  <a:pt x="61912" y="321468"/>
                </a:cubicBezTo>
                <a:cubicBezTo>
                  <a:pt x="62706" y="319087"/>
                  <a:pt x="63603" y="316738"/>
                  <a:pt x="64293" y="314325"/>
                </a:cubicBezTo>
                <a:cubicBezTo>
                  <a:pt x="65192" y="311178"/>
                  <a:pt x="65526" y="307864"/>
                  <a:pt x="66675" y="304800"/>
                </a:cubicBezTo>
                <a:cubicBezTo>
                  <a:pt x="67921" y="301476"/>
                  <a:pt x="70039" y="298538"/>
                  <a:pt x="71437" y="295275"/>
                </a:cubicBezTo>
                <a:cubicBezTo>
                  <a:pt x="72426" y="292968"/>
                  <a:pt x="72599" y="290325"/>
                  <a:pt x="73818" y="288131"/>
                </a:cubicBezTo>
                <a:cubicBezTo>
                  <a:pt x="76598" y="283127"/>
                  <a:pt x="81532" y="279273"/>
                  <a:pt x="83343" y="273843"/>
                </a:cubicBezTo>
                <a:cubicBezTo>
                  <a:pt x="84137" y="271462"/>
                  <a:pt x="84506" y="268894"/>
                  <a:pt x="85725" y="266700"/>
                </a:cubicBezTo>
                <a:cubicBezTo>
                  <a:pt x="88505" y="261696"/>
                  <a:pt x="92690" y="257532"/>
                  <a:pt x="95250" y="252412"/>
                </a:cubicBezTo>
                <a:cubicBezTo>
                  <a:pt x="96837" y="249237"/>
                  <a:pt x="98614" y="246150"/>
                  <a:pt x="100012" y="242887"/>
                </a:cubicBezTo>
                <a:cubicBezTo>
                  <a:pt x="105736" y="229529"/>
                  <a:pt x="98130" y="242013"/>
                  <a:pt x="107156" y="226218"/>
                </a:cubicBezTo>
                <a:cubicBezTo>
                  <a:pt x="108576" y="223733"/>
                  <a:pt x="110756" y="221690"/>
                  <a:pt x="111918" y="219075"/>
                </a:cubicBezTo>
                <a:cubicBezTo>
                  <a:pt x="113957" y="214487"/>
                  <a:pt x="115093" y="209550"/>
                  <a:pt x="116681" y="204787"/>
                </a:cubicBezTo>
                <a:lnTo>
                  <a:pt x="121443" y="190500"/>
                </a:lnTo>
                <a:cubicBezTo>
                  <a:pt x="122237" y="188119"/>
                  <a:pt x="122433" y="185445"/>
                  <a:pt x="123825" y="183356"/>
                </a:cubicBezTo>
                <a:cubicBezTo>
                  <a:pt x="130455" y="173410"/>
                  <a:pt x="126563" y="178236"/>
                  <a:pt x="135731" y="169068"/>
                </a:cubicBezTo>
                <a:cubicBezTo>
                  <a:pt x="140571" y="154547"/>
                  <a:pt x="138180" y="157543"/>
                  <a:pt x="145256" y="147637"/>
                </a:cubicBezTo>
                <a:cubicBezTo>
                  <a:pt x="147563" y="144408"/>
                  <a:pt x="149594" y="140918"/>
                  <a:pt x="152400" y="138112"/>
                </a:cubicBezTo>
                <a:cubicBezTo>
                  <a:pt x="154423" y="136089"/>
                  <a:pt x="157162" y="134937"/>
                  <a:pt x="159543" y="133350"/>
                </a:cubicBezTo>
                <a:lnTo>
                  <a:pt x="169068" y="119062"/>
                </a:lnTo>
                <a:cubicBezTo>
                  <a:pt x="170656" y="116681"/>
                  <a:pt x="171450" y="113506"/>
                  <a:pt x="173831" y="111918"/>
                </a:cubicBezTo>
                <a:cubicBezTo>
                  <a:pt x="178593" y="108743"/>
                  <a:pt x="184071" y="106440"/>
                  <a:pt x="188118" y="102393"/>
                </a:cubicBezTo>
                <a:cubicBezTo>
                  <a:pt x="204181" y="86331"/>
                  <a:pt x="196016" y="90236"/>
                  <a:pt x="209550" y="85725"/>
                </a:cubicBezTo>
                <a:cubicBezTo>
                  <a:pt x="211137" y="83344"/>
                  <a:pt x="212158" y="80466"/>
                  <a:pt x="214312" y="78581"/>
                </a:cubicBezTo>
                <a:cubicBezTo>
                  <a:pt x="218620" y="74812"/>
                  <a:pt x="228600" y="69056"/>
                  <a:pt x="228600" y="69056"/>
                </a:cubicBezTo>
                <a:cubicBezTo>
                  <a:pt x="253911" y="70321"/>
                  <a:pt x="293309" y="73966"/>
                  <a:pt x="319087" y="69056"/>
                </a:cubicBezTo>
                <a:cubicBezTo>
                  <a:pt x="322395" y="68426"/>
                  <a:pt x="323644" y="64068"/>
                  <a:pt x="326231" y="61912"/>
                </a:cubicBezTo>
                <a:cubicBezTo>
                  <a:pt x="328430" y="60080"/>
                  <a:pt x="330994" y="58737"/>
                  <a:pt x="333375" y="57150"/>
                </a:cubicBezTo>
                <a:cubicBezTo>
                  <a:pt x="334962" y="54769"/>
                  <a:pt x="336113" y="52030"/>
                  <a:pt x="338137" y="50006"/>
                </a:cubicBezTo>
                <a:cubicBezTo>
                  <a:pt x="340161" y="47982"/>
                  <a:pt x="343493" y="47478"/>
                  <a:pt x="345281" y="45243"/>
                </a:cubicBezTo>
                <a:cubicBezTo>
                  <a:pt x="355207" y="32836"/>
                  <a:pt x="333192" y="39808"/>
                  <a:pt x="357187" y="23812"/>
                </a:cubicBezTo>
                <a:lnTo>
                  <a:pt x="371475" y="14287"/>
                </a:lnTo>
                <a:lnTo>
                  <a:pt x="378618" y="9525"/>
                </a:lnTo>
                <a:cubicBezTo>
                  <a:pt x="397668" y="10319"/>
                  <a:pt x="416739" y="10717"/>
                  <a:pt x="435768" y="11906"/>
                </a:cubicBezTo>
                <a:cubicBezTo>
                  <a:pt x="442155" y="12305"/>
                  <a:pt x="448710" y="12378"/>
                  <a:pt x="454818" y="14287"/>
                </a:cubicBezTo>
                <a:cubicBezTo>
                  <a:pt x="461594" y="16405"/>
                  <a:pt x="467133" y="21567"/>
                  <a:pt x="473868" y="23812"/>
                </a:cubicBezTo>
                <a:lnTo>
                  <a:pt x="488156" y="28575"/>
                </a:lnTo>
                <a:lnTo>
                  <a:pt x="495300" y="30956"/>
                </a:lnTo>
                <a:cubicBezTo>
                  <a:pt x="502444" y="30162"/>
                  <a:pt x="509912" y="30848"/>
                  <a:pt x="516731" y="28575"/>
                </a:cubicBezTo>
                <a:cubicBezTo>
                  <a:pt x="519926" y="27510"/>
                  <a:pt x="520562" y="22033"/>
                  <a:pt x="523875" y="21431"/>
                </a:cubicBezTo>
                <a:cubicBezTo>
                  <a:pt x="530171" y="20286"/>
                  <a:pt x="536575" y="23018"/>
                  <a:pt x="542925" y="23812"/>
                </a:cubicBezTo>
                <a:lnTo>
                  <a:pt x="557212" y="33337"/>
                </a:lnTo>
                <a:lnTo>
                  <a:pt x="564356" y="38100"/>
                </a:lnTo>
                <a:cubicBezTo>
                  <a:pt x="566737" y="37306"/>
                  <a:pt x="569411" y="37110"/>
                  <a:pt x="571500" y="35718"/>
                </a:cubicBezTo>
                <a:cubicBezTo>
                  <a:pt x="578215" y="31241"/>
                  <a:pt x="584383" y="19964"/>
                  <a:pt x="588168" y="14287"/>
                </a:cubicBezTo>
                <a:lnTo>
                  <a:pt x="592931" y="7143"/>
                </a:lnTo>
                <a:lnTo>
                  <a:pt x="597693" y="0"/>
                </a:lnTo>
                <a:cubicBezTo>
                  <a:pt x="606498" y="2935"/>
                  <a:pt x="605120" y="1292"/>
                  <a:pt x="611981" y="9525"/>
                </a:cubicBezTo>
                <a:cubicBezTo>
                  <a:pt x="613813" y="11723"/>
                  <a:pt x="614589" y="14784"/>
                  <a:pt x="616743" y="16668"/>
                </a:cubicBezTo>
                <a:cubicBezTo>
                  <a:pt x="626820" y="25485"/>
                  <a:pt x="628364" y="25304"/>
                  <a:pt x="638175" y="28575"/>
                </a:cubicBezTo>
                <a:cubicBezTo>
                  <a:pt x="666796" y="57196"/>
                  <a:pt x="633083" y="24729"/>
                  <a:pt x="654843" y="42862"/>
                </a:cubicBezTo>
                <a:cubicBezTo>
                  <a:pt x="657430" y="45018"/>
                  <a:pt x="659400" y="47850"/>
                  <a:pt x="661987" y="50006"/>
                </a:cubicBezTo>
                <a:cubicBezTo>
                  <a:pt x="668140" y="55134"/>
                  <a:pt x="669117" y="54763"/>
                  <a:pt x="676275" y="57150"/>
                </a:cubicBezTo>
                <a:cubicBezTo>
                  <a:pt x="680958" y="64174"/>
                  <a:pt x="681305" y="65707"/>
                  <a:pt x="688181" y="71437"/>
                </a:cubicBezTo>
                <a:cubicBezTo>
                  <a:pt x="690380" y="73269"/>
                  <a:pt x="693126" y="74368"/>
                  <a:pt x="695325" y="76200"/>
                </a:cubicBezTo>
                <a:cubicBezTo>
                  <a:pt x="697912" y="78356"/>
                  <a:pt x="700312" y="80756"/>
                  <a:pt x="702468" y="83343"/>
                </a:cubicBezTo>
                <a:cubicBezTo>
                  <a:pt x="704300" y="85542"/>
                  <a:pt x="704996" y="88699"/>
                  <a:pt x="707231" y="90487"/>
                </a:cubicBezTo>
                <a:cubicBezTo>
                  <a:pt x="709191" y="92055"/>
                  <a:pt x="711994" y="92074"/>
                  <a:pt x="714375" y="92868"/>
                </a:cubicBezTo>
                <a:cubicBezTo>
                  <a:pt x="722709" y="98425"/>
                  <a:pt x="727074" y="100013"/>
                  <a:pt x="731043" y="111918"/>
                </a:cubicBezTo>
                <a:cubicBezTo>
                  <a:pt x="731837" y="114299"/>
                  <a:pt x="731966" y="117019"/>
                  <a:pt x="733425" y="119062"/>
                </a:cubicBezTo>
                <a:cubicBezTo>
                  <a:pt x="741839" y="130841"/>
                  <a:pt x="741212" y="125949"/>
                  <a:pt x="750093" y="133350"/>
                </a:cubicBezTo>
                <a:cubicBezTo>
                  <a:pt x="752680" y="135506"/>
                  <a:pt x="754650" y="138337"/>
                  <a:pt x="757237" y="140493"/>
                </a:cubicBezTo>
                <a:cubicBezTo>
                  <a:pt x="763394" y="145623"/>
                  <a:pt x="764363" y="145250"/>
                  <a:pt x="771525" y="147637"/>
                </a:cubicBezTo>
                <a:cubicBezTo>
                  <a:pt x="773112" y="150018"/>
                  <a:pt x="774263" y="152757"/>
                  <a:pt x="776287" y="154781"/>
                </a:cubicBezTo>
                <a:cubicBezTo>
                  <a:pt x="795019" y="173513"/>
                  <a:pt x="771069" y="143279"/>
                  <a:pt x="790575" y="166687"/>
                </a:cubicBezTo>
                <a:cubicBezTo>
                  <a:pt x="807151" y="186579"/>
                  <a:pt x="781609" y="160103"/>
                  <a:pt x="802481" y="180975"/>
                </a:cubicBezTo>
                <a:cubicBezTo>
                  <a:pt x="803275" y="184150"/>
                  <a:pt x="803573" y="187492"/>
                  <a:pt x="804862" y="190500"/>
                </a:cubicBezTo>
                <a:cubicBezTo>
                  <a:pt x="807990" y="197798"/>
                  <a:pt x="811724" y="198734"/>
                  <a:pt x="816768" y="204787"/>
                </a:cubicBezTo>
                <a:cubicBezTo>
                  <a:pt x="818600" y="206986"/>
                  <a:pt x="819699" y="209732"/>
                  <a:pt x="821531" y="211931"/>
                </a:cubicBezTo>
                <a:cubicBezTo>
                  <a:pt x="823687" y="214518"/>
                  <a:pt x="826519" y="216488"/>
                  <a:pt x="828675" y="219075"/>
                </a:cubicBezTo>
                <a:cubicBezTo>
                  <a:pt x="830507" y="221273"/>
                  <a:pt x="831605" y="224020"/>
                  <a:pt x="833437" y="226218"/>
                </a:cubicBezTo>
                <a:cubicBezTo>
                  <a:pt x="835593" y="228805"/>
                  <a:pt x="838425" y="230775"/>
                  <a:pt x="840581" y="233362"/>
                </a:cubicBezTo>
                <a:cubicBezTo>
                  <a:pt x="842413" y="235561"/>
                  <a:pt x="843442" y="238367"/>
                  <a:pt x="845343" y="240506"/>
                </a:cubicBezTo>
                <a:cubicBezTo>
                  <a:pt x="857204" y="253849"/>
                  <a:pt x="855919" y="252318"/>
                  <a:pt x="866775" y="259556"/>
                </a:cubicBezTo>
                <a:cubicBezTo>
                  <a:pt x="871140" y="272652"/>
                  <a:pt x="866534" y="260921"/>
                  <a:pt x="873918" y="273843"/>
                </a:cubicBezTo>
                <a:cubicBezTo>
                  <a:pt x="875679" y="276925"/>
                  <a:pt x="876371" y="280673"/>
                  <a:pt x="878681" y="283368"/>
                </a:cubicBezTo>
                <a:cubicBezTo>
                  <a:pt x="881264" y="286381"/>
                  <a:pt x="885031" y="288131"/>
                  <a:pt x="888206" y="290512"/>
                </a:cubicBezTo>
                <a:cubicBezTo>
                  <a:pt x="891977" y="296169"/>
                  <a:pt x="895678" y="302008"/>
                  <a:pt x="900112" y="307181"/>
                </a:cubicBezTo>
                <a:cubicBezTo>
                  <a:pt x="902304" y="309738"/>
                  <a:pt x="905100" y="311738"/>
                  <a:pt x="907256" y="314325"/>
                </a:cubicBezTo>
                <a:cubicBezTo>
                  <a:pt x="915541" y="324267"/>
                  <a:pt x="907434" y="319940"/>
                  <a:pt x="919162" y="323850"/>
                </a:cubicBezTo>
                <a:cubicBezTo>
                  <a:pt x="930079" y="340226"/>
                  <a:pt x="923257" y="336327"/>
                  <a:pt x="935831" y="340518"/>
                </a:cubicBezTo>
                <a:lnTo>
                  <a:pt x="940593" y="354806"/>
                </a:lnTo>
                <a:cubicBezTo>
                  <a:pt x="941387" y="357187"/>
                  <a:pt x="941583" y="359861"/>
                  <a:pt x="942975" y="361950"/>
                </a:cubicBezTo>
                <a:lnTo>
                  <a:pt x="952500" y="376237"/>
                </a:lnTo>
                <a:cubicBezTo>
                  <a:pt x="954087" y="381000"/>
                  <a:pt x="954250" y="386509"/>
                  <a:pt x="957262" y="390525"/>
                </a:cubicBezTo>
                <a:cubicBezTo>
                  <a:pt x="958881" y="392683"/>
                  <a:pt x="967426" y="403710"/>
                  <a:pt x="969168" y="407193"/>
                </a:cubicBezTo>
                <a:cubicBezTo>
                  <a:pt x="970291" y="409438"/>
                  <a:pt x="970860" y="411923"/>
                  <a:pt x="971550" y="414337"/>
                </a:cubicBezTo>
                <a:cubicBezTo>
                  <a:pt x="972449" y="417484"/>
                  <a:pt x="972307" y="421020"/>
                  <a:pt x="973931" y="423862"/>
                </a:cubicBezTo>
                <a:cubicBezTo>
                  <a:pt x="975602" y="426786"/>
                  <a:pt x="978919" y="428419"/>
                  <a:pt x="981075" y="431006"/>
                </a:cubicBezTo>
                <a:cubicBezTo>
                  <a:pt x="990996" y="442912"/>
                  <a:pt x="979884" y="434182"/>
                  <a:pt x="992981" y="442912"/>
                </a:cubicBezTo>
                <a:cubicBezTo>
                  <a:pt x="993775" y="445293"/>
                  <a:pt x="994143" y="447862"/>
                  <a:pt x="995362" y="450056"/>
                </a:cubicBezTo>
                <a:cubicBezTo>
                  <a:pt x="998142" y="455059"/>
                  <a:pt x="1004887" y="464343"/>
                  <a:pt x="1004887" y="464343"/>
                </a:cubicBezTo>
                <a:cubicBezTo>
                  <a:pt x="1010872" y="482299"/>
                  <a:pt x="1002799" y="460166"/>
                  <a:pt x="1012031" y="478631"/>
                </a:cubicBezTo>
                <a:cubicBezTo>
                  <a:pt x="1018923" y="492416"/>
                  <a:pt x="1008013" y="479377"/>
                  <a:pt x="1021556" y="492918"/>
                </a:cubicBezTo>
                <a:cubicBezTo>
                  <a:pt x="1024037" y="500362"/>
                  <a:pt x="1026444" y="509672"/>
                  <a:pt x="1033462" y="514350"/>
                </a:cubicBezTo>
                <a:lnTo>
                  <a:pt x="1040606" y="519112"/>
                </a:lnTo>
                <a:cubicBezTo>
                  <a:pt x="1043473" y="524846"/>
                  <a:pt x="1050582" y="540052"/>
                  <a:pt x="1054893" y="542925"/>
                </a:cubicBezTo>
                <a:lnTo>
                  <a:pt x="1062037" y="547687"/>
                </a:lnTo>
                <a:cubicBezTo>
                  <a:pt x="1064418" y="550862"/>
                  <a:pt x="1066598" y="554199"/>
                  <a:pt x="1069181" y="557212"/>
                </a:cubicBezTo>
                <a:cubicBezTo>
                  <a:pt x="1071373" y="559769"/>
                  <a:pt x="1074457" y="561554"/>
                  <a:pt x="1076325" y="564356"/>
                </a:cubicBezTo>
                <a:cubicBezTo>
                  <a:pt x="1085526" y="578158"/>
                  <a:pt x="1069873" y="565612"/>
                  <a:pt x="1085850" y="576262"/>
                </a:cubicBezTo>
                <a:cubicBezTo>
                  <a:pt x="1086644" y="578643"/>
                  <a:pt x="1087109" y="581161"/>
                  <a:pt x="1088231" y="583406"/>
                </a:cubicBezTo>
                <a:cubicBezTo>
                  <a:pt x="1089511" y="585966"/>
                  <a:pt x="1092151" y="587815"/>
                  <a:pt x="1092993" y="590550"/>
                </a:cubicBezTo>
                <a:cubicBezTo>
                  <a:pt x="1095374" y="598287"/>
                  <a:pt x="1097756" y="614362"/>
                  <a:pt x="1097756" y="614362"/>
                </a:cubicBezTo>
                <a:cubicBezTo>
                  <a:pt x="1097150" y="622238"/>
                  <a:pt x="1097600" y="649124"/>
                  <a:pt x="1090612" y="659606"/>
                </a:cubicBezTo>
                <a:lnTo>
                  <a:pt x="1081087" y="673893"/>
                </a:lnTo>
                <a:cubicBezTo>
                  <a:pt x="1080293" y="677068"/>
                  <a:pt x="1079605" y="680271"/>
                  <a:pt x="1078706" y="683418"/>
                </a:cubicBezTo>
                <a:cubicBezTo>
                  <a:pt x="1076158" y="692337"/>
                  <a:pt x="1075803" y="689861"/>
                  <a:pt x="1073943" y="700087"/>
                </a:cubicBezTo>
                <a:cubicBezTo>
                  <a:pt x="1067328" y="736466"/>
                  <a:pt x="1076781" y="695882"/>
                  <a:pt x="1066800" y="735806"/>
                </a:cubicBezTo>
                <a:cubicBezTo>
                  <a:pt x="1066006" y="738981"/>
                  <a:pt x="1065882" y="742404"/>
                  <a:pt x="1064418" y="745331"/>
                </a:cubicBezTo>
                <a:cubicBezTo>
                  <a:pt x="1057412" y="759344"/>
                  <a:pt x="1060777" y="751492"/>
                  <a:pt x="1054893" y="769143"/>
                </a:cubicBezTo>
                <a:lnTo>
                  <a:pt x="1052512" y="776287"/>
                </a:lnTo>
                <a:cubicBezTo>
                  <a:pt x="1051718" y="778668"/>
                  <a:pt x="1050740" y="780996"/>
                  <a:pt x="1050131" y="783431"/>
                </a:cubicBezTo>
                <a:cubicBezTo>
                  <a:pt x="1049569" y="785678"/>
                  <a:pt x="1046923" y="797302"/>
                  <a:pt x="1045368" y="800100"/>
                </a:cubicBezTo>
                <a:cubicBezTo>
                  <a:pt x="1042588" y="805103"/>
                  <a:pt x="1035843" y="814387"/>
                  <a:pt x="1035843" y="814387"/>
                </a:cubicBezTo>
                <a:lnTo>
                  <a:pt x="1028700" y="835818"/>
                </a:lnTo>
                <a:lnTo>
                  <a:pt x="1026318" y="842962"/>
                </a:lnTo>
                <a:cubicBezTo>
                  <a:pt x="1025524" y="848518"/>
                  <a:pt x="1025038" y="854127"/>
                  <a:pt x="1023937" y="859631"/>
                </a:cubicBezTo>
                <a:cubicBezTo>
                  <a:pt x="1023445" y="862092"/>
                  <a:pt x="1022246" y="864361"/>
                  <a:pt x="1021556" y="866775"/>
                </a:cubicBezTo>
                <a:cubicBezTo>
                  <a:pt x="1015587" y="887670"/>
                  <a:pt x="1022495" y="866343"/>
                  <a:pt x="1016793" y="883443"/>
                </a:cubicBezTo>
                <a:cubicBezTo>
                  <a:pt x="1015999" y="891381"/>
                  <a:pt x="1015723" y="899387"/>
                  <a:pt x="1014412" y="907256"/>
                </a:cubicBezTo>
                <a:cubicBezTo>
                  <a:pt x="1013336" y="913712"/>
                  <a:pt x="1009650" y="926306"/>
                  <a:pt x="1009650" y="926306"/>
                </a:cubicBezTo>
                <a:cubicBezTo>
                  <a:pt x="1008856" y="934243"/>
                  <a:pt x="1007931" y="942169"/>
                  <a:pt x="1007268" y="950118"/>
                </a:cubicBezTo>
                <a:cubicBezTo>
                  <a:pt x="1006343" y="961220"/>
                  <a:pt x="1006117" y="972383"/>
                  <a:pt x="1004887" y="983456"/>
                </a:cubicBezTo>
                <a:cubicBezTo>
                  <a:pt x="1004526" y="986709"/>
                  <a:pt x="1003216" y="989786"/>
                  <a:pt x="1002506" y="992981"/>
                </a:cubicBezTo>
                <a:cubicBezTo>
                  <a:pt x="1001628" y="996932"/>
                  <a:pt x="1001800" y="1001203"/>
                  <a:pt x="1000125" y="1004887"/>
                </a:cubicBezTo>
                <a:cubicBezTo>
                  <a:pt x="997756" y="1010098"/>
                  <a:pt x="990600" y="1019175"/>
                  <a:pt x="990600" y="1019175"/>
                </a:cubicBezTo>
                <a:cubicBezTo>
                  <a:pt x="985641" y="1039004"/>
                  <a:pt x="991679" y="1019395"/>
                  <a:pt x="983456" y="1035843"/>
                </a:cubicBezTo>
                <a:cubicBezTo>
                  <a:pt x="982334" y="1038088"/>
                  <a:pt x="982198" y="1040742"/>
                  <a:pt x="981075" y="1042987"/>
                </a:cubicBezTo>
                <a:cubicBezTo>
                  <a:pt x="978399" y="1048338"/>
                  <a:pt x="973681" y="1053514"/>
                  <a:pt x="969168" y="1057275"/>
                </a:cubicBezTo>
                <a:cubicBezTo>
                  <a:pt x="966970" y="1059107"/>
                  <a:pt x="964406" y="1060450"/>
                  <a:pt x="962025" y="1062037"/>
                </a:cubicBezTo>
                <a:cubicBezTo>
                  <a:pt x="948763" y="1081930"/>
                  <a:pt x="956548" y="1072276"/>
                  <a:pt x="938212" y="1090612"/>
                </a:cubicBezTo>
                <a:lnTo>
                  <a:pt x="923925" y="1104900"/>
                </a:lnTo>
                <a:cubicBezTo>
                  <a:pt x="919580" y="1111416"/>
                  <a:pt x="919537" y="1113464"/>
                  <a:pt x="912018" y="1116806"/>
                </a:cubicBezTo>
                <a:cubicBezTo>
                  <a:pt x="907431" y="1118845"/>
                  <a:pt x="902493" y="1119981"/>
                  <a:pt x="897731" y="1121568"/>
                </a:cubicBezTo>
                <a:lnTo>
                  <a:pt x="883443" y="1126331"/>
                </a:lnTo>
                <a:cubicBezTo>
                  <a:pt x="881062" y="1127125"/>
                  <a:pt x="878761" y="1128220"/>
                  <a:pt x="876300" y="1128712"/>
                </a:cubicBezTo>
                <a:cubicBezTo>
                  <a:pt x="872331" y="1129506"/>
                  <a:pt x="868298" y="1130028"/>
                  <a:pt x="864393" y="1131093"/>
                </a:cubicBezTo>
                <a:cubicBezTo>
                  <a:pt x="859550" y="1132414"/>
                  <a:pt x="854914" y="1134413"/>
                  <a:pt x="850106" y="1135856"/>
                </a:cubicBezTo>
                <a:cubicBezTo>
                  <a:pt x="839902" y="1138917"/>
                  <a:pt x="835647" y="1138942"/>
                  <a:pt x="823912" y="1140618"/>
                </a:cubicBezTo>
                <a:cubicBezTo>
                  <a:pt x="807591" y="1146060"/>
                  <a:pt x="827836" y="1139638"/>
                  <a:pt x="804862" y="1145381"/>
                </a:cubicBezTo>
                <a:cubicBezTo>
                  <a:pt x="802427" y="1145990"/>
                  <a:pt x="800168" y="1147218"/>
                  <a:pt x="797718" y="1147762"/>
                </a:cubicBezTo>
                <a:cubicBezTo>
                  <a:pt x="793005" y="1148809"/>
                  <a:pt x="788203" y="1149409"/>
                  <a:pt x="783431" y="1150143"/>
                </a:cubicBezTo>
                <a:cubicBezTo>
                  <a:pt x="762497" y="1153364"/>
                  <a:pt x="765457" y="1152644"/>
                  <a:pt x="740568" y="1154906"/>
                </a:cubicBezTo>
                <a:cubicBezTo>
                  <a:pt x="737393" y="1155700"/>
                  <a:pt x="734263" y="1156702"/>
                  <a:pt x="731043" y="1157287"/>
                </a:cubicBezTo>
                <a:cubicBezTo>
                  <a:pt x="725521" y="1158291"/>
                  <a:pt x="719863" y="1158492"/>
                  <a:pt x="714375" y="1159668"/>
                </a:cubicBezTo>
                <a:cubicBezTo>
                  <a:pt x="708725" y="1160879"/>
                  <a:pt x="703386" y="1163366"/>
                  <a:pt x="697706" y="1164431"/>
                </a:cubicBezTo>
                <a:cubicBezTo>
                  <a:pt x="690641" y="1165756"/>
                  <a:pt x="683413" y="1165972"/>
                  <a:pt x="676275" y="1166812"/>
                </a:cubicBezTo>
                <a:cubicBezTo>
                  <a:pt x="640884" y="1170975"/>
                  <a:pt x="674066" y="1167662"/>
                  <a:pt x="631031" y="1171575"/>
                </a:cubicBezTo>
                <a:cubicBezTo>
                  <a:pt x="619918" y="1170781"/>
                  <a:pt x="608711" y="1170846"/>
                  <a:pt x="597693" y="1169193"/>
                </a:cubicBezTo>
                <a:cubicBezTo>
                  <a:pt x="592729" y="1168448"/>
                  <a:pt x="588358" y="1165256"/>
                  <a:pt x="583406" y="1164431"/>
                </a:cubicBezTo>
                <a:cubicBezTo>
                  <a:pt x="579482" y="1163777"/>
                  <a:pt x="554750" y="1160435"/>
                  <a:pt x="545306" y="1157287"/>
                </a:cubicBezTo>
                <a:cubicBezTo>
                  <a:pt x="541251" y="1155935"/>
                  <a:pt x="537402" y="1154026"/>
                  <a:pt x="533400" y="1152525"/>
                </a:cubicBezTo>
                <a:cubicBezTo>
                  <a:pt x="531050" y="1151644"/>
                  <a:pt x="528501" y="1151266"/>
                  <a:pt x="526256" y="1150143"/>
                </a:cubicBezTo>
                <a:cubicBezTo>
                  <a:pt x="507798" y="1140914"/>
                  <a:pt x="529918" y="1148983"/>
                  <a:pt x="511968" y="1143000"/>
                </a:cubicBezTo>
                <a:cubicBezTo>
                  <a:pt x="507206" y="1139825"/>
                  <a:pt x="500856" y="1138237"/>
                  <a:pt x="497681" y="1133475"/>
                </a:cubicBezTo>
                <a:cubicBezTo>
                  <a:pt x="496093" y="1131094"/>
                  <a:pt x="495299" y="1127919"/>
                  <a:pt x="492918" y="1126331"/>
                </a:cubicBezTo>
                <a:cubicBezTo>
                  <a:pt x="490195" y="1124516"/>
                  <a:pt x="486540" y="1124849"/>
                  <a:pt x="483393" y="1123950"/>
                </a:cubicBezTo>
                <a:cubicBezTo>
                  <a:pt x="480980" y="1123260"/>
                  <a:pt x="478631" y="1122362"/>
                  <a:pt x="476250" y="1121568"/>
                </a:cubicBezTo>
                <a:cubicBezTo>
                  <a:pt x="468999" y="1110694"/>
                  <a:pt x="472949" y="1118354"/>
                  <a:pt x="469106" y="1104900"/>
                </a:cubicBezTo>
                <a:cubicBezTo>
                  <a:pt x="468416" y="1102486"/>
                  <a:pt x="468768" y="1099215"/>
                  <a:pt x="466725" y="1097756"/>
                </a:cubicBezTo>
                <a:cubicBezTo>
                  <a:pt x="462640" y="1094838"/>
                  <a:pt x="457200" y="1094581"/>
                  <a:pt x="452437" y="1092993"/>
                </a:cubicBezTo>
                <a:cubicBezTo>
                  <a:pt x="450056" y="1092199"/>
                  <a:pt x="447538" y="1091734"/>
                  <a:pt x="445293" y="1090612"/>
                </a:cubicBezTo>
                <a:cubicBezTo>
                  <a:pt x="442118" y="1089025"/>
                  <a:pt x="439274" y="1086404"/>
                  <a:pt x="435768" y="1085850"/>
                </a:cubicBezTo>
                <a:cubicBezTo>
                  <a:pt x="423982" y="1083989"/>
                  <a:pt x="411956" y="1084262"/>
                  <a:pt x="400050" y="1083468"/>
                </a:cubicBezTo>
                <a:cubicBezTo>
                  <a:pt x="395287" y="1081881"/>
                  <a:pt x="389939" y="1081491"/>
                  <a:pt x="385762" y="1078706"/>
                </a:cubicBezTo>
                <a:cubicBezTo>
                  <a:pt x="383381" y="1077118"/>
                  <a:pt x="381178" y="1075223"/>
                  <a:pt x="378618" y="1073943"/>
                </a:cubicBezTo>
                <a:cubicBezTo>
                  <a:pt x="376373" y="1072821"/>
                  <a:pt x="373720" y="1072684"/>
                  <a:pt x="371475" y="1071562"/>
                </a:cubicBezTo>
                <a:cubicBezTo>
                  <a:pt x="368915" y="1070282"/>
                  <a:pt x="366530" y="1068632"/>
                  <a:pt x="364331" y="1066800"/>
                </a:cubicBezTo>
                <a:cubicBezTo>
                  <a:pt x="361744" y="1064644"/>
                  <a:pt x="360131" y="1061292"/>
                  <a:pt x="357187" y="1059656"/>
                </a:cubicBezTo>
                <a:cubicBezTo>
                  <a:pt x="352799" y="1057218"/>
                  <a:pt x="347077" y="1057677"/>
                  <a:pt x="342900" y="1054893"/>
                </a:cubicBezTo>
                <a:lnTo>
                  <a:pt x="335756" y="1050131"/>
                </a:lnTo>
                <a:cubicBezTo>
                  <a:pt x="324644" y="1033462"/>
                  <a:pt x="330994" y="1039018"/>
                  <a:pt x="319087" y="1031081"/>
                </a:cubicBezTo>
                <a:cubicBezTo>
                  <a:pt x="315912" y="1026318"/>
                  <a:pt x="311372" y="1022223"/>
                  <a:pt x="309562" y="1016793"/>
                </a:cubicBezTo>
                <a:cubicBezTo>
                  <a:pt x="306276" y="1006935"/>
                  <a:pt x="308573" y="1011738"/>
                  <a:pt x="302418" y="1002506"/>
                </a:cubicBezTo>
                <a:cubicBezTo>
                  <a:pt x="301624" y="1000125"/>
                  <a:pt x="301026" y="997669"/>
                  <a:pt x="300037" y="995362"/>
                </a:cubicBezTo>
                <a:cubicBezTo>
                  <a:pt x="291205" y="974751"/>
                  <a:pt x="298482" y="995456"/>
                  <a:pt x="292893" y="978693"/>
                </a:cubicBezTo>
                <a:cubicBezTo>
                  <a:pt x="290898" y="966724"/>
                  <a:pt x="289091" y="954668"/>
                  <a:pt x="285750" y="942975"/>
                </a:cubicBezTo>
                <a:cubicBezTo>
                  <a:pt x="285060" y="940561"/>
                  <a:pt x="284162" y="938212"/>
                  <a:pt x="283368" y="935831"/>
                </a:cubicBezTo>
                <a:cubicBezTo>
                  <a:pt x="282574" y="930275"/>
                  <a:pt x="282088" y="924666"/>
                  <a:pt x="280987" y="919162"/>
                </a:cubicBezTo>
                <a:cubicBezTo>
                  <a:pt x="280495" y="916701"/>
                  <a:pt x="278606" y="914528"/>
                  <a:pt x="278606" y="912018"/>
                </a:cubicBezTo>
                <a:cubicBezTo>
                  <a:pt x="278606" y="867561"/>
                  <a:pt x="279599" y="823103"/>
                  <a:pt x="280987" y="778668"/>
                </a:cubicBezTo>
                <a:cubicBezTo>
                  <a:pt x="281249" y="770275"/>
                  <a:pt x="282297" y="760532"/>
                  <a:pt x="285750" y="752475"/>
                </a:cubicBezTo>
                <a:cubicBezTo>
                  <a:pt x="287148" y="749212"/>
                  <a:pt x="288925" y="746125"/>
                  <a:pt x="290512" y="742950"/>
                </a:cubicBezTo>
                <a:cubicBezTo>
                  <a:pt x="291306" y="738981"/>
                  <a:pt x="292893" y="735091"/>
                  <a:pt x="292893" y="731043"/>
                </a:cubicBezTo>
                <a:cubicBezTo>
                  <a:pt x="292893" y="723273"/>
                  <a:pt x="291480" y="712663"/>
                  <a:pt x="288131" y="704850"/>
                </a:cubicBezTo>
                <a:cubicBezTo>
                  <a:pt x="286733" y="701587"/>
                  <a:pt x="284766" y="698588"/>
                  <a:pt x="283368" y="695325"/>
                </a:cubicBezTo>
                <a:cubicBezTo>
                  <a:pt x="280291" y="688146"/>
                  <a:pt x="282267" y="685717"/>
                  <a:pt x="273843" y="681037"/>
                </a:cubicBezTo>
                <a:cubicBezTo>
                  <a:pt x="269455" y="678599"/>
                  <a:pt x="264318" y="677862"/>
                  <a:pt x="259556" y="676275"/>
                </a:cubicBezTo>
                <a:lnTo>
                  <a:pt x="245268" y="671512"/>
                </a:lnTo>
                <a:cubicBezTo>
                  <a:pt x="242093" y="670718"/>
                  <a:pt x="238878" y="670071"/>
                  <a:pt x="235743" y="669131"/>
                </a:cubicBezTo>
                <a:cubicBezTo>
                  <a:pt x="230935" y="667688"/>
                  <a:pt x="226326" y="665585"/>
                  <a:pt x="221456" y="664368"/>
                </a:cubicBezTo>
                <a:lnTo>
                  <a:pt x="202406" y="659606"/>
                </a:lnTo>
                <a:cubicBezTo>
                  <a:pt x="195588" y="656197"/>
                  <a:pt x="192747" y="654214"/>
                  <a:pt x="185737" y="652462"/>
                </a:cubicBezTo>
                <a:cubicBezTo>
                  <a:pt x="181811" y="651480"/>
                  <a:pt x="177736" y="651146"/>
                  <a:pt x="173831" y="650081"/>
                </a:cubicBezTo>
                <a:cubicBezTo>
                  <a:pt x="168988" y="648760"/>
                  <a:pt x="163720" y="648103"/>
                  <a:pt x="159543" y="645318"/>
                </a:cubicBezTo>
                <a:cubicBezTo>
                  <a:pt x="157162" y="643731"/>
                  <a:pt x="155115" y="641461"/>
                  <a:pt x="152400" y="640556"/>
                </a:cubicBezTo>
                <a:cubicBezTo>
                  <a:pt x="147819" y="639029"/>
                  <a:pt x="142875" y="638969"/>
                  <a:pt x="138112" y="638175"/>
                </a:cubicBezTo>
                <a:cubicBezTo>
                  <a:pt x="133350" y="636587"/>
                  <a:pt x="128002" y="636197"/>
                  <a:pt x="123825" y="633412"/>
                </a:cubicBezTo>
                <a:cubicBezTo>
                  <a:pt x="106814" y="622072"/>
                  <a:pt x="115090" y="625275"/>
                  <a:pt x="100012" y="621506"/>
                </a:cubicBezTo>
                <a:lnTo>
                  <a:pt x="85725" y="611981"/>
                </a:lnTo>
                <a:cubicBezTo>
                  <a:pt x="83344" y="610393"/>
                  <a:pt x="80605" y="609242"/>
                  <a:pt x="78581" y="607218"/>
                </a:cubicBezTo>
                <a:cubicBezTo>
                  <a:pt x="69662" y="598300"/>
                  <a:pt x="74632" y="601140"/>
                  <a:pt x="64293" y="597693"/>
                </a:cubicBezTo>
                <a:cubicBezTo>
                  <a:pt x="58931" y="581608"/>
                  <a:pt x="66367" y="599043"/>
                  <a:pt x="54768" y="585787"/>
                </a:cubicBezTo>
                <a:cubicBezTo>
                  <a:pt x="50999" y="581480"/>
                  <a:pt x="45243" y="571500"/>
                  <a:pt x="45243" y="571500"/>
                </a:cubicBezTo>
                <a:cubicBezTo>
                  <a:pt x="40609" y="557596"/>
                  <a:pt x="44672" y="571023"/>
                  <a:pt x="40481" y="550068"/>
                </a:cubicBezTo>
                <a:cubicBezTo>
                  <a:pt x="39839" y="546859"/>
                  <a:pt x="38810" y="543738"/>
                  <a:pt x="38100" y="540543"/>
                </a:cubicBezTo>
                <a:cubicBezTo>
                  <a:pt x="37222" y="536592"/>
                  <a:pt x="36700" y="532563"/>
                  <a:pt x="35718" y="528637"/>
                </a:cubicBezTo>
                <a:cubicBezTo>
                  <a:pt x="35109" y="526202"/>
                  <a:pt x="33997" y="523915"/>
                  <a:pt x="33337" y="521493"/>
                </a:cubicBezTo>
                <a:cubicBezTo>
                  <a:pt x="27042" y="498408"/>
                  <a:pt x="32573" y="508439"/>
                  <a:pt x="23812" y="495300"/>
                </a:cubicBezTo>
                <a:cubicBezTo>
                  <a:pt x="18145" y="478297"/>
                  <a:pt x="21835" y="485189"/>
                  <a:pt x="14287" y="473868"/>
                </a:cubicBezTo>
                <a:cubicBezTo>
                  <a:pt x="10688" y="459469"/>
                  <a:pt x="12943" y="467454"/>
                  <a:pt x="7143" y="450056"/>
                </a:cubicBezTo>
                <a:lnTo>
                  <a:pt x="4762" y="442912"/>
                </a:lnTo>
                <a:cubicBezTo>
                  <a:pt x="3968" y="440531"/>
                  <a:pt x="2990" y="438203"/>
                  <a:pt x="2381" y="435768"/>
                </a:cubicBezTo>
                <a:lnTo>
                  <a:pt x="0" y="426243"/>
                </a:lnTo>
                <a:cubicBezTo>
                  <a:pt x="794" y="415131"/>
                  <a:pt x="1215" y="403985"/>
                  <a:pt x="2381" y="392906"/>
                </a:cubicBezTo>
                <a:cubicBezTo>
                  <a:pt x="2805" y="388881"/>
                  <a:pt x="18256" y="366315"/>
                  <a:pt x="23812" y="359568"/>
                </a:cubicBezTo>
                <a:close/>
              </a:path>
            </a:pathLst>
          </a:custGeom>
          <a:solidFill>
            <a:srgbClr val="FFC000">
              <a:alpha val="28000"/>
            </a:srgbClr>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 name="Straight Arrow Connector 5"/>
          <p:cNvCxnSpPr>
            <a:endCxn id="2" idx="184"/>
          </p:cNvCxnSpPr>
          <p:nvPr/>
        </p:nvCxnSpPr>
        <p:spPr bwMode="auto">
          <a:xfrm flipV="1">
            <a:off x="6629400" y="3269456"/>
            <a:ext cx="407194" cy="64294"/>
          </a:xfrm>
          <a:prstGeom prst="straightConnector1">
            <a:avLst/>
          </a:prstGeom>
          <a:solidFill>
            <a:schemeClr val="accent1"/>
          </a:solidFill>
          <a:ln w="28575" cap="flat" cmpd="sng" algn="ctr">
            <a:solidFill>
              <a:srgbClr val="FFFF00"/>
            </a:solidFill>
            <a:prstDash val="solid"/>
            <a:round/>
            <a:headEnd type="arrow"/>
            <a:tailEnd type="arrow"/>
          </a:ln>
          <a:effectLst/>
        </p:spPr>
      </p:cxnSp>
    </p:spTree>
    <p:extLst>
      <p:ext uri="{BB962C8B-B14F-4D97-AF65-F5344CB8AC3E}">
        <p14:creationId xmlns:p14="http://schemas.microsoft.com/office/powerpoint/2010/main" val="3217545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88" t="17448" r="3125" b="2344"/>
          <a:stretch/>
        </p:blipFill>
        <p:spPr bwMode="auto">
          <a:xfrm>
            <a:off x="381000" y="133350"/>
            <a:ext cx="4495800" cy="3911600"/>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75" t="6445" r="21875" b="7807"/>
          <a:stretch/>
        </p:blipFill>
        <p:spPr bwMode="auto">
          <a:xfrm>
            <a:off x="5410200" y="133350"/>
            <a:ext cx="3200400" cy="4878719"/>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4171950"/>
            <a:ext cx="891591"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5 m</a:t>
            </a:r>
          </a:p>
        </p:txBody>
      </p:sp>
    </p:spTree>
    <p:extLst>
      <p:ext uri="{BB962C8B-B14F-4D97-AF65-F5344CB8AC3E}">
        <p14:creationId xmlns:p14="http://schemas.microsoft.com/office/powerpoint/2010/main" val="189115726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8B59E-1C35-14CB-7366-07291B203CB6}"/>
              </a:ext>
            </a:extLst>
          </p:cNvPr>
          <p:cNvPicPr>
            <a:picLocks noChangeAspect="1"/>
          </p:cNvPicPr>
          <p:nvPr/>
        </p:nvPicPr>
        <p:blipFill rotWithShape="1">
          <a:blip r:embed="rId3"/>
          <a:srcRect l="22917" t="6250" r="6250" b="29167"/>
          <a:stretch/>
        </p:blipFill>
        <p:spPr>
          <a:xfrm>
            <a:off x="2649794" y="819150"/>
            <a:ext cx="3844412" cy="3505200"/>
          </a:xfrm>
          <a:prstGeom prst="rect">
            <a:avLst/>
          </a:prstGeom>
        </p:spPr>
      </p:pic>
      <p:sp>
        <p:nvSpPr>
          <p:cNvPr id="6" name="Notched Right Arrow 6">
            <a:extLst>
              <a:ext uri="{FF2B5EF4-FFF2-40B4-BE49-F238E27FC236}">
                <a16:creationId xmlns:a16="http://schemas.microsoft.com/office/drawing/2014/main" id="{50C3458F-E34D-2043-26AF-AC380511EE2A}"/>
              </a:ext>
            </a:extLst>
          </p:cNvPr>
          <p:cNvSpPr/>
          <p:nvPr/>
        </p:nvSpPr>
        <p:spPr bwMode="auto">
          <a:xfrm rot="9987261">
            <a:off x="5517924" y="284433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EDA98335-A176-F530-6CF4-9B9D58AFC55D}"/>
              </a:ext>
            </a:extLst>
          </p:cNvPr>
          <p:cNvSpPr txBox="1"/>
          <p:nvPr/>
        </p:nvSpPr>
        <p:spPr>
          <a:xfrm>
            <a:off x="6858000" y="2251053"/>
            <a:ext cx="1650452" cy="1107996"/>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Primary</a:t>
            </a:r>
          </a:p>
          <a:p>
            <a:pPr algn="ctr">
              <a:defRPr/>
            </a:pPr>
            <a:r>
              <a:rPr lang="en-US" sz="3600" dirty="0">
                <a:solidFill>
                  <a:schemeClr val="bg1"/>
                </a:solidFill>
                <a:latin typeface="Calibri" pitchFamily="34" charset="0"/>
                <a:cs typeface="Calibri" pitchFamily="34" charset="0"/>
              </a:rPr>
              <a:t>Fissure</a:t>
            </a:r>
          </a:p>
        </p:txBody>
      </p:sp>
      <p:cxnSp>
        <p:nvCxnSpPr>
          <p:cNvPr id="9" name="Straight Connector 8">
            <a:extLst>
              <a:ext uri="{FF2B5EF4-FFF2-40B4-BE49-F238E27FC236}">
                <a16:creationId xmlns:a16="http://schemas.microsoft.com/office/drawing/2014/main" id="{841120B8-72A6-C535-5CF5-457EB42F2C8A}"/>
              </a:ext>
            </a:extLst>
          </p:cNvPr>
          <p:cNvCxnSpPr/>
          <p:nvPr/>
        </p:nvCxnSpPr>
        <p:spPr bwMode="auto">
          <a:xfrm flipH="1">
            <a:off x="5257800" y="3181350"/>
            <a:ext cx="228600" cy="15240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
        <p:nvSpPr>
          <p:cNvPr id="10" name="Notched Right Arrow 6">
            <a:extLst>
              <a:ext uri="{FF2B5EF4-FFF2-40B4-BE49-F238E27FC236}">
                <a16:creationId xmlns:a16="http://schemas.microsoft.com/office/drawing/2014/main" id="{9924194B-5F70-5972-690A-5108FFC45AA9}"/>
              </a:ext>
            </a:extLst>
          </p:cNvPr>
          <p:cNvSpPr/>
          <p:nvPr/>
        </p:nvSpPr>
        <p:spPr bwMode="auto">
          <a:xfrm rot="543860">
            <a:off x="3741779" y="3121414"/>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06D9C565-5106-4371-8534-202EB04EE626}"/>
              </a:ext>
            </a:extLst>
          </p:cNvPr>
          <p:cNvSpPr txBox="1"/>
          <p:nvPr/>
        </p:nvSpPr>
        <p:spPr>
          <a:xfrm>
            <a:off x="1956869" y="2261899"/>
            <a:ext cx="1691553" cy="1107996"/>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Fastigial</a:t>
            </a:r>
          </a:p>
          <a:p>
            <a:pPr algn="ctr">
              <a:defRPr/>
            </a:pPr>
            <a:r>
              <a:rPr lang="en-US" sz="3600" dirty="0">
                <a:solidFill>
                  <a:schemeClr val="bg1"/>
                </a:solidFill>
                <a:latin typeface="Calibri" pitchFamily="34" charset="0"/>
                <a:cs typeface="Calibri" pitchFamily="34" charset="0"/>
              </a:rPr>
              <a:t>Point</a:t>
            </a:r>
          </a:p>
        </p:txBody>
      </p:sp>
    </p:spTree>
    <p:extLst>
      <p:ext uri="{BB962C8B-B14F-4D97-AF65-F5344CB8AC3E}">
        <p14:creationId xmlns:p14="http://schemas.microsoft.com/office/powerpoint/2010/main" val="291633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8B59E-1C35-14CB-7366-07291B203CB6}"/>
              </a:ext>
            </a:extLst>
          </p:cNvPr>
          <p:cNvPicPr>
            <a:picLocks noChangeAspect="1"/>
          </p:cNvPicPr>
          <p:nvPr/>
        </p:nvPicPr>
        <p:blipFill rotWithShape="1">
          <a:blip r:embed="rId3"/>
          <a:srcRect l="39584" t="30208" r="18750" b="32292"/>
          <a:stretch/>
        </p:blipFill>
        <p:spPr>
          <a:xfrm>
            <a:off x="2286000" y="514350"/>
            <a:ext cx="4572000" cy="4114800"/>
          </a:xfrm>
          <a:prstGeom prst="rect">
            <a:avLst/>
          </a:prstGeom>
        </p:spPr>
      </p:pic>
      <p:cxnSp>
        <p:nvCxnSpPr>
          <p:cNvPr id="7" name="Straight Connector 6">
            <a:extLst>
              <a:ext uri="{FF2B5EF4-FFF2-40B4-BE49-F238E27FC236}">
                <a16:creationId xmlns:a16="http://schemas.microsoft.com/office/drawing/2014/main" id="{41CA42D1-5310-4AC5-EE40-976FCD8A8129}"/>
              </a:ext>
            </a:extLst>
          </p:cNvPr>
          <p:cNvCxnSpPr>
            <a:cxnSpLocks/>
          </p:cNvCxnSpPr>
          <p:nvPr/>
        </p:nvCxnSpPr>
        <p:spPr bwMode="auto">
          <a:xfrm flipV="1">
            <a:off x="5029200" y="2724150"/>
            <a:ext cx="1143000" cy="381000"/>
          </a:xfrm>
          <a:prstGeom prst="line">
            <a:avLst/>
          </a:prstGeom>
          <a:solidFill>
            <a:schemeClr val="accent1"/>
          </a:solidFill>
          <a:ln w="57150" cap="flat" cmpd="sng" algn="ctr">
            <a:solidFill>
              <a:srgbClr val="FFFF00"/>
            </a:solidFill>
            <a:prstDash val="solid"/>
            <a:round/>
            <a:headEnd type="none" w="med" len="med"/>
            <a:tailEnd type="none" w="med" len="med"/>
          </a:ln>
          <a:effectLst/>
        </p:spPr>
      </p:cxnSp>
      <p:sp>
        <p:nvSpPr>
          <p:cNvPr id="9" name="Freeform: Shape 8">
            <a:extLst>
              <a:ext uri="{FF2B5EF4-FFF2-40B4-BE49-F238E27FC236}">
                <a16:creationId xmlns:a16="http://schemas.microsoft.com/office/drawing/2014/main" id="{4B923226-4ECA-52F8-808C-15C4BE76F33E}"/>
              </a:ext>
            </a:extLst>
          </p:cNvPr>
          <p:cNvSpPr/>
          <p:nvPr/>
        </p:nvSpPr>
        <p:spPr bwMode="auto">
          <a:xfrm>
            <a:off x="4805363" y="1876425"/>
            <a:ext cx="1381125" cy="1190699"/>
          </a:xfrm>
          <a:custGeom>
            <a:avLst/>
            <a:gdLst>
              <a:gd name="connsiteX0" fmla="*/ 219075 w 1381125"/>
              <a:gd name="connsiteY0" fmla="*/ 1190625 h 1190699"/>
              <a:gd name="connsiteX1" fmla="*/ 180975 w 1381125"/>
              <a:gd name="connsiteY1" fmla="*/ 1181100 h 1190699"/>
              <a:gd name="connsiteX2" fmla="*/ 128587 w 1381125"/>
              <a:gd name="connsiteY2" fmla="*/ 1152525 h 1190699"/>
              <a:gd name="connsiteX3" fmla="*/ 80962 w 1381125"/>
              <a:gd name="connsiteY3" fmla="*/ 1100138 h 1190699"/>
              <a:gd name="connsiteX4" fmla="*/ 61912 w 1381125"/>
              <a:gd name="connsiteY4" fmla="*/ 1052513 h 1190699"/>
              <a:gd name="connsiteX5" fmla="*/ 52387 w 1381125"/>
              <a:gd name="connsiteY5" fmla="*/ 1033463 h 1190699"/>
              <a:gd name="connsiteX6" fmla="*/ 42862 w 1381125"/>
              <a:gd name="connsiteY6" fmla="*/ 1009650 h 1190699"/>
              <a:gd name="connsiteX7" fmla="*/ 33337 w 1381125"/>
              <a:gd name="connsiteY7" fmla="*/ 995363 h 1190699"/>
              <a:gd name="connsiteX8" fmla="*/ 23812 w 1381125"/>
              <a:gd name="connsiteY8" fmla="*/ 976313 h 1190699"/>
              <a:gd name="connsiteX9" fmla="*/ 9525 w 1381125"/>
              <a:gd name="connsiteY9" fmla="*/ 938213 h 1190699"/>
              <a:gd name="connsiteX10" fmla="*/ 0 w 1381125"/>
              <a:gd name="connsiteY10" fmla="*/ 900113 h 1190699"/>
              <a:gd name="connsiteX11" fmla="*/ 9525 w 1381125"/>
              <a:gd name="connsiteY11" fmla="*/ 814388 h 1190699"/>
              <a:gd name="connsiteX12" fmla="*/ 23812 w 1381125"/>
              <a:gd name="connsiteY12" fmla="*/ 771525 h 1190699"/>
              <a:gd name="connsiteX13" fmla="*/ 28575 w 1381125"/>
              <a:gd name="connsiteY13" fmla="*/ 757238 h 1190699"/>
              <a:gd name="connsiteX14" fmla="*/ 33337 w 1381125"/>
              <a:gd name="connsiteY14" fmla="*/ 719138 h 1190699"/>
              <a:gd name="connsiteX15" fmla="*/ 52387 w 1381125"/>
              <a:gd name="connsiteY15" fmla="*/ 681038 h 1190699"/>
              <a:gd name="connsiteX16" fmla="*/ 57150 w 1381125"/>
              <a:gd name="connsiteY16" fmla="*/ 661988 h 1190699"/>
              <a:gd name="connsiteX17" fmla="*/ 61912 w 1381125"/>
              <a:gd name="connsiteY17" fmla="*/ 638175 h 1190699"/>
              <a:gd name="connsiteX18" fmla="*/ 71437 w 1381125"/>
              <a:gd name="connsiteY18" fmla="*/ 609600 h 1190699"/>
              <a:gd name="connsiteX19" fmla="*/ 90487 w 1381125"/>
              <a:gd name="connsiteY19" fmla="*/ 576263 h 1190699"/>
              <a:gd name="connsiteX20" fmla="*/ 123825 w 1381125"/>
              <a:gd name="connsiteY20" fmla="*/ 519113 h 1190699"/>
              <a:gd name="connsiteX21" fmla="*/ 128587 w 1381125"/>
              <a:gd name="connsiteY21" fmla="*/ 504825 h 1190699"/>
              <a:gd name="connsiteX22" fmla="*/ 138112 w 1381125"/>
              <a:gd name="connsiteY22" fmla="*/ 481013 h 1190699"/>
              <a:gd name="connsiteX23" fmla="*/ 152400 w 1381125"/>
              <a:gd name="connsiteY23" fmla="*/ 466725 h 1190699"/>
              <a:gd name="connsiteX24" fmla="*/ 171450 w 1381125"/>
              <a:gd name="connsiteY24" fmla="*/ 428625 h 1190699"/>
              <a:gd name="connsiteX25" fmla="*/ 247650 w 1381125"/>
              <a:gd name="connsiteY25" fmla="*/ 381000 h 1190699"/>
              <a:gd name="connsiteX26" fmla="*/ 276225 w 1381125"/>
              <a:gd name="connsiteY26" fmla="*/ 371475 h 1190699"/>
              <a:gd name="connsiteX27" fmla="*/ 295275 w 1381125"/>
              <a:gd name="connsiteY27" fmla="*/ 366713 h 1190699"/>
              <a:gd name="connsiteX28" fmla="*/ 328612 w 1381125"/>
              <a:gd name="connsiteY28" fmla="*/ 357188 h 1190699"/>
              <a:gd name="connsiteX29" fmla="*/ 347662 w 1381125"/>
              <a:gd name="connsiteY29" fmla="*/ 352425 h 1190699"/>
              <a:gd name="connsiteX30" fmla="*/ 390525 w 1381125"/>
              <a:gd name="connsiteY30" fmla="*/ 338138 h 1190699"/>
              <a:gd name="connsiteX31" fmla="*/ 438150 w 1381125"/>
              <a:gd name="connsiteY31" fmla="*/ 285750 h 1190699"/>
              <a:gd name="connsiteX32" fmla="*/ 452437 w 1381125"/>
              <a:gd name="connsiteY32" fmla="*/ 271463 h 1190699"/>
              <a:gd name="connsiteX33" fmla="*/ 461962 w 1381125"/>
              <a:gd name="connsiteY33" fmla="*/ 252413 h 1190699"/>
              <a:gd name="connsiteX34" fmla="*/ 481012 w 1381125"/>
              <a:gd name="connsiteY34" fmla="*/ 223838 h 1190699"/>
              <a:gd name="connsiteX35" fmla="*/ 490537 w 1381125"/>
              <a:gd name="connsiteY35" fmla="*/ 204788 h 1190699"/>
              <a:gd name="connsiteX36" fmla="*/ 495300 w 1381125"/>
              <a:gd name="connsiteY36" fmla="*/ 185738 h 1190699"/>
              <a:gd name="connsiteX37" fmla="*/ 504825 w 1381125"/>
              <a:gd name="connsiteY37" fmla="*/ 171450 h 1190699"/>
              <a:gd name="connsiteX38" fmla="*/ 533400 w 1381125"/>
              <a:gd name="connsiteY38" fmla="*/ 123825 h 1190699"/>
              <a:gd name="connsiteX39" fmla="*/ 566737 w 1381125"/>
              <a:gd name="connsiteY39" fmla="*/ 95250 h 1190699"/>
              <a:gd name="connsiteX40" fmla="*/ 585787 w 1381125"/>
              <a:gd name="connsiteY40" fmla="*/ 85725 h 1190699"/>
              <a:gd name="connsiteX41" fmla="*/ 609600 w 1381125"/>
              <a:gd name="connsiteY41" fmla="*/ 71438 h 1190699"/>
              <a:gd name="connsiteX42" fmla="*/ 623887 w 1381125"/>
              <a:gd name="connsiteY42" fmla="*/ 61913 h 1190699"/>
              <a:gd name="connsiteX43" fmla="*/ 671512 w 1381125"/>
              <a:gd name="connsiteY43" fmla="*/ 42863 h 1190699"/>
              <a:gd name="connsiteX44" fmla="*/ 719137 w 1381125"/>
              <a:gd name="connsiteY44" fmla="*/ 23813 h 1190699"/>
              <a:gd name="connsiteX45" fmla="*/ 733425 w 1381125"/>
              <a:gd name="connsiteY45" fmla="*/ 14288 h 1190699"/>
              <a:gd name="connsiteX46" fmla="*/ 747712 w 1381125"/>
              <a:gd name="connsiteY46" fmla="*/ 9525 h 1190699"/>
              <a:gd name="connsiteX47" fmla="*/ 771525 w 1381125"/>
              <a:gd name="connsiteY47" fmla="*/ 0 h 1190699"/>
              <a:gd name="connsiteX48" fmla="*/ 871537 w 1381125"/>
              <a:gd name="connsiteY48" fmla="*/ 14288 h 1190699"/>
              <a:gd name="connsiteX49" fmla="*/ 895350 w 1381125"/>
              <a:gd name="connsiteY49" fmla="*/ 52388 h 1190699"/>
              <a:gd name="connsiteX50" fmla="*/ 909637 w 1381125"/>
              <a:gd name="connsiteY50" fmla="*/ 66675 h 1190699"/>
              <a:gd name="connsiteX51" fmla="*/ 933450 w 1381125"/>
              <a:gd name="connsiteY51" fmla="*/ 100013 h 1190699"/>
              <a:gd name="connsiteX52" fmla="*/ 976312 w 1381125"/>
              <a:gd name="connsiteY52" fmla="*/ 123825 h 1190699"/>
              <a:gd name="connsiteX53" fmla="*/ 990600 w 1381125"/>
              <a:gd name="connsiteY53" fmla="*/ 133350 h 1190699"/>
              <a:gd name="connsiteX54" fmla="*/ 1023937 w 1381125"/>
              <a:gd name="connsiteY54" fmla="*/ 138113 h 1190699"/>
              <a:gd name="connsiteX55" fmla="*/ 1042987 w 1381125"/>
              <a:gd name="connsiteY55" fmla="*/ 142875 h 1190699"/>
              <a:gd name="connsiteX56" fmla="*/ 1057275 w 1381125"/>
              <a:gd name="connsiteY56" fmla="*/ 152400 h 1190699"/>
              <a:gd name="connsiteX57" fmla="*/ 1076325 w 1381125"/>
              <a:gd name="connsiteY57" fmla="*/ 157163 h 1190699"/>
              <a:gd name="connsiteX58" fmla="*/ 1104900 w 1381125"/>
              <a:gd name="connsiteY58" fmla="*/ 180975 h 1190699"/>
              <a:gd name="connsiteX59" fmla="*/ 1152525 w 1381125"/>
              <a:gd name="connsiteY59" fmla="*/ 238125 h 1190699"/>
              <a:gd name="connsiteX60" fmla="*/ 1166812 w 1381125"/>
              <a:gd name="connsiteY60" fmla="*/ 271463 h 1190699"/>
              <a:gd name="connsiteX61" fmla="*/ 1171575 w 1381125"/>
              <a:gd name="connsiteY61" fmla="*/ 285750 h 1190699"/>
              <a:gd name="connsiteX62" fmla="*/ 1181100 w 1381125"/>
              <a:gd name="connsiteY62" fmla="*/ 300038 h 1190699"/>
              <a:gd name="connsiteX63" fmla="*/ 1195387 w 1381125"/>
              <a:gd name="connsiteY63" fmla="*/ 323850 h 1190699"/>
              <a:gd name="connsiteX64" fmla="*/ 1209675 w 1381125"/>
              <a:gd name="connsiteY64" fmla="*/ 338138 h 1190699"/>
              <a:gd name="connsiteX65" fmla="*/ 1219200 w 1381125"/>
              <a:gd name="connsiteY65" fmla="*/ 352425 h 1190699"/>
              <a:gd name="connsiteX66" fmla="*/ 1233487 w 1381125"/>
              <a:gd name="connsiteY66" fmla="*/ 366713 h 1190699"/>
              <a:gd name="connsiteX67" fmla="*/ 1243012 w 1381125"/>
              <a:gd name="connsiteY67" fmla="*/ 381000 h 1190699"/>
              <a:gd name="connsiteX68" fmla="*/ 1257300 w 1381125"/>
              <a:gd name="connsiteY68" fmla="*/ 390525 h 1190699"/>
              <a:gd name="connsiteX69" fmla="*/ 1266825 w 1381125"/>
              <a:gd name="connsiteY69" fmla="*/ 404813 h 1190699"/>
              <a:gd name="connsiteX70" fmla="*/ 1281112 w 1381125"/>
              <a:gd name="connsiteY70" fmla="*/ 428625 h 1190699"/>
              <a:gd name="connsiteX71" fmla="*/ 1295400 w 1381125"/>
              <a:gd name="connsiteY71" fmla="*/ 433388 h 1190699"/>
              <a:gd name="connsiteX72" fmla="*/ 1319212 w 1381125"/>
              <a:gd name="connsiteY72" fmla="*/ 466725 h 1190699"/>
              <a:gd name="connsiteX73" fmla="*/ 1323975 w 1381125"/>
              <a:gd name="connsiteY73" fmla="*/ 481013 h 1190699"/>
              <a:gd name="connsiteX74" fmla="*/ 1352550 w 1381125"/>
              <a:gd name="connsiteY74" fmla="*/ 519113 h 1190699"/>
              <a:gd name="connsiteX75" fmla="*/ 1362075 w 1381125"/>
              <a:gd name="connsiteY75" fmla="*/ 566738 h 1190699"/>
              <a:gd name="connsiteX76" fmla="*/ 1366837 w 1381125"/>
              <a:gd name="connsiteY76" fmla="*/ 590550 h 1190699"/>
              <a:gd name="connsiteX77" fmla="*/ 1376362 w 1381125"/>
              <a:gd name="connsiteY77" fmla="*/ 623888 h 1190699"/>
              <a:gd name="connsiteX78" fmla="*/ 1381125 w 1381125"/>
              <a:gd name="connsiteY78" fmla="*/ 657225 h 1190699"/>
              <a:gd name="connsiteX79" fmla="*/ 1376362 w 1381125"/>
              <a:gd name="connsiteY79" fmla="*/ 738188 h 1190699"/>
              <a:gd name="connsiteX80" fmla="*/ 1343025 w 1381125"/>
              <a:gd name="connsiteY80" fmla="*/ 785813 h 1190699"/>
              <a:gd name="connsiteX81" fmla="*/ 1328737 w 1381125"/>
              <a:gd name="connsiteY81" fmla="*/ 790575 h 1190699"/>
              <a:gd name="connsiteX82" fmla="*/ 1290637 w 1381125"/>
              <a:gd name="connsiteY82" fmla="*/ 833438 h 1190699"/>
              <a:gd name="connsiteX83" fmla="*/ 1271587 w 1381125"/>
              <a:gd name="connsiteY83" fmla="*/ 852488 h 1190699"/>
              <a:gd name="connsiteX84" fmla="*/ 1257300 w 1381125"/>
              <a:gd name="connsiteY84" fmla="*/ 857250 h 1190699"/>
              <a:gd name="connsiteX85" fmla="*/ 1209675 w 1381125"/>
              <a:gd name="connsiteY85" fmla="*/ 871538 h 1190699"/>
              <a:gd name="connsiteX86" fmla="*/ 1190625 w 1381125"/>
              <a:gd name="connsiteY86" fmla="*/ 881063 h 1190699"/>
              <a:gd name="connsiteX87" fmla="*/ 1166812 w 1381125"/>
              <a:gd name="connsiteY87" fmla="*/ 885825 h 1190699"/>
              <a:gd name="connsiteX88" fmla="*/ 1152525 w 1381125"/>
              <a:gd name="connsiteY88" fmla="*/ 890588 h 1190699"/>
              <a:gd name="connsiteX89" fmla="*/ 1133475 w 1381125"/>
              <a:gd name="connsiteY89" fmla="*/ 895350 h 1190699"/>
              <a:gd name="connsiteX90" fmla="*/ 1109662 w 1381125"/>
              <a:gd name="connsiteY90" fmla="*/ 909638 h 1190699"/>
              <a:gd name="connsiteX91" fmla="*/ 1076325 w 1381125"/>
              <a:gd name="connsiteY91" fmla="*/ 919163 h 1190699"/>
              <a:gd name="connsiteX92" fmla="*/ 1062037 w 1381125"/>
              <a:gd name="connsiteY92" fmla="*/ 933450 h 1190699"/>
              <a:gd name="connsiteX93" fmla="*/ 1038225 w 1381125"/>
              <a:gd name="connsiteY93" fmla="*/ 942975 h 1190699"/>
              <a:gd name="connsiteX94" fmla="*/ 971550 w 1381125"/>
              <a:gd name="connsiteY94" fmla="*/ 957263 h 1190699"/>
              <a:gd name="connsiteX95" fmla="*/ 928687 w 1381125"/>
              <a:gd name="connsiteY95" fmla="*/ 971550 h 1190699"/>
              <a:gd name="connsiteX96" fmla="*/ 885825 w 1381125"/>
              <a:gd name="connsiteY96" fmla="*/ 985838 h 1190699"/>
              <a:gd name="connsiteX97" fmla="*/ 871537 w 1381125"/>
              <a:gd name="connsiteY97" fmla="*/ 990600 h 1190699"/>
              <a:gd name="connsiteX98" fmla="*/ 857250 w 1381125"/>
              <a:gd name="connsiteY98" fmla="*/ 1000125 h 1190699"/>
              <a:gd name="connsiteX99" fmla="*/ 809625 w 1381125"/>
              <a:gd name="connsiteY99" fmla="*/ 1014413 h 1190699"/>
              <a:gd name="connsiteX100" fmla="*/ 762000 w 1381125"/>
              <a:gd name="connsiteY100" fmla="*/ 1033463 h 1190699"/>
              <a:gd name="connsiteX101" fmla="*/ 714375 w 1381125"/>
              <a:gd name="connsiteY101" fmla="*/ 1042988 h 1190699"/>
              <a:gd name="connsiteX102" fmla="*/ 695325 w 1381125"/>
              <a:gd name="connsiteY102" fmla="*/ 1047750 h 1190699"/>
              <a:gd name="connsiteX103" fmla="*/ 647700 w 1381125"/>
              <a:gd name="connsiteY103" fmla="*/ 1066800 h 1190699"/>
              <a:gd name="connsiteX104" fmla="*/ 628650 w 1381125"/>
              <a:gd name="connsiteY104" fmla="*/ 1076325 h 1190699"/>
              <a:gd name="connsiteX105" fmla="*/ 590550 w 1381125"/>
              <a:gd name="connsiteY105" fmla="*/ 1085850 h 1190699"/>
              <a:gd name="connsiteX106" fmla="*/ 542925 w 1381125"/>
              <a:gd name="connsiteY106" fmla="*/ 1100138 h 1190699"/>
              <a:gd name="connsiteX107" fmla="*/ 509587 w 1381125"/>
              <a:gd name="connsiteY107" fmla="*/ 1119188 h 1190699"/>
              <a:gd name="connsiteX108" fmla="*/ 481012 w 1381125"/>
              <a:gd name="connsiteY108" fmla="*/ 1123950 h 1190699"/>
              <a:gd name="connsiteX109" fmla="*/ 442912 w 1381125"/>
              <a:gd name="connsiteY109" fmla="*/ 1133475 h 1190699"/>
              <a:gd name="connsiteX110" fmla="*/ 419100 w 1381125"/>
              <a:gd name="connsiteY110" fmla="*/ 1138238 h 1190699"/>
              <a:gd name="connsiteX111" fmla="*/ 385762 w 1381125"/>
              <a:gd name="connsiteY111" fmla="*/ 1147763 h 1190699"/>
              <a:gd name="connsiteX112" fmla="*/ 328612 w 1381125"/>
              <a:gd name="connsiteY112" fmla="*/ 1162050 h 1190699"/>
              <a:gd name="connsiteX113" fmla="*/ 247650 w 1381125"/>
              <a:gd name="connsiteY113" fmla="*/ 1176338 h 1190699"/>
              <a:gd name="connsiteX114" fmla="*/ 219075 w 1381125"/>
              <a:gd name="connsiteY114" fmla="*/ 1190625 h 119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381125" h="1190699">
                <a:moveTo>
                  <a:pt x="219075" y="1190625"/>
                </a:moveTo>
                <a:cubicBezTo>
                  <a:pt x="207963" y="1191419"/>
                  <a:pt x="189216" y="1185678"/>
                  <a:pt x="180975" y="1181100"/>
                </a:cubicBezTo>
                <a:cubicBezTo>
                  <a:pt x="119804" y="1147115"/>
                  <a:pt x="182060" y="1173914"/>
                  <a:pt x="128587" y="1152525"/>
                </a:cubicBezTo>
                <a:cubicBezTo>
                  <a:pt x="120943" y="1144881"/>
                  <a:pt x="88867" y="1115948"/>
                  <a:pt x="80962" y="1100138"/>
                </a:cubicBezTo>
                <a:cubicBezTo>
                  <a:pt x="73315" y="1084845"/>
                  <a:pt x="69558" y="1067806"/>
                  <a:pt x="61912" y="1052513"/>
                </a:cubicBezTo>
                <a:cubicBezTo>
                  <a:pt x="58737" y="1046163"/>
                  <a:pt x="55270" y="1039951"/>
                  <a:pt x="52387" y="1033463"/>
                </a:cubicBezTo>
                <a:cubicBezTo>
                  <a:pt x="48915" y="1025651"/>
                  <a:pt x="46685" y="1017297"/>
                  <a:pt x="42862" y="1009650"/>
                </a:cubicBezTo>
                <a:cubicBezTo>
                  <a:pt x="40302" y="1004531"/>
                  <a:pt x="36177" y="1000333"/>
                  <a:pt x="33337" y="995363"/>
                </a:cubicBezTo>
                <a:cubicBezTo>
                  <a:pt x="29815" y="989199"/>
                  <a:pt x="26987" y="982663"/>
                  <a:pt x="23812" y="976313"/>
                </a:cubicBezTo>
                <a:cubicBezTo>
                  <a:pt x="15033" y="941194"/>
                  <a:pt x="24467" y="973076"/>
                  <a:pt x="9525" y="938213"/>
                </a:cubicBezTo>
                <a:cubicBezTo>
                  <a:pt x="4032" y="925396"/>
                  <a:pt x="2796" y="914094"/>
                  <a:pt x="0" y="900113"/>
                </a:cubicBezTo>
                <a:cubicBezTo>
                  <a:pt x="3175" y="871538"/>
                  <a:pt x="5641" y="842875"/>
                  <a:pt x="9525" y="814388"/>
                </a:cubicBezTo>
                <a:cubicBezTo>
                  <a:pt x="11805" y="797666"/>
                  <a:pt x="17806" y="787541"/>
                  <a:pt x="23812" y="771525"/>
                </a:cubicBezTo>
                <a:cubicBezTo>
                  <a:pt x="25575" y="766825"/>
                  <a:pt x="26987" y="762000"/>
                  <a:pt x="28575" y="757238"/>
                </a:cubicBezTo>
                <a:cubicBezTo>
                  <a:pt x="30162" y="744538"/>
                  <a:pt x="29520" y="731354"/>
                  <a:pt x="33337" y="719138"/>
                </a:cubicBezTo>
                <a:cubicBezTo>
                  <a:pt x="37572" y="705585"/>
                  <a:pt x="48943" y="694813"/>
                  <a:pt x="52387" y="681038"/>
                </a:cubicBezTo>
                <a:cubicBezTo>
                  <a:pt x="53975" y="674688"/>
                  <a:pt x="55730" y="668378"/>
                  <a:pt x="57150" y="661988"/>
                </a:cubicBezTo>
                <a:cubicBezTo>
                  <a:pt x="58906" y="654086"/>
                  <a:pt x="59782" y="645985"/>
                  <a:pt x="61912" y="638175"/>
                </a:cubicBezTo>
                <a:cubicBezTo>
                  <a:pt x="64554" y="628489"/>
                  <a:pt x="67708" y="618922"/>
                  <a:pt x="71437" y="609600"/>
                </a:cubicBezTo>
                <a:cubicBezTo>
                  <a:pt x="77480" y="594493"/>
                  <a:pt x="81895" y="589151"/>
                  <a:pt x="90487" y="576263"/>
                </a:cubicBezTo>
                <a:cubicBezTo>
                  <a:pt x="108831" y="521230"/>
                  <a:pt x="87535" y="573548"/>
                  <a:pt x="123825" y="519113"/>
                </a:cubicBezTo>
                <a:cubicBezTo>
                  <a:pt x="126610" y="514936"/>
                  <a:pt x="126824" y="509526"/>
                  <a:pt x="128587" y="504825"/>
                </a:cubicBezTo>
                <a:cubicBezTo>
                  <a:pt x="131589" y="496820"/>
                  <a:pt x="133581" y="488262"/>
                  <a:pt x="138112" y="481013"/>
                </a:cubicBezTo>
                <a:cubicBezTo>
                  <a:pt x="141682" y="475301"/>
                  <a:pt x="147637" y="471488"/>
                  <a:pt x="152400" y="466725"/>
                </a:cubicBezTo>
                <a:cubicBezTo>
                  <a:pt x="159133" y="449893"/>
                  <a:pt x="160476" y="441794"/>
                  <a:pt x="171450" y="428625"/>
                </a:cubicBezTo>
                <a:cubicBezTo>
                  <a:pt x="191325" y="404775"/>
                  <a:pt x="219209" y="391342"/>
                  <a:pt x="247650" y="381000"/>
                </a:cubicBezTo>
                <a:cubicBezTo>
                  <a:pt x="257086" y="377569"/>
                  <a:pt x="266484" y="373910"/>
                  <a:pt x="276225" y="371475"/>
                </a:cubicBezTo>
                <a:cubicBezTo>
                  <a:pt x="282575" y="369888"/>
                  <a:pt x="288960" y="368435"/>
                  <a:pt x="295275" y="366713"/>
                </a:cubicBezTo>
                <a:cubicBezTo>
                  <a:pt x="306425" y="363672"/>
                  <a:pt x="317462" y="360229"/>
                  <a:pt x="328612" y="357188"/>
                </a:cubicBezTo>
                <a:cubicBezTo>
                  <a:pt x="334927" y="355466"/>
                  <a:pt x="341406" y="354350"/>
                  <a:pt x="347662" y="352425"/>
                </a:cubicBezTo>
                <a:cubicBezTo>
                  <a:pt x="362056" y="347996"/>
                  <a:pt x="390525" y="338138"/>
                  <a:pt x="390525" y="338138"/>
                </a:cubicBezTo>
                <a:cubicBezTo>
                  <a:pt x="476437" y="252223"/>
                  <a:pt x="390712" y="341093"/>
                  <a:pt x="438150" y="285750"/>
                </a:cubicBezTo>
                <a:cubicBezTo>
                  <a:pt x="442533" y="280636"/>
                  <a:pt x="448522" y="276943"/>
                  <a:pt x="452437" y="271463"/>
                </a:cubicBezTo>
                <a:cubicBezTo>
                  <a:pt x="456563" y="265686"/>
                  <a:pt x="458309" y="258501"/>
                  <a:pt x="461962" y="252413"/>
                </a:cubicBezTo>
                <a:cubicBezTo>
                  <a:pt x="467852" y="242597"/>
                  <a:pt x="475892" y="234077"/>
                  <a:pt x="481012" y="223838"/>
                </a:cubicBezTo>
                <a:cubicBezTo>
                  <a:pt x="484187" y="217488"/>
                  <a:pt x="488044" y="211435"/>
                  <a:pt x="490537" y="204788"/>
                </a:cubicBezTo>
                <a:cubicBezTo>
                  <a:pt x="492835" y="198659"/>
                  <a:pt x="492722" y="191754"/>
                  <a:pt x="495300" y="185738"/>
                </a:cubicBezTo>
                <a:cubicBezTo>
                  <a:pt x="497555" y="180477"/>
                  <a:pt x="502045" y="176454"/>
                  <a:pt x="504825" y="171450"/>
                </a:cubicBezTo>
                <a:cubicBezTo>
                  <a:pt x="520996" y="142342"/>
                  <a:pt x="513964" y="146500"/>
                  <a:pt x="533400" y="123825"/>
                </a:cubicBezTo>
                <a:cubicBezTo>
                  <a:pt x="542391" y="113335"/>
                  <a:pt x="555156" y="102489"/>
                  <a:pt x="566737" y="95250"/>
                </a:cubicBezTo>
                <a:cubicBezTo>
                  <a:pt x="572757" y="91487"/>
                  <a:pt x="579581" y="89173"/>
                  <a:pt x="585787" y="85725"/>
                </a:cubicBezTo>
                <a:cubicBezTo>
                  <a:pt x="593879" y="81230"/>
                  <a:pt x="601750" y="76344"/>
                  <a:pt x="609600" y="71438"/>
                </a:cubicBezTo>
                <a:cubicBezTo>
                  <a:pt x="614454" y="68405"/>
                  <a:pt x="618690" y="64312"/>
                  <a:pt x="623887" y="61913"/>
                </a:cubicBezTo>
                <a:cubicBezTo>
                  <a:pt x="639411" y="54748"/>
                  <a:pt x="656219" y="50510"/>
                  <a:pt x="671512" y="42863"/>
                </a:cubicBezTo>
                <a:cubicBezTo>
                  <a:pt x="705941" y="25648"/>
                  <a:pt x="689756" y="31158"/>
                  <a:pt x="719137" y="23813"/>
                </a:cubicBezTo>
                <a:cubicBezTo>
                  <a:pt x="723900" y="20638"/>
                  <a:pt x="728305" y="16848"/>
                  <a:pt x="733425" y="14288"/>
                </a:cubicBezTo>
                <a:cubicBezTo>
                  <a:pt x="737915" y="12043"/>
                  <a:pt x="743012" y="11288"/>
                  <a:pt x="747712" y="9525"/>
                </a:cubicBezTo>
                <a:cubicBezTo>
                  <a:pt x="755717" y="6523"/>
                  <a:pt x="763587" y="3175"/>
                  <a:pt x="771525" y="0"/>
                </a:cubicBezTo>
                <a:cubicBezTo>
                  <a:pt x="804862" y="4763"/>
                  <a:pt x="838867" y="6120"/>
                  <a:pt x="871537" y="14288"/>
                </a:cubicBezTo>
                <a:cubicBezTo>
                  <a:pt x="886892" y="18127"/>
                  <a:pt x="889643" y="43257"/>
                  <a:pt x="895350" y="52388"/>
                </a:cubicBezTo>
                <a:cubicBezTo>
                  <a:pt x="898919" y="58099"/>
                  <a:pt x="905325" y="61501"/>
                  <a:pt x="909637" y="66675"/>
                </a:cubicBezTo>
                <a:cubicBezTo>
                  <a:pt x="923162" y="82905"/>
                  <a:pt x="916287" y="82850"/>
                  <a:pt x="933450" y="100013"/>
                </a:cubicBezTo>
                <a:cubicBezTo>
                  <a:pt x="941502" y="108065"/>
                  <a:pt x="970703" y="120709"/>
                  <a:pt x="976312" y="123825"/>
                </a:cubicBezTo>
                <a:cubicBezTo>
                  <a:pt x="981316" y="126605"/>
                  <a:pt x="985117" y="131705"/>
                  <a:pt x="990600" y="133350"/>
                </a:cubicBezTo>
                <a:cubicBezTo>
                  <a:pt x="1001352" y="136576"/>
                  <a:pt x="1012893" y="136105"/>
                  <a:pt x="1023937" y="138113"/>
                </a:cubicBezTo>
                <a:cubicBezTo>
                  <a:pt x="1030377" y="139284"/>
                  <a:pt x="1036637" y="141288"/>
                  <a:pt x="1042987" y="142875"/>
                </a:cubicBezTo>
                <a:cubicBezTo>
                  <a:pt x="1047750" y="146050"/>
                  <a:pt x="1052014" y="150145"/>
                  <a:pt x="1057275" y="152400"/>
                </a:cubicBezTo>
                <a:cubicBezTo>
                  <a:pt x="1063291" y="154978"/>
                  <a:pt x="1070999" y="153358"/>
                  <a:pt x="1076325" y="157163"/>
                </a:cubicBezTo>
                <a:cubicBezTo>
                  <a:pt x="1121731" y="189597"/>
                  <a:pt x="1065305" y="167779"/>
                  <a:pt x="1104900" y="180975"/>
                </a:cubicBezTo>
                <a:cubicBezTo>
                  <a:pt x="1142372" y="229154"/>
                  <a:pt x="1125438" y="211040"/>
                  <a:pt x="1152525" y="238125"/>
                </a:cubicBezTo>
                <a:cubicBezTo>
                  <a:pt x="1163688" y="271620"/>
                  <a:pt x="1149164" y="230286"/>
                  <a:pt x="1166812" y="271463"/>
                </a:cubicBezTo>
                <a:cubicBezTo>
                  <a:pt x="1168790" y="276077"/>
                  <a:pt x="1169330" y="281260"/>
                  <a:pt x="1171575" y="285750"/>
                </a:cubicBezTo>
                <a:cubicBezTo>
                  <a:pt x="1174135" y="290870"/>
                  <a:pt x="1178066" y="295184"/>
                  <a:pt x="1181100" y="300038"/>
                </a:cubicBezTo>
                <a:cubicBezTo>
                  <a:pt x="1186006" y="307887"/>
                  <a:pt x="1189833" y="316445"/>
                  <a:pt x="1195387" y="323850"/>
                </a:cubicBezTo>
                <a:cubicBezTo>
                  <a:pt x="1199428" y="329238"/>
                  <a:pt x="1205363" y="332964"/>
                  <a:pt x="1209675" y="338138"/>
                </a:cubicBezTo>
                <a:cubicBezTo>
                  <a:pt x="1213339" y="342535"/>
                  <a:pt x="1215536" y="348028"/>
                  <a:pt x="1219200" y="352425"/>
                </a:cubicBezTo>
                <a:cubicBezTo>
                  <a:pt x="1223512" y="357599"/>
                  <a:pt x="1229175" y="361539"/>
                  <a:pt x="1233487" y="366713"/>
                </a:cubicBezTo>
                <a:cubicBezTo>
                  <a:pt x="1237151" y="371110"/>
                  <a:pt x="1238965" y="376953"/>
                  <a:pt x="1243012" y="381000"/>
                </a:cubicBezTo>
                <a:cubicBezTo>
                  <a:pt x="1247060" y="385047"/>
                  <a:pt x="1252537" y="387350"/>
                  <a:pt x="1257300" y="390525"/>
                </a:cubicBezTo>
                <a:cubicBezTo>
                  <a:pt x="1260475" y="395288"/>
                  <a:pt x="1263791" y="399959"/>
                  <a:pt x="1266825" y="404813"/>
                </a:cubicBezTo>
                <a:cubicBezTo>
                  <a:pt x="1271731" y="412662"/>
                  <a:pt x="1274567" y="422080"/>
                  <a:pt x="1281112" y="428625"/>
                </a:cubicBezTo>
                <a:cubicBezTo>
                  <a:pt x="1284662" y="432175"/>
                  <a:pt x="1290637" y="431800"/>
                  <a:pt x="1295400" y="433388"/>
                </a:cubicBezTo>
                <a:cubicBezTo>
                  <a:pt x="1328289" y="499166"/>
                  <a:pt x="1280598" y="408804"/>
                  <a:pt x="1319212" y="466725"/>
                </a:cubicBezTo>
                <a:cubicBezTo>
                  <a:pt x="1321997" y="470902"/>
                  <a:pt x="1321730" y="476523"/>
                  <a:pt x="1323975" y="481013"/>
                </a:cubicBezTo>
                <a:cubicBezTo>
                  <a:pt x="1335810" y="504684"/>
                  <a:pt x="1336022" y="502585"/>
                  <a:pt x="1352550" y="519113"/>
                </a:cubicBezTo>
                <a:lnTo>
                  <a:pt x="1362075" y="566738"/>
                </a:lnTo>
                <a:cubicBezTo>
                  <a:pt x="1363662" y="574675"/>
                  <a:pt x="1364277" y="582871"/>
                  <a:pt x="1366837" y="590550"/>
                </a:cubicBezTo>
                <a:cubicBezTo>
                  <a:pt x="1370919" y="602796"/>
                  <a:pt x="1373969" y="610726"/>
                  <a:pt x="1376362" y="623888"/>
                </a:cubicBezTo>
                <a:cubicBezTo>
                  <a:pt x="1378370" y="634932"/>
                  <a:pt x="1379537" y="646113"/>
                  <a:pt x="1381125" y="657225"/>
                </a:cubicBezTo>
                <a:cubicBezTo>
                  <a:pt x="1379537" y="684213"/>
                  <a:pt x="1382105" y="711771"/>
                  <a:pt x="1376362" y="738188"/>
                </a:cubicBezTo>
                <a:cubicBezTo>
                  <a:pt x="1376262" y="738650"/>
                  <a:pt x="1347989" y="781677"/>
                  <a:pt x="1343025" y="785813"/>
                </a:cubicBezTo>
                <a:cubicBezTo>
                  <a:pt x="1339168" y="789027"/>
                  <a:pt x="1333500" y="788988"/>
                  <a:pt x="1328737" y="790575"/>
                </a:cubicBezTo>
                <a:cubicBezTo>
                  <a:pt x="1311740" y="816071"/>
                  <a:pt x="1323259" y="800816"/>
                  <a:pt x="1290637" y="833438"/>
                </a:cubicBezTo>
                <a:cubicBezTo>
                  <a:pt x="1284287" y="839788"/>
                  <a:pt x="1280106" y="849648"/>
                  <a:pt x="1271587" y="852488"/>
                </a:cubicBezTo>
                <a:cubicBezTo>
                  <a:pt x="1266825" y="854075"/>
                  <a:pt x="1262127" y="855871"/>
                  <a:pt x="1257300" y="857250"/>
                </a:cubicBezTo>
                <a:cubicBezTo>
                  <a:pt x="1241352" y="861807"/>
                  <a:pt x="1224760" y="863995"/>
                  <a:pt x="1209675" y="871538"/>
                </a:cubicBezTo>
                <a:cubicBezTo>
                  <a:pt x="1203325" y="874713"/>
                  <a:pt x="1197360" y="878818"/>
                  <a:pt x="1190625" y="881063"/>
                </a:cubicBezTo>
                <a:cubicBezTo>
                  <a:pt x="1182946" y="883623"/>
                  <a:pt x="1174665" y="883862"/>
                  <a:pt x="1166812" y="885825"/>
                </a:cubicBezTo>
                <a:cubicBezTo>
                  <a:pt x="1161942" y="887043"/>
                  <a:pt x="1157352" y="889209"/>
                  <a:pt x="1152525" y="890588"/>
                </a:cubicBezTo>
                <a:cubicBezTo>
                  <a:pt x="1146231" y="892386"/>
                  <a:pt x="1139825" y="893763"/>
                  <a:pt x="1133475" y="895350"/>
                </a:cubicBezTo>
                <a:cubicBezTo>
                  <a:pt x="1125537" y="900113"/>
                  <a:pt x="1117942" y="905498"/>
                  <a:pt x="1109662" y="909638"/>
                </a:cubicBezTo>
                <a:cubicBezTo>
                  <a:pt x="1102833" y="913052"/>
                  <a:pt x="1082424" y="917638"/>
                  <a:pt x="1076325" y="919163"/>
                </a:cubicBezTo>
                <a:cubicBezTo>
                  <a:pt x="1071562" y="923925"/>
                  <a:pt x="1067748" y="929880"/>
                  <a:pt x="1062037" y="933450"/>
                </a:cubicBezTo>
                <a:cubicBezTo>
                  <a:pt x="1054788" y="937981"/>
                  <a:pt x="1046396" y="940461"/>
                  <a:pt x="1038225" y="942975"/>
                </a:cubicBezTo>
                <a:cubicBezTo>
                  <a:pt x="1010179" y="951605"/>
                  <a:pt x="998711" y="952736"/>
                  <a:pt x="971550" y="957263"/>
                </a:cubicBezTo>
                <a:cubicBezTo>
                  <a:pt x="934460" y="975808"/>
                  <a:pt x="971775" y="959239"/>
                  <a:pt x="928687" y="971550"/>
                </a:cubicBezTo>
                <a:cubicBezTo>
                  <a:pt x="914206" y="975687"/>
                  <a:pt x="900112" y="981076"/>
                  <a:pt x="885825" y="985838"/>
                </a:cubicBezTo>
                <a:lnTo>
                  <a:pt x="871537" y="990600"/>
                </a:lnTo>
                <a:cubicBezTo>
                  <a:pt x="866775" y="993775"/>
                  <a:pt x="862480" y="997800"/>
                  <a:pt x="857250" y="1000125"/>
                </a:cubicBezTo>
                <a:cubicBezTo>
                  <a:pt x="798637" y="1026176"/>
                  <a:pt x="853950" y="997791"/>
                  <a:pt x="809625" y="1014413"/>
                </a:cubicBezTo>
                <a:cubicBezTo>
                  <a:pt x="770214" y="1029193"/>
                  <a:pt x="813405" y="1020612"/>
                  <a:pt x="762000" y="1033463"/>
                </a:cubicBezTo>
                <a:cubicBezTo>
                  <a:pt x="746294" y="1037390"/>
                  <a:pt x="730081" y="1039062"/>
                  <a:pt x="714375" y="1042988"/>
                </a:cubicBezTo>
                <a:lnTo>
                  <a:pt x="695325" y="1047750"/>
                </a:lnTo>
                <a:cubicBezTo>
                  <a:pt x="666474" y="1066983"/>
                  <a:pt x="696529" y="1049044"/>
                  <a:pt x="647700" y="1066800"/>
                </a:cubicBezTo>
                <a:cubicBezTo>
                  <a:pt x="641028" y="1069226"/>
                  <a:pt x="635385" y="1074080"/>
                  <a:pt x="628650" y="1076325"/>
                </a:cubicBezTo>
                <a:cubicBezTo>
                  <a:pt x="616231" y="1080465"/>
                  <a:pt x="602969" y="1081710"/>
                  <a:pt x="590550" y="1085850"/>
                </a:cubicBezTo>
                <a:cubicBezTo>
                  <a:pt x="555765" y="1097445"/>
                  <a:pt x="571715" y="1092940"/>
                  <a:pt x="542925" y="1100138"/>
                </a:cubicBezTo>
                <a:cubicBezTo>
                  <a:pt x="533360" y="1106515"/>
                  <a:pt x="520572" y="1115893"/>
                  <a:pt x="509587" y="1119188"/>
                </a:cubicBezTo>
                <a:cubicBezTo>
                  <a:pt x="500338" y="1121963"/>
                  <a:pt x="490454" y="1121927"/>
                  <a:pt x="481012" y="1123950"/>
                </a:cubicBezTo>
                <a:cubicBezTo>
                  <a:pt x="468212" y="1126693"/>
                  <a:pt x="455668" y="1130531"/>
                  <a:pt x="442912" y="1133475"/>
                </a:cubicBezTo>
                <a:cubicBezTo>
                  <a:pt x="435025" y="1135295"/>
                  <a:pt x="426953" y="1136275"/>
                  <a:pt x="419100" y="1138238"/>
                </a:cubicBezTo>
                <a:cubicBezTo>
                  <a:pt x="407888" y="1141041"/>
                  <a:pt x="396939" y="1144822"/>
                  <a:pt x="385762" y="1147763"/>
                </a:cubicBezTo>
                <a:cubicBezTo>
                  <a:pt x="366772" y="1152760"/>
                  <a:pt x="347714" y="1157502"/>
                  <a:pt x="328612" y="1162050"/>
                </a:cubicBezTo>
                <a:cubicBezTo>
                  <a:pt x="290513" y="1171121"/>
                  <a:pt x="285182" y="1172584"/>
                  <a:pt x="247650" y="1176338"/>
                </a:cubicBezTo>
                <a:cubicBezTo>
                  <a:pt x="244491" y="1176654"/>
                  <a:pt x="230187" y="1189831"/>
                  <a:pt x="219075" y="1190625"/>
                </a:cubicBezTo>
                <a:close/>
              </a:path>
            </a:pathLst>
          </a:custGeom>
          <a:solidFill>
            <a:srgbClr val="FF0000">
              <a:alpha val="2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Freeform: Shape 9">
            <a:extLst>
              <a:ext uri="{FF2B5EF4-FFF2-40B4-BE49-F238E27FC236}">
                <a16:creationId xmlns:a16="http://schemas.microsoft.com/office/drawing/2014/main" id="{DF9EBBB1-C6C3-4DD1-EE38-5B2E4F2582F7}"/>
              </a:ext>
            </a:extLst>
          </p:cNvPr>
          <p:cNvSpPr/>
          <p:nvPr/>
        </p:nvSpPr>
        <p:spPr bwMode="auto">
          <a:xfrm>
            <a:off x="4705350" y="2690813"/>
            <a:ext cx="1690706" cy="1557337"/>
          </a:xfrm>
          <a:custGeom>
            <a:avLst/>
            <a:gdLst>
              <a:gd name="connsiteX0" fmla="*/ 300038 w 1690706"/>
              <a:gd name="connsiteY0" fmla="*/ 461962 h 1557337"/>
              <a:gd name="connsiteX1" fmla="*/ 242888 w 1690706"/>
              <a:gd name="connsiteY1" fmla="*/ 466725 h 1557337"/>
              <a:gd name="connsiteX2" fmla="*/ 223838 w 1690706"/>
              <a:gd name="connsiteY2" fmla="*/ 471487 h 1557337"/>
              <a:gd name="connsiteX3" fmla="*/ 185738 w 1690706"/>
              <a:gd name="connsiteY3" fmla="*/ 490537 h 1557337"/>
              <a:gd name="connsiteX4" fmla="*/ 157163 w 1690706"/>
              <a:gd name="connsiteY4" fmla="*/ 509587 h 1557337"/>
              <a:gd name="connsiteX5" fmla="*/ 114300 w 1690706"/>
              <a:gd name="connsiteY5" fmla="*/ 538162 h 1557337"/>
              <a:gd name="connsiteX6" fmla="*/ 100013 w 1690706"/>
              <a:gd name="connsiteY6" fmla="*/ 552450 h 1557337"/>
              <a:gd name="connsiteX7" fmla="*/ 85725 w 1690706"/>
              <a:gd name="connsiteY7" fmla="*/ 561975 h 1557337"/>
              <a:gd name="connsiteX8" fmla="*/ 57150 w 1690706"/>
              <a:gd name="connsiteY8" fmla="*/ 614362 h 1557337"/>
              <a:gd name="connsiteX9" fmla="*/ 47625 w 1690706"/>
              <a:gd name="connsiteY9" fmla="*/ 633412 h 1557337"/>
              <a:gd name="connsiteX10" fmla="*/ 38100 w 1690706"/>
              <a:gd name="connsiteY10" fmla="*/ 676275 h 1557337"/>
              <a:gd name="connsiteX11" fmla="*/ 33338 w 1690706"/>
              <a:gd name="connsiteY11" fmla="*/ 766762 h 1557337"/>
              <a:gd name="connsiteX12" fmla="*/ 23813 w 1690706"/>
              <a:gd name="connsiteY12" fmla="*/ 785812 h 1557337"/>
              <a:gd name="connsiteX13" fmla="*/ 4763 w 1690706"/>
              <a:gd name="connsiteY13" fmla="*/ 838200 h 1557337"/>
              <a:gd name="connsiteX14" fmla="*/ 0 w 1690706"/>
              <a:gd name="connsiteY14" fmla="*/ 857250 h 1557337"/>
              <a:gd name="connsiteX15" fmla="*/ 19050 w 1690706"/>
              <a:gd name="connsiteY15" fmla="*/ 914400 h 1557337"/>
              <a:gd name="connsiteX16" fmla="*/ 33338 w 1690706"/>
              <a:gd name="connsiteY16" fmla="*/ 923925 h 1557337"/>
              <a:gd name="connsiteX17" fmla="*/ 52388 w 1690706"/>
              <a:gd name="connsiteY17" fmla="*/ 942975 h 1557337"/>
              <a:gd name="connsiteX18" fmla="*/ 71438 w 1690706"/>
              <a:gd name="connsiteY18" fmla="*/ 971550 h 1557337"/>
              <a:gd name="connsiteX19" fmla="*/ 76200 w 1690706"/>
              <a:gd name="connsiteY19" fmla="*/ 985837 h 1557337"/>
              <a:gd name="connsiteX20" fmla="*/ 100013 w 1690706"/>
              <a:gd name="connsiteY20" fmla="*/ 1019175 h 1557337"/>
              <a:gd name="connsiteX21" fmla="*/ 123825 w 1690706"/>
              <a:gd name="connsiteY21" fmla="*/ 1047750 h 1557337"/>
              <a:gd name="connsiteX22" fmla="*/ 133350 w 1690706"/>
              <a:gd name="connsiteY22" fmla="*/ 1062037 h 1557337"/>
              <a:gd name="connsiteX23" fmla="*/ 152400 w 1690706"/>
              <a:gd name="connsiteY23" fmla="*/ 1071562 h 1557337"/>
              <a:gd name="connsiteX24" fmla="*/ 166688 w 1690706"/>
              <a:gd name="connsiteY24" fmla="*/ 1090612 h 1557337"/>
              <a:gd name="connsiteX25" fmla="*/ 180975 w 1690706"/>
              <a:gd name="connsiteY25" fmla="*/ 1100137 h 1557337"/>
              <a:gd name="connsiteX26" fmla="*/ 219075 w 1690706"/>
              <a:gd name="connsiteY26" fmla="*/ 1128712 h 1557337"/>
              <a:gd name="connsiteX27" fmla="*/ 238125 w 1690706"/>
              <a:gd name="connsiteY27" fmla="*/ 1143000 h 1557337"/>
              <a:gd name="connsiteX28" fmla="*/ 257175 w 1690706"/>
              <a:gd name="connsiteY28" fmla="*/ 1162050 h 1557337"/>
              <a:gd name="connsiteX29" fmla="*/ 285750 w 1690706"/>
              <a:gd name="connsiteY29" fmla="*/ 1171575 h 1557337"/>
              <a:gd name="connsiteX30" fmla="*/ 300038 w 1690706"/>
              <a:gd name="connsiteY30" fmla="*/ 1181100 h 1557337"/>
              <a:gd name="connsiteX31" fmla="*/ 319088 w 1690706"/>
              <a:gd name="connsiteY31" fmla="*/ 1195387 h 1557337"/>
              <a:gd name="connsiteX32" fmla="*/ 333375 w 1690706"/>
              <a:gd name="connsiteY32" fmla="*/ 1204912 h 1557337"/>
              <a:gd name="connsiteX33" fmla="*/ 347663 w 1690706"/>
              <a:gd name="connsiteY33" fmla="*/ 1223962 h 1557337"/>
              <a:gd name="connsiteX34" fmla="*/ 366713 w 1690706"/>
              <a:gd name="connsiteY34" fmla="*/ 1233487 h 1557337"/>
              <a:gd name="connsiteX35" fmla="*/ 400050 w 1690706"/>
              <a:gd name="connsiteY35" fmla="*/ 1257300 h 1557337"/>
              <a:gd name="connsiteX36" fmla="*/ 419100 w 1690706"/>
              <a:gd name="connsiteY36" fmla="*/ 1276350 h 1557337"/>
              <a:gd name="connsiteX37" fmla="*/ 442913 w 1690706"/>
              <a:gd name="connsiteY37" fmla="*/ 1290637 h 1557337"/>
              <a:gd name="connsiteX38" fmla="*/ 500063 w 1690706"/>
              <a:gd name="connsiteY38" fmla="*/ 1328737 h 1557337"/>
              <a:gd name="connsiteX39" fmla="*/ 538163 w 1690706"/>
              <a:gd name="connsiteY39" fmla="*/ 1338262 h 1557337"/>
              <a:gd name="connsiteX40" fmla="*/ 571500 w 1690706"/>
              <a:gd name="connsiteY40" fmla="*/ 1362075 h 1557337"/>
              <a:gd name="connsiteX41" fmla="*/ 595313 w 1690706"/>
              <a:gd name="connsiteY41" fmla="*/ 1381125 h 1557337"/>
              <a:gd name="connsiteX42" fmla="*/ 614363 w 1690706"/>
              <a:gd name="connsiteY42" fmla="*/ 1390650 h 1557337"/>
              <a:gd name="connsiteX43" fmla="*/ 652463 w 1690706"/>
              <a:gd name="connsiteY43" fmla="*/ 1409700 h 1557337"/>
              <a:gd name="connsiteX44" fmla="*/ 700088 w 1690706"/>
              <a:gd name="connsiteY44" fmla="*/ 1443037 h 1557337"/>
              <a:gd name="connsiteX45" fmla="*/ 723900 w 1690706"/>
              <a:gd name="connsiteY45" fmla="*/ 1462087 h 1557337"/>
              <a:gd name="connsiteX46" fmla="*/ 738188 w 1690706"/>
              <a:gd name="connsiteY46" fmla="*/ 1466850 h 1557337"/>
              <a:gd name="connsiteX47" fmla="*/ 757238 w 1690706"/>
              <a:gd name="connsiteY47" fmla="*/ 1476375 h 1557337"/>
              <a:gd name="connsiteX48" fmla="*/ 771525 w 1690706"/>
              <a:gd name="connsiteY48" fmla="*/ 1485900 h 1557337"/>
              <a:gd name="connsiteX49" fmla="*/ 790575 w 1690706"/>
              <a:gd name="connsiteY49" fmla="*/ 1495425 h 1557337"/>
              <a:gd name="connsiteX50" fmla="*/ 838200 w 1690706"/>
              <a:gd name="connsiteY50" fmla="*/ 1524000 h 1557337"/>
              <a:gd name="connsiteX51" fmla="*/ 876300 w 1690706"/>
              <a:gd name="connsiteY51" fmla="*/ 1533525 h 1557337"/>
              <a:gd name="connsiteX52" fmla="*/ 909638 w 1690706"/>
              <a:gd name="connsiteY52" fmla="*/ 1552575 h 1557337"/>
              <a:gd name="connsiteX53" fmla="*/ 928688 w 1690706"/>
              <a:gd name="connsiteY53" fmla="*/ 1557337 h 1557337"/>
              <a:gd name="connsiteX54" fmla="*/ 985838 w 1690706"/>
              <a:gd name="connsiteY54" fmla="*/ 1547812 h 1557337"/>
              <a:gd name="connsiteX55" fmla="*/ 1009650 w 1690706"/>
              <a:gd name="connsiteY55" fmla="*/ 1528762 h 1557337"/>
              <a:gd name="connsiteX56" fmla="*/ 1028700 w 1690706"/>
              <a:gd name="connsiteY56" fmla="*/ 1519237 h 1557337"/>
              <a:gd name="connsiteX57" fmla="*/ 1042988 w 1690706"/>
              <a:gd name="connsiteY57" fmla="*/ 1500187 h 1557337"/>
              <a:gd name="connsiteX58" fmla="*/ 1057275 w 1690706"/>
              <a:gd name="connsiteY58" fmla="*/ 1490662 h 1557337"/>
              <a:gd name="connsiteX59" fmla="*/ 1081088 w 1690706"/>
              <a:gd name="connsiteY59" fmla="*/ 1471612 h 1557337"/>
              <a:gd name="connsiteX60" fmla="*/ 1095375 w 1690706"/>
              <a:gd name="connsiteY60" fmla="*/ 1443037 h 1557337"/>
              <a:gd name="connsiteX61" fmla="*/ 1114425 w 1690706"/>
              <a:gd name="connsiteY61" fmla="*/ 1419225 h 1557337"/>
              <a:gd name="connsiteX62" fmla="*/ 1152525 w 1690706"/>
              <a:gd name="connsiteY62" fmla="*/ 1371600 h 1557337"/>
              <a:gd name="connsiteX63" fmla="*/ 1166813 w 1690706"/>
              <a:gd name="connsiteY63" fmla="*/ 1357312 h 1557337"/>
              <a:gd name="connsiteX64" fmla="*/ 1176338 w 1690706"/>
              <a:gd name="connsiteY64" fmla="*/ 1343025 h 1557337"/>
              <a:gd name="connsiteX65" fmla="*/ 1204913 w 1690706"/>
              <a:gd name="connsiteY65" fmla="*/ 1295400 h 1557337"/>
              <a:gd name="connsiteX66" fmla="*/ 1219200 w 1690706"/>
              <a:gd name="connsiteY66" fmla="*/ 1271587 h 1557337"/>
              <a:gd name="connsiteX67" fmla="*/ 1243013 w 1690706"/>
              <a:gd name="connsiteY67" fmla="*/ 1238250 h 1557337"/>
              <a:gd name="connsiteX68" fmla="*/ 1252538 w 1690706"/>
              <a:gd name="connsiteY68" fmla="*/ 1219200 h 1557337"/>
              <a:gd name="connsiteX69" fmla="*/ 1295400 w 1690706"/>
              <a:gd name="connsiteY69" fmla="*/ 1176337 h 1557337"/>
              <a:gd name="connsiteX70" fmla="*/ 1304925 w 1690706"/>
              <a:gd name="connsiteY70" fmla="*/ 1162050 h 1557337"/>
              <a:gd name="connsiteX71" fmla="*/ 1319213 w 1690706"/>
              <a:gd name="connsiteY71" fmla="*/ 1152525 h 1557337"/>
              <a:gd name="connsiteX72" fmla="*/ 1338263 w 1690706"/>
              <a:gd name="connsiteY72" fmla="*/ 1128712 h 1557337"/>
              <a:gd name="connsiteX73" fmla="*/ 1381125 w 1690706"/>
              <a:gd name="connsiteY73" fmla="*/ 1085850 h 1557337"/>
              <a:gd name="connsiteX74" fmla="*/ 1400175 w 1690706"/>
              <a:gd name="connsiteY74" fmla="*/ 1066800 h 1557337"/>
              <a:gd name="connsiteX75" fmla="*/ 1443038 w 1690706"/>
              <a:gd name="connsiteY75" fmla="*/ 1028700 h 1557337"/>
              <a:gd name="connsiteX76" fmla="*/ 1471613 w 1690706"/>
              <a:gd name="connsiteY76" fmla="*/ 990600 h 1557337"/>
              <a:gd name="connsiteX77" fmla="*/ 1485900 w 1690706"/>
              <a:gd name="connsiteY77" fmla="*/ 971550 h 1557337"/>
              <a:gd name="connsiteX78" fmla="*/ 1490663 w 1690706"/>
              <a:gd name="connsiteY78" fmla="*/ 957262 h 1557337"/>
              <a:gd name="connsiteX79" fmla="*/ 1504950 w 1690706"/>
              <a:gd name="connsiteY79" fmla="*/ 938212 h 1557337"/>
              <a:gd name="connsiteX80" fmla="*/ 1514475 w 1690706"/>
              <a:gd name="connsiteY80" fmla="*/ 923925 h 1557337"/>
              <a:gd name="connsiteX81" fmla="*/ 1524000 w 1690706"/>
              <a:gd name="connsiteY81" fmla="*/ 904875 h 1557337"/>
              <a:gd name="connsiteX82" fmla="*/ 1528763 w 1690706"/>
              <a:gd name="connsiteY82" fmla="*/ 885825 h 1557337"/>
              <a:gd name="connsiteX83" fmla="*/ 1562100 w 1690706"/>
              <a:gd name="connsiteY83" fmla="*/ 838200 h 1557337"/>
              <a:gd name="connsiteX84" fmla="*/ 1566863 w 1690706"/>
              <a:gd name="connsiteY84" fmla="*/ 823912 h 1557337"/>
              <a:gd name="connsiteX85" fmla="*/ 1571625 w 1690706"/>
              <a:gd name="connsiteY85" fmla="*/ 804862 h 1557337"/>
              <a:gd name="connsiteX86" fmla="*/ 1614488 w 1690706"/>
              <a:gd name="connsiteY86" fmla="*/ 723900 h 1557337"/>
              <a:gd name="connsiteX87" fmla="*/ 1628775 w 1690706"/>
              <a:gd name="connsiteY87" fmla="*/ 671512 h 1557337"/>
              <a:gd name="connsiteX88" fmla="*/ 1638300 w 1690706"/>
              <a:gd name="connsiteY88" fmla="*/ 638175 h 1557337"/>
              <a:gd name="connsiteX89" fmla="*/ 1643063 w 1690706"/>
              <a:gd name="connsiteY89" fmla="*/ 595312 h 1557337"/>
              <a:gd name="connsiteX90" fmla="*/ 1662113 w 1690706"/>
              <a:gd name="connsiteY90" fmla="*/ 504825 h 1557337"/>
              <a:gd name="connsiteX91" fmla="*/ 1671638 w 1690706"/>
              <a:gd name="connsiteY91" fmla="*/ 428625 h 1557337"/>
              <a:gd name="connsiteX92" fmla="*/ 1676400 w 1690706"/>
              <a:gd name="connsiteY92" fmla="*/ 395287 h 1557337"/>
              <a:gd name="connsiteX93" fmla="*/ 1685925 w 1690706"/>
              <a:gd name="connsiteY93" fmla="*/ 361950 h 1557337"/>
              <a:gd name="connsiteX94" fmla="*/ 1685925 w 1690706"/>
              <a:gd name="connsiteY94" fmla="*/ 252412 h 1557337"/>
              <a:gd name="connsiteX95" fmla="*/ 1628775 w 1690706"/>
              <a:gd name="connsiteY95" fmla="*/ 185737 h 1557337"/>
              <a:gd name="connsiteX96" fmla="*/ 1604963 w 1690706"/>
              <a:gd name="connsiteY96" fmla="*/ 161925 h 1557337"/>
              <a:gd name="connsiteX97" fmla="*/ 1585913 w 1690706"/>
              <a:gd name="connsiteY97" fmla="*/ 138112 h 1557337"/>
              <a:gd name="connsiteX98" fmla="*/ 1571625 w 1690706"/>
              <a:gd name="connsiteY98" fmla="*/ 128587 h 1557337"/>
              <a:gd name="connsiteX99" fmla="*/ 1543050 w 1690706"/>
              <a:gd name="connsiteY99" fmla="*/ 95250 h 1557337"/>
              <a:gd name="connsiteX100" fmla="*/ 1524000 w 1690706"/>
              <a:gd name="connsiteY100" fmla="*/ 66675 h 1557337"/>
              <a:gd name="connsiteX101" fmla="*/ 1519238 w 1690706"/>
              <a:gd name="connsiteY101" fmla="*/ 52387 h 1557337"/>
              <a:gd name="connsiteX102" fmla="*/ 1490663 w 1690706"/>
              <a:gd name="connsiteY102" fmla="*/ 14287 h 1557337"/>
              <a:gd name="connsiteX103" fmla="*/ 1481138 w 1690706"/>
              <a:gd name="connsiteY103" fmla="*/ 0 h 1557337"/>
              <a:gd name="connsiteX104" fmla="*/ 1452563 w 1690706"/>
              <a:gd name="connsiteY104" fmla="*/ 4762 h 1557337"/>
              <a:gd name="connsiteX105" fmla="*/ 1409700 w 1690706"/>
              <a:gd name="connsiteY105" fmla="*/ 23812 h 1557337"/>
              <a:gd name="connsiteX106" fmla="*/ 1400175 w 1690706"/>
              <a:gd name="connsiteY106" fmla="*/ 38100 h 1557337"/>
              <a:gd name="connsiteX107" fmla="*/ 1366838 w 1690706"/>
              <a:gd name="connsiteY107" fmla="*/ 52387 h 1557337"/>
              <a:gd name="connsiteX108" fmla="*/ 1343025 w 1690706"/>
              <a:gd name="connsiteY108" fmla="*/ 66675 h 1557337"/>
              <a:gd name="connsiteX109" fmla="*/ 1314450 w 1690706"/>
              <a:gd name="connsiteY109" fmla="*/ 71437 h 1557337"/>
              <a:gd name="connsiteX110" fmla="*/ 1219200 w 1690706"/>
              <a:gd name="connsiteY110" fmla="*/ 76200 h 1557337"/>
              <a:gd name="connsiteX111" fmla="*/ 1157288 w 1690706"/>
              <a:gd name="connsiteY111" fmla="*/ 100012 h 1557337"/>
              <a:gd name="connsiteX112" fmla="*/ 1104900 w 1690706"/>
              <a:gd name="connsiteY112" fmla="*/ 128587 h 1557337"/>
              <a:gd name="connsiteX113" fmla="*/ 1085850 w 1690706"/>
              <a:gd name="connsiteY113" fmla="*/ 142875 h 1557337"/>
              <a:gd name="connsiteX114" fmla="*/ 1062038 w 1690706"/>
              <a:gd name="connsiteY114" fmla="*/ 166687 h 1557337"/>
              <a:gd name="connsiteX115" fmla="*/ 1047750 w 1690706"/>
              <a:gd name="connsiteY115" fmla="*/ 171450 h 1557337"/>
              <a:gd name="connsiteX116" fmla="*/ 1014413 w 1690706"/>
              <a:gd name="connsiteY116" fmla="*/ 180975 h 1557337"/>
              <a:gd name="connsiteX117" fmla="*/ 981075 w 1690706"/>
              <a:gd name="connsiteY117" fmla="*/ 195262 h 1557337"/>
              <a:gd name="connsiteX118" fmla="*/ 952500 w 1690706"/>
              <a:gd name="connsiteY118" fmla="*/ 200025 h 1557337"/>
              <a:gd name="connsiteX119" fmla="*/ 928688 w 1690706"/>
              <a:gd name="connsiteY119" fmla="*/ 204787 h 1557337"/>
              <a:gd name="connsiteX120" fmla="*/ 890588 w 1690706"/>
              <a:gd name="connsiteY120" fmla="*/ 219075 h 1557337"/>
              <a:gd name="connsiteX121" fmla="*/ 862013 w 1690706"/>
              <a:gd name="connsiteY121" fmla="*/ 223837 h 1557337"/>
              <a:gd name="connsiteX122" fmla="*/ 785813 w 1690706"/>
              <a:gd name="connsiteY122" fmla="*/ 233362 h 1557337"/>
              <a:gd name="connsiteX123" fmla="*/ 762000 w 1690706"/>
              <a:gd name="connsiteY123" fmla="*/ 238125 h 1557337"/>
              <a:gd name="connsiteX124" fmla="*/ 742950 w 1690706"/>
              <a:gd name="connsiteY124" fmla="*/ 247650 h 1557337"/>
              <a:gd name="connsiteX125" fmla="*/ 714375 w 1690706"/>
              <a:gd name="connsiteY125" fmla="*/ 252412 h 1557337"/>
              <a:gd name="connsiteX126" fmla="*/ 666750 w 1690706"/>
              <a:gd name="connsiteY126" fmla="*/ 276225 h 1557337"/>
              <a:gd name="connsiteX127" fmla="*/ 633413 w 1690706"/>
              <a:gd name="connsiteY127" fmla="*/ 295275 h 1557337"/>
              <a:gd name="connsiteX128" fmla="*/ 619125 w 1690706"/>
              <a:gd name="connsiteY128" fmla="*/ 304800 h 1557337"/>
              <a:gd name="connsiteX129" fmla="*/ 600075 w 1690706"/>
              <a:gd name="connsiteY129" fmla="*/ 314325 h 1557337"/>
              <a:gd name="connsiteX130" fmla="*/ 547688 w 1690706"/>
              <a:gd name="connsiteY130" fmla="*/ 342900 h 1557337"/>
              <a:gd name="connsiteX131" fmla="*/ 509588 w 1690706"/>
              <a:gd name="connsiteY131" fmla="*/ 357187 h 1557337"/>
              <a:gd name="connsiteX132" fmla="*/ 490538 w 1690706"/>
              <a:gd name="connsiteY132" fmla="*/ 361950 h 1557337"/>
              <a:gd name="connsiteX133" fmla="*/ 438150 w 1690706"/>
              <a:gd name="connsiteY133" fmla="*/ 376237 h 1557337"/>
              <a:gd name="connsiteX134" fmla="*/ 423863 w 1690706"/>
              <a:gd name="connsiteY134" fmla="*/ 381000 h 1557337"/>
              <a:gd name="connsiteX135" fmla="*/ 390525 w 1690706"/>
              <a:gd name="connsiteY135" fmla="*/ 390525 h 1557337"/>
              <a:gd name="connsiteX136" fmla="*/ 376238 w 1690706"/>
              <a:gd name="connsiteY136" fmla="*/ 400050 h 1557337"/>
              <a:gd name="connsiteX137" fmla="*/ 342900 w 1690706"/>
              <a:gd name="connsiteY137" fmla="*/ 409575 h 1557337"/>
              <a:gd name="connsiteX138" fmla="*/ 304800 w 1690706"/>
              <a:gd name="connsiteY138" fmla="*/ 428625 h 1557337"/>
              <a:gd name="connsiteX139" fmla="*/ 300038 w 1690706"/>
              <a:gd name="connsiteY139" fmla="*/ 461962 h 155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690706" h="1557337">
                <a:moveTo>
                  <a:pt x="300038" y="461962"/>
                </a:moveTo>
                <a:cubicBezTo>
                  <a:pt x="289719" y="468312"/>
                  <a:pt x="261856" y="464354"/>
                  <a:pt x="242888" y="466725"/>
                </a:cubicBezTo>
                <a:cubicBezTo>
                  <a:pt x="236393" y="467537"/>
                  <a:pt x="229692" y="468560"/>
                  <a:pt x="223838" y="471487"/>
                </a:cubicBezTo>
                <a:cubicBezTo>
                  <a:pt x="175266" y="495773"/>
                  <a:pt x="232515" y="478844"/>
                  <a:pt x="185738" y="490537"/>
                </a:cubicBezTo>
                <a:cubicBezTo>
                  <a:pt x="146322" y="529953"/>
                  <a:pt x="193922" y="486613"/>
                  <a:pt x="157163" y="509587"/>
                </a:cubicBezTo>
                <a:cubicBezTo>
                  <a:pt x="86703" y="553623"/>
                  <a:pt x="171149" y="509737"/>
                  <a:pt x="114300" y="538162"/>
                </a:cubicBezTo>
                <a:cubicBezTo>
                  <a:pt x="109538" y="542925"/>
                  <a:pt x="105187" y="548138"/>
                  <a:pt x="100013" y="552450"/>
                </a:cubicBezTo>
                <a:cubicBezTo>
                  <a:pt x="95616" y="556114"/>
                  <a:pt x="89494" y="557667"/>
                  <a:pt x="85725" y="561975"/>
                </a:cubicBezTo>
                <a:cubicBezTo>
                  <a:pt x="65443" y="585154"/>
                  <a:pt x="68305" y="589262"/>
                  <a:pt x="57150" y="614362"/>
                </a:cubicBezTo>
                <a:cubicBezTo>
                  <a:pt x="54267" y="620850"/>
                  <a:pt x="50800" y="627062"/>
                  <a:pt x="47625" y="633412"/>
                </a:cubicBezTo>
                <a:cubicBezTo>
                  <a:pt x="45179" y="643199"/>
                  <a:pt x="38855" y="667212"/>
                  <a:pt x="38100" y="676275"/>
                </a:cubicBezTo>
                <a:cubicBezTo>
                  <a:pt x="35592" y="706375"/>
                  <a:pt x="37244" y="736812"/>
                  <a:pt x="33338" y="766762"/>
                </a:cubicBezTo>
                <a:cubicBezTo>
                  <a:pt x="32420" y="773802"/>
                  <a:pt x="26696" y="779324"/>
                  <a:pt x="23813" y="785812"/>
                </a:cubicBezTo>
                <a:cubicBezTo>
                  <a:pt x="16822" y="801543"/>
                  <a:pt x="9637" y="821955"/>
                  <a:pt x="4763" y="838200"/>
                </a:cubicBezTo>
                <a:cubicBezTo>
                  <a:pt x="2882" y="844469"/>
                  <a:pt x="1588" y="850900"/>
                  <a:pt x="0" y="857250"/>
                </a:cubicBezTo>
                <a:cubicBezTo>
                  <a:pt x="3144" y="869827"/>
                  <a:pt x="8065" y="901218"/>
                  <a:pt x="19050" y="914400"/>
                </a:cubicBezTo>
                <a:cubicBezTo>
                  <a:pt x="22714" y="918797"/>
                  <a:pt x="28992" y="920200"/>
                  <a:pt x="33338" y="923925"/>
                </a:cubicBezTo>
                <a:cubicBezTo>
                  <a:pt x="40156" y="929769"/>
                  <a:pt x="46038" y="936625"/>
                  <a:pt x="52388" y="942975"/>
                </a:cubicBezTo>
                <a:cubicBezTo>
                  <a:pt x="63711" y="976945"/>
                  <a:pt x="47655" y="935876"/>
                  <a:pt x="71438" y="971550"/>
                </a:cubicBezTo>
                <a:cubicBezTo>
                  <a:pt x="74223" y="975727"/>
                  <a:pt x="73955" y="981347"/>
                  <a:pt x="76200" y="985837"/>
                </a:cubicBezTo>
                <a:cubicBezTo>
                  <a:pt x="79943" y="993323"/>
                  <a:pt x="96414" y="1014137"/>
                  <a:pt x="100013" y="1019175"/>
                </a:cubicBezTo>
                <a:cubicBezTo>
                  <a:pt x="135490" y="1068841"/>
                  <a:pt x="79349" y="994377"/>
                  <a:pt x="123825" y="1047750"/>
                </a:cubicBezTo>
                <a:cubicBezTo>
                  <a:pt x="127489" y="1052147"/>
                  <a:pt x="128953" y="1058373"/>
                  <a:pt x="133350" y="1062037"/>
                </a:cubicBezTo>
                <a:cubicBezTo>
                  <a:pt x="138804" y="1066582"/>
                  <a:pt x="146050" y="1068387"/>
                  <a:pt x="152400" y="1071562"/>
                </a:cubicBezTo>
                <a:cubicBezTo>
                  <a:pt x="157163" y="1077912"/>
                  <a:pt x="161075" y="1084999"/>
                  <a:pt x="166688" y="1090612"/>
                </a:cubicBezTo>
                <a:cubicBezTo>
                  <a:pt x="170735" y="1094659"/>
                  <a:pt x="176346" y="1096770"/>
                  <a:pt x="180975" y="1100137"/>
                </a:cubicBezTo>
                <a:cubicBezTo>
                  <a:pt x="193814" y="1109474"/>
                  <a:pt x="206375" y="1119187"/>
                  <a:pt x="219075" y="1128712"/>
                </a:cubicBezTo>
                <a:cubicBezTo>
                  <a:pt x="225425" y="1133475"/>
                  <a:pt x="232512" y="1137387"/>
                  <a:pt x="238125" y="1143000"/>
                </a:cubicBezTo>
                <a:cubicBezTo>
                  <a:pt x="244475" y="1149350"/>
                  <a:pt x="249474" y="1157430"/>
                  <a:pt x="257175" y="1162050"/>
                </a:cubicBezTo>
                <a:cubicBezTo>
                  <a:pt x="265784" y="1167216"/>
                  <a:pt x="276575" y="1167497"/>
                  <a:pt x="285750" y="1171575"/>
                </a:cubicBezTo>
                <a:cubicBezTo>
                  <a:pt x="290981" y="1173900"/>
                  <a:pt x="295380" y="1177773"/>
                  <a:pt x="300038" y="1181100"/>
                </a:cubicBezTo>
                <a:cubicBezTo>
                  <a:pt x="306497" y="1185713"/>
                  <a:pt x="312629" y="1190773"/>
                  <a:pt x="319088" y="1195387"/>
                </a:cubicBezTo>
                <a:cubicBezTo>
                  <a:pt x="323746" y="1198714"/>
                  <a:pt x="329328" y="1200865"/>
                  <a:pt x="333375" y="1204912"/>
                </a:cubicBezTo>
                <a:cubicBezTo>
                  <a:pt x="338988" y="1210525"/>
                  <a:pt x="341636" y="1218796"/>
                  <a:pt x="347663" y="1223962"/>
                </a:cubicBezTo>
                <a:cubicBezTo>
                  <a:pt x="353053" y="1228582"/>
                  <a:pt x="360723" y="1229675"/>
                  <a:pt x="366713" y="1233487"/>
                </a:cubicBezTo>
                <a:cubicBezTo>
                  <a:pt x="378234" y="1240819"/>
                  <a:pt x="389481" y="1248652"/>
                  <a:pt x="400050" y="1257300"/>
                </a:cubicBezTo>
                <a:cubicBezTo>
                  <a:pt x="407000" y="1262987"/>
                  <a:pt x="412011" y="1270837"/>
                  <a:pt x="419100" y="1276350"/>
                </a:cubicBezTo>
                <a:cubicBezTo>
                  <a:pt x="426407" y="1282033"/>
                  <a:pt x="435211" y="1285502"/>
                  <a:pt x="442913" y="1290637"/>
                </a:cubicBezTo>
                <a:cubicBezTo>
                  <a:pt x="465792" y="1305890"/>
                  <a:pt x="470612" y="1315852"/>
                  <a:pt x="500063" y="1328737"/>
                </a:cubicBezTo>
                <a:cubicBezTo>
                  <a:pt x="512056" y="1333984"/>
                  <a:pt x="525463" y="1335087"/>
                  <a:pt x="538163" y="1338262"/>
                </a:cubicBezTo>
                <a:cubicBezTo>
                  <a:pt x="592492" y="1392591"/>
                  <a:pt x="530957" y="1336735"/>
                  <a:pt x="571500" y="1362075"/>
                </a:cubicBezTo>
                <a:cubicBezTo>
                  <a:pt x="580120" y="1367463"/>
                  <a:pt x="586855" y="1375486"/>
                  <a:pt x="595313" y="1381125"/>
                </a:cubicBezTo>
                <a:cubicBezTo>
                  <a:pt x="601220" y="1385063"/>
                  <a:pt x="608157" y="1387202"/>
                  <a:pt x="614363" y="1390650"/>
                </a:cubicBezTo>
                <a:cubicBezTo>
                  <a:pt x="648104" y="1409395"/>
                  <a:pt x="626344" y="1400993"/>
                  <a:pt x="652463" y="1409700"/>
                </a:cubicBezTo>
                <a:cubicBezTo>
                  <a:pt x="681692" y="1438929"/>
                  <a:pt x="649706" y="1409449"/>
                  <a:pt x="700088" y="1443037"/>
                </a:cubicBezTo>
                <a:cubicBezTo>
                  <a:pt x="708546" y="1448675"/>
                  <a:pt x="715280" y="1456700"/>
                  <a:pt x="723900" y="1462087"/>
                </a:cubicBezTo>
                <a:cubicBezTo>
                  <a:pt x="728157" y="1464748"/>
                  <a:pt x="733574" y="1464872"/>
                  <a:pt x="738188" y="1466850"/>
                </a:cubicBezTo>
                <a:cubicBezTo>
                  <a:pt x="744713" y="1469647"/>
                  <a:pt x="751074" y="1472853"/>
                  <a:pt x="757238" y="1476375"/>
                </a:cubicBezTo>
                <a:cubicBezTo>
                  <a:pt x="762208" y="1479215"/>
                  <a:pt x="766555" y="1483060"/>
                  <a:pt x="771525" y="1485900"/>
                </a:cubicBezTo>
                <a:cubicBezTo>
                  <a:pt x="777689" y="1489422"/>
                  <a:pt x="784555" y="1491662"/>
                  <a:pt x="790575" y="1495425"/>
                </a:cubicBezTo>
                <a:cubicBezTo>
                  <a:pt x="816827" y="1511832"/>
                  <a:pt x="804294" y="1511890"/>
                  <a:pt x="838200" y="1524000"/>
                </a:cubicBezTo>
                <a:cubicBezTo>
                  <a:pt x="850528" y="1528403"/>
                  <a:pt x="863881" y="1529385"/>
                  <a:pt x="876300" y="1533525"/>
                </a:cubicBezTo>
                <a:cubicBezTo>
                  <a:pt x="920798" y="1548358"/>
                  <a:pt x="873053" y="1536897"/>
                  <a:pt x="909638" y="1552575"/>
                </a:cubicBezTo>
                <a:cubicBezTo>
                  <a:pt x="915654" y="1555153"/>
                  <a:pt x="922338" y="1555750"/>
                  <a:pt x="928688" y="1557337"/>
                </a:cubicBezTo>
                <a:cubicBezTo>
                  <a:pt x="947738" y="1554162"/>
                  <a:pt x="967626" y="1554240"/>
                  <a:pt x="985838" y="1547812"/>
                </a:cubicBezTo>
                <a:cubicBezTo>
                  <a:pt x="995423" y="1544429"/>
                  <a:pt x="1001192" y="1534400"/>
                  <a:pt x="1009650" y="1528762"/>
                </a:cubicBezTo>
                <a:cubicBezTo>
                  <a:pt x="1015557" y="1524824"/>
                  <a:pt x="1022350" y="1522412"/>
                  <a:pt x="1028700" y="1519237"/>
                </a:cubicBezTo>
                <a:cubicBezTo>
                  <a:pt x="1033463" y="1512887"/>
                  <a:pt x="1037375" y="1505800"/>
                  <a:pt x="1042988" y="1500187"/>
                </a:cubicBezTo>
                <a:cubicBezTo>
                  <a:pt x="1047035" y="1496140"/>
                  <a:pt x="1052696" y="1494096"/>
                  <a:pt x="1057275" y="1490662"/>
                </a:cubicBezTo>
                <a:cubicBezTo>
                  <a:pt x="1065407" y="1484563"/>
                  <a:pt x="1073150" y="1477962"/>
                  <a:pt x="1081088" y="1471612"/>
                </a:cubicBezTo>
                <a:cubicBezTo>
                  <a:pt x="1085850" y="1462087"/>
                  <a:pt x="1089658" y="1452021"/>
                  <a:pt x="1095375" y="1443037"/>
                </a:cubicBezTo>
                <a:cubicBezTo>
                  <a:pt x="1100832" y="1434461"/>
                  <a:pt x="1108326" y="1427357"/>
                  <a:pt x="1114425" y="1419225"/>
                </a:cubicBezTo>
                <a:cubicBezTo>
                  <a:pt x="1142147" y="1382263"/>
                  <a:pt x="1094455" y="1436121"/>
                  <a:pt x="1152525" y="1371600"/>
                </a:cubicBezTo>
                <a:cubicBezTo>
                  <a:pt x="1157031" y="1366594"/>
                  <a:pt x="1162501" y="1362486"/>
                  <a:pt x="1166813" y="1357312"/>
                </a:cubicBezTo>
                <a:cubicBezTo>
                  <a:pt x="1170477" y="1352915"/>
                  <a:pt x="1173338" y="1347900"/>
                  <a:pt x="1176338" y="1343025"/>
                </a:cubicBezTo>
                <a:cubicBezTo>
                  <a:pt x="1186041" y="1327258"/>
                  <a:pt x="1195388" y="1311275"/>
                  <a:pt x="1204913" y="1295400"/>
                </a:cubicBezTo>
                <a:cubicBezTo>
                  <a:pt x="1209675" y="1287462"/>
                  <a:pt x="1213820" y="1279119"/>
                  <a:pt x="1219200" y="1271587"/>
                </a:cubicBezTo>
                <a:cubicBezTo>
                  <a:pt x="1227138" y="1260475"/>
                  <a:pt x="1235681" y="1249771"/>
                  <a:pt x="1243013" y="1238250"/>
                </a:cubicBezTo>
                <a:cubicBezTo>
                  <a:pt x="1246825" y="1232260"/>
                  <a:pt x="1247952" y="1224620"/>
                  <a:pt x="1252538" y="1219200"/>
                </a:cubicBezTo>
                <a:cubicBezTo>
                  <a:pt x="1265590" y="1203775"/>
                  <a:pt x="1284192" y="1193149"/>
                  <a:pt x="1295400" y="1176337"/>
                </a:cubicBezTo>
                <a:cubicBezTo>
                  <a:pt x="1298575" y="1171575"/>
                  <a:pt x="1300878" y="1166097"/>
                  <a:pt x="1304925" y="1162050"/>
                </a:cubicBezTo>
                <a:cubicBezTo>
                  <a:pt x="1308973" y="1158003"/>
                  <a:pt x="1315166" y="1156572"/>
                  <a:pt x="1319213" y="1152525"/>
                </a:cubicBezTo>
                <a:cubicBezTo>
                  <a:pt x="1326401" y="1145337"/>
                  <a:pt x="1331346" y="1136161"/>
                  <a:pt x="1338263" y="1128712"/>
                </a:cubicBezTo>
                <a:cubicBezTo>
                  <a:pt x="1352012" y="1113906"/>
                  <a:pt x="1366838" y="1100137"/>
                  <a:pt x="1381125" y="1085850"/>
                </a:cubicBezTo>
                <a:cubicBezTo>
                  <a:pt x="1387475" y="1079500"/>
                  <a:pt x="1392703" y="1071781"/>
                  <a:pt x="1400175" y="1066800"/>
                </a:cubicBezTo>
                <a:cubicBezTo>
                  <a:pt x="1418740" y="1054424"/>
                  <a:pt x="1426726" y="1050449"/>
                  <a:pt x="1443038" y="1028700"/>
                </a:cubicBezTo>
                <a:lnTo>
                  <a:pt x="1471613" y="990600"/>
                </a:lnTo>
                <a:lnTo>
                  <a:pt x="1485900" y="971550"/>
                </a:lnTo>
                <a:cubicBezTo>
                  <a:pt x="1487488" y="966787"/>
                  <a:pt x="1488172" y="961621"/>
                  <a:pt x="1490663" y="957262"/>
                </a:cubicBezTo>
                <a:cubicBezTo>
                  <a:pt x="1494601" y="950370"/>
                  <a:pt x="1500336" y="944671"/>
                  <a:pt x="1504950" y="938212"/>
                </a:cubicBezTo>
                <a:cubicBezTo>
                  <a:pt x="1508277" y="933554"/>
                  <a:pt x="1511635" y="928895"/>
                  <a:pt x="1514475" y="923925"/>
                </a:cubicBezTo>
                <a:cubicBezTo>
                  <a:pt x="1517997" y="917761"/>
                  <a:pt x="1521507" y="911522"/>
                  <a:pt x="1524000" y="904875"/>
                </a:cubicBezTo>
                <a:cubicBezTo>
                  <a:pt x="1526298" y="898746"/>
                  <a:pt x="1525836" y="891679"/>
                  <a:pt x="1528763" y="885825"/>
                </a:cubicBezTo>
                <a:cubicBezTo>
                  <a:pt x="1534625" y="874101"/>
                  <a:pt x="1553141" y="850145"/>
                  <a:pt x="1562100" y="838200"/>
                </a:cubicBezTo>
                <a:cubicBezTo>
                  <a:pt x="1563688" y="833437"/>
                  <a:pt x="1565484" y="828739"/>
                  <a:pt x="1566863" y="823912"/>
                </a:cubicBezTo>
                <a:cubicBezTo>
                  <a:pt x="1568661" y="817618"/>
                  <a:pt x="1568967" y="810843"/>
                  <a:pt x="1571625" y="804862"/>
                </a:cubicBezTo>
                <a:cubicBezTo>
                  <a:pt x="1597544" y="746545"/>
                  <a:pt x="1580226" y="826700"/>
                  <a:pt x="1614488" y="723900"/>
                </a:cubicBezTo>
                <a:cubicBezTo>
                  <a:pt x="1624763" y="693070"/>
                  <a:pt x="1614449" y="725234"/>
                  <a:pt x="1628775" y="671512"/>
                </a:cubicBezTo>
                <a:cubicBezTo>
                  <a:pt x="1631753" y="660345"/>
                  <a:pt x="1635125" y="649287"/>
                  <a:pt x="1638300" y="638175"/>
                </a:cubicBezTo>
                <a:cubicBezTo>
                  <a:pt x="1639888" y="623887"/>
                  <a:pt x="1640700" y="609492"/>
                  <a:pt x="1643063" y="595312"/>
                </a:cubicBezTo>
                <a:cubicBezTo>
                  <a:pt x="1653235" y="534280"/>
                  <a:pt x="1652886" y="569419"/>
                  <a:pt x="1662113" y="504825"/>
                </a:cubicBezTo>
                <a:cubicBezTo>
                  <a:pt x="1673594" y="424447"/>
                  <a:pt x="1659634" y="524660"/>
                  <a:pt x="1671638" y="428625"/>
                </a:cubicBezTo>
                <a:cubicBezTo>
                  <a:pt x="1673030" y="417486"/>
                  <a:pt x="1674048" y="406263"/>
                  <a:pt x="1676400" y="395287"/>
                </a:cubicBezTo>
                <a:cubicBezTo>
                  <a:pt x="1678821" y="383987"/>
                  <a:pt x="1682750" y="373062"/>
                  <a:pt x="1685925" y="361950"/>
                </a:cubicBezTo>
                <a:cubicBezTo>
                  <a:pt x="1687761" y="336252"/>
                  <a:pt x="1695698" y="281731"/>
                  <a:pt x="1685925" y="252412"/>
                </a:cubicBezTo>
                <a:cubicBezTo>
                  <a:pt x="1678672" y="230652"/>
                  <a:pt x="1640831" y="197793"/>
                  <a:pt x="1628775" y="185737"/>
                </a:cubicBezTo>
                <a:cubicBezTo>
                  <a:pt x="1620838" y="177800"/>
                  <a:pt x="1611975" y="170690"/>
                  <a:pt x="1604963" y="161925"/>
                </a:cubicBezTo>
                <a:cubicBezTo>
                  <a:pt x="1598613" y="153987"/>
                  <a:pt x="1593101" y="145300"/>
                  <a:pt x="1585913" y="138112"/>
                </a:cubicBezTo>
                <a:cubicBezTo>
                  <a:pt x="1581866" y="134065"/>
                  <a:pt x="1575971" y="132312"/>
                  <a:pt x="1571625" y="128587"/>
                </a:cubicBezTo>
                <a:cubicBezTo>
                  <a:pt x="1553661" y="113190"/>
                  <a:pt x="1554285" y="112101"/>
                  <a:pt x="1543050" y="95250"/>
                </a:cubicBezTo>
                <a:cubicBezTo>
                  <a:pt x="1531727" y="61276"/>
                  <a:pt x="1547783" y="102350"/>
                  <a:pt x="1524000" y="66675"/>
                </a:cubicBezTo>
                <a:cubicBezTo>
                  <a:pt x="1521215" y="62498"/>
                  <a:pt x="1521483" y="56877"/>
                  <a:pt x="1519238" y="52387"/>
                </a:cubicBezTo>
                <a:cubicBezTo>
                  <a:pt x="1513857" y="41624"/>
                  <a:pt x="1495915" y="21290"/>
                  <a:pt x="1490663" y="14287"/>
                </a:cubicBezTo>
                <a:cubicBezTo>
                  <a:pt x="1487229" y="9708"/>
                  <a:pt x="1484313" y="4762"/>
                  <a:pt x="1481138" y="0"/>
                </a:cubicBezTo>
                <a:cubicBezTo>
                  <a:pt x="1471613" y="1587"/>
                  <a:pt x="1461879" y="2221"/>
                  <a:pt x="1452563" y="4762"/>
                </a:cubicBezTo>
                <a:cubicBezTo>
                  <a:pt x="1439184" y="8411"/>
                  <a:pt x="1422257" y="17533"/>
                  <a:pt x="1409700" y="23812"/>
                </a:cubicBezTo>
                <a:cubicBezTo>
                  <a:pt x="1406525" y="28575"/>
                  <a:pt x="1404572" y="34436"/>
                  <a:pt x="1400175" y="38100"/>
                </a:cubicBezTo>
                <a:cubicBezTo>
                  <a:pt x="1385308" y="50489"/>
                  <a:pt x="1381728" y="44942"/>
                  <a:pt x="1366838" y="52387"/>
                </a:cubicBezTo>
                <a:cubicBezTo>
                  <a:pt x="1358558" y="56527"/>
                  <a:pt x="1351725" y="63512"/>
                  <a:pt x="1343025" y="66675"/>
                </a:cubicBezTo>
                <a:cubicBezTo>
                  <a:pt x="1333950" y="69975"/>
                  <a:pt x="1324078" y="70696"/>
                  <a:pt x="1314450" y="71437"/>
                </a:cubicBezTo>
                <a:cubicBezTo>
                  <a:pt x="1282754" y="73875"/>
                  <a:pt x="1250950" y="74612"/>
                  <a:pt x="1219200" y="76200"/>
                </a:cubicBezTo>
                <a:cubicBezTo>
                  <a:pt x="1200534" y="82422"/>
                  <a:pt x="1169242" y="92541"/>
                  <a:pt x="1157288" y="100012"/>
                </a:cubicBezTo>
                <a:cubicBezTo>
                  <a:pt x="1114931" y="126486"/>
                  <a:pt x="1133396" y="119090"/>
                  <a:pt x="1104900" y="128587"/>
                </a:cubicBezTo>
                <a:cubicBezTo>
                  <a:pt x="1098550" y="133350"/>
                  <a:pt x="1091783" y="137602"/>
                  <a:pt x="1085850" y="142875"/>
                </a:cubicBezTo>
                <a:cubicBezTo>
                  <a:pt x="1077460" y="150333"/>
                  <a:pt x="1071018" y="159952"/>
                  <a:pt x="1062038" y="166687"/>
                </a:cubicBezTo>
                <a:cubicBezTo>
                  <a:pt x="1058022" y="169699"/>
                  <a:pt x="1052577" y="170071"/>
                  <a:pt x="1047750" y="171450"/>
                </a:cubicBezTo>
                <a:cubicBezTo>
                  <a:pt x="1035656" y="174905"/>
                  <a:pt x="1025840" y="176078"/>
                  <a:pt x="1014413" y="180975"/>
                </a:cubicBezTo>
                <a:cubicBezTo>
                  <a:pt x="998728" y="187697"/>
                  <a:pt x="996543" y="191825"/>
                  <a:pt x="981075" y="195262"/>
                </a:cubicBezTo>
                <a:cubicBezTo>
                  <a:pt x="971649" y="197357"/>
                  <a:pt x="962001" y="198298"/>
                  <a:pt x="952500" y="200025"/>
                </a:cubicBezTo>
                <a:cubicBezTo>
                  <a:pt x="944536" y="201473"/>
                  <a:pt x="936590" y="203031"/>
                  <a:pt x="928688" y="204787"/>
                </a:cubicBezTo>
                <a:cubicBezTo>
                  <a:pt x="852968" y="221614"/>
                  <a:pt x="969489" y="195406"/>
                  <a:pt x="890588" y="219075"/>
                </a:cubicBezTo>
                <a:cubicBezTo>
                  <a:pt x="881339" y="221850"/>
                  <a:pt x="871514" y="222110"/>
                  <a:pt x="862013" y="223837"/>
                </a:cubicBezTo>
                <a:cubicBezTo>
                  <a:pt x="812797" y="232785"/>
                  <a:pt x="864043" y="226251"/>
                  <a:pt x="785813" y="233362"/>
                </a:cubicBezTo>
                <a:cubicBezTo>
                  <a:pt x="777875" y="234950"/>
                  <a:pt x="769679" y="235565"/>
                  <a:pt x="762000" y="238125"/>
                </a:cubicBezTo>
                <a:cubicBezTo>
                  <a:pt x="755265" y="240370"/>
                  <a:pt x="749750" y="245610"/>
                  <a:pt x="742950" y="247650"/>
                </a:cubicBezTo>
                <a:cubicBezTo>
                  <a:pt x="733701" y="250425"/>
                  <a:pt x="723900" y="250825"/>
                  <a:pt x="714375" y="252412"/>
                </a:cubicBezTo>
                <a:cubicBezTo>
                  <a:pt x="698500" y="260350"/>
                  <a:pt x="681518" y="266379"/>
                  <a:pt x="666750" y="276225"/>
                </a:cubicBezTo>
                <a:cubicBezTo>
                  <a:pt x="631948" y="299427"/>
                  <a:pt x="675701" y="271111"/>
                  <a:pt x="633413" y="295275"/>
                </a:cubicBezTo>
                <a:cubicBezTo>
                  <a:pt x="628443" y="298115"/>
                  <a:pt x="624095" y="301960"/>
                  <a:pt x="619125" y="304800"/>
                </a:cubicBezTo>
                <a:cubicBezTo>
                  <a:pt x="612961" y="308322"/>
                  <a:pt x="606239" y="310803"/>
                  <a:pt x="600075" y="314325"/>
                </a:cubicBezTo>
                <a:cubicBezTo>
                  <a:pt x="569635" y="331720"/>
                  <a:pt x="601671" y="321307"/>
                  <a:pt x="547688" y="342900"/>
                </a:cubicBezTo>
                <a:cubicBezTo>
                  <a:pt x="535100" y="347935"/>
                  <a:pt x="522658" y="353453"/>
                  <a:pt x="509588" y="357187"/>
                </a:cubicBezTo>
                <a:cubicBezTo>
                  <a:pt x="503294" y="358985"/>
                  <a:pt x="496748" y="359880"/>
                  <a:pt x="490538" y="361950"/>
                </a:cubicBezTo>
                <a:cubicBezTo>
                  <a:pt x="444653" y="377245"/>
                  <a:pt x="489962" y="367603"/>
                  <a:pt x="438150" y="376237"/>
                </a:cubicBezTo>
                <a:cubicBezTo>
                  <a:pt x="433388" y="377825"/>
                  <a:pt x="428690" y="379621"/>
                  <a:pt x="423863" y="381000"/>
                </a:cubicBezTo>
                <a:cubicBezTo>
                  <a:pt x="416736" y="383036"/>
                  <a:pt x="398142" y="386716"/>
                  <a:pt x="390525" y="390525"/>
                </a:cubicBezTo>
                <a:cubicBezTo>
                  <a:pt x="385406" y="393085"/>
                  <a:pt x="381357" y="397490"/>
                  <a:pt x="376238" y="400050"/>
                </a:cubicBezTo>
                <a:cubicBezTo>
                  <a:pt x="360055" y="408141"/>
                  <a:pt x="361194" y="401952"/>
                  <a:pt x="342900" y="409575"/>
                </a:cubicBezTo>
                <a:cubicBezTo>
                  <a:pt x="329793" y="415036"/>
                  <a:pt x="316614" y="420749"/>
                  <a:pt x="304800" y="428625"/>
                </a:cubicBezTo>
                <a:cubicBezTo>
                  <a:pt x="289192" y="439031"/>
                  <a:pt x="310357" y="455612"/>
                  <a:pt x="300038" y="461962"/>
                </a:cubicBezTo>
                <a:close/>
              </a:path>
            </a:pathLst>
          </a:custGeom>
          <a:solidFill>
            <a:srgbClr val="FFC000">
              <a:alpha val="2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extBox 1">
            <a:extLst>
              <a:ext uri="{FF2B5EF4-FFF2-40B4-BE49-F238E27FC236}">
                <a16:creationId xmlns:a16="http://schemas.microsoft.com/office/drawing/2014/main" id="{86C2F69E-9B05-F258-D33B-0E6778739EE8}"/>
              </a:ext>
            </a:extLst>
          </p:cNvPr>
          <p:cNvSpPr txBox="1"/>
          <p:nvPr/>
        </p:nvSpPr>
        <p:spPr>
          <a:xfrm>
            <a:off x="5341351" y="2235174"/>
            <a:ext cx="418704"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1</a:t>
            </a:r>
          </a:p>
        </p:txBody>
      </p:sp>
      <p:sp>
        <p:nvSpPr>
          <p:cNvPr id="3" name="TextBox 2">
            <a:extLst>
              <a:ext uri="{FF2B5EF4-FFF2-40B4-BE49-F238E27FC236}">
                <a16:creationId xmlns:a16="http://schemas.microsoft.com/office/drawing/2014/main" id="{345AFEC4-AF89-E805-4D44-3835CEB7EF92}"/>
              </a:ext>
            </a:extLst>
          </p:cNvPr>
          <p:cNvSpPr txBox="1"/>
          <p:nvPr/>
        </p:nvSpPr>
        <p:spPr>
          <a:xfrm>
            <a:off x="5391348" y="3257550"/>
            <a:ext cx="418704"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2</a:t>
            </a:r>
          </a:p>
        </p:txBody>
      </p:sp>
    </p:spTree>
    <p:extLst>
      <p:ext uri="{BB962C8B-B14F-4D97-AF65-F5344CB8AC3E}">
        <p14:creationId xmlns:p14="http://schemas.microsoft.com/office/powerpoint/2010/main" val="2044760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923222"/>
            <a:ext cx="4049314"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err="1">
                <a:solidFill>
                  <a:srgbClr val="FFC000"/>
                </a:solidFill>
                <a:latin typeface="Calibri" pitchFamily="34" charset="0"/>
                <a:cs typeface="Calibri" pitchFamily="34" charset="0"/>
              </a:rPr>
              <a:t>Retrocerebellar</a:t>
            </a:r>
            <a:endParaRPr lang="en-US" sz="4800" dirty="0">
              <a:solidFill>
                <a:srgbClr val="FFC000"/>
              </a:solidFill>
              <a:latin typeface="Calibri" pitchFamily="34" charset="0"/>
              <a:cs typeface="Calibri" pitchFamily="34" charset="0"/>
            </a:endParaRPr>
          </a:p>
          <a:p>
            <a:pPr algn="ctr">
              <a:defRPr/>
            </a:pPr>
            <a:r>
              <a:rPr lang="en-US" sz="4800" dirty="0">
                <a:solidFill>
                  <a:srgbClr val="FFC000"/>
                </a:solidFill>
                <a:latin typeface="Calibri" pitchFamily="34" charset="0"/>
                <a:cs typeface="Calibri" pitchFamily="34" charset="0"/>
              </a:rPr>
              <a:t>Arachnoid Cyst</a:t>
            </a:r>
          </a:p>
        </p:txBody>
      </p:sp>
      <p:pic>
        <p:nvPicPr>
          <p:cNvPr id="4" name="Picture 2">
            <a:extLst>
              <a:ext uri="{FF2B5EF4-FFF2-40B4-BE49-F238E27FC236}">
                <a16:creationId xmlns:a16="http://schemas.microsoft.com/office/drawing/2014/main" id="{399D6CB1-3C32-4215-B69C-1A54FB6876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90" t="20056" r="2866" b="20917"/>
          <a:stretch/>
        </p:blipFill>
        <p:spPr bwMode="auto">
          <a:xfrm>
            <a:off x="4419600" y="666750"/>
            <a:ext cx="4458810" cy="3733800"/>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6">
            <a:extLst>
              <a:ext uri="{FF2B5EF4-FFF2-40B4-BE49-F238E27FC236}">
                <a16:creationId xmlns:a16="http://schemas.microsoft.com/office/drawing/2014/main" id="{ED2A3119-1B49-4070-9E48-DE50E96B7794}"/>
              </a:ext>
            </a:extLst>
          </p:cNvPr>
          <p:cNvSpPr/>
          <p:nvPr/>
        </p:nvSpPr>
        <p:spPr bwMode="auto">
          <a:xfrm rot="8829544">
            <a:off x="7522623" y="218704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Notched Right Arrow 6">
            <a:extLst>
              <a:ext uri="{FF2B5EF4-FFF2-40B4-BE49-F238E27FC236}">
                <a16:creationId xmlns:a16="http://schemas.microsoft.com/office/drawing/2014/main" id="{40BE857A-761F-412E-B1B7-798CA678F478}"/>
              </a:ext>
            </a:extLst>
          </p:cNvPr>
          <p:cNvSpPr/>
          <p:nvPr/>
        </p:nvSpPr>
        <p:spPr bwMode="auto">
          <a:xfrm rot="11342924">
            <a:off x="6957133" y="357258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Notched Right Arrow 6">
            <a:extLst>
              <a:ext uri="{FF2B5EF4-FFF2-40B4-BE49-F238E27FC236}">
                <a16:creationId xmlns:a16="http://schemas.microsoft.com/office/drawing/2014/main" id="{59281AED-55A1-4023-87E6-939F700339FE}"/>
              </a:ext>
            </a:extLst>
          </p:cNvPr>
          <p:cNvSpPr/>
          <p:nvPr/>
        </p:nvSpPr>
        <p:spPr bwMode="auto">
          <a:xfrm rot="12228293">
            <a:off x="7335752" y="3208490"/>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64127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9AB47-52B2-4ADB-9D9B-F3F185B21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27" t="42407" r="18790" b="3152"/>
          <a:stretch/>
        </p:blipFill>
        <p:spPr bwMode="auto">
          <a:xfrm>
            <a:off x="2362200" y="666750"/>
            <a:ext cx="4343400" cy="4253846"/>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6">
            <a:extLst>
              <a:ext uri="{FF2B5EF4-FFF2-40B4-BE49-F238E27FC236}">
                <a16:creationId xmlns:a16="http://schemas.microsoft.com/office/drawing/2014/main" id="{34AE0DA9-F0C4-4B46-9C98-A4422A481552}"/>
              </a:ext>
            </a:extLst>
          </p:cNvPr>
          <p:cNvSpPr/>
          <p:nvPr/>
        </p:nvSpPr>
        <p:spPr bwMode="auto">
          <a:xfrm rot="12555271">
            <a:off x="4697605" y="4416907"/>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A6E9E766-5B75-4ED0-950A-C16E16FEDE04}"/>
              </a:ext>
            </a:extLst>
          </p:cNvPr>
          <p:cNvSpPr txBox="1"/>
          <p:nvPr/>
        </p:nvSpPr>
        <p:spPr>
          <a:xfrm>
            <a:off x="611524" y="389563"/>
            <a:ext cx="7920951"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err="1">
                <a:solidFill>
                  <a:srgbClr val="FFC000"/>
                </a:solidFill>
                <a:latin typeface="Calibri" pitchFamily="34" charset="0"/>
                <a:cs typeface="Calibri" pitchFamily="34" charset="0"/>
              </a:rPr>
              <a:t>Retrocerebellar</a:t>
            </a:r>
            <a:r>
              <a:rPr lang="en-US" sz="4800" dirty="0">
                <a:solidFill>
                  <a:srgbClr val="FFC000"/>
                </a:solidFill>
                <a:latin typeface="Calibri" pitchFamily="34" charset="0"/>
                <a:cs typeface="Calibri" pitchFamily="34" charset="0"/>
              </a:rPr>
              <a:t> Arachnoid Cyst</a:t>
            </a:r>
          </a:p>
        </p:txBody>
      </p:sp>
      <p:sp>
        <p:nvSpPr>
          <p:cNvPr id="9" name="Notched Right Arrow 6">
            <a:extLst>
              <a:ext uri="{FF2B5EF4-FFF2-40B4-BE49-F238E27FC236}">
                <a16:creationId xmlns:a16="http://schemas.microsoft.com/office/drawing/2014/main" id="{7A2C732D-63C6-4040-A90D-3AAA67451561}"/>
              </a:ext>
            </a:extLst>
          </p:cNvPr>
          <p:cNvSpPr/>
          <p:nvPr/>
        </p:nvSpPr>
        <p:spPr bwMode="auto">
          <a:xfrm rot="19287415">
            <a:off x="3072016" y="4416907"/>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B050D23F-1E3B-4DB1-9F70-CA49C8CF2887}"/>
              </a:ext>
            </a:extLst>
          </p:cNvPr>
          <p:cNvSpPr txBox="1"/>
          <p:nvPr/>
        </p:nvSpPr>
        <p:spPr>
          <a:xfrm>
            <a:off x="384928" y="3925111"/>
            <a:ext cx="2660986"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4800" dirty="0">
                <a:solidFill>
                  <a:srgbClr val="FFFF00"/>
                </a:solidFill>
                <a:latin typeface="Calibri" pitchFamily="34" charset="0"/>
                <a:cs typeface="Calibri" pitchFamily="34" charset="0"/>
              </a:rPr>
              <a:t>scalloping</a:t>
            </a:r>
            <a:endParaRPr lang="en-US" sz="4400"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20886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01E28C5-22EA-42ED-A942-2A5BB5548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720" t="23449" r="7962" b="24356"/>
          <a:stretch/>
        </p:blipFill>
        <p:spPr bwMode="auto">
          <a:xfrm>
            <a:off x="5073446" y="444827"/>
            <a:ext cx="3689554" cy="4253846"/>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Notched Right Arrow 6">
            <a:extLst>
              <a:ext uri="{FF2B5EF4-FFF2-40B4-BE49-F238E27FC236}">
                <a16:creationId xmlns:a16="http://schemas.microsoft.com/office/drawing/2014/main" id="{040AB3A2-9864-4EB3-AEFC-0EE0A9838950}"/>
              </a:ext>
            </a:extLst>
          </p:cNvPr>
          <p:cNvSpPr/>
          <p:nvPr/>
        </p:nvSpPr>
        <p:spPr bwMode="auto">
          <a:xfrm rot="19696075">
            <a:off x="5425989" y="398324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Notched Right Arrow 6">
            <a:extLst>
              <a:ext uri="{FF2B5EF4-FFF2-40B4-BE49-F238E27FC236}">
                <a16:creationId xmlns:a16="http://schemas.microsoft.com/office/drawing/2014/main" id="{A9461E34-C88A-4B96-BBBE-20247706BE42}"/>
              </a:ext>
            </a:extLst>
          </p:cNvPr>
          <p:cNvSpPr/>
          <p:nvPr/>
        </p:nvSpPr>
        <p:spPr bwMode="auto">
          <a:xfrm rot="12892858">
            <a:off x="6789301" y="4003423"/>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A6E9E766-5B75-4ED0-950A-C16E16FEDE04}"/>
              </a:ext>
            </a:extLst>
          </p:cNvPr>
          <p:cNvSpPr txBox="1"/>
          <p:nvPr/>
        </p:nvSpPr>
        <p:spPr>
          <a:xfrm>
            <a:off x="4823836" y="209550"/>
            <a:ext cx="4188774"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err="1">
                <a:solidFill>
                  <a:srgbClr val="FFC000"/>
                </a:solidFill>
                <a:latin typeface="Calibri" pitchFamily="34" charset="0"/>
                <a:cs typeface="Calibri" pitchFamily="34" charset="0"/>
              </a:rPr>
              <a:t>Retrocerebellar</a:t>
            </a:r>
            <a:r>
              <a:rPr lang="en-US" sz="4800" dirty="0">
                <a:solidFill>
                  <a:srgbClr val="FFC000"/>
                </a:solidFill>
                <a:latin typeface="Calibri" pitchFamily="34" charset="0"/>
                <a:cs typeface="Calibri" pitchFamily="34" charset="0"/>
              </a:rPr>
              <a:t> </a:t>
            </a:r>
          </a:p>
          <a:p>
            <a:pPr algn="ctr">
              <a:defRPr/>
            </a:pPr>
            <a:r>
              <a:rPr lang="en-US" sz="4800" dirty="0">
                <a:solidFill>
                  <a:srgbClr val="FFC000"/>
                </a:solidFill>
                <a:latin typeface="Calibri" pitchFamily="34" charset="0"/>
                <a:cs typeface="Calibri" pitchFamily="34" charset="0"/>
              </a:rPr>
              <a:t>Arachnoid Cyst</a:t>
            </a:r>
          </a:p>
        </p:txBody>
      </p:sp>
      <p:pic>
        <p:nvPicPr>
          <p:cNvPr id="10" name="Picture 2">
            <a:extLst>
              <a:ext uri="{FF2B5EF4-FFF2-40B4-BE49-F238E27FC236}">
                <a16:creationId xmlns:a16="http://schemas.microsoft.com/office/drawing/2014/main" id="{ECFADC8C-5DC2-4553-B596-5788F182AE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17" t="29798" r="16139" b="23678"/>
          <a:stretch/>
        </p:blipFill>
        <p:spPr bwMode="auto">
          <a:xfrm>
            <a:off x="609600" y="518411"/>
            <a:ext cx="3964873" cy="4180262"/>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4B27ED99-D206-416A-B779-B084BD75C9D8}"/>
              </a:ext>
            </a:extLst>
          </p:cNvPr>
          <p:cNvSpPr txBox="1"/>
          <p:nvPr/>
        </p:nvSpPr>
        <p:spPr>
          <a:xfrm>
            <a:off x="1777860" y="376951"/>
            <a:ext cx="2050561"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Normal</a:t>
            </a:r>
          </a:p>
        </p:txBody>
      </p:sp>
      <p:sp>
        <p:nvSpPr>
          <p:cNvPr id="12" name="Notched Right Arrow 6">
            <a:extLst>
              <a:ext uri="{FF2B5EF4-FFF2-40B4-BE49-F238E27FC236}">
                <a16:creationId xmlns:a16="http://schemas.microsoft.com/office/drawing/2014/main" id="{6B3253D8-3B56-41C6-BE08-3CAFDB1DA445}"/>
              </a:ext>
            </a:extLst>
          </p:cNvPr>
          <p:cNvSpPr/>
          <p:nvPr/>
        </p:nvSpPr>
        <p:spPr bwMode="auto">
          <a:xfrm rot="13361107">
            <a:off x="2752238" y="401962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7447C721-92CD-4AAD-A0F9-65533FE17512}"/>
              </a:ext>
            </a:extLst>
          </p:cNvPr>
          <p:cNvSpPr txBox="1"/>
          <p:nvPr/>
        </p:nvSpPr>
        <p:spPr>
          <a:xfrm>
            <a:off x="3728762" y="2255196"/>
            <a:ext cx="1900906"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T2 SPACE</a:t>
            </a:r>
          </a:p>
        </p:txBody>
      </p:sp>
      <p:sp>
        <p:nvSpPr>
          <p:cNvPr id="14" name="Notched Right Arrow 6">
            <a:extLst>
              <a:ext uri="{FF2B5EF4-FFF2-40B4-BE49-F238E27FC236}">
                <a16:creationId xmlns:a16="http://schemas.microsoft.com/office/drawing/2014/main" id="{569666D0-2564-4DEB-B41B-059B99702C88}"/>
              </a:ext>
            </a:extLst>
          </p:cNvPr>
          <p:cNvSpPr/>
          <p:nvPr/>
        </p:nvSpPr>
        <p:spPr bwMode="auto">
          <a:xfrm rot="13361107">
            <a:off x="3202256" y="3744140"/>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9047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D058FD-A42B-42F7-9C81-9159330AFB13}"/>
              </a:ext>
            </a:extLst>
          </p:cNvPr>
          <p:cNvSpPr txBox="1"/>
          <p:nvPr/>
        </p:nvSpPr>
        <p:spPr>
          <a:xfrm>
            <a:off x="1979606" y="176087"/>
            <a:ext cx="5641994"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Mega Cisterna Magna</a:t>
            </a:r>
          </a:p>
        </p:txBody>
      </p:sp>
      <p:pic>
        <p:nvPicPr>
          <p:cNvPr id="1026" name="Picture 2" descr="\\nasdata201\sharedata\NTSRVMIS09\Radiology\LJRESPACS\kkoral\ax.jpg"/>
          <p:cNvPicPr>
            <a:picLocks noChangeAspect="1" noChangeArrowheads="1"/>
          </p:cNvPicPr>
          <p:nvPr/>
        </p:nvPicPr>
        <p:blipFill rotWithShape="1">
          <a:blip r:embed="rId3">
            <a:extLst>
              <a:ext uri="{28A0092B-C50C-407E-A947-70E740481C1C}">
                <a14:useLocalDpi xmlns:a14="http://schemas.microsoft.com/office/drawing/2010/main" val="0"/>
              </a:ext>
            </a:extLst>
          </a:blip>
          <a:srcRect l="29927" t="35274" r="35727" b="33333"/>
          <a:stretch/>
        </p:blipFill>
        <p:spPr bwMode="auto">
          <a:xfrm rot="16200000">
            <a:off x="562059" y="1019090"/>
            <a:ext cx="3600284" cy="3657601"/>
          </a:xfrm>
          <a:prstGeom prst="rect">
            <a:avLst/>
          </a:prstGeom>
          <a:noFill/>
          <a:ln>
            <a:solidFill>
              <a:schemeClr val="accent3">
                <a:lumMod val="95000"/>
              </a:schemeClr>
            </a:solidFill>
          </a:ln>
          <a:extLst>
            <a:ext uri="{909E8E84-426E-40DD-AFC4-6F175D3DCCD1}">
              <a14:hiddenFill xmlns:a14="http://schemas.microsoft.com/office/drawing/2010/main">
                <a:solidFill>
                  <a:srgbClr val="FFFFFF"/>
                </a:solidFill>
              </a14:hiddenFill>
            </a:ext>
          </a:extLst>
        </p:spPr>
      </p:pic>
      <p:pic>
        <p:nvPicPr>
          <p:cNvPr id="1027" name="Picture 3" descr="\\nasdata201\sharedata\NTSRVMIS09\Radiology\LJRESPACS\kkoral\sag.jpg"/>
          <p:cNvPicPr>
            <a:picLocks noChangeAspect="1" noChangeArrowheads="1"/>
          </p:cNvPicPr>
          <p:nvPr/>
        </p:nvPicPr>
        <p:blipFill rotWithShape="1">
          <a:blip r:embed="rId4">
            <a:extLst>
              <a:ext uri="{28A0092B-C50C-407E-A947-70E740481C1C}">
                <a14:useLocalDpi xmlns:a14="http://schemas.microsoft.com/office/drawing/2010/main" val="0"/>
              </a:ext>
            </a:extLst>
          </a:blip>
          <a:srcRect l="25850" t="7902" r="29927" b="58235"/>
          <a:stretch/>
        </p:blipFill>
        <p:spPr bwMode="auto">
          <a:xfrm flipH="1">
            <a:off x="4343400" y="1047750"/>
            <a:ext cx="4230334" cy="3600283"/>
          </a:xfrm>
          <a:prstGeom prst="rect">
            <a:avLst/>
          </a:prstGeom>
          <a:noFill/>
          <a:ln>
            <a:solidFill>
              <a:schemeClr val="accent3">
                <a:lumMod val="9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3C06C4-603A-4225-B68D-18A37A25CA13}"/>
              </a:ext>
            </a:extLst>
          </p:cNvPr>
          <p:cNvSpPr txBox="1"/>
          <p:nvPr/>
        </p:nvSpPr>
        <p:spPr>
          <a:xfrm>
            <a:off x="528280" y="1047748"/>
            <a:ext cx="1087157"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32 w</a:t>
            </a:r>
          </a:p>
        </p:txBody>
      </p:sp>
      <p:sp>
        <p:nvSpPr>
          <p:cNvPr id="6" name="Notched Right Arrow 6">
            <a:extLst>
              <a:ext uri="{FF2B5EF4-FFF2-40B4-BE49-F238E27FC236}">
                <a16:creationId xmlns:a16="http://schemas.microsoft.com/office/drawing/2014/main" id="{0710FACF-1295-4988-8009-57FFEA0D909E}"/>
              </a:ext>
            </a:extLst>
          </p:cNvPr>
          <p:cNvSpPr/>
          <p:nvPr/>
        </p:nvSpPr>
        <p:spPr bwMode="auto">
          <a:xfrm rot="13480632">
            <a:off x="2942610" y="4132910"/>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Notched Right Arrow 6">
            <a:extLst>
              <a:ext uri="{FF2B5EF4-FFF2-40B4-BE49-F238E27FC236}">
                <a16:creationId xmlns:a16="http://schemas.microsoft.com/office/drawing/2014/main" id="{F72E29F6-8702-4F4E-A9D0-6B9ED0BD61E4}"/>
              </a:ext>
            </a:extLst>
          </p:cNvPr>
          <p:cNvSpPr/>
          <p:nvPr/>
        </p:nvSpPr>
        <p:spPr bwMode="auto">
          <a:xfrm rot="18363268">
            <a:off x="759895" y="424525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Notched Right Arrow 6">
            <a:extLst>
              <a:ext uri="{FF2B5EF4-FFF2-40B4-BE49-F238E27FC236}">
                <a16:creationId xmlns:a16="http://schemas.microsoft.com/office/drawing/2014/main" id="{5EE0539B-A57E-4EC2-B93F-4947674E7B82}"/>
              </a:ext>
            </a:extLst>
          </p:cNvPr>
          <p:cNvSpPr/>
          <p:nvPr/>
        </p:nvSpPr>
        <p:spPr bwMode="auto">
          <a:xfrm rot="13480632">
            <a:off x="7236207" y="375191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BEB50F19-C692-4D8E-A05D-0C6D74D760C3}"/>
              </a:ext>
            </a:extLst>
          </p:cNvPr>
          <p:cNvSpPr txBox="1"/>
          <p:nvPr/>
        </p:nvSpPr>
        <p:spPr>
          <a:xfrm>
            <a:off x="5596792" y="1044247"/>
            <a:ext cx="1723550"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&gt;10 mm</a:t>
            </a:r>
          </a:p>
        </p:txBody>
      </p:sp>
    </p:spTree>
    <p:extLst>
      <p:ext uri="{BB962C8B-B14F-4D97-AF65-F5344CB8AC3E}">
        <p14:creationId xmlns:p14="http://schemas.microsoft.com/office/powerpoint/2010/main" val="582293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49" t="7293" r="5469" b="5729"/>
          <a:stretch/>
        </p:blipFill>
        <p:spPr bwMode="auto">
          <a:xfrm>
            <a:off x="304800" y="438150"/>
            <a:ext cx="4305300" cy="4241800"/>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969" t="27343" r="19271" b="5990"/>
          <a:stretch/>
        </p:blipFill>
        <p:spPr bwMode="auto">
          <a:xfrm>
            <a:off x="4952999" y="438150"/>
            <a:ext cx="3993257" cy="4241800"/>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25952"/>
            <a:ext cx="96532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10 y</a:t>
            </a:r>
          </a:p>
        </p:txBody>
      </p:sp>
      <p:sp>
        <p:nvSpPr>
          <p:cNvPr id="5" name="TextBox 4"/>
          <p:cNvSpPr txBox="1"/>
          <p:nvPr/>
        </p:nvSpPr>
        <p:spPr>
          <a:xfrm>
            <a:off x="982431" y="463550"/>
            <a:ext cx="2950038"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4800" dirty="0" err="1">
                <a:solidFill>
                  <a:srgbClr val="FFC000"/>
                </a:solidFill>
                <a:latin typeface="Calibri" pitchFamily="34" charset="0"/>
                <a:cs typeface="Calibri" pitchFamily="34" charset="0"/>
              </a:rPr>
              <a:t>Suprasellar</a:t>
            </a:r>
            <a:endParaRPr lang="en-US" sz="4400" dirty="0">
              <a:solidFill>
                <a:srgbClr val="FFC000"/>
              </a:solidFill>
              <a:latin typeface="Calibri" pitchFamily="34" charset="0"/>
              <a:cs typeface="Calibri" pitchFamily="34" charset="0"/>
            </a:endParaRPr>
          </a:p>
        </p:txBody>
      </p:sp>
      <p:sp>
        <p:nvSpPr>
          <p:cNvPr id="6" name="Notched Right Arrow 6">
            <a:extLst>
              <a:ext uri="{FF2B5EF4-FFF2-40B4-BE49-F238E27FC236}">
                <a16:creationId xmlns:a16="http://schemas.microsoft.com/office/drawing/2014/main" id="{05ACAE8B-01FA-4F6A-9261-A34E69B99846}"/>
              </a:ext>
            </a:extLst>
          </p:cNvPr>
          <p:cNvSpPr/>
          <p:nvPr/>
        </p:nvSpPr>
        <p:spPr bwMode="auto">
          <a:xfrm rot="8848605">
            <a:off x="7279913" y="162624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Notched Right Arrow 6">
            <a:extLst>
              <a:ext uri="{FF2B5EF4-FFF2-40B4-BE49-F238E27FC236}">
                <a16:creationId xmlns:a16="http://schemas.microsoft.com/office/drawing/2014/main" id="{DDB8C660-6A5D-49D3-9702-F238209CAAC8}"/>
              </a:ext>
            </a:extLst>
          </p:cNvPr>
          <p:cNvSpPr/>
          <p:nvPr/>
        </p:nvSpPr>
        <p:spPr bwMode="auto">
          <a:xfrm rot="2123328">
            <a:off x="5607566" y="1720544"/>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Notched Right Arrow 6">
            <a:extLst>
              <a:ext uri="{FF2B5EF4-FFF2-40B4-BE49-F238E27FC236}">
                <a16:creationId xmlns:a16="http://schemas.microsoft.com/office/drawing/2014/main" id="{E144F30D-51AE-4F67-A15A-0F6452C55502}"/>
              </a:ext>
            </a:extLst>
          </p:cNvPr>
          <p:cNvSpPr/>
          <p:nvPr/>
        </p:nvSpPr>
        <p:spPr bwMode="auto">
          <a:xfrm rot="20234409">
            <a:off x="867933" y="292775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90867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77" t="6510" r="3385" b="9635"/>
          <a:stretch/>
        </p:blipFill>
        <p:spPr bwMode="auto">
          <a:xfrm>
            <a:off x="2590800" y="603250"/>
            <a:ext cx="4191000" cy="4089400"/>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32784" y="4138652"/>
            <a:ext cx="73128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2 y</a:t>
            </a:r>
          </a:p>
        </p:txBody>
      </p:sp>
      <p:sp>
        <p:nvSpPr>
          <p:cNvPr id="4" name="TextBox 3"/>
          <p:cNvSpPr txBox="1"/>
          <p:nvPr/>
        </p:nvSpPr>
        <p:spPr>
          <a:xfrm>
            <a:off x="2039710" y="274710"/>
            <a:ext cx="5293180" cy="61555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4000" dirty="0">
                <a:solidFill>
                  <a:srgbClr val="FFC000"/>
                </a:solidFill>
                <a:latin typeface="Calibri" pitchFamily="34" charset="0"/>
                <a:cs typeface="Calibri" pitchFamily="34" charset="0"/>
              </a:rPr>
              <a:t>Superior </a:t>
            </a:r>
            <a:r>
              <a:rPr lang="en-US" sz="4000" dirty="0" err="1">
                <a:solidFill>
                  <a:srgbClr val="FFC000"/>
                </a:solidFill>
                <a:latin typeface="Calibri" pitchFamily="34" charset="0"/>
                <a:cs typeface="Calibri" pitchFamily="34" charset="0"/>
              </a:rPr>
              <a:t>vermian</a:t>
            </a:r>
            <a:r>
              <a:rPr lang="en-US" sz="4000" dirty="0">
                <a:solidFill>
                  <a:srgbClr val="FFC000"/>
                </a:solidFill>
                <a:latin typeface="Calibri" pitchFamily="34" charset="0"/>
                <a:cs typeface="Calibri" pitchFamily="34" charset="0"/>
              </a:rPr>
              <a:t> cistern</a:t>
            </a:r>
            <a:endParaRPr lang="en-US" sz="3600" dirty="0">
              <a:solidFill>
                <a:srgbClr val="FFC000"/>
              </a:solidFill>
              <a:latin typeface="Calibri" pitchFamily="34" charset="0"/>
              <a:cs typeface="Calibri" pitchFamily="34" charset="0"/>
            </a:endParaRPr>
          </a:p>
        </p:txBody>
      </p:sp>
      <p:sp>
        <p:nvSpPr>
          <p:cNvPr id="6" name="Notched Right Arrow 6">
            <a:extLst>
              <a:ext uri="{FF2B5EF4-FFF2-40B4-BE49-F238E27FC236}">
                <a16:creationId xmlns:a16="http://schemas.microsoft.com/office/drawing/2014/main" id="{18DB5978-0844-4A9F-8FCD-3224F0BC6FE6}"/>
              </a:ext>
            </a:extLst>
          </p:cNvPr>
          <p:cNvSpPr/>
          <p:nvPr/>
        </p:nvSpPr>
        <p:spPr bwMode="auto">
          <a:xfrm rot="8045264">
            <a:off x="5299047" y="190982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Notched Right Arrow 6">
            <a:extLst>
              <a:ext uri="{FF2B5EF4-FFF2-40B4-BE49-F238E27FC236}">
                <a16:creationId xmlns:a16="http://schemas.microsoft.com/office/drawing/2014/main" id="{1A593037-E538-4EC9-95C1-4E077CD902FA}"/>
              </a:ext>
            </a:extLst>
          </p:cNvPr>
          <p:cNvSpPr/>
          <p:nvPr/>
        </p:nvSpPr>
        <p:spPr bwMode="auto">
          <a:xfrm rot="14214290">
            <a:off x="5084869" y="356789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51422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45" t="40755" r="17709" b="9115"/>
          <a:stretch/>
        </p:blipFill>
        <p:spPr bwMode="auto">
          <a:xfrm>
            <a:off x="228600" y="1349375"/>
            <a:ext cx="4521200" cy="3426500"/>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437" t="35218" r="21354" b="16146"/>
          <a:stretch/>
        </p:blipFill>
        <p:spPr bwMode="auto">
          <a:xfrm>
            <a:off x="4876800" y="1349375"/>
            <a:ext cx="3886200" cy="3423632"/>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31710" y="4219009"/>
            <a:ext cx="731290"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3 y</a:t>
            </a:r>
          </a:p>
        </p:txBody>
      </p:sp>
      <p:sp>
        <p:nvSpPr>
          <p:cNvPr id="6" name="TextBox 5"/>
          <p:cNvSpPr txBox="1"/>
          <p:nvPr/>
        </p:nvSpPr>
        <p:spPr>
          <a:xfrm>
            <a:off x="1536265" y="394295"/>
            <a:ext cx="6071469"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Cerebellopontine Angle</a:t>
            </a:r>
          </a:p>
        </p:txBody>
      </p:sp>
      <p:sp>
        <p:nvSpPr>
          <p:cNvPr id="8" name="Notched Right Arrow 6">
            <a:extLst>
              <a:ext uri="{FF2B5EF4-FFF2-40B4-BE49-F238E27FC236}">
                <a16:creationId xmlns:a16="http://schemas.microsoft.com/office/drawing/2014/main" id="{40C5E84B-8EF2-42D0-A7EE-3D6DB37AF8F9}"/>
              </a:ext>
            </a:extLst>
          </p:cNvPr>
          <p:cNvSpPr/>
          <p:nvPr/>
        </p:nvSpPr>
        <p:spPr bwMode="auto">
          <a:xfrm rot="3074809">
            <a:off x="4687171" y="227301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Notched Right Arrow 6">
            <a:extLst>
              <a:ext uri="{FF2B5EF4-FFF2-40B4-BE49-F238E27FC236}">
                <a16:creationId xmlns:a16="http://schemas.microsoft.com/office/drawing/2014/main" id="{28143274-ED30-4EDD-8ED5-5EE33988771A}"/>
              </a:ext>
            </a:extLst>
          </p:cNvPr>
          <p:cNvSpPr/>
          <p:nvPr/>
        </p:nvSpPr>
        <p:spPr bwMode="auto">
          <a:xfrm rot="13823169">
            <a:off x="6038136" y="385208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2727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5881"/>
          <a:stretch/>
        </p:blipFill>
        <p:spPr bwMode="auto">
          <a:xfrm>
            <a:off x="558391" y="-1"/>
            <a:ext cx="2603909" cy="2425061"/>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515" t="15881" r="2651"/>
          <a:stretch/>
        </p:blipFill>
        <p:spPr bwMode="auto">
          <a:xfrm>
            <a:off x="3314700" y="-1"/>
            <a:ext cx="2603909" cy="2425061"/>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264" t="15881" r="2443"/>
          <a:stretch/>
        </p:blipFill>
        <p:spPr bwMode="auto">
          <a:xfrm>
            <a:off x="6082891" y="-1"/>
            <a:ext cx="2603909" cy="2425061"/>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5155"/>
          <a:stretch/>
        </p:blipFill>
        <p:spPr bwMode="auto">
          <a:xfrm>
            <a:off x="3314699" y="2660010"/>
            <a:ext cx="2603910" cy="2381890"/>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5155"/>
          <a:stretch/>
        </p:blipFill>
        <p:spPr bwMode="auto">
          <a:xfrm>
            <a:off x="6082890" y="2660009"/>
            <a:ext cx="2603910" cy="2381891"/>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15155"/>
          <a:stretch/>
        </p:blipFill>
        <p:spPr bwMode="auto">
          <a:xfrm>
            <a:off x="558391" y="2660011"/>
            <a:ext cx="2603909" cy="2381889"/>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8671" y="2660011"/>
            <a:ext cx="96532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11 y</a:t>
            </a:r>
          </a:p>
        </p:txBody>
      </p:sp>
      <p:sp>
        <p:nvSpPr>
          <p:cNvPr id="9" name="TextBox 8"/>
          <p:cNvSpPr txBox="1"/>
          <p:nvPr/>
        </p:nvSpPr>
        <p:spPr>
          <a:xfrm>
            <a:off x="3396838" y="2441442"/>
            <a:ext cx="2350323"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err="1">
                <a:solidFill>
                  <a:srgbClr val="FFC000"/>
                </a:solidFill>
                <a:latin typeface="Calibri" pitchFamily="34" charset="0"/>
                <a:cs typeface="Calibri" pitchFamily="34" charset="0"/>
              </a:rPr>
              <a:t>Epidermoid</a:t>
            </a:r>
            <a:endParaRPr lang="en-US" sz="3200" dirty="0">
              <a:solidFill>
                <a:srgbClr val="FFC000"/>
              </a:solidFill>
              <a:latin typeface="Calibri" pitchFamily="34" charset="0"/>
              <a:cs typeface="Calibri" pitchFamily="34" charset="0"/>
            </a:endParaRPr>
          </a:p>
        </p:txBody>
      </p:sp>
      <p:sp>
        <p:nvSpPr>
          <p:cNvPr id="13" name="Notched Right Arrow 6">
            <a:extLst>
              <a:ext uri="{FF2B5EF4-FFF2-40B4-BE49-F238E27FC236}">
                <a16:creationId xmlns:a16="http://schemas.microsoft.com/office/drawing/2014/main" id="{72468EA9-DF53-4759-AAC3-48C8C0E76413}"/>
              </a:ext>
            </a:extLst>
          </p:cNvPr>
          <p:cNvSpPr/>
          <p:nvPr/>
        </p:nvSpPr>
        <p:spPr bwMode="auto">
          <a:xfrm rot="789194">
            <a:off x="866735" y="641620"/>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Notched Right Arrow 6">
            <a:extLst>
              <a:ext uri="{FF2B5EF4-FFF2-40B4-BE49-F238E27FC236}">
                <a16:creationId xmlns:a16="http://schemas.microsoft.com/office/drawing/2014/main" id="{2E38048E-3401-4FF7-8728-0678BCAD263B}"/>
              </a:ext>
            </a:extLst>
          </p:cNvPr>
          <p:cNvSpPr/>
          <p:nvPr/>
        </p:nvSpPr>
        <p:spPr bwMode="auto">
          <a:xfrm rot="789194">
            <a:off x="3533735" y="371847"/>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Notched Right Arrow 6">
            <a:extLst>
              <a:ext uri="{FF2B5EF4-FFF2-40B4-BE49-F238E27FC236}">
                <a16:creationId xmlns:a16="http://schemas.microsoft.com/office/drawing/2014/main" id="{613D2B7B-D495-405A-AA9B-6E87C7F023FF}"/>
              </a:ext>
            </a:extLst>
          </p:cNvPr>
          <p:cNvSpPr/>
          <p:nvPr/>
        </p:nvSpPr>
        <p:spPr bwMode="auto">
          <a:xfrm rot="789194">
            <a:off x="6353136" y="37154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Notched Right Arrow 6">
            <a:extLst>
              <a:ext uri="{FF2B5EF4-FFF2-40B4-BE49-F238E27FC236}">
                <a16:creationId xmlns:a16="http://schemas.microsoft.com/office/drawing/2014/main" id="{BE0FF46F-0C91-4F80-8759-C310D80B362F}"/>
              </a:ext>
            </a:extLst>
          </p:cNvPr>
          <p:cNvSpPr/>
          <p:nvPr/>
        </p:nvSpPr>
        <p:spPr bwMode="auto">
          <a:xfrm rot="789194">
            <a:off x="959366" y="3762038"/>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Notched Right Arrow 6">
            <a:extLst>
              <a:ext uri="{FF2B5EF4-FFF2-40B4-BE49-F238E27FC236}">
                <a16:creationId xmlns:a16="http://schemas.microsoft.com/office/drawing/2014/main" id="{7D9ED72D-1DBF-4C5A-825D-D0890490344A}"/>
              </a:ext>
            </a:extLst>
          </p:cNvPr>
          <p:cNvSpPr/>
          <p:nvPr/>
        </p:nvSpPr>
        <p:spPr bwMode="auto">
          <a:xfrm rot="789194">
            <a:off x="3527532" y="3466797"/>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Notched Right Arrow 6">
            <a:extLst>
              <a:ext uri="{FF2B5EF4-FFF2-40B4-BE49-F238E27FC236}">
                <a16:creationId xmlns:a16="http://schemas.microsoft.com/office/drawing/2014/main" id="{4F3D101E-E267-4648-AD31-E577D3A6D4CD}"/>
              </a:ext>
            </a:extLst>
          </p:cNvPr>
          <p:cNvSpPr/>
          <p:nvPr/>
        </p:nvSpPr>
        <p:spPr bwMode="auto">
          <a:xfrm rot="789194">
            <a:off x="6354101" y="3375294"/>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TextBox 18">
            <a:extLst>
              <a:ext uri="{FF2B5EF4-FFF2-40B4-BE49-F238E27FC236}">
                <a16:creationId xmlns:a16="http://schemas.microsoft.com/office/drawing/2014/main" id="{A302753A-7E88-425C-BC05-4D738A77653E}"/>
              </a:ext>
            </a:extLst>
          </p:cNvPr>
          <p:cNvSpPr txBox="1"/>
          <p:nvPr/>
        </p:nvSpPr>
        <p:spPr>
          <a:xfrm>
            <a:off x="3314699" y="4426347"/>
            <a:ext cx="1083631" cy="61555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000" dirty="0">
                <a:solidFill>
                  <a:schemeClr val="bg1"/>
                </a:solidFill>
                <a:latin typeface="Calibri" pitchFamily="34" charset="0"/>
                <a:cs typeface="Calibri" pitchFamily="34" charset="0"/>
              </a:rPr>
              <a:t>DWI</a:t>
            </a:r>
            <a:endParaRPr lang="en-US" sz="3600" dirty="0">
              <a:solidFill>
                <a:schemeClr val="bg1"/>
              </a:solidFill>
              <a:latin typeface="Calibri" pitchFamily="34" charset="0"/>
              <a:cs typeface="Calibri" pitchFamily="34" charset="0"/>
            </a:endParaRPr>
          </a:p>
        </p:txBody>
      </p:sp>
      <p:sp>
        <p:nvSpPr>
          <p:cNvPr id="20" name="TextBox 19">
            <a:extLst>
              <a:ext uri="{FF2B5EF4-FFF2-40B4-BE49-F238E27FC236}">
                <a16:creationId xmlns:a16="http://schemas.microsoft.com/office/drawing/2014/main" id="{C234FDE7-155B-4CB3-B482-65419C45E2D7}"/>
              </a:ext>
            </a:extLst>
          </p:cNvPr>
          <p:cNvSpPr txBox="1"/>
          <p:nvPr/>
        </p:nvSpPr>
        <p:spPr>
          <a:xfrm>
            <a:off x="6082890" y="4426346"/>
            <a:ext cx="1071127" cy="61555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000" dirty="0">
                <a:solidFill>
                  <a:schemeClr val="bg1"/>
                </a:solidFill>
                <a:latin typeface="Calibri" pitchFamily="34" charset="0"/>
                <a:cs typeface="Calibri" pitchFamily="34" charset="0"/>
              </a:rPr>
              <a:t>ADC</a:t>
            </a:r>
            <a:endParaRPr lang="en-US" sz="3600" dirty="0">
              <a:solidFill>
                <a:schemeClr val="bg1"/>
              </a:solidFill>
              <a:latin typeface="Calibri" pitchFamily="34" charset="0"/>
              <a:cs typeface="Calibri" pitchFamily="34" charset="0"/>
            </a:endParaRPr>
          </a:p>
        </p:txBody>
      </p:sp>
      <p:sp>
        <p:nvSpPr>
          <p:cNvPr id="21" name="TextBox 20">
            <a:extLst>
              <a:ext uri="{FF2B5EF4-FFF2-40B4-BE49-F238E27FC236}">
                <a16:creationId xmlns:a16="http://schemas.microsoft.com/office/drawing/2014/main" id="{70CB7AF4-B3BB-4AF2-B59A-45D8AB2134C2}"/>
              </a:ext>
            </a:extLst>
          </p:cNvPr>
          <p:cNvSpPr txBox="1"/>
          <p:nvPr/>
        </p:nvSpPr>
        <p:spPr>
          <a:xfrm>
            <a:off x="555360" y="4426345"/>
            <a:ext cx="1184941" cy="61555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000" dirty="0">
                <a:solidFill>
                  <a:schemeClr val="bg1"/>
                </a:solidFill>
                <a:latin typeface="Calibri" pitchFamily="34" charset="0"/>
                <a:cs typeface="Calibri" pitchFamily="34" charset="0"/>
              </a:rPr>
              <a:t>BFFE</a:t>
            </a:r>
            <a:endParaRPr lang="en-US" sz="3600" dirty="0">
              <a:solidFill>
                <a:schemeClr val="bg1"/>
              </a:solidFill>
              <a:latin typeface="Calibri" pitchFamily="34" charset="0"/>
              <a:cs typeface="Calibri" pitchFamily="34" charset="0"/>
            </a:endParaRPr>
          </a:p>
        </p:txBody>
      </p:sp>
      <p:sp>
        <p:nvSpPr>
          <p:cNvPr id="22" name="TextBox 21">
            <a:extLst>
              <a:ext uri="{FF2B5EF4-FFF2-40B4-BE49-F238E27FC236}">
                <a16:creationId xmlns:a16="http://schemas.microsoft.com/office/drawing/2014/main" id="{2CDFEBDE-31BF-4856-BA63-0E13190CAB2D}"/>
              </a:ext>
            </a:extLst>
          </p:cNvPr>
          <p:cNvSpPr txBox="1"/>
          <p:nvPr/>
        </p:nvSpPr>
        <p:spPr>
          <a:xfrm>
            <a:off x="555360" y="1809507"/>
            <a:ext cx="694421" cy="61555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000" dirty="0">
                <a:solidFill>
                  <a:schemeClr val="bg1"/>
                </a:solidFill>
                <a:latin typeface="Calibri" pitchFamily="34" charset="0"/>
                <a:cs typeface="Calibri" pitchFamily="34" charset="0"/>
              </a:rPr>
              <a:t>T1</a:t>
            </a:r>
            <a:endParaRPr lang="en-US" sz="3600" dirty="0">
              <a:solidFill>
                <a:schemeClr val="bg1"/>
              </a:solidFill>
              <a:latin typeface="Calibri" pitchFamily="34" charset="0"/>
              <a:cs typeface="Calibri" pitchFamily="34" charset="0"/>
            </a:endParaRPr>
          </a:p>
        </p:txBody>
      </p:sp>
      <p:sp>
        <p:nvSpPr>
          <p:cNvPr id="23" name="TextBox 22">
            <a:extLst>
              <a:ext uri="{FF2B5EF4-FFF2-40B4-BE49-F238E27FC236}">
                <a16:creationId xmlns:a16="http://schemas.microsoft.com/office/drawing/2014/main" id="{40D154B6-EDD4-441F-9364-AD1F024F3093}"/>
              </a:ext>
            </a:extLst>
          </p:cNvPr>
          <p:cNvSpPr txBox="1"/>
          <p:nvPr/>
        </p:nvSpPr>
        <p:spPr>
          <a:xfrm>
            <a:off x="3314699" y="1809506"/>
            <a:ext cx="694421" cy="61555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000" dirty="0">
                <a:solidFill>
                  <a:schemeClr val="bg1"/>
                </a:solidFill>
                <a:latin typeface="Calibri" pitchFamily="34" charset="0"/>
                <a:cs typeface="Calibri" pitchFamily="34" charset="0"/>
              </a:rPr>
              <a:t>T2</a:t>
            </a:r>
            <a:endParaRPr lang="en-US" sz="3600" dirty="0">
              <a:solidFill>
                <a:schemeClr val="bg1"/>
              </a:solidFill>
              <a:latin typeface="Calibri" pitchFamily="34" charset="0"/>
              <a:cs typeface="Calibri" pitchFamily="34" charset="0"/>
            </a:endParaRPr>
          </a:p>
        </p:txBody>
      </p:sp>
      <p:sp>
        <p:nvSpPr>
          <p:cNvPr id="24" name="TextBox 23">
            <a:extLst>
              <a:ext uri="{FF2B5EF4-FFF2-40B4-BE49-F238E27FC236}">
                <a16:creationId xmlns:a16="http://schemas.microsoft.com/office/drawing/2014/main" id="{E88BCD77-7D3C-4665-B275-1D39EB986650}"/>
              </a:ext>
            </a:extLst>
          </p:cNvPr>
          <p:cNvSpPr txBox="1"/>
          <p:nvPr/>
        </p:nvSpPr>
        <p:spPr>
          <a:xfrm>
            <a:off x="6082890" y="1816562"/>
            <a:ext cx="1342034" cy="61555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000" dirty="0">
                <a:solidFill>
                  <a:schemeClr val="bg1"/>
                </a:solidFill>
                <a:latin typeface="Calibri" pitchFamily="34" charset="0"/>
                <a:cs typeface="Calibri" pitchFamily="34" charset="0"/>
              </a:rPr>
              <a:t>FLAIR</a:t>
            </a:r>
            <a:endParaRPr lang="en-US" sz="36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714595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3643" y="249890"/>
            <a:ext cx="5336718" cy="769441"/>
          </a:xfrm>
        </p:spPr>
        <p:txBody>
          <a:bodyPr/>
          <a:lstStyle/>
          <a:p>
            <a:pPr lvl="0"/>
            <a:r>
              <a:rPr lang="en-US" dirty="0"/>
              <a:t>What is the diagnosis?</a:t>
            </a:r>
          </a:p>
        </p:txBody>
      </p:sp>
      <p:sp>
        <p:nvSpPr>
          <p:cNvPr id="5" name="Content Placeholder 4"/>
          <p:cNvSpPr>
            <a:spLocks noGrp="1"/>
          </p:cNvSpPr>
          <p:nvPr>
            <p:ph idx="1"/>
          </p:nvPr>
        </p:nvSpPr>
        <p:spPr>
          <a:xfrm>
            <a:off x="0" y="1885950"/>
            <a:ext cx="7886700" cy="2134367"/>
          </a:xfrm>
        </p:spPr>
        <p:txBody>
          <a:bodyPr>
            <a:normAutofit/>
          </a:bodyPr>
          <a:lstStyle/>
          <a:p>
            <a:pPr marL="685800" lvl="1" indent="-342900">
              <a:buFont typeface="+mj-lt"/>
              <a:buAutoNum type="alphaUcPeriod"/>
            </a:pPr>
            <a:r>
              <a:rPr lang="en-US" dirty="0"/>
              <a:t>Dandy-Walker malformation</a:t>
            </a:r>
          </a:p>
          <a:p>
            <a:pPr marL="685800" lvl="1" indent="-342900">
              <a:buFont typeface="+mj-lt"/>
              <a:buAutoNum type="alphaUcPeriod"/>
            </a:pPr>
            <a:r>
              <a:rPr lang="en-US" dirty="0"/>
              <a:t>Blake pouch cyst</a:t>
            </a:r>
          </a:p>
          <a:p>
            <a:pPr marL="685800" lvl="1" indent="-342900">
              <a:buFont typeface="+mj-lt"/>
              <a:buAutoNum type="alphaUcPeriod"/>
            </a:pPr>
            <a:r>
              <a:rPr lang="en-US" dirty="0"/>
              <a:t>Dandy-Walker variant</a:t>
            </a:r>
          </a:p>
          <a:p>
            <a:pPr marL="685800" lvl="1" indent="-342900">
              <a:buFont typeface="+mj-lt"/>
              <a:buAutoNum type="alphaUcPeriod"/>
            </a:pPr>
            <a:r>
              <a:rPr lang="en-US" dirty="0" err="1"/>
              <a:t>Retrocerebellar</a:t>
            </a:r>
            <a:r>
              <a:rPr lang="en-US" dirty="0"/>
              <a:t> arachnoid cyst</a:t>
            </a:r>
          </a:p>
        </p:txBody>
      </p:sp>
      <p:pic>
        <p:nvPicPr>
          <p:cNvPr id="8" name="Picture 2">
            <a:extLst>
              <a:ext uri="{FF2B5EF4-FFF2-40B4-BE49-F238E27FC236}">
                <a16:creationId xmlns:a16="http://schemas.microsoft.com/office/drawing/2014/main" id="{EA622B31-9FF2-4837-88E6-013BD52199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88" t="17448" r="3125" b="2344"/>
          <a:stretch/>
        </p:blipFill>
        <p:spPr bwMode="auto">
          <a:xfrm>
            <a:off x="5486400" y="1352550"/>
            <a:ext cx="3329822" cy="2897134"/>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70234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25" t="22787" r="18056" b="5902"/>
          <a:stretch/>
        </p:blipFill>
        <p:spPr bwMode="auto">
          <a:xfrm>
            <a:off x="304800" y="133350"/>
            <a:ext cx="4535495" cy="4876801"/>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133350"/>
            <a:ext cx="731290"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3 y</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479" t="22452" r="21875" b="9673"/>
          <a:stretch/>
        </p:blipFill>
        <p:spPr bwMode="auto">
          <a:xfrm>
            <a:off x="4984750" y="133350"/>
            <a:ext cx="3854450" cy="4876800"/>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6">
            <a:extLst>
              <a:ext uri="{FF2B5EF4-FFF2-40B4-BE49-F238E27FC236}">
                <a16:creationId xmlns:a16="http://schemas.microsoft.com/office/drawing/2014/main" id="{352CA517-8EE2-46D7-A66C-402F60E7820A}"/>
              </a:ext>
            </a:extLst>
          </p:cNvPr>
          <p:cNvSpPr/>
          <p:nvPr/>
        </p:nvSpPr>
        <p:spPr bwMode="auto">
          <a:xfrm rot="8653212">
            <a:off x="2900417" y="225632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Notched Right Arrow 6">
            <a:extLst>
              <a:ext uri="{FF2B5EF4-FFF2-40B4-BE49-F238E27FC236}">
                <a16:creationId xmlns:a16="http://schemas.microsoft.com/office/drawing/2014/main" id="{E0CDAF09-5571-4F42-AF1D-F8D567ABB449}"/>
              </a:ext>
            </a:extLst>
          </p:cNvPr>
          <p:cNvSpPr/>
          <p:nvPr/>
        </p:nvSpPr>
        <p:spPr bwMode="auto">
          <a:xfrm rot="1601538">
            <a:off x="1168401" y="230452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Notched Right Arrow 6">
            <a:extLst>
              <a:ext uri="{FF2B5EF4-FFF2-40B4-BE49-F238E27FC236}">
                <a16:creationId xmlns:a16="http://schemas.microsoft.com/office/drawing/2014/main" id="{F6349913-C019-4ECC-BD66-C59C438C6DDA}"/>
              </a:ext>
            </a:extLst>
          </p:cNvPr>
          <p:cNvSpPr/>
          <p:nvPr/>
        </p:nvSpPr>
        <p:spPr bwMode="auto">
          <a:xfrm rot="8653212">
            <a:off x="7019318" y="248492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Notched Right Arrow 6">
            <a:extLst>
              <a:ext uri="{FF2B5EF4-FFF2-40B4-BE49-F238E27FC236}">
                <a16:creationId xmlns:a16="http://schemas.microsoft.com/office/drawing/2014/main" id="{848A2F07-64CB-4F84-851E-51C01624CB3C}"/>
              </a:ext>
            </a:extLst>
          </p:cNvPr>
          <p:cNvSpPr/>
          <p:nvPr/>
        </p:nvSpPr>
        <p:spPr bwMode="auto">
          <a:xfrm rot="1601538">
            <a:off x="5283200" y="253312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07930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3186ECCB-D689-480D-8B87-83993F2D2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5339"/>
            <a:ext cx="3307082" cy="3908971"/>
          </a:xfrm>
          <a:prstGeom prst="rect">
            <a:avLst/>
          </a:prstGeom>
          <a:ln>
            <a:solidFill>
              <a:schemeClr val="accent3">
                <a:lumMod val="95000"/>
              </a:schemeClr>
            </a:solidFill>
          </a:ln>
        </p:spPr>
      </p:pic>
      <p:pic>
        <p:nvPicPr>
          <p:cNvPr id="5" name="Picture 4">
            <a:extLst>
              <a:ext uri="{FF2B5EF4-FFF2-40B4-BE49-F238E27FC236}">
                <a16:creationId xmlns:a16="http://schemas.microsoft.com/office/drawing/2014/main" id="{99B3D3A4-B30A-480C-83DB-8CBFB61CBE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79" t="22452" r="21875" b="9673"/>
          <a:stretch/>
        </p:blipFill>
        <p:spPr bwMode="auto">
          <a:xfrm>
            <a:off x="4876800" y="95250"/>
            <a:ext cx="3101628" cy="3924300"/>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0108EC8-2EEE-4A83-A28C-7831D03D40B8}"/>
              </a:ext>
            </a:extLst>
          </p:cNvPr>
          <p:cNvSpPr txBox="1"/>
          <p:nvPr/>
        </p:nvSpPr>
        <p:spPr>
          <a:xfrm>
            <a:off x="5070415" y="3570922"/>
            <a:ext cx="2714397"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Joubert </a:t>
            </a:r>
          </a:p>
          <a:p>
            <a:pPr algn="ctr">
              <a:defRPr/>
            </a:pPr>
            <a:r>
              <a:rPr lang="en-US" sz="4800" dirty="0">
                <a:solidFill>
                  <a:srgbClr val="FFC000"/>
                </a:solidFill>
                <a:latin typeface="Calibri" pitchFamily="34" charset="0"/>
                <a:cs typeface="Calibri" pitchFamily="34" charset="0"/>
              </a:rPr>
              <a:t>Syndrome</a:t>
            </a:r>
          </a:p>
        </p:txBody>
      </p:sp>
      <p:sp>
        <p:nvSpPr>
          <p:cNvPr id="7" name="TextBox 6">
            <a:extLst>
              <a:ext uri="{FF2B5EF4-FFF2-40B4-BE49-F238E27FC236}">
                <a16:creationId xmlns:a16="http://schemas.microsoft.com/office/drawing/2014/main" id="{D58D28BE-A144-4252-9EE6-8A2614D58975}"/>
              </a:ext>
            </a:extLst>
          </p:cNvPr>
          <p:cNvSpPr txBox="1"/>
          <p:nvPr/>
        </p:nvSpPr>
        <p:spPr>
          <a:xfrm>
            <a:off x="2076060" y="4095750"/>
            <a:ext cx="2050561"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Normal</a:t>
            </a:r>
          </a:p>
        </p:txBody>
      </p:sp>
      <p:sp>
        <p:nvSpPr>
          <p:cNvPr id="8" name="Notched Right Arrow 6">
            <a:extLst>
              <a:ext uri="{FF2B5EF4-FFF2-40B4-BE49-F238E27FC236}">
                <a16:creationId xmlns:a16="http://schemas.microsoft.com/office/drawing/2014/main" id="{672D0E1D-4A66-4977-B074-E0EC39483E32}"/>
              </a:ext>
            </a:extLst>
          </p:cNvPr>
          <p:cNvSpPr/>
          <p:nvPr/>
        </p:nvSpPr>
        <p:spPr bwMode="auto">
          <a:xfrm rot="2381921">
            <a:off x="2067545" y="1516883"/>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Notched Right Arrow 6">
            <a:extLst>
              <a:ext uri="{FF2B5EF4-FFF2-40B4-BE49-F238E27FC236}">
                <a16:creationId xmlns:a16="http://schemas.microsoft.com/office/drawing/2014/main" id="{60228233-0B91-4075-B198-148B5C7631DC}"/>
              </a:ext>
            </a:extLst>
          </p:cNvPr>
          <p:cNvSpPr/>
          <p:nvPr/>
        </p:nvSpPr>
        <p:spPr bwMode="auto">
          <a:xfrm rot="12199196">
            <a:off x="6537648" y="2779707"/>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Notched Right Arrow 6">
            <a:extLst>
              <a:ext uri="{FF2B5EF4-FFF2-40B4-BE49-F238E27FC236}">
                <a16:creationId xmlns:a16="http://schemas.microsoft.com/office/drawing/2014/main" id="{89D7CBB1-0687-4B0A-B48C-169476339465}"/>
              </a:ext>
            </a:extLst>
          </p:cNvPr>
          <p:cNvSpPr/>
          <p:nvPr/>
        </p:nvSpPr>
        <p:spPr bwMode="auto">
          <a:xfrm rot="19562139">
            <a:off x="4949628" y="2816744"/>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8453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1E711C-41B5-4797-9A0A-86D7E1AA10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Tree>
    <p:extLst>
      <p:ext uri="{BB962C8B-B14F-4D97-AF65-F5344CB8AC3E}">
        <p14:creationId xmlns:p14="http://schemas.microsoft.com/office/powerpoint/2010/main" val="56065433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9B5012-7C3D-4F9D-8CFF-2A2CF77ED5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Tree>
    <p:extLst>
      <p:ext uri="{BB962C8B-B14F-4D97-AF65-F5344CB8AC3E}">
        <p14:creationId xmlns:p14="http://schemas.microsoft.com/office/powerpoint/2010/main" val="135273675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A01F3C-58B5-4A50-AA34-6A174BD69D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Tree>
    <p:extLst>
      <p:ext uri="{BB962C8B-B14F-4D97-AF65-F5344CB8AC3E}">
        <p14:creationId xmlns:p14="http://schemas.microsoft.com/office/powerpoint/2010/main" val="345589646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2773E4C-6F27-4B4B-B25A-8EA93ACD3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
        <p:nvSpPr>
          <p:cNvPr id="3" name="TextBox 2"/>
          <p:cNvSpPr txBox="1"/>
          <p:nvPr/>
        </p:nvSpPr>
        <p:spPr>
          <a:xfrm>
            <a:off x="262954" y="1352550"/>
            <a:ext cx="3796104"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200" dirty="0">
                <a:solidFill>
                  <a:schemeClr val="bg1"/>
                </a:solidFill>
                <a:latin typeface="Calibri" pitchFamily="34" charset="0"/>
                <a:cs typeface="Calibri" pitchFamily="34" charset="0"/>
              </a:rPr>
              <a:t>Ventral pontine fibers</a:t>
            </a:r>
            <a:endParaRPr lang="en-US" sz="2800" dirty="0">
              <a:solidFill>
                <a:schemeClr val="bg1"/>
              </a:solidFill>
              <a:latin typeface="Calibri" pitchFamily="34" charset="0"/>
              <a:cs typeface="Calibri" pitchFamily="34" charset="0"/>
            </a:endParaRPr>
          </a:p>
        </p:txBody>
      </p:sp>
      <p:sp>
        <p:nvSpPr>
          <p:cNvPr id="4" name="TextBox 3"/>
          <p:cNvSpPr txBox="1"/>
          <p:nvPr/>
        </p:nvSpPr>
        <p:spPr>
          <a:xfrm>
            <a:off x="76200" y="3374707"/>
            <a:ext cx="3661452"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200" dirty="0">
                <a:solidFill>
                  <a:schemeClr val="bg1"/>
                </a:solidFill>
                <a:latin typeface="Calibri" pitchFamily="34" charset="0"/>
                <a:cs typeface="Calibri" pitchFamily="34" charset="0"/>
              </a:rPr>
              <a:t>Dorsal pontine fibers</a:t>
            </a:r>
            <a:endParaRPr lang="en-US" sz="2800" dirty="0">
              <a:solidFill>
                <a:schemeClr val="bg1"/>
              </a:solidFill>
              <a:latin typeface="Calibri" pitchFamily="34" charset="0"/>
              <a:cs typeface="Calibri" pitchFamily="34" charset="0"/>
            </a:endParaRPr>
          </a:p>
        </p:txBody>
      </p:sp>
      <p:sp>
        <p:nvSpPr>
          <p:cNvPr id="5" name="TextBox 4"/>
          <p:cNvSpPr txBox="1"/>
          <p:nvPr/>
        </p:nvSpPr>
        <p:spPr>
          <a:xfrm>
            <a:off x="5345234" y="1885950"/>
            <a:ext cx="3234604" cy="492443"/>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200" dirty="0">
                <a:solidFill>
                  <a:schemeClr val="bg1"/>
                </a:solidFill>
                <a:latin typeface="Calibri" pitchFamily="34" charset="0"/>
                <a:cs typeface="Calibri" pitchFamily="34" charset="0"/>
              </a:rPr>
              <a:t>Corticospinal tract</a:t>
            </a:r>
            <a:endParaRPr lang="en-US" sz="2800" dirty="0">
              <a:solidFill>
                <a:schemeClr val="bg1"/>
              </a:solidFill>
              <a:latin typeface="Calibri" pitchFamily="34" charset="0"/>
              <a:cs typeface="Calibri" pitchFamily="34" charset="0"/>
            </a:endParaRPr>
          </a:p>
        </p:txBody>
      </p:sp>
      <p:cxnSp>
        <p:nvCxnSpPr>
          <p:cNvPr id="6" name="Straight Arrow Connector 5"/>
          <p:cNvCxnSpPr/>
          <p:nvPr/>
        </p:nvCxnSpPr>
        <p:spPr bwMode="auto">
          <a:xfrm>
            <a:off x="2743200" y="1885950"/>
            <a:ext cx="1828800" cy="80295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7" name="Straight Arrow Connector 6"/>
          <p:cNvCxnSpPr>
            <a:cxnSpLocks/>
          </p:cNvCxnSpPr>
          <p:nvPr/>
        </p:nvCxnSpPr>
        <p:spPr bwMode="auto">
          <a:xfrm flipV="1">
            <a:off x="3737652" y="2955607"/>
            <a:ext cx="774959" cy="41910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8" name="Straight Arrow Connector 7"/>
          <p:cNvCxnSpPr/>
          <p:nvPr/>
        </p:nvCxnSpPr>
        <p:spPr bwMode="auto">
          <a:xfrm flipH="1">
            <a:off x="4724400" y="2389823"/>
            <a:ext cx="784860" cy="41910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238616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C51FFF-A719-479E-8ECE-79B44CD522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Tree>
    <p:extLst>
      <p:ext uri="{BB962C8B-B14F-4D97-AF65-F5344CB8AC3E}">
        <p14:creationId xmlns:p14="http://schemas.microsoft.com/office/powerpoint/2010/main" val="180628211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33BAF0-3320-4725-B781-8FF7437BBA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8691" y="1200150"/>
            <a:ext cx="2866617" cy="3394075"/>
          </a:xfrm>
          <a:prstGeom prst="rect">
            <a:avLst/>
          </a:prstGeom>
        </p:spPr>
      </p:pic>
    </p:spTree>
    <p:extLst>
      <p:ext uri="{BB962C8B-B14F-4D97-AF65-F5344CB8AC3E}">
        <p14:creationId xmlns:p14="http://schemas.microsoft.com/office/powerpoint/2010/main" val="290611570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2BD10B-394A-437B-8305-AC95E821C8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Tree>
    <p:extLst>
      <p:ext uri="{BB962C8B-B14F-4D97-AF65-F5344CB8AC3E}">
        <p14:creationId xmlns:p14="http://schemas.microsoft.com/office/powerpoint/2010/main" val="286808321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CC8485-7E85-45F9-8A25-F22423E78E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Tree>
    <p:extLst>
      <p:ext uri="{BB962C8B-B14F-4D97-AF65-F5344CB8AC3E}">
        <p14:creationId xmlns:p14="http://schemas.microsoft.com/office/powerpoint/2010/main" val="12920386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8480"/>
            <a:ext cx="3857659"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Dandy-Walker </a:t>
            </a:r>
          </a:p>
          <a:p>
            <a:pPr algn="ctr">
              <a:defRPr/>
            </a:pPr>
            <a:r>
              <a:rPr lang="en-US" sz="4800" dirty="0">
                <a:solidFill>
                  <a:srgbClr val="FFC000"/>
                </a:solidFill>
                <a:latin typeface="Calibri" pitchFamily="34" charset="0"/>
                <a:cs typeface="Calibri" pitchFamily="34" charset="0"/>
              </a:rPr>
              <a:t>Malformation</a:t>
            </a:r>
          </a:p>
        </p:txBody>
      </p:sp>
      <p:pic>
        <p:nvPicPr>
          <p:cNvPr id="4" name="Picture 2">
            <a:extLst>
              <a:ext uri="{FF2B5EF4-FFF2-40B4-BE49-F238E27FC236}">
                <a16:creationId xmlns:a16="http://schemas.microsoft.com/office/drawing/2014/main" id="{E1A124F2-8589-432F-AC9A-9FE62C64C6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88" t="17448" r="3125" b="2344"/>
          <a:stretch/>
        </p:blipFill>
        <p:spPr bwMode="auto">
          <a:xfrm>
            <a:off x="4343400" y="565150"/>
            <a:ext cx="4495800" cy="3911600"/>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Notched Right Arrow 6">
            <a:extLst>
              <a:ext uri="{FF2B5EF4-FFF2-40B4-BE49-F238E27FC236}">
                <a16:creationId xmlns:a16="http://schemas.microsoft.com/office/drawing/2014/main" id="{B98FF5BC-704E-4466-B2AE-3F717A1C1706}"/>
              </a:ext>
            </a:extLst>
          </p:cNvPr>
          <p:cNvSpPr/>
          <p:nvPr/>
        </p:nvSpPr>
        <p:spPr bwMode="auto">
          <a:xfrm rot="12352572">
            <a:off x="7788147" y="3484872"/>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4933623-490B-4617-8C3B-BDFA3E9EC286}"/>
              </a:ext>
            </a:extLst>
          </p:cNvPr>
          <p:cNvSpPr txBox="1"/>
          <p:nvPr/>
        </p:nvSpPr>
        <p:spPr>
          <a:xfrm>
            <a:off x="4201661" y="4391529"/>
            <a:ext cx="4757521"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Enlarged Posterior Fossa</a:t>
            </a:r>
            <a:endParaRPr lang="en-US" sz="2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441007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AAA7CB-02E5-4457-A31A-E9C21E34AF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sp>
        <p:nvSpPr>
          <p:cNvPr id="3" name="Oval 2"/>
          <p:cNvSpPr/>
          <p:nvPr/>
        </p:nvSpPr>
        <p:spPr bwMode="auto">
          <a:xfrm>
            <a:off x="4368800" y="2800350"/>
            <a:ext cx="457200" cy="533401"/>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TextBox 3"/>
          <p:cNvSpPr txBox="1"/>
          <p:nvPr/>
        </p:nvSpPr>
        <p:spPr>
          <a:xfrm>
            <a:off x="2602885" y="1276350"/>
            <a:ext cx="4159537" cy="984885"/>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200" dirty="0">
                <a:solidFill>
                  <a:schemeClr val="bg1"/>
                </a:solidFill>
                <a:latin typeface="Calibri" pitchFamily="34" charset="0"/>
                <a:cs typeface="Calibri" pitchFamily="34" charset="0"/>
              </a:rPr>
              <a:t>Decussation of Superior</a:t>
            </a:r>
          </a:p>
          <a:p>
            <a:pPr algn="ctr">
              <a:defRPr/>
            </a:pPr>
            <a:r>
              <a:rPr lang="en-US" sz="3200" dirty="0">
                <a:solidFill>
                  <a:schemeClr val="bg1"/>
                </a:solidFill>
                <a:latin typeface="Calibri" pitchFamily="34" charset="0"/>
                <a:cs typeface="Calibri" pitchFamily="34" charset="0"/>
              </a:rPr>
              <a:t>Cerebellar Peduncles</a:t>
            </a:r>
            <a:endParaRPr lang="en-US" sz="28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639965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0D89C41-37B6-4A6D-BB8D-909946ECA0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66" y="1200150"/>
            <a:ext cx="2871467" cy="3394075"/>
          </a:xfrm>
          <a:prstGeom prst="rect">
            <a:avLst/>
          </a:prstGeom>
        </p:spPr>
      </p:pic>
      <p:cxnSp>
        <p:nvCxnSpPr>
          <p:cNvPr id="3" name="Straight Arrow Connector 2"/>
          <p:cNvCxnSpPr/>
          <p:nvPr/>
        </p:nvCxnSpPr>
        <p:spPr bwMode="auto">
          <a:xfrm>
            <a:off x="4591384" y="2095500"/>
            <a:ext cx="0" cy="781050"/>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2" name="TextBox 1">
            <a:extLst>
              <a:ext uri="{FF2B5EF4-FFF2-40B4-BE49-F238E27FC236}">
                <a16:creationId xmlns:a16="http://schemas.microsoft.com/office/drawing/2014/main" id="{406D4F17-7DA9-AA65-4085-1380E5A496FF}"/>
              </a:ext>
            </a:extLst>
          </p:cNvPr>
          <p:cNvSpPr txBox="1"/>
          <p:nvPr/>
        </p:nvSpPr>
        <p:spPr>
          <a:xfrm>
            <a:off x="2602885" y="1276350"/>
            <a:ext cx="4159537" cy="984885"/>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200" dirty="0">
                <a:solidFill>
                  <a:schemeClr val="bg1"/>
                </a:solidFill>
                <a:latin typeface="Calibri" pitchFamily="34" charset="0"/>
                <a:cs typeface="Calibri" pitchFamily="34" charset="0"/>
              </a:rPr>
              <a:t>Decussation of Superior</a:t>
            </a:r>
          </a:p>
          <a:p>
            <a:pPr algn="ctr">
              <a:defRPr/>
            </a:pPr>
            <a:r>
              <a:rPr lang="en-US" sz="3200" dirty="0">
                <a:solidFill>
                  <a:schemeClr val="bg1"/>
                </a:solidFill>
                <a:latin typeface="Calibri" pitchFamily="34" charset="0"/>
                <a:cs typeface="Calibri" pitchFamily="34" charset="0"/>
              </a:rPr>
              <a:t>Cerebellar Peduncles</a:t>
            </a:r>
            <a:endParaRPr lang="en-US" sz="28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113746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E1FD6F-5B08-4A13-9A69-878EF7B81279}"/>
              </a:ext>
            </a:extLst>
          </p:cNvPr>
          <p:cNvPicPr>
            <a:picLocks noChangeAspect="1"/>
          </p:cNvPicPr>
          <p:nvPr/>
        </p:nvPicPr>
        <p:blipFill rotWithShape="1">
          <a:blip r:embed="rId3"/>
          <a:srcRect l="28243" t="24306" r="999" b="9694"/>
          <a:stretch/>
        </p:blipFill>
        <p:spPr>
          <a:xfrm>
            <a:off x="4100135" y="127887"/>
            <a:ext cx="4967665" cy="4633686"/>
          </a:xfrm>
          <a:prstGeom prst="rect">
            <a:avLst/>
          </a:prstGeom>
          <a:ln>
            <a:solidFill>
              <a:schemeClr val="accent3">
                <a:lumMod val="95000"/>
              </a:schemeClr>
            </a:solidFill>
          </a:ln>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000" t="16390" r="15833" b="3334"/>
          <a:stretch/>
        </p:blipFill>
        <p:spPr bwMode="auto">
          <a:xfrm>
            <a:off x="20329" y="133350"/>
            <a:ext cx="3992413" cy="4633686"/>
          </a:xfrm>
          <a:prstGeom prst="rect">
            <a:avLst/>
          </a:prstGeom>
          <a:noFill/>
          <a:ln w="9525">
            <a:solidFill>
              <a:schemeClr val="accent3">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328" y="4207575"/>
            <a:ext cx="891591"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6 m</a:t>
            </a:r>
          </a:p>
        </p:txBody>
      </p:sp>
      <p:pic>
        <p:nvPicPr>
          <p:cNvPr id="2050" name="Picture 2" descr="https://i.pinimg.com/originals/1d/4e/e4/1d4ee4e73039cb68b46096fb3921041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050" t="4568" r="25005" b="16725"/>
          <a:stretch/>
        </p:blipFill>
        <p:spPr bwMode="auto">
          <a:xfrm flipH="1">
            <a:off x="2743200" y="2051431"/>
            <a:ext cx="826006" cy="13282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8942A7-CF7A-4EF1-AE2F-3A368EDD08D3}"/>
              </a:ext>
            </a:extLst>
          </p:cNvPr>
          <p:cNvSpPr txBox="1"/>
          <p:nvPr/>
        </p:nvSpPr>
        <p:spPr>
          <a:xfrm>
            <a:off x="991692" y="4207575"/>
            <a:ext cx="2446824"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Molar tooth</a:t>
            </a:r>
            <a:endParaRPr lang="en-US" sz="3200" dirty="0">
              <a:solidFill>
                <a:schemeClr val="bg1"/>
              </a:solidFill>
              <a:latin typeface="Calibri" pitchFamily="34" charset="0"/>
              <a:cs typeface="Calibri" pitchFamily="34" charset="0"/>
            </a:endParaRPr>
          </a:p>
        </p:txBody>
      </p:sp>
      <p:sp>
        <p:nvSpPr>
          <p:cNvPr id="9" name="TextBox 8">
            <a:extLst>
              <a:ext uri="{FF2B5EF4-FFF2-40B4-BE49-F238E27FC236}">
                <a16:creationId xmlns:a16="http://schemas.microsoft.com/office/drawing/2014/main" id="{C64F8AB1-C8B1-406A-8E91-C66F66F35886}"/>
              </a:ext>
            </a:extLst>
          </p:cNvPr>
          <p:cNvSpPr txBox="1"/>
          <p:nvPr/>
        </p:nvSpPr>
        <p:spPr>
          <a:xfrm>
            <a:off x="2354383" y="133350"/>
            <a:ext cx="4750211"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Joubert Syndrome</a:t>
            </a:r>
          </a:p>
        </p:txBody>
      </p:sp>
      <p:sp>
        <p:nvSpPr>
          <p:cNvPr id="10" name="Notched Right Arrow 6">
            <a:extLst>
              <a:ext uri="{FF2B5EF4-FFF2-40B4-BE49-F238E27FC236}">
                <a16:creationId xmlns:a16="http://schemas.microsoft.com/office/drawing/2014/main" id="{8464F80C-EB1C-491B-9D61-A838E22E980E}"/>
              </a:ext>
            </a:extLst>
          </p:cNvPr>
          <p:cNvSpPr/>
          <p:nvPr/>
        </p:nvSpPr>
        <p:spPr bwMode="auto">
          <a:xfrm rot="9477308">
            <a:off x="7497821" y="1865733"/>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Freeform: Shape 1">
            <a:extLst>
              <a:ext uri="{FF2B5EF4-FFF2-40B4-BE49-F238E27FC236}">
                <a16:creationId xmlns:a16="http://schemas.microsoft.com/office/drawing/2014/main" id="{8CAE0A7C-CE09-454E-86A1-38A7864ECAAA}"/>
              </a:ext>
            </a:extLst>
          </p:cNvPr>
          <p:cNvSpPr/>
          <p:nvPr/>
        </p:nvSpPr>
        <p:spPr bwMode="auto">
          <a:xfrm>
            <a:off x="1687322" y="2152650"/>
            <a:ext cx="712522" cy="957263"/>
          </a:xfrm>
          <a:custGeom>
            <a:avLst/>
            <a:gdLst>
              <a:gd name="connsiteX0" fmla="*/ 108141 w 712522"/>
              <a:gd name="connsiteY0" fmla="*/ 92869 h 957263"/>
              <a:gd name="connsiteX1" fmla="*/ 89091 w 712522"/>
              <a:gd name="connsiteY1" fmla="*/ 102394 h 957263"/>
              <a:gd name="connsiteX2" fmla="*/ 79566 w 712522"/>
              <a:gd name="connsiteY2" fmla="*/ 104775 h 957263"/>
              <a:gd name="connsiteX3" fmla="*/ 53372 w 712522"/>
              <a:gd name="connsiteY3" fmla="*/ 114300 h 957263"/>
              <a:gd name="connsiteX4" fmla="*/ 43847 w 712522"/>
              <a:gd name="connsiteY4" fmla="*/ 119063 h 957263"/>
              <a:gd name="connsiteX5" fmla="*/ 24797 w 712522"/>
              <a:gd name="connsiteY5" fmla="*/ 140494 h 957263"/>
              <a:gd name="connsiteX6" fmla="*/ 17653 w 712522"/>
              <a:gd name="connsiteY6" fmla="*/ 147638 h 957263"/>
              <a:gd name="connsiteX7" fmla="*/ 12891 w 712522"/>
              <a:gd name="connsiteY7" fmla="*/ 164306 h 957263"/>
              <a:gd name="connsiteX8" fmla="*/ 10509 w 712522"/>
              <a:gd name="connsiteY8" fmla="*/ 180975 h 957263"/>
              <a:gd name="connsiteX9" fmla="*/ 5747 w 712522"/>
              <a:gd name="connsiteY9" fmla="*/ 235744 h 957263"/>
              <a:gd name="connsiteX10" fmla="*/ 3366 w 712522"/>
              <a:gd name="connsiteY10" fmla="*/ 245269 h 957263"/>
              <a:gd name="connsiteX11" fmla="*/ 3366 w 712522"/>
              <a:gd name="connsiteY11" fmla="*/ 342900 h 957263"/>
              <a:gd name="connsiteX12" fmla="*/ 8128 w 712522"/>
              <a:gd name="connsiteY12" fmla="*/ 357188 h 957263"/>
              <a:gd name="connsiteX13" fmla="*/ 10509 w 712522"/>
              <a:gd name="connsiteY13" fmla="*/ 366713 h 957263"/>
              <a:gd name="connsiteX14" fmla="*/ 12891 w 712522"/>
              <a:gd name="connsiteY14" fmla="*/ 373856 h 957263"/>
              <a:gd name="connsiteX15" fmla="*/ 22416 w 712522"/>
              <a:gd name="connsiteY15" fmla="*/ 388144 h 957263"/>
              <a:gd name="connsiteX16" fmla="*/ 27178 w 712522"/>
              <a:gd name="connsiteY16" fmla="*/ 407194 h 957263"/>
              <a:gd name="connsiteX17" fmla="*/ 29559 w 712522"/>
              <a:gd name="connsiteY17" fmla="*/ 416719 h 957263"/>
              <a:gd name="connsiteX18" fmla="*/ 31941 w 712522"/>
              <a:gd name="connsiteY18" fmla="*/ 433388 h 957263"/>
              <a:gd name="connsiteX19" fmla="*/ 34322 w 712522"/>
              <a:gd name="connsiteY19" fmla="*/ 445294 h 957263"/>
              <a:gd name="connsiteX20" fmla="*/ 36703 w 712522"/>
              <a:gd name="connsiteY20" fmla="*/ 464344 h 957263"/>
              <a:gd name="connsiteX21" fmla="*/ 48609 w 712522"/>
              <a:gd name="connsiteY21" fmla="*/ 540544 h 957263"/>
              <a:gd name="connsiteX22" fmla="*/ 46228 w 712522"/>
              <a:gd name="connsiteY22" fmla="*/ 595313 h 957263"/>
              <a:gd name="connsiteX23" fmla="*/ 43847 w 712522"/>
              <a:gd name="connsiteY23" fmla="*/ 602456 h 957263"/>
              <a:gd name="connsiteX24" fmla="*/ 41466 w 712522"/>
              <a:gd name="connsiteY24" fmla="*/ 611981 h 957263"/>
              <a:gd name="connsiteX25" fmla="*/ 36703 w 712522"/>
              <a:gd name="connsiteY25" fmla="*/ 626269 h 957263"/>
              <a:gd name="connsiteX26" fmla="*/ 31941 w 712522"/>
              <a:gd name="connsiteY26" fmla="*/ 645319 h 957263"/>
              <a:gd name="connsiteX27" fmla="*/ 29559 w 712522"/>
              <a:gd name="connsiteY27" fmla="*/ 709613 h 957263"/>
              <a:gd name="connsiteX28" fmla="*/ 27178 w 712522"/>
              <a:gd name="connsiteY28" fmla="*/ 716756 h 957263"/>
              <a:gd name="connsiteX29" fmla="*/ 22416 w 712522"/>
              <a:gd name="connsiteY29" fmla="*/ 723900 h 957263"/>
              <a:gd name="connsiteX30" fmla="*/ 20034 w 712522"/>
              <a:gd name="connsiteY30" fmla="*/ 733425 h 957263"/>
              <a:gd name="connsiteX31" fmla="*/ 17653 w 712522"/>
              <a:gd name="connsiteY31" fmla="*/ 740569 h 957263"/>
              <a:gd name="connsiteX32" fmla="*/ 15272 w 712522"/>
              <a:gd name="connsiteY32" fmla="*/ 754856 h 957263"/>
              <a:gd name="connsiteX33" fmla="*/ 17653 w 712522"/>
              <a:gd name="connsiteY33" fmla="*/ 788194 h 957263"/>
              <a:gd name="connsiteX34" fmla="*/ 22416 w 712522"/>
              <a:gd name="connsiteY34" fmla="*/ 802481 h 957263"/>
              <a:gd name="connsiteX35" fmla="*/ 27178 w 712522"/>
              <a:gd name="connsiteY35" fmla="*/ 816769 h 957263"/>
              <a:gd name="connsiteX36" fmla="*/ 29559 w 712522"/>
              <a:gd name="connsiteY36" fmla="*/ 823913 h 957263"/>
              <a:gd name="connsiteX37" fmla="*/ 31941 w 712522"/>
              <a:gd name="connsiteY37" fmla="*/ 833438 h 957263"/>
              <a:gd name="connsiteX38" fmla="*/ 34322 w 712522"/>
              <a:gd name="connsiteY38" fmla="*/ 840581 h 957263"/>
              <a:gd name="connsiteX39" fmla="*/ 39084 w 712522"/>
              <a:gd name="connsiteY39" fmla="*/ 859631 h 957263"/>
              <a:gd name="connsiteX40" fmla="*/ 48609 w 712522"/>
              <a:gd name="connsiteY40" fmla="*/ 876300 h 957263"/>
              <a:gd name="connsiteX41" fmla="*/ 53372 w 712522"/>
              <a:gd name="connsiteY41" fmla="*/ 892969 h 957263"/>
              <a:gd name="connsiteX42" fmla="*/ 58134 w 712522"/>
              <a:gd name="connsiteY42" fmla="*/ 900113 h 957263"/>
              <a:gd name="connsiteX43" fmla="*/ 60516 w 712522"/>
              <a:gd name="connsiteY43" fmla="*/ 907256 h 957263"/>
              <a:gd name="connsiteX44" fmla="*/ 62897 w 712522"/>
              <a:gd name="connsiteY44" fmla="*/ 916781 h 957263"/>
              <a:gd name="connsiteX45" fmla="*/ 79566 w 712522"/>
              <a:gd name="connsiteY45" fmla="*/ 938213 h 957263"/>
              <a:gd name="connsiteX46" fmla="*/ 93853 w 712522"/>
              <a:gd name="connsiteY46" fmla="*/ 947738 h 957263"/>
              <a:gd name="connsiteX47" fmla="*/ 115284 w 712522"/>
              <a:gd name="connsiteY47" fmla="*/ 954881 h 957263"/>
              <a:gd name="connsiteX48" fmla="*/ 122428 w 712522"/>
              <a:gd name="connsiteY48" fmla="*/ 957263 h 957263"/>
              <a:gd name="connsiteX49" fmla="*/ 155766 w 712522"/>
              <a:gd name="connsiteY49" fmla="*/ 954881 h 957263"/>
              <a:gd name="connsiteX50" fmla="*/ 162909 w 712522"/>
              <a:gd name="connsiteY50" fmla="*/ 952500 h 957263"/>
              <a:gd name="connsiteX51" fmla="*/ 170053 w 712522"/>
              <a:gd name="connsiteY51" fmla="*/ 942975 h 957263"/>
              <a:gd name="connsiteX52" fmla="*/ 177197 w 712522"/>
              <a:gd name="connsiteY52" fmla="*/ 938213 h 957263"/>
              <a:gd name="connsiteX53" fmla="*/ 189103 w 712522"/>
              <a:gd name="connsiteY53" fmla="*/ 923925 h 957263"/>
              <a:gd name="connsiteX54" fmla="*/ 193866 w 712522"/>
              <a:gd name="connsiteY54" fmla="*/ 909638 h 957263"/>
              <a:gd name="connsiteX55" fmla="*/ 196247 w 712522"/>
              <a:gd name="connsiteY55" fmla="*/ 871538 h 957263"/>
              <a:gd name="connsiteX56" fmla="*/ 198628 w 712522"/>
              <a:gd name="connsiteY56" fmla="*/ 862013 h 957263"/>
              <a:gd name="connsiteX57" fmla="*/ 201009 w 712522"/>
              <a:gd name="connsiteY57" fmla="*/ 847725 h 957263"/>
              <a:gd name="connsiteX58" fmla="*/ 203391 w 712522"/>
              <a:gd name="connsiteY58" fmla="*/ 840581 h 957263"/>
              <a:gd name="connsiteX59" fmla="*/ 208153 w 712522"/>
              <a:gd name="connsiteY59" fmla="*/ 823913 h 957263"/>
              <a:gd name="connsiteX60" fmla="*/ 212916 w 712522"/>
              <a:gd name="connsiteY60" fmla="*/ 814388 h 957263"/>
              <a:gd name="connsiteX61" fmla="*/ 215297 w 712522"/>
              <a:gd name="connsiteY61" fmla="*/ 802481 h 957263"/>
              <a:gd name="connsiteX62" fmla="*/ 220059 w 712522"/>
              <a:gd name="connsiteY62" fmla="*/ 788194 h 957263"/>
              <a:gd name="connsiteX63" fmla="*/ 222441 w 712522"/>
              <a:gd name="connsiteY63" fmla="*/ 781050 h 957263"/>
              <a:gd name="connsiteX64" fmla="*/ 224822 w 712522"/>
              <a:gd name="connsiteY64" fmla="*/ 769144 h 957263"/>
              <a:gd name="connsiteX65" fmla="*/ 227203 w 712522"/>
              <a:gd name="connsiteY65" fmla="*/ 750094 h 957263"/>
              <a:gd name="connsiteX66" fmla="*/ 229584 w 712522"/>
              <a:gd name="connsiteY66" fmla="*/ 742950 h 957263"/>
              <a:gd name="connsiteX67" fmla="*/ 231966 w 712522"/>
              <a:gd name="connsiteY67" fmla="*/ 733425 h 957263"/>
              <a:gd name="connsiteX68" fmla="*/ 241491 w 712522"/>
              <a:gd name="connsiteY68" fmla="*/ 709613 h 957263"/>
              <a:gd name="connsiteX69" fmla="*/ 243872 w 712522"/>
              <a:gd name="connsiteY69" fmla="*/ 700088 h 957263"/>
              <a:gd name="connsiteX70" fmla="*/ 246253 w 712522"/>
              <a:gd name="connsiteY70" fmla="*/ 692944 h 957263"/>
              <a:gd name="connsiteX71" fmla="*/ 251016 w 712522"/>
              <a:gd name="connsiteY71" fmla="*/ 673894 h 957263"/>
              <a:gd name="connsiteX72" fmla="*/ 262922 w 712522"/>
              <a:gd name="connsiteY72" fmla="*/ 654844 h 957263"/>
              <a:gd name="connsiteX73" fmla="*/ 270066 w 712522"/>
              <a:gd name="connsiteY73" fmla="*/ 638175 h 957263"/>
              <a:gd name="connsiteX74" fmla="*/ 277209 w 712522"/>
              <a:gd name="connsiteY74" fmla="*/ 633413 h 957263"/>
              <a:gd name="connsiteX75" fmla="*/ 284353 w 712522"/>
              <a:gd name="connsiteY75" fmla="*/ 626269 h 957263"/>
              <a:gd name="connsiteX76" fmla="*/ 293878 w 712522"/>
              <a:gd name="connsiteY76" fmla="*/ 611981 h 957263"/>
              <a:gd name="connsiteX77" fmla="*/ 301022 w 712522"/>
              <a:gd name="connsiteY77" fmla="*/ 604838 h 957263"/>
              <a:gd name="connsiteX78" fmla="*/ 305784 w 712522"/>
              <a:gd name="connsiteY78" fmla="*/ 597694 h 957263"/>
              <a:gd name="connsiteX79" fmla="*/ 312928 w 712522"/>
              <a:gd name="connsiteY79" fmla="*/ 592931 h 957263"/>
              <a:gd name="connsiteX80" fmla="*/ 327216 w 712522"/>
              <a:gd name="connsiteY80" fmla="*/ 581025 h 957263"/>
              <a:gd name="connsiteX81" fmla="*/ 339122 w 712522"/>
              <a:gd name="connsiteY81" fmla="*/ 569119 h 957263"/>
              <a:gd name="connsiteX82" fmla="*/ 353409 w 712522"/>
              <a:gd name="connsiteY82" fmla="*/ 564356 h 957263"/>
              <a:gd name="connsiteX83" fmla="*/ 365316 w 712522"/>
              <a:gd name="connsiteY83" fmla="*/ 566738 h 957263"/>
              <a:gd name="connsiteX84" fmla="*/ 370078 w 712522"/>
              <a:gd name="connsiteY84" fmla="*/ 573881 h 957263"/>
              <a:gd name="connsiteX85" fmla="*/ 377222 w 712522"/>
              <a:gd name="connsiteY85" fmla="*/ 578644 h 957263"/>
              <a:gd name="connsiteX86" fmla="*/ 381984 w 712522"/>
              <a:gd name="connsiteY86" fmla="*/ 585788 h 957263"/>
              <a:gd name="connsiteX87" fmla="*/ 389128 w 712522"/>
              <a:gd name="connsiteY87" fmla="*/ 590550 h 957263"/>
              <a:gd name="connsiteX88" fmla="*/ 393891 w 712522"/>
              <a:gd name="connsiteY88" fmla="*/ 600075 h 957263"/>
              <a:gd name="connsiteX89" fmla="*/ 403416 w 712522"/>
              <a:gd name="connsiteY89" fmla="*/ 604838 h 957263"/>
              <a:gd name="connsiteX90" fmla="*/ 410559 w 712522"/>
              <a:gd name="connsiteY90" fmla="*/ 609600 h 957263"/>
              <a:gd name="connsiteX91" fmla="*/ 415322 w 712522"/>
              <a:gd name="connsiteY91" fmla="*/ 616744 h 957263"/>
              <a:gd name="connsiteX92" fmla="*/ 429609 w 712522"/>
              <a:gd name="connsiteY92" fmla="*/ 631031 h 957263"/>
              <a:gd name="connsiteX93" fmla="*/ 436753 w 712522"/>
              <a:gd name="connsiteY93" fmla="*/ 638175 h 957263"/>
              <a:gd name="connsiteX94" fmla="*/ 441516 w 712522"/>
              <a:gd name="connsiteY94" fmla="*/ 645319 h 957263"/>
              <a:gd name="connsiteX95" fmla="*/ 443897 w 712522"/>
              <a:gd name="connsiteY95" fmla="*/ 652463 h 957263"/>
              <a:gd name="connsiteX96" fmla="*/ 453422 w 712522"/>
              <a:gd name="connsiteY96" fmla="*/ 666750 h 957263"/>
              <a:gd name="connsiteX97" fmla="*/ 458184 w 712522"/>
              <a:gd name="connsiteY97" fmla="*/ 678656 h 957263"/>
              <a:gd name="connsiteX98" fmla="*/ 462947 w 712522"/>
              <a:gd name="connsiteY98" fmla="*/ 688181 h 957263"/>
              <a:gd name="connsiteX99" fmla="*/ 465328 w 712522"/>
              <a:gd name="connsiteY99" fmla="*/ 695325 h 957263"/>
              <a:gd name="connsiteX100" fmla="*/ 470091 w 712522"/>
              <a:gd name="connsiteY100" fmla="*/ 704850 h 957263"/>
              <a:gd name="connsiteX101" fmla="*/ 474853 w 712522"/>
              <a:gd name="connsiteY101" fmla="*/ 723900 h 957263"/>
              <a:gd name="connsiteX102" fmla="*/ 481997 w 712522"/>
              <a:gd name="connsiteY102" fmla="*/ 809625 h 957263"/>
              <a:gd name="connsiteX103" fmla="*/ 484378 w 712522"/>
              <a:gd name="connsiteY103" fmla="*/ 816769 h 957263"/>
              <a:gd name="connsiteX104" fmla="*/ 491522 w 712522"/>
              <a:gd name="connsiteY104" fmla="*/ 838200 h 957263"/>
              <a:gd name="connsiteX105" fmla="*/ 498666 w 712522"/>
              <a:gd name="connsiteY105" fmla="*/ 857250 h 957263"/>
              <a:gd name="connsiteX106" fmla="*/ 503428 w 712522"/>
              <a:gd name="connsiteY106" fmla="*/ 871538 h 957263"/>
              <a:gd name="connsiteX107" fmla="*/ 505809 w 712522"/>
              <a:gd name="connsiteY107" fmla="*/ 878681 h 957263"/>
              <a:gd name="connsiteX108" fmla="*/ 512953 w 712522"/>
              <a:gd name="connsiteY108" fmla="*/ 892969 h 957263"/>
              <a:gd name="connsiteX109" fmla="*/ 520097 w 712522"/>
              <a:gd name="connsiteY109" fmla="*/ 897731 h 957263"/>
              <a:gd name="connsiteX110" fmla="*/ 522478 w 712522"/>
              <a:gd name="connsiteY110" fmla="*/ 904875 h 957263"/>
              <a:gd name="connsiteX111" fmla="*/ 529622 w 712522"/>
              <a:gd name="connsiteY111" fmla="*/ 907256 h 957263"/>
              <a:gd name="connsiteX112" fmla="*/ 598678 w 712522"/>
              <a:gd name="connsiteY112" fmla="*/ 902494 h 957263"/>
              <a:gd name="connsiteX113" fmla="*/ 615347 w 712522"/>
              <a:gd name="connsiteY113" fmla="*/ 892969 h 957263"/>
              <a:gd name="connsiteX114" fmla="*/ 632016 w 712522"/>
              <a:gd name="connsiteY114" fmla="*/ 881063 h 957263"/>
              <a:gd name="connsiteX115" fmla="*/ 643922 w 712522"/>
              <a:gd name="connsiteY115" fmla="*/ 864394 h 957263"/>
              <a:gd name="connsiteX116" fmla="*/ 651066 w 712522"/>
              <a:gd name="connsiteY116" fmla="*/ 857250 h 957263"/>
              <a:gd name="connsiteX117" fmla="*/ 655828 w 712522"/>
              <a:gd name="connsiteY117" fmla="*/ 842963 h 957263"/>
              <a:gd name="connsiteX118" fmla="*/ 658209 w 712522"/>
              <a:gd name="connsiteY118" fmla="*/ 835819 h 957263"/>
              <a:gd name="connsiteX119" fmla="*/ 665353 w 712522"/>
              <a:gd name="connsiteY119" fmla="*/ 828675 h 957263"/>
              <a:gd name="connsiteX120" fmla="*/ 670116 w 712522"/>
              <a:gd name="connsiteY120" fmla="*/ 764381 h 957263"/>
              <a:gd name="connsiteX121" fmla="*/ 674878 w 712522"/>
              <a:gd name="connsiteY121" fmla="*/ 757238 h 957263"/>
              <a:gd name="connsiteX122" fmla="*/ 679641 w 712522"/>
              <a:gd name="connsiteY122" fmla="*/ 740569 h 957263"/>
              <a:gd name="connsiteX123" fmla="*/ 689166 w 712522"/>
              <a:gd name="connsiteY123" fmla="*/ 726281 h 957263"/>
              <a:gd name="connsiteX124" fmla="*/ 686784 w 712522"/>
              <a:gd name="connsiteY124" fmla="*/ 554831 h 957263"/>
              <a:gd name="connsiteX125" fmla="*/ 684403 w 712522"/>
              <a:gd name="connsiteY125" fmla="*/ 540544 h 957263"/>
              <a:gd name="connsiteX126" fmla="*/ 679641 w 712522"/>
              <a:gd name="connsiteY126" fmla="*/ 483394 h 957263"/>
              <a:gd name="connsiteX127" fmla="*/ 682022 w 712522"/>
              <a:gd name="connsiteY127" fmla="*/ 376238 h 957263"/>
              <a:gd name="connsiteX128" fmla="*/ 686784 w 712522"/>
              <a:gd name="connsiteY128" fmla="*/ 369094 h 957263"/>
              <a:gd name="connsiteX129" fmla="*/ 693928 w 712522"/>
              <a:gd name="connsiteY129" fmla="*/ 347663 h 957263"/>
              <a:gd name="connsiteX130" fmla="*/ 698691 w 712522"/>
              <a:gd name="connsiteY130" fmla="*/ 330994 h 957263"/>
              <a:gd name="connsiteX131" fmla="*/ 701072 w 712522"/>
              <a:gd name="connsiteY131" fmla="*/ 319088 h 957263"/>
              <a:gd name="connsiteX132" fmla="*/ 703453 w 712522"/>
              <a:gd name="connsiteY132" fmla="*/ 309563 h 957263"/>
              <a:gd name="connsiteX133" fmla="*/ 708216 w 712522"/>
              <a:gd name="connsiteY133" fmla="*/ 290513 h 957263"/>
              <a:gd name="connsiteX134" fmla="*/ 705834 w 712522"/>
              <a:gd name="connsiteY134" fmla="*/ 171450 h 957263"/>
              <a:gd name="connsiteX135" fmla="*/ 698691 w 712522"/>
              <a:gd name="connsiteY135" fmla="*/ 157163 h 957263"/>
              <a:gd name="connsiteX136" fmla="*/ 696309 w 712522"/>
              <a:gd name="connsiteY136" fmla="*/ 150019 h 957263"/>
              <a:gd name="connsiteX137" fmla="*/ 691547 w 712522"/>
              <a:gd name="connsiteY137" fmla="*/ 142875 h 957263"/>
              <a:gd name="connsiteX138" fmla="*/ 686784 w 712522"/>
              <a:gd name="connsiteY138" fmla="*/ 133350 h 957263"/>
              <a:gd name="connsiteX139" fmla="*/ 682022 w 712522"/>
              <a:gd name="connsiteY139" fmla="*/ 126206 h 957263"/>
              <a:gd name="connsiteX140" fmla="*/ 672497 w 712522"/>
              <a:gd name="connsiteY140" fmla="*/ 104775 h 957263"/>
              <a:gd name="connsiteX141" fmla="*/ 667734 w 712522"/>
              <a:gd name="connsiteY141" fmla="*/ 95250 h 957263"/>
              <a:gd name="connsiteX142" fmla="*/ 660591 w 712522"/>
              <a:gd name="connsiteY142" fmla="*/ 90488 h 957263"/>
              <a:gd name="connsiteX143" fmla="*/ 643922 w 712522"/>
              <a:gd name="connsiteY143" fmla="*/ 69056 h 957263"/>
              <a:gd name="connsiteX144" fmla="*/ 639159 w 712522"/>
              <a:gd name="connsiteY144" fmla="*/ 61913 h 957263"/>
              <a:gd name="connsiteX145" fmla="*/ 624872 w 712522"/>
              <a:gd name="connsiteY145" fmla="*/ 50006 h 957263"/>
              <a:gd name="connsiteX146" fmla="*/ 615347 w 712522"/>
              <a:gd name="connsiteY146" fmla="*/ 40481 h 957263"/>
              <a:gd name="connsiteX147" fmla="*/ 610584 w 712522"/>
              <a:gd name="connsiteY147" fmla="*/ 33338 h 957263"/>
              <a:gd name="connsiteX148" fmla="*/ 596297 w 712522"/>
              <a:gd name="connsiteY148" fmla="*/ 23813 h 957263"/>
              <a:gd name="connsiteX149" fmla="*/ 582009 w 712522"/>
              <a:gd name="connsiteY149" fmla="*/ 16669 h 957263"/>
              <a:gd name="connsiteX150" fmla="*/ 565341 w 712522"/>
              <a:gd name="connsiteY150" fmla="*/ 9525 h 957263"/>
              <a:gd name="connsiteX151" fmla="*/ 551053 w 712522"/>
              <a:gd name="connsiteY151" fmla="*/ 4763 h 957263"/>
              <a:gd name="connsiteX152" fmla="*/ 529622 w 712522"/>
              <a:gd name="connsiteY152" fmla="*/ 0 h 957263"/>
              <a:gd name="connsiteX153" fmla="*/ 420084 w 712522"/>
              <a:gd name="connsiteY153" fmla="*/ 2381 h 957263"/>
              <a:gd name="connsiteX154" fmla="*/ 412941 w 712522"/>
              <a:gd name="connsiteY154" fmla="*/ 7144 h 957263"/>
              <a:gd name="connsiteX155" fmla="*/ 403416 w 712522"/>
              <a:gd name="connsiteY155" fmla="*/ 9525 h 957263"/>
              <a:gd name="connsiteX156" fmla="*/ 389128 w 712522"/>
              <a:gd name="connsiteY156" fmla="*/ 19050 h 957263"/>
              <a:gd name="connsiteX157" fmla="*/ 374841 w 712522"/>
              <a:gd name="connsiteY157" fmla="*/ 23813 h 957263"/>
              <a:gd name="connsiteX158" fmla="*/ 358172 w 712522"/>
              <a:gd name="connsiteY158" fmla="*/ 28575 h 957263"/>
              <a:gd name="connsiteX159" fmla="*/ 286734 w 712522"/>
              <a:gd name="connsiteY159" fmla="*/ 30956 h 957263"/>
              <a:gd name="connsiteX160" fmla="*/ 234347 w 712522"/>
              <a:gd name="connsiteY160" fmla="*/ 33338 h 957263"/>
              <a:gd name="connsiteX161" fmla="*/ 224822 w 712522"/>
              <a:gd name="connsiteY161" fmla="*/ 35719 h 957263"/>
              <a:gd name="connsiteX162" fmla="*/ 201009 w 712522"/>
              <a:gd name="connsiteY162" fmla="*/ 40481 h 957263"/>
              <a:gd name="connsiteX163" fmla="*/ 186722 w 712522"/>
              <a:gd name="connsiteY163" fmla="*/ 47625 h 957263"/>
              <a:gd name="connsiteX164" fmla="*/ 170053 w 712522"/>
              <a:gd name="connsiteY164" fmla="*/ 59531 h 957263"/>
              <a:gd name="connsiteX165" fmla="*/ 160528 w 712522"/>
              <a:gd name="connsiteY165" fmla="*/ 64294 h 957263"/>
              <a:gd name="connsiteX166" fmla="*/ 146241 w 712522"/>
              <a:gd name="connsiteY166" fmla="*/ 69056 h 957263"/>
              <a:gd name="connsiteX167" fmla="*/ 139097 w 712522"/>
              <a:gd name="connsiteY167" fmla="*/ 71438 h 957263"/>
              <a:gd name="connsiteX168" fmla="*/ 131953 w 712522"/>
              <a:gd name="connsiteY168" fmla="*/ 76200 h 957263"/>
              <a:gd name="connsiteX169" fmla="*/ 115284 w 712522"/>
              <a:gd name="connsiteY169" fmla="*/ 80963 h 957263"/>
              <a:gd name="connsiteX170" fmla="*/ 108141 w 712522"/>
              <a:gd name="connsiteY170" fmla="*/ 92869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12522" h="957263">
                <a:moveTo>
                  <a:pt x="108141" y="92869"/>
                </a:moveTo>
                <a:cubicBezTo>
                  <a:pt x="103776" y="96441"/>
                  <a:pt x="110641" y="90079"/>
                  <a:pt x="89091" y="102394"/>
                </a:cubicBezTo>
                <a:cubicBezTo>
                  <a:pt x="86250" y="104018"/>
                  <a:pt x="82701" y="103835"/>
                  <a:pt x="79566" y="104775"/>
                </a:cubicBezTo>
                <a:cubicBezTo>
                  <a:pt x="71451" y="107210"/>
                  <a:pt x="61231" y="110807"/>
                  <a:pt x="53372" y="114300"/>
                </a:cubicBezTo>
                <a:cubicBezTo>
                  <a:pt x="50128" y="115742"/>
                  <a:pt x="46619" y="116845"/>
                  <a:pt x="43847" y="119063"/>
                </a:cubicBezTo>
                <a:cubicBezTo>
                  <a:pt x="20684" y="137593"/>
                  <a:pt x="36206" y="126803"/>
                  <a:pt x="24797" y="140494"/>
                </a:cubicBezTo>
                <a:cubicBezTo>
                  <a:pt x="22641" y="143081"/>
                  <a:pt x="20034" y="145257"/>
                  <a:pt x="17653" y="147638"/>
                </a:cubicBezTo>
                <a:cubicBezTo>
                  <a:pt x="15612" y="153761"/>
                  <a:pt x="14088" y="157725"/>
                  <a:pt x="12891" y="164306"/>
                </a:cubicBezTo>
                <a:cubicBezTo>
                  <a:pt x="11887" y="169828"/>
                  <a:pt x="11303" y="175419"/>
                  <a:pt x="10509" y="180975"/>
                </a:cubicBezTo>
                <a:cubicBezTo>
                  <a:pt x="9302" y="199079"/>
                  <a:pt x="8750" y="217724"/>
                  <a:pt x="5747" y="235744"/>
                </a:cubicBezTo>
                <a:cubicBezTo>
                  <a:pt x="5209" y="238972"/>
                  <a:pt x="4160" y="242094"/>
                  <a:pt x="3366" y="245269"/>
                </a:cubicBezTo>
                <a:cubicBezTo>
                  <a:pt x="-752" y="286435"/>
                  <a:pt x="-1478" y="283153"/>
                  <a:pt x="3366" y="342900"/>
                </a:cubicBezTo>
                <a:cubicBezTo>
                  <a:pt x="3772" y="347904"/>
                  <a:pt x="6911" y="352318"/>
                  <a:pt x="8128" y="357188"/>
                </a:cubicBezTo>
                <a:cubicBezTo>
                  <a:pt x="8922" y="360363"/>
                  <a:pt x="9610" y="363566"/>
                  <a:pt x="10509" y="366713"/>
                </a:cubicBezTo>
                <a:cubicBezTo>
                  <a:pt x="11199" y="369126"/>
                  <a:pt x="11672" y="371662"/>
                  <a:pt x="12891" y="373856"/>
                </a:cubicBezTo>
                <a:cubicBezTo>
                  <a:pt x="15671" y="378860"/>
                  <a:pt x="22416" y="388144"/>
                  <a:pt x="22416" y="388144"/>
                </a:cubicBezTo>
                <a:cubicBezTo>
                  <a:pt x="26671" y="400910"/>
                  <a:pt x="23347" y="389953"/>
                  <a:pt x="27178" y="407194"/>
                </a:cubicBezTo>
                <a:cubicBezTo>
                  <a:pt x="27888" y="410389"/>
                  <a:pt x="28974" y="413499"/>
                  <a:pt x="29559" y="416719"/>
                </a:cubicBezTo>
                <a:cubicBezTo>
                  <a:pt x="30563" y="422241"/>
                  <a:pt x="31018" y="427852"/>
                  <a:pt x="31941" y="433388"/>
                </a:cubicBezTo>
                <a:cubicBezTo>
                  <a:pt x="32606" y="437380"/>
                  <a:pt x="33707" y="441294"/>
                  <a:pt x="34322" y="445294"/>
                </a:cubicBezTo>
                <a:cubicBezTo>
                  <a:pt x="35295" y="451619"/>
                  <a:pt x="35829" y="458005"/>
                  <a:pt x="36703" y="464344"/>
                </a:cubicBezTo>
                <a:cubicBezTo>
                  <a:pt x="43901" y="516526"/>
                  <a:pt x="41469" y="501267"/>
                  <a:pt x="48609" y="540544"/>
                </a:cubicBezTo>
                <a:cubicBezTo>
                  <a:pt x="47815" y="558800"/>
                  <a:pt x="47629" y="577093"/>
                  <a:pt x="46228" y="595313"/>
                </a:cubicBezTo>
                <a:cubicBezTo>
                  <a:pt x="46036" y="597815"/>
                  <a:pt x="44536" y="600043"/>
                  <a:pt x="43847" y="602456"/>
                </a:cubicBezTo>
                <a:cubicBezTo>
                  <a:pt x="42948" y="605603"/>
                  <a:pt x="42406" y="608846"/>
                  <a:pt x="41466" y="611981"/>
                </a:cubicBezTo>
                <a:cubicBezTo>
                  <a:pt x="40023" y="616790"/>
                  <a:pt x="37920" y="621399"/>
                  <a:pt x="36703" y="626269"/>
                </a:cubicBezTo>
                <a:lnTo>
                  <a:pt x="31941" y="645319"/>
                </a:lnTo>
                <a:cubicBezTo>
                  <a:pt x="31147" y="666750"/>
                  <a:pt x="30986" y="688214"/>
                  <a:pt x="29559" y="709613"/>
                </a:cubicBezTo>
                <a:cubicBezTo>
                  <a:pt x="29392" y="712117"/>
                  <a:pt x="28300" y="714511"/>
                  <a:pt x="27178" y="716756"/>
                </a:cubicBezTo>
                <a:cubicBezTo>
                  <a:pt x="25898" y="719316"/>
                  <a:pt x="24003" y="721519"/>
                  <a:pt x="22416" y="723900"/>
                </a:cubicBezTo>
                <a:cubicBezTo>
                  <a:pt x="21622" y="727075"/>
                  <a:pt x="20933" y="730278"/>
                  <a:pt x="20034" y="733425"/>
                </a:cubicBezTo>
                <a:cubicBezTo>
                  <a:pt x="19344" y="735839"/>
                  <a:pt x="18197" y="738119"/>
                  <a:pt x="17653" y="740569"/>
                </a:cubicBezTo>
                <a:cubicBezTo>
                  <a:pt x="16606" y="745282"/>
                  <a:pt x="16066" y="750094"/>
                  <a:pt x="15272" y="754856"/>
                </a:cubicBezTo>
                <a:cubicBezTo>
                  <a:pt x="16066" y="765969"/>
                  <a:pt x="16000" y="777176"/>
                  <a:pt x="17653" y="788194"/>
                </a:cubicBezTo>
                <a:cubicBezTo>
                  <a:pt x="18398" y="793158"/>
                  <a:pt x="20828" y="797719"/>
                  <a:pt x="22416" y="802481"/>
                </a:cubicBezTo>
                <a:lnTo>
                  <a:pt x="27178" y="816769"/>
                </a:lnTo>
                <a:cubicBezTo>
                  <a:pt x="27972" y="819150"/>
                  <a:pt x="28950" y="821478"/>
                  <a:pt x="29559" y="823913"/>
                </a:cubicBezTo>
                <a:cubicBezTo>
                  <a:pt x="30353" y="827088"/>
                  <a:pt x="31042" y="830291"/>
                  <a:pt x="31941" y="833438"/>
                </a:cubicBezTo>
                <a:cubicBezTo>
                  <a:pt x="32631" y="835851"/>
                  <a:pt x="33713" y="838146"/>
                  <a:pt x="34322" y="840581"/>
                </a:cubicBezTo>
                <a:cubicBezTo>
                  <a:pt x="35680" y="846015"/>
                  <a:pt x="36362" y="854188"/>
                  <a:pt x="39084" y="859631"/>
                </a:cubicBezTo>
                <a:cubicBezTo>
                  <a:pt x="45996" y="873453"/>
                  <a:pt x="42345" y="859595"/>
                  <a:pt x="48609" y="876300"/>
                </a:cubicBezTo>
                <a:cubicBezTo>
                  <a:pt x="50895" y="882395"/>
                  <a:pt x="50497" y="887218"/>
                  <a:pt x="53372" y="892969"/>
                </a:cubicBezTo>
                <a:cubicBezTo>
                  <a:pt x="54652" y="895529"/>
                  <a:pt x="56854" y="897553"/>
                  <a:pt x="58134" y="900113"/>
                </a:cubicBezTo>
                <a:cubicBezTo>
                  <a:pt x="59257" y="902358"/>
                  <a:pt x="59826" y="904843"/>
                  <a:pt x="60516" y="907256"/>
                </a:cubicBezTo>
                <a:cubicBezTo>
                  <a:pt x="61415" y="910403"/>
                  <a:pt x="61433" y="913854"/>
                  <a:pt x="62897" y="916781"/>
                </a:cubicBezTo>
                <a:cubicBezTo>
                  <a:pt x="66171" y="923330"/>
                  <a:pt x="73151" y="933224"/>
                  <a:pt x="79566" y="938213"/>
                </a:cubicBezTo>
                <a:cubicBezTo>
                  <a:pt x="84084" y="941727"/>
                  <a:pt x="88423" y="945928"/>
                  <a:pt x="93853" y="947738"/>
                </a:cubicBezTo>
                <a:lnTo>
                  <a:pt x="115284" y="954881"/>
                </a:lnTo>
                <a:lnTo>
                  <a:pt x="122428" y="957263"/>
                </a:lnTo>
                <a:cubicBezTo>
                  <a:pt x="133541" y="956469"/>
                  <a:pt x="144701" y="956183"/>
                  <a:pt x="155766" y="954881"/>
                </a:cubicBezTo>
                <a:cubicBezTo>
                  <a:pt x="158259" y="954588"/>
                  <a:pt x="160981" y="954107"/>
                  <a:pt x="162909" y="952500"/>
                </a:cubicBezTo>
                <a:cubicBezTo>
                  <a:pt x="165958" y="949959"/>
                  <a:pt x="167247" y="945781"/>
                  <a:pt x="170053" y="942975"/>
                </a:cubicBezTo>
                <a:cubicBezTo>
                  <a:pt x="172077" y="940951"/>
                  <a:pt x="174998" y="940045"/>
                  <a:pt x="177197" y="938213"/>
                </a:cubicBezTo>
                <a:cubicBezTo>
                  <a:pt x="181157" y="934913"/>
                  <a:pt x="186899" y="928885"/>
                  <a:pt x="189103" y="923925"/>
                </a:cubicBezTo>
                <a:cubicBezTo>
                  <a:pt x="191142" y="919338"/>
                  <a:pt x="193866" y="909638"/>
                  <a:pt x="193866" y="909638"/>
                </a:cubicBezTo>
                <a:cubicBezTo>
                  <a:pt x="194660" y="896938"/>
                  <a:pt x="194981" y="884200"/>
                  <a:pt x="196247" y="871538"/>
                </a:cubicBezTo>
                <a:cubicBezTo>
                  <a:pt x="196573" y="868282"/>
                  <a:pt x="197986" y="865222"/>
                  <a:pt x="198628" y="862013"/>
                </a:cubicBezTo>
                <a:cubicBezTo>
                  <a:pt x="199575" y="857278"/>
                  <a:pt x="199962" y="852438"/>
                  <a:pt x="201009" y="847725"/>
                </a:cubicBezTo>
                <a:cubicBezTo>
                  <a:pt x="201554" y="845275"/>
                  <a:pt x="202701" y="842995"/>
                  <a:pt x="203391" y="840581"/>
                </a:cubicBezTo>
                <a:cubicBezTo>
                  <a:pt x="205118" y="834538"/>
                  <a:pt x="205706" y="829623"/>
                  <a:pt x="208153" y="823913"/>
                </a:cubicBezTo>
                <a:cubicBezTo>
                  <a:pt x="209551" y="820650"/>
                  <a:pt x="211328" y="817563"/>
                  <a:pt x="212916" y="814388"/>
                </a:cubicBezTo>
                <a:cubicBezTo>
                  <a:pt x="213710" y="810419"/>
                  <a:pt x="214232" y="806386"/>
                  <a:pt x="215297" y="802481"/>
                </a:cubicBezTo>
                <a:cubicBezTo>
                  <a:pt x="216618" y="797638"/>
                  <a:pt x="218472" y="792956"/>
                  <a:pt x="220059" y="788194"/>
                </a:cubicBezTo>
                <a:cubicBezTo>
                  <a:pt x="220853" y="785813"/>
                  <a:pt x="221949" y="783511"/>
                  <a:pt x="222441" y="781050"/>
                </a:cubicBezTo>
                <a:cubicBezTo>
                  <a:pt x="223235" y="777081"/>
                  <a:pt x="224207" y="773144"/>
                  <a:pt x="224822" y="769144"/>
                </a:cubicBezTo>
                <a:cubicBezTo>
                  <a:pt x="225795" y="762819"/>
                  <a:pt x="226058" y="756390"/>
                  <a:pt x="227203" y="750094"/>
                </a:cubicBezTo>
                <a:cubicBezTo>
                  <a:pt x="227652" y="747624"/>
                  <a:pt x="228894" y="745364"/>
                  <a:pt x="229584" y="742950"/>
                </a:cubicBezTo>
                <a:cubicBezTo>
                  <a:pt x="230483" y="739803"/>
                  <a:pt x="230817" y="736489"/>
                  <a:pt x="231966" y="733425"/>
                </a:cubicBezTo>
                <a:cubicBezTo>
                  <a:pt x="239351" y="713734"/>
                  <a:pt x="235071" y="735295"/>
                  <a:pt x="241491" y="709613"/>
                </a:cubicBezTo>
                <a:cubicBezTo>
                  <a:pt x="242285" y="706438"/>
                  <a:pt x="242973" y="703235"/>
                  <a:pt x="243872" y="700088"/>
                </a:cubicBezTo>
                <a:cubicBezTo>
                  <a:pt x="244562" y="697674"/>
                  <a:pt x="245644" y="695379"/>
                  <a:pt x="246253" y="692944"/>
                </a:cubicBezTo>
                <a:cubicBezTo>
                  <a:pt x="247613" y="687502"/>
                  <a:pt x="248292" y="679342"/>
                  <a:pt x="251016" y="673894"/>
                </a:cubicBezTo>
                <a:cubicBezTo>
                  <a:pt x="253891" y="668143"/>
                  <a:pt x="259141" y="660515"/>
                  <a:pt x="262922" y="654844"/>
                </a:cubicBezTo>
                <a:cubicBezTo>
                  <a:pt x="264577" y="649879"/>
                  <a:pt x="266795" y="642100"/>
                  <a:pt x="270066" y="638175"/>
                </a:cubicBezTo>
                <a:cubicBezTo>
                  <a:pt x="271898" y="635977"/>
                  <a:pt x="275011" y="635245"/>
                  <a:pt x="277209" y="633413"/>
                </a:cubicBezTo>
                <a:cubicBezTo>
                  <a:pt x="279796" y="631257"/>
                  <a:pt x="282285" y="628927"/>
                  <a:pt x="284353" y="626269"/>
                </a:cubicBezTo>
                <a:cubicBezTo>
                  <a:pt x="287867" y="621751"/>
                  <a:pt x="289830" y="616028"/>
                  <a:pt x="293878" y="611981"/>
                </a:cubicBezTo>
                <a:cubicBezTo>
                  <a:pt x="296259" y="609600"/>
                  <a:pt x="298866" y="607425"/>
                  <a:pt x="301022" y="604838"/>
                </a:cubicBezTo>
                <a:cubicBezTo>
                  <a:pt x="302854" y="602639"/>
                  <a:pt x="303760" y="599718"/>
                  <a:pt x="305784" y="597694"/>
                </a:cubicBezTo>
                <a:cubicBezTo>
                  <a:pt x="307808" y="595670"/>
                  <a:pt x="310547" y="594519"/>
                  <a:pt x="312928" y="592931"/>
                </a:cubicBezTo>
                <a:cubicBezTo>
                  <a:pt x="324535" y="575524"/>
                  <a:pt x="309085" y="596136"/>
                  <a:pt x="327216" y="581025"/>
                </a:cubicBezTo>
                <a:cubicBezTo>
                  <a:pt x="339010" y="571195"/>
                  <a:pt x="324152" y="575773"/>
                  <a:pt x="339122" y="569119"/>
                </a:cubicBezTo>
                <a:cubicBezTo>
                  <a:pt x="343709" y="567080"/>
                  <a:pt x="353409" y="564356"/>
                  <a:pt x="353409" y="564356"/>
                </a:cubicBezTo>
                <a:cubicBezTo>
                  <a:pt x="357378" y="565150"/>
                  <a:pt x="361802" y="564730"/>
                  <a:pt x="365316" y="566738"/>
                </a:cubicBezTo>
                <a:cubicBezTo>
                  <a:pt x="367801" y="568158"/>
                  <a:pt x="368055" y="571858"/>
                  <a:pt x="370078" y="573881"/>
                </a:cubicBezTo>
                <a:cubicBezTo>
                  <a:pt x="372102" y="575905"/>
                  <a:pt x="374841" y="577056"/>
                  <a:pt x="377222" y="578644"/>
                </a:cubicBezTo>
                <a:cubicBezTo>
                  <a:pt x="378809" y="581025"/>
                  <a:pt x="379960" y="583764"/>
                  <a:pt x="381984" y="585788"/>
                </a:cubicBezTo>
                <a:cubicBezTo>
                  <a:pt x="384008" y="587812"/>
                  <a:pt x="387296" y="588352"/>
                  <a:pt x="389128" y="590550"/>
                </a:cubicBezTo>
                <a:cubicBezTo>
                  <a:pt x="391401" y="593277"/>
                  <a:pt x="391381" y="597565"/>
                  <a:pt x="393891" y="600075"/>
                </a:cubicBezTo>
                <a:cubicBezTo>
                  <a:pt x="396401" y="602585"/>
                  <a:pt x="400334" y="603077"/>
                  <a:pt x="403416" y="604838"/>
                </a:cubicBezTo>
                <a:cubicBezTo>
                  <a:pt x="405901" y="606258"/>
                  <a:pt x="408178" y="608013"/>
                  <a:pt x="410559" y="609600"/>
                </a:cubicBezTo>
                <a:cubicBezTo>
                  <a:pt x="412147" y="611981"/>
                  <a:pt x="413421" y="614605"/>
                  <a:pt x="415322" y="616744"/>
                </a:cubicBezTo>
                <a:cubicBezTo>
                  <a:pt x="419796" y="621778"/>
                  <a:pt x="424847" y="626269"/>
                  <a:pt x="429609" y="631031"/>
                </a:cubicBezTo>
                <a:cubicBezTo>
                  <a:pt x="431990" y="633412"/>
                  <a:pt x="434885" y="635373"/>
                  <a:pt x="436753" y="638175"/>
                </a:cubicBezTo>
                <a:lnTo>
                  <a:pt x="441516" y="645319"/>
                </a:lnTo>
                <a:cubicBezTo>
                  <a:pt x="442310" y="647700"/>
                  <a:pt x="442678" y="650269"/>
                  <a:pt x="443897" y="652463"/>
                </a:cubicBezTo>
                <a:cubicBezTo>
                  <a:pt x="446677" y="657466"/>
                  <a:pt x="451296" y="661436"/>
                  <a:pt x="453422" y="666750"/>
                </a:cubicBezTo>
                <a:cubicBezTo>
                  <a:pt x="455009" y="670719"/>
                  <a:pt x="456448" y="674750"/>
                  <a:pt x="458184" y="678656"/>
                </a:cubicBezTo>
                <a:cubicBezTo>
                  <a:pt x="459626" y="681900"/>
                  <a:pt x="461549" y="684918"/>
                  <a:pt x="462947" y="688181"/>
                </a:cubicBezTo>
                <a:cubicBezTo>
                  <a:pt x="463936" y="690488"/>
                  <a:pt x="464339" y="693018"/>
                  <a:pt x="465328" y="695325"/>
                </a:cubicBezTo>
                <a:cubicBezTo>
                  <a:pt x="466726" y="698588"/>
                  <a:pt x="468693" y="701587"/>
                  <a:pt x="470091" y="704850"/>
                </a:cubicBezTo>
                <a:cubicBezTo>
                  <a:pt x="472836" y="711255"/>
                  <a:pt x="473456" y="716915"/>
                  <a:pt x="474853" y="723900"/>
                </a:cubicBezTo>
                <a:cubicBezTo>
                  <a:pt x="475485" y="733373"/>
                  <a:pt x="476594" y="785307"/>
                  <a:pt x="481997" y="809625"/>
                </a:cubicBezTo>
                <a:cubicBezTo>
                  <a:pt x="482541" y="812075"/>
                  <a:pt x="483688" y="814355"/>
                  <a:pt x="484378" y="816769"/>
                </a:cubicBezTo>
                <a:cubicBezTo>
                  <a:pt x="489503" y="834709"/>
                  <a:pt x="483313" y="817681"/>
                  <a:pt x="491522" y="838200"/>
                </a:cubicBezTo>
                <a:cubicBezTo>
                  <a:pt x="497167" y="866429"/>
                  <a:pt x="489746" y="837180"/>
                  <a:pt x="498666" y="857250"/>
                </a:cubicBezTo>
                <a:cubicBezTo>
                  <a:pt x="500705" y="861838"/>
                  <a:pt x="501841" y="866775"/>
                  <a:pt x="503428" y="871538"/>
                </a:cubicBezTo>
                <a:lnTo>
                  <a:pt x="505809" y="878681"/>
                </a:lnTo>
                <a:cubicBezTo>
                  <a:pt x="507745" y="884489"/>
                  <a:pt x="508339" y="888355"/>
                  <a:pt x="512953" y="892969"/>
                </a:cubicBezTo>
                <a:cubicBezTo>
                  <a:pt x="514977" y="894993"/>
                  <a:pt x="517716" y="896144"/>
                  <a:pt x="520097" y="897731"/>
                </a:cubicBezTo>
                <a:cubicBezTo>
                  <a:pt x="520891" y="900112"/>
                  <a:pt x="520703" y="903100"/>
                  <a:pt x="522478" y="904875"/>
                </a:cubicBezTo>
                <a:cubicBezTo>
                  <a:pt x="524253" y="906650"/>
                  <a:pt x="527113" y="907334"/>
                  <a:pt x="529622" y="907256"/>
                </a:cubicBezTo>
                <a:cubicBezTo>
                  <a:pt x="552684" y="906535"/>
                  <a:pt x="575659" y="904081"/>
                  <a:pt x="598678" y="902494"/>
                </a:cubicBezTo>
                <a:cubicBezTo>
                  <a:pt x="616084" y="890889"/>
                  <a:pt x="594198" y="905054"/>
                  <a:pt x="615347" y="892969"/>
                </a:cubicBezTo>
                <a:cubicBezTo>
                  <a:pt x="619112" y="890818"/>
                  <a:pt x="629466" y="883249"/>
                  <a:pt x="632016" y="881063"/>
                </a:cubicBezTo>
                <a:cubicBezTo>
                  <a:pt x="645698" y="869335"/>
                  <a:pt x="633405" y="879117"/>
                  <a:pt x="643922" y="864394"/>
                </a:cubicBezTo>
                <a:cubicBezTo>
                  <a:pt x="645880" y="861654"/>
                  <a:pt x="648685" y="859631"/>
                  <a:pt x="651066" y="857250"/>
                </a:cubicBezTo>
                <a:lnTo>
                  <a:pt x="655828" y="842963"/>
                </a:lnTo>
                <a:cubicBezTo>
                  <a:pt x="656622" y="840582"/>
                  <a:pt x="656434" y="837594"/>
                  <a:pt x="658209" y="835819"/>
                </a:cubicBezTo>
                <a:lnTo>
                  <a:pt x="665353" y="828675"/>
                </a:lnTo>
                <a:cubicBezTo>
                  <a:pt x="673554" y="795869"/>
                  <a:pt x="659841" y="853425"/>
                  <a:pt x="670116" y="764381"/>
                </a:cubicBezTo>
                <a:cubicBezTo>
                  <a:pt x="670444" y="761538"/>
                  <a:pt x="673291" y="759619"/>
                  <a:pt x="674878" y="757238"/>
                </a:cubicBezTo>
                <a:cubicBezTo>
                  <a:pt x="675440" y="754991"/>
                  <a:pt x="678086" y="743368"/>
                  <a:pt x="679641" y="740569"/>
                </a:cubicBezTo>
                <a:cubicBezTo>
                  <a:pt x="682421" y="735565"/>
                  <a:pt x="689166" y="726281"/>
                  <a:pt x="689166" y="726281"/>
                </a:cubicBezTo>
                <a:cubicBezTo>
                  <a:pt x="707314" y="671836"/>
                  <a:pt x="704917" y="609215"/>
                  <a:pt x="686784" y="554831"/>
                </a:cubicBezTo>
                <a:cubicBezTo>
                  <a:pt x="685990" y="550069"/>
                  <a:pt x="684883" y="545348"/>
                  <a:pt x="684403" y="540544"/>
                </a:cubicBezTo>
                <a:cubicBezTo>
                  <a:pt x="682501" y="521523"/>
                  <a:pt x="679641" y="483394"/>
                  <a:pt x="679641" y="483394"/>
                </a:cubicBezTo>
                <a:cubicBezTo>
                  <a:pt x="680435" y="447675"/>
                  <a:pt x="679794" y="411896"/>
                  <a:pt x="682022" y="376238"/>
                </a:cubicBezTo>
                <a:cubicBezTo>
                  <a:pt x="682201" y="373382"/>
                  <a:pt x="685622" y="371709"/>
                  <a:pt x="686784" y="369094"/>
                </a:cubicBezTo>
                <a:cubicBezTo>
                  <a:pt x="686785" y="369092"/>
                  <a:pt x="692737" y="351236"/>
                  <a:pt x="693928" y="347663"/>
                </a:cubicBezTo>
                <a:cubicBezTo>
                  <a:pt x="696577" y="339715"/>
                  <a:pt x="696700" y="339954"/>
                  <a:pt x="698691" y="330994"/>
                </a:cubicBezTo>
                <a:cubicBezTo>
                  <a:pt x="699569" y="327043"/>
                  <a:pt x="700194" y="323039"/>
                  <a:pt x="701072" y="319088"/>
                </a:cubicBezTo>
                <a:cubicBezTo>
                  <a:pt x="701782" y="315893"/>
                  <a:pt x="702743" y="312758"/>
                  <a:pt x="703453" y="309563"/>
                </a:cubicBezTo>
                <a:cubicBezTo>
                  <a:pt x="707283" y="292325"/>
                  <a:pt x="703960" y="303275"/>
                  <a:pt x="708216" y="290513"/>
                </a:cubicBezTo>
                <a:cubicBezTo>
                  <a:pt x="711788" y="251220"/>
                  <a:pt x="716806" y="209848"/>
                  <a:pt x="705834" y="171450"/>
                </a:cubicBezTo>
                <a:cubicBezTo>
                  <a:pt x="701843" y="157482"/>
                  <a:pt x="705650" y="171079"/>
                  <a:pt x="698691" y="157163"/>
                </a:cubicBezTo>
                <a:cubicBezTo>
                  <a:pt x="697568" y="154918"/>
                  <a:pt x="697432" y="152264"/>
                  <a:pt x="696309" y="150019"/>
                </a:cubicBezTo>
                <a:cubicBezTo>
                  <a:pt x="695029" y="147459"/>
                  <a:pt x="692967" y="145360"/>
                  <a:pt x="691547" y="142875"/>
                </a:cubicBezTo>
                <a:cubicBezTo>
                  <a:pt x="689786" y="139793"/>
                  <a:pt x="688545" y="136432"/>
                  <a:pt x="686784" y="133350"/>
                </a:cubicBezTo>
                <a:cubicBezTo>
                  <a:pt x="685364" y="130865"/>
                  <a:pt x="683184" y="128821"/>
                  <a:pt x="682022" y="126206"/>
                </a:cubicBezTo>
                <a:cubicBezTo>
                  <a:pt x="661241" y="79449"/>
                  <a:pt x="688659" y="133059"/>
                  <a:pt x="672497" y="104775"/>
                </a:cubicBezTo>
                <a:cubicBezTo>
                  <a:pt x="670736" y="101693"/>
                  <a:pt x="670007" y="97977"/>
                  <a:pt x="667734" y="95250"/>
                </a:cubicBezTo>
                <a:cubicBezTo>
                  <a:pt x="665902" y="93052"/>
                  <a:pt x="662972" y="92075"/>
                  <a:pt x="660591" y="90488"/>
                </a:cubicBezTo>
                <a:cubicBezTo>
                  <a:pt x="636532" y="54398"/>
                  <a:pt x="662566" y="91426"/>
                  <a:pt x="643922" y="69056"/>
                </a:cubicBezTo>
                <a:cubicBezTo>
                  <a:pt x="642090" y="66858"/>
                  <a:pt x="640991" y="64111"/>
                  <a:pt x="639159" y="61913"/>
                </a:cubicBezTo>
                <a:cubicBezTo>
                  <a:pt x="633428" y="55035"/>
                  <a:pt x="631898" y="54690"/>
                  <a:pt x="624872" y="50006"/>
                </a:cubicBezTo>
                <a:cubicBezTo>
                  <a:pt x="619678" y="34423"/>
                  <a:pt x="626892" y="49716"/>
                  <a:pt x="615347" y="40481"/>
                </a:cubicBezTo>
                <a:cubicBezTo>
                  <a:pt x="613112" y="38693"/>
                  <a:pt x="612738" y="35222"/>
                  <a:pt x="610584" y="33338"/>
                </a:cubicBezTo>
                <a:cubicBezTo>
                  <a:pt x="606276" y="29569"/>
                  <a:pt x="601059" y="26988"/>
                  <a:pt x="596297" y="23813"/>
                </a:cubicBezTo>
                <a:cubicBezTo>
                  <a:pt x="587064" y="17657"/>
                  <a:pt x="591869" y="19955"/>
                  <a:pt x="582009" y="16669"/>
                </a:cubicBezTo>
                <a:cubicBezTo>
                  <a:pt x="570677" y="9113"/>
                  <a:pt x="579319" y="13718"/>
                  <a:pt x="565341" y="9525"/>
                </a:cubicBezTo>
                <a:cubicBezTo>
                  <a:pt x="560532" y="8083"/>
                  <a:pt x="555976" y="5748"/>
                  <a:pt x="551053" y="4763"/>
                </a:cubicBezTo>
                <a:cubicBezTo>
                  <a:pt x="535938" y="1739"/>
                  <a:pt x="543073" y="3363"/>
                  <a:pt x="529622" y="0"/>
                </a:cubicBezTo>
                <a:cubicBezTo>
                  <a:pt x="493109" y="794"/>
                  <a:pt x="456537" y="149"/>
                  <a:pt x="420084" y="2381"/>
                </a:cubicBezTo>
                <a:cubicBezTo>
                  <a:pt x="417228" y="2556"/>
                  <a:pt x="415571" y="6017"/>
                  <a:pt x="412941" y="7144"/>
                </a:cubicBezTo>
                <a:cubicBezTo>
                  <a:pt x="409933" y="8433"/>
                  <a:pt x="406591" y="8731"/>
                  <a:pt x="403416" y="9525"/>
                </a:cubicBezTo>
                <a:cubicBezTo>
                  <a:pt x="398653" y="12700"/>
                  <a:pt x="394558" y="17240"/>
                  <a:pt x="389128" y="19050"/>
                </a:cubicBezTo>
                <a:lnTo>
                  <a:pt x="374841" y="23813"/>
                </a:lnTo>
                <a:cubicBezTo>
                  <a:pt x="370982" y="25099"/>
                  <a:pt x="361801" y="28362"/>
                  <a:pt x="358172" y="28575"/>
                </a:cubicBezTo>
                <a:cubicBezTo>
                  <a:pt x="334387" y="29974"/>
                  <a:pt x="310542" y="30040"/>
                  <a:pt x="286734" y="30956"/>
                </a:cubicBezTo>
                <a:lnTo>
                  <a:pt x="234347" y="33338"/>
                </a:lnTo>
                <a:cubicBezTo>
                  <a:pt x="231172" y="34132"/>
                  <a:pt x="228022" y="35033"/>
                  <a:pt x="224822" y="35719"/>
                </a:cubicBezTo>
                <a:cubicBezTo>
                  <a:pt x="216907" y="37415"/>
                  <a:pt x="201009" y="40481"/>
                  <a:pt x="201009" y="40481"/>
                </a:cubicBezTo>
                <a:cubicBezTo>
                  <a:pt x="180544" y="54127"/>
                  <a:pt x="206434" y="37769"/>
                  <a:pt x="186722" y="47625"/>
                </a:cubicBezTo>
                <a:cubicBezTo>
                  <a:pt x="181692" y="50140"/>
                  <a:pt x="174357" y="56841"/>
                  <a:pt x="170053" y="59531"/>
                </a:cubicBezTo>
                <a:cubicBezTo>
                  <a:pt x="167043" y="61412"/>
                  <a:pt x="163824" y="62976"/>
                  <a:pt x="160528" y="64294"/>
                </a:cubicBezTo>
                <a:cubicBezTo>
                  <a:pt x="155867" y="66158"/>
                  <a:pt x="151003" y="67469"/>
                  <a:pt x="146241" y="69056"/>
                </a:cubicBezTo>
                <a:cubicBezTo>
                  <a:pt x="143860" y="69850"/>
                  <a:pt x="141186" y="70046"/>
                  <a:pt x="139097" y="71438"/>
                </a:cubicBezTo>
                <a:cubicBezTo>
                  <a:pt x="136716" y="73025"/>
                  <a:pt x="134584" y="75073"/>
                  <a:pt x="131953" y="76200"/>
                </a:cubicBezTo>
                <a:cubicBezTo>
                  <a:pt x="130664" y="76752"/>
                  <a:pt x="117347" y="79415"/>
                  <a:pt x="115284" y="80963"/>
                </a:cubicBezTo>
                <a:cubicBezTo>
                  <a:pt x="113864" y="82028"/>
                  <a:pt x="112506" y="89297"/>
                  <a:pt x="108141" y="92869"/>
                </a:cubicBezTo>
                <a:close/>
              </a:path>
            </a:pathLst>
          </a:custGeom>
          <a:solidFill>
            <a:srgbClr val="FFC0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41063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animBg="1"/>
      <p:bldP spid="2"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936394-E315-4B87-8B3B-9B9577FDE21F}"/>
              </a:ext>
            </a:extLst>
          </p:cNvPr>
          <p:cNvPicPr>
            <a:picLocks noChangeAspect="1"/>
          </p:cNvPicPr>
          <p:nvPr/>
        </p:nvPicPr>
        <p:blipFill rotWithShape="1">
          <a:blip r:embed="rId2"/>
          <a:srcRect l="34423" t="26225" r="35535" b="15027"/>
          <a:stretch/>
        </p:blipFill>
        <p:spPr>
          <a:xfrm>
            <a:off x="914400" y="1047747"/>
            <a:ext cx="3368069" cy="3352800"/>
          </a:xfrm>
          <a:prstGeom prst="rect">
            <a:avLst/>
          </a:prstGeom>
          <a:ln>
            <a:solidFill>
              <a:schemeClr val="accent3">
                <a:lumMod val="95000"/>
              </a:schemeClr>
            </a:solidFill>
          </a:ln>
        </p:spPr>
      </p:pic>
      <p:pic>
        <p:nvPicPr>
          <p:cNvPr id="4" name="Picture 3">
            <a:extLst>
              <a:ext uri="{FF2B5EF4-FFF2-40B4-BE49-F238E27FC236}">
                <a16:creationId xmlns:a16="http://schemas.microsoft.com/office/drawing/2014/main" id="{536503A5-2EB1-44BE-ACE4-5492158DF6E0}"/>
              </a:ext>
            </a:extLst>
          </p:cNvPr>
          <p:cNvPicPr>
            <a:picLocks noChangeAspect="1"/>
          </p:cNvPicPr>
          <p:nvPr/>
        </p:nvPicPr>
        <p:blipFill rotWithShape="1">
          <a:blip r:embed="rId3"/>
          <a:srcRect l="36871" t="21585" r="35153" b="17214"/>
          <a:stretch/>
        </p:blipFill>
        <p:spPr>
          <a:xfrm rot="5400000" flipV="1">
            <a:off x="4610098" y="857248"/>
            <a:ext cx="3352801" cy="3733802"/>
          </a:xfrm>
          <a:prstGeom prst="rect">
            <a:avLst/>
          </a:prstGeom>
          <a:ln>
            <a:solidFill>
              <a:schemeClr val="accent3">
                <a:lumMod val="95000"/>
              </a:schemeClr>
            </a:solidFill>
          </a:ln>
        </p:spPr>
      </p:pic>
      <p:sp>
        <p:nvSpPr>
          <p:cNvPr id="6" name="TextBox 5">
            <a:extLst>
              <a:ext uri="{FF2B5EF4-FFF2-40B4-BE49-F238E27FC236}">
                <a16:creationId xmlns:a16="http://schemas.microsoft.com/office/drawing/2014/main" id="{950010EC-09CF-4E60-A789-976303DA3ADF}"/>
              </a:ext>
            </a:extLst>
          </p:cNvPr>
          <p:cNvSpPr txBox="1"/>
          <p:nvPr/>
        </p:nvSpPr>
        <p:spPr>
          <a:xfrm>
            <a:off x="914400" y="1028697"/>
            <a:ext cx="1087157"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3600" dirty="0">
                <a:solidFill>
                  <a:srgbClr val="FFFF00"/>
                </a:solidFill>
                <a:latin typeface="Calibri" pitchFamily="34" charset="0"/>
                <a:cs typeface="Calibri" pitchFamily="34" charset="0"/>
              </a:rPr>
              <a:t>29 w</a:t>
            </a:r>
          </a:p>
        </p:txBody>
      </p:sp>
      <p:sp>
        <p:nvSpPr>
          <p:cNvPr id="7" name="Notched Right Arrow 6">
            <a:extLst>
              <a:ext uri="{FF2B5EF4-FFF2-40B4-BE49-F238E27FC236}">
                <a16:creationId xmlns:a16="http://schemas.microsoft.com/office/drawing/2014/main" id="{213873EB-C8E8-4A54-8EC2-752A90817B24}"/>
              </a:ext>
            </a:extLst>
          </p:cNvPr>
          <p:cNvSpPr/>
          <p:nvPr/>
        </p:nvSpPr>
        <p:spPr bwMode="auto">
          <a:xfrm rot="9477308">
            <a:off x="2773420" y="2653501"/>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Notched Right Arrow 6">
            <a:extLst>
              <a:ext uri="{FF2B5EF4-FFF2-40B4-BE49-F238E27FC236}">
                <a16:creationId xmlns:a16="http://schemas.microsoft.com/office/drawing/2014/main" id="{FD1F06EC-99B2-4DB6-B54F-ED706154B023}"/>
              </a:ext>
            </a:extLst>
          </p:cNvPr>
          <p:cNvSpPr/>
          <p:nvPr/>
        </p:nvSpPr>
        <p:spPr bwMode="auto">
          <a:xfrm rot="1594434">
            <a:off x="1320972" y="268023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Notched Right Arrow 6">
            <a:extLst>
              <a:ext uri="{FF2B5EF4-FFF2-40B4-BE49-F238E27FC236}">
                <a16:creationId xmlns:a16="http://schemas.microsoft.com/office/drawing/2014/main" id="{6718CD7D-1197-4294-8AE3-D96B8A67E2DE}"/>
              </a:ext>
            </a:extLst>
          </p:cNvPr>
          <p:cNvSpPr/>
          <p:nvPr/>
        </p:nvSpPr>
        <p:spPr bwMode="auto">
          <a:xfrm rot="9477308">
            <a:off x="7131042" y="221818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4E5028F8-8C7D-4A34-9336-09D59A34E3D3}"/>
              </a:ext>
            </a:extLst>
          </p:cNvPr>
          <p:cNvSpPr txBox="1"/>
          <p:nvPr/>
        </p:nvSpPr>
        <p:spPr>
          <a:xfrm>
            <a:off x="2354383" y="133350"/>
            <a:ext cx="4750211"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Joubert Syndrome</a:t>
            </a:r>
          </a:p>
        </p:txBody>
      </p:sp>
    </p:spTree>
    <p:extLst>
      <p:ext uri="{BB962C8B-B14F-4D97-AF65-F5344CB8AC3E}">
        <p14:creationId xmlns:p14="http://schemas.microsoft.com/office/powerpoint/2010/main" val="295983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296BE6-366C-4F45-8D73-21E38AE276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022" b="22630"/>
          <a:stretch/>
        </p:blipFill>
        <p:spPr bwMode="auto">
          <a:xfrm>
            <a:off x="2120834" y="361950"/>
            <a:ext cx="4902332" cy="3778574"/>
          </a:xfrm>
          <a:prstGeom prst="rect">
            <a:avLst/>
          </a:prstGeom>
          <a:noFill/>
          <a:ln w="9525">
            <a:solidFill>
              <a:schemeClr val="accent3">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F6E6AF8-9105-4E0C-82B9-34B78B20F28E}"/>
              </a:ext>
            </a:extLst>
          </p:cNvPr>
          <p:cNvSpPr txBox="1"/>
          <p:nvPr/>
        </p:nvSpPr>
        <p:spPr>
          <a:xfrm>
            <a:off x="1048516" y="4271486"/>
            <a:ext cx="7046994"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Pontocerebellar Hypoplasia</a:t>
            </a:r>
          </a:p>
        </p:txBody>
      </p:sp>
      <p:sp>
        <p:nvSpPr>
          <p:cNvPr id="4" name="Notched Right Arrow 6">
            <a:extLst>
              <a:ext uri="{FF2B5EF4-FFF2-40B4-BE49-F238E27FC236}">
                <a16:creationId xmlns:a16="http://schemas.microsoft.com/office/drawing/2014/main" id="{497FC8B2-68E4-4BE3-AEA3-B8E6E625B702}"/>
              </a:ext>
            </a:extLst>
          </p:cNvPr>
          <p:cNvSpPr/>
          <p:nvPr/>
        </p:nvSpPr>
        <p:spPr bwMode="auto">
          <a:xfrm rot="9945034">
            <a:off x="5134920" y="2685820"/>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Notched Right Arrow 6">
            <a:extLst>
              <a:ext uri="{FF2B5EF4-FFF2-40B4-BE49-F238E27FC236}">
                <a16:creationId xmlns:a16="http://schemas.microsoft.com/office/drawing/2014/main" id="{F006DAD3-9957-4E06-9C45-2F6DECA74DE0}"/>
              </a:ext>
            </a:extLst>
          </p:cNvPr>
          <p:cNvSpPr/>
          <p:nvPr/>
        </p:nvSpPr>
        <p:spPr bwMode="auto">
          <a:xfrm rot="20608938">
            <a:off x="3223433" y="302898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88010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9932" y="209550"/>
            <a:ext cx="5643533"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Variant</a:t>
            </a:r>
            <a:endParaRPr lang="en-US" sz="4800" dirty="0">
              <a:solidFill>
                <a:srgbClr val="FFFF00"/>
              </a:solidFill>
              <a:latin typeface="Calibri" pitchFamily="34" charset="0"/>
              <a:cs typeface="Calibri" pitchFamily="34" charset="0"/>
            </a:endParaRPr>
          </a:p>
        </p:txBody>
      </p:sp>
      <p:sp>
        <p:nvSpPr>
          <p:cNvPr id="4" name="TextBox 3">
            <a:extLst>
              <a:ext uri="{FF2B5EF4-FFF2-40B4-BE49-F238E27FC236}">
                <a16:creationId xmlns:a16="http://schemas.microsoft.com/office/drawing/2014/main" id="{EB3ECEFE-EE9C-4059-96DE-A0D1A10A4006}"/>
              </a:ext>
            </a:extLst>
          </p:cNvPr>
          <p:cNvSpPr txBox="1"/>
          <p:nvPr/>
        </p:nvSpPr>
        <p:spPr>
          <a:xfrm>
            <a:off x="533400" y="1047750"/>
            <a:ext cx="6641177"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Continuum</a:t>
            </a:r>
            <a:endParaRPr lang="en-US" sz="4800" dirty="0">
              <a:solidFill>
                <a:srgbClr val="FFFF00"/>
              </a:solidFill>
              <a:latin typeface="Calibri" pitchFamily="34" charset="0"/>
              <a:cs typeface="Calibri" pitchFamily="34" charset="0"/>
            </a:endParaRPr>
          </a:p>
        </p:txBody>
      </p:sp>
      <p:sp>
        <p:nvSpPr>
          <p:cNvPr id="6" name="TextBox 5">
            <a:extLst>
              <a:ext uri="{FF2B5EF4-FFF2-40B4-BE49-F238E27FC236}">
                <a16:creationId xmlns:a16="http://schemas.microsoft.com/office/drawing/2014/main" id="{4E3418D2-A8E5-482E-93F0-F1BB4592EB98}"/>
              </a:ext>
            </a:extLst>
          </p:cNvPr>
          <p:cNvSpPr txBox="1"/>
          <p:nvPr/>
        </p:nvSpPr>
        <p:spPr>
          <a:xfrm>
            <a:off x="533400" y="1885950"/>
            <a:ext cx="6031652"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Complex</a:t>
            </a:r>
            <a:endParaRPr lang="en-US" sz="4800" dirty="0">
              <a:solidFill>
                <a:srgbClr val="FFFF00"/>
              </a:solidFill>
              <a:latin typeface="Calibri" pitchFamily="34" charset="0"/>
              <a:cs typeface="Calibri" pitchFamily="34" charset="0"/>
            </a:endParaRPr>
          </a:p>
        </p:txBody>
      </p:sp>
      <p:sp>
        <p:nvSpPr>
          <p:cNvPr id="7" name="TextBox 6">
            <a:extLst>
              <a:ext uri="{FF2B5EF4-FFF2-40B4-BE49-F238E27FC236}">
                <a16:creationId xmlns:a16="http://schemas.microsoft.com/office/drawing/2014/main" id="{DF109015-05FA-4D77-B0FC-96D55B2D687E}"/>
              </a:ext>
            </a:extLst>
          </p:cNvPr>
          <p:cNvSpPr txBox="1"/>
          <p:nvPr/>
        </p:nvSpPr>
        <p:spPr>
          <a:xfrm>
            <a:off x="544286" y="2724150"/>
            <a:ext cx="6266972" cy="738664"/>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chemeClr val="bg1"/>
                </a:solidFill>
                <a:latin typeface="Calibri" pitchFamily="34" charset="0"/>
                <a:cs typeface="Calibri" pitchFamily="34" charset="0"/>
              </a:rPr>
              <a:t>Dandy-Walker Spectrum</a:t>
            </a:r>
            <a:endParaRPr lang="en-US" sz="4800" dirty="0">
              <a:solidFill>
                <a:srgbClr val="FFFF00"/>
              </a:solidFill>
              <a:latin typeface="Calibri" pitchFamily="34" charset="0"/>
              <a:cs typeface="Calibri" pitchFamily="34" charset="0"/>
            </a:endParaRPr>
          </a:p>
        </p:txBody>
      </p:sp>
      <p:pic>
        <p:nvPicPr>
          <p:cNvPr id="5" name="Picture 2" descr="http://cdn.business2community.com/wp-content/uploads/2013/12/NO-Sign-11-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139400">
            <a:off x="6335981" y="2599330"/>
            <a:ext cx="242618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72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4"/>
                                        </p:tgtEl>
                                        <p:attrNameLst>
                                          <p:attrName>ppt_w</p:attrName>
                                        </p:attrNameLst>
                                      </p:cBhvr>
                                      <p:tavLst>
                                        <p:tav tm="0">
                                          <p:val>
                                            <p:strVal val="ppt_w"/>
                                          </p:val>
                                        </p:tav>
                                        <p:tav tm="100000">
                                          <p:val>
                                            <p:fltVal val="0"/>
                                          </p:val>
                                        </p:tav>
                                      </p:tavLst>
                                    </p:anim>
                                    <p:anim calcmode="lin" valueType="num">
                                      <p:cBhvr>
                                        <p:cTn id="27" dur="1000"/>
                                        <p:tgtEl>
                                          <p:spTgt spid="4"/>
                                        </p:tgtEl>
                                        <p:attrNameLst>
                                          <p:attrName>ppt_h</p:attrName>
                                        </p:attrNameLst>
                                      </p:cBhvr>
                                      <p:tavLst>
                                        <p:tav tm="0">
                                          <p:val>
                                            <p:strVal val="ppt_h"/>
                                          </p:val>
                                        </p:tav>
                                        <p:tav tm="100000">
                                          <p:val>
                                            <p:fltVal val="0"/>
                                          </p:val>
                                        </p:tav>
                                      </p:tavLst>
                                    </p:anim>
                                    <p:anim calcmode="lin" valueType="num">
                                      <p:cBhvr>
                                        <p:cTn id="28" dur="1000"/>
                                        <p:tgtEl>
                                          <p:spTgt spid="4"/>
                                        </p:tgtEl>
                                        <p:attrNameLst>
                                          <p:attrName>style.rotation</p:attrName>
                                        </p:attrNameLst>
                                      </p:cBhvr>
                                      <p:tavLst>
                                        <p:tav tm="0">
                                          <p:val>
                                            <p:fltVal val="0"/>
                                          </p:val>
                                        </p:tav>
                                        <p:tav tm="100000">
                                          <p:val>
                                            <p:fltVal val="90"/>
                                          </p:val>
                                        </p:tav>
                                      </p:tavLst>
                                    </p:anim>
                                    <p:animEffect transition="out" filter="fade">
                                      <p:cBhvr>
                                        <p:cTn id="29" dur="1000"/>
                                        <p:tgtEl>
                                          <p:spTgt spid="4"/>
                                        </p:tgtEl>
                                      </p:cBhvr>
                                    </p:animEffect>
                                    <p:set>
                                      <p:cBhvr>
                                        <p:cTn id="30" dur="1" fill="hold">
                                          <p:stCondLst>
                                            <p:cond delay="999"/>
                                          </p:stCondLst>
                                        </p:cTn>
                                        <p:tgtEl>
                                          <p:spTgt spid="4"/>
                                        </p:tgtEl>
                                        <p:attrNameLst>
                                          <p:attrName>style.visibility</p:attrName>
                                        </p:attrNameLst>
                                      </p:cBhvr>
                                      <p:to>
                                        <p:strVal val="hidden"/>
                                      </p:to>
                                    </p:set>
                                  </p:childTnLst>
                                </p:cTn>
                              </p:par>
                              <p:par>
                                <p:cTn id="31" presetID="31" presetClass="exit" presetSubtype="0" fill="hold" grpId="1" nodeType="withEffect">
                                  <p:stCondLst>
                                    <p:cond delay="0"/>
                                  </p:stCondLst>
                                  <p:childTnLst>
                                    <p:anim calcmode="lin" valueType="num">
                                      <p:cBhvr>
                                        <p:cTn id="32" dur="1000"/>
                                        <p:tgtEl>
                                          <p:spTgt spid="6"/>
                                        </p:tgtEl>
                                        <p:attrNameLst>
                                          <p:attrName>ppt_w</p:attrName>
                                        </p:attrNameLst>
                                      </p:cBhvr>
                                      <p:tavLst>
                                        <p:tav tm="0">
                                          <p:val>
                                            <p:strVal val="ppt_w"/>
                                          </p:val>
                                        </p:tav>
                                        <p:tav tm="100000">
                                          <p:val>
                                            <p:fltVal val="0"/>
                                          </p:val>
                                        </p:tav>
                                      </p:tavLst>
                                    </p:anim>
                                    <p:anim calcmode="lin" valueType="num">
                                      <p:cBhvr>
                                        <p:cTn id="33" dur="1000"/>
                                        <p:tgtEl>
                                          <p:spTgt spid="6"/>
                                        </p:tgtEl>
                                        <p:attrNameLst>
                                          <p:attrName>ppt_h</p:attrName>
                                        </p:attrNameLst>
                                      </p:cBhvr>
                                      <p:tavLst>
                                        <p:tav tm="0">
                                          <p:val>
                                            <p:strVal val="ppt_h"/>
                                          </p:val>
                                        </p:tav>
                                        <p:tav tm="100000">
                                          <p:val>
                                            <p:fltVal val="0"/>
                                          </p:val>
                                        </p:tav>
                                      </p:tavLst>
                                    </p:anim>
                                    <p:anim calcmode="lin" valueType="num">
                                      <p:cBhvr>
                                        <p:cTn id="34" dur="1000"/>
                                        <p:tgtEl>
                                          <p:spTgt spid="6"/>
                                        </p:tgtEl>
                                        <p:attrNameLst>
                                          <p:attrName>style.rotation</p:attrName>
                                        </p:attrNameLst>
                                      </p:cBhvr>
                                      <p:tavLst>
                                        <p:tav tm="0">
                                          <p:val>
                                            <p:fltVal val="0"/>
                                          </p:val>
                                        </p:tav>
                                        <p:tav tm="100000">
                                          <p:val>
                                            <p:fltVal val="90"/>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31" presetClass="exit" presetSubtype="0" fill="hold" grpId="1" nodeType="with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3"/>
                                        </p:tgtEl>
                                        <p:attrNameLst>
                                          <p:attrName>ppt_w</p:attrName>
                                        </p:attrNameLst>
                                      </p:cBhvr>
                                      <p:tavLst>
                                        <p:tav tm="0">
                                          <p:val>
                                            <p:strVal val="ppt_w"/>
                                          </p:val>
                                        </p:tav>
                                        <p:tav tm="100000">
                                          <p:val>
                                            <p:fltVal val="0"/>
                                          </p:val>
                                        </p:tav>
                                      </p:tavLst>
                                    </p:anim>
                                    <p:anim calcmode="lin" valueType="num">
                                      <p:cBhvr>
                                        <p:cTn id="45" dur="1000"/>
                                        <p:tgtEl>
                                          <p:spTgt spid="3"/>
                                        </p:tgtEl>
                                        <p:attrNameLst>
                                          <p:attrName>ppt_h</p:attrName>
                                        </p:attrNameLst>
                                      </p:cBhvr>
                                      <p:tavLst>
                                        <p:tav tm="0">
                                          <p:val>
                                            <p:strVal val="ppt_h"/>
                                          </p:val>
                                        </p:tav>
                                        <p:tav tm="100000">
                                          <p:val>
                                            <p:fltVal val="0"/>
                                          </p:val>
                                        </p:tav>
                                      </p:tavLst>
                                    </p:anim>
                                    <p:anim calcmode="lin" valueType="num">
                                      <p:cBhvr>
                                        <p:cTn id="46" dur="1000"/>
                                        <p:tgtEl>
                                          <p:spTgt spid="3"/>
                                        </p:tgtEl>
                                        <p:attrNameLst>
                                          <p:attrName>style.rotation</p:attrName>
                                        </p:attrNameLst>
                                      </p:cBhvr>
                                      <p:tavLst>
                                        <p:tav tm="0">
                                          <p:val>
                                            <p:fltVal val="0"/>
                                          </p:val>
                                        </p:tav>
                                        <p:tav tm="100000">
                                          <p:val>
                                            <p:fltVal val="90"/>
                                          </p:val>
                                        </p:tav>
                                      </p:tavLst>
                                    </p:anim>
                                    <p:animEffect transition="out" filter="fade">
                                      <p:cBhvr>
                                        <p:cTn id="47" dur="1000"/>
                                        <p:tgtEl>
                                          <p:spTgt spid="3"/>
                                        </p:tgtEl>
                                      </p:cBhvr>
                                    </p:animEffect>
                                    <p:set>
                                      <p:cBhvr>
                                        <p:cTn id="4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6" grpId="0" animBg="1"/>
      <p:bldP spid="6" grpId="1" animBg="1"/>
      <p:bldP spid="7" grpId="0" animBg="1"/>
      <p:bldP spid="7"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white text on a black background&#10;&#10;Description automatically generated">
            <a:extLst>
              <a:ext uri="{FF2B5EF4-FFF2-40B4-BE49-F238E27FC236}">
                <a16:creationId xmlns:a16="http://schemas.microsoft.com/office/drawing/2014/main" id="{22585623-E7D3-7A73-DEAE-FFA486792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 y="0"/>
            <a:ext cx="9143111" cy="5143500"/>
          </a:xfrm>
          <a:prstGeom prst="rect">
            <a:avLst/>
          </a:prstGeom>
        </p:spPr>
      </p:pic>
    </p:spTree>
    <p:extLst>
      <p:ext uri="{BB962C8B-B14F-4D97-AF65-F5344CB8AC3E}">
        <p14:creationId xmlns:p14="http://schemas.microsoft.com/office/powerpoint/2010/main" val="53833053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white rectangular frame with text&#10;&#10;Description automatically generated">
            <a:extLst>
              <a:ext uri="{FF2B5EF4-FFF2-40B4-BE49-F238E27FC236}">
                <a16:creationId xmlns:a16="http://schemas.microsoft.com/office/drawing/2014/main" id="{F42B7F08-07E8-2622-DE5F-ED61D7655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 y="0"/>
            <a:ext cx="9143111" cy="5143500"/>
          </a:xfrm>
          <a:prstGeom prst="rect">
            <a:avLst/>
          </a:prstGeom>
        </p:spPr>
      </p:pic>
      <p:pic>
        <p:nvPicPr>
          <p:cNvPr id="6" name="Picture 5">
            <a:extLst>
              <a:ext uri="{FF2B5EF4-FFF2-40B4-BE49-F238E27FC236}">
                <a16:creationId xmlns:a16="http://schemas.microsoft.com/office/drawing/2014/main" id="{0CF2263A-4C9D-D8DE-0589-71432D695943}"/>
              </a:ext>
            </a:extLst>
          </p:cNvPr>
          <p:cNvPicPr>
            <a:picLocks noChangeAspect="1"/>
          </p:cNvPicPr>
          <p:nvPr/>
        </p:nvPicPr>
        <p:blipFill rotWithShape="1">
          <a:blip r:embed="rId3"/>
          <a:srcRect t="3013" b="2008"/>
          <a:stretch/>
        </p:blipFill>
        <p:spPr>
          <a:xfrm>
            <a:off x="1828800" y="1276350"/>
            <a:ext cx="5486400" cy="2952750"/>
          </a:xfrm>
          <a:prstGeom prst="rect">
            <a:avLst/>
          </a:prstGeom>
        </p:spPr>
      </p:pic>
    </p:spTree>
    <p:extLst>
      <p:ext uri="{BB962C8B-B14F-4D97-AF65-F5344CB8AC3E}">
        <p14:creationId xmlns:p14="http://schemas.microsoft.com/office/powerpoint/2010/main" val="26004669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8480"/>
            <a:ext cx="3857659"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Dandy-Walker </a:t>
            </a:r>
          </a:p>
          <a:p>
            <a:pPr algn="ctr">
              <a:defRPr/>
            </a:pPr>
            <a:r>
              <a:rPr lang="en-US" sz="4800" dirty="0">
                <a:solidFill>
                  <a:srgbClr val="FFC000"/>
                </a:solidFill>
                <a:latin typeface="Calibri" pitchFamily="34" charset="0"/>
                <a:cs typeface="Calibri" pitchFamily="34" charset="0"/>
              </a:rPr>
              <a:t>Malformation</a:t>
            </a:r>
          </a:p>
        </p:txBody>
      </p:sp>
      <p:pic>
        <p:nvPicPr>
          <p:cNvPr id="4" name="Picture 2">
            <a:extLst>
              <a:ext uri="{FF2B5EF4-FFF2-40B4-BE49-F238E27FC236}">
                <a16:creationId xmlns:a16="http://schemas.microsoft.com/office/drawing/2014/main" id="{E1A124F2-8589-432F-AC9A-9FE62C64C6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88" t="17448" r="3125" b="2344"/>
          <a:stretch/>
        </p:blipFill>
        <p:spPr bwMode="auto">
          <a:xfrm>
            <a:off x="4343400" y="565150"/>
            <a:ext cx="4495800" cy="3911600"/>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Notched Right Arrow 6">
            <a:extLst>
              <a:ext uri="{FF2B5EF4-FFF2-40B4-BE49-F238E27FC236}">
                <a16:creationId xmlns:a16="http://schemas.microsoft.com/office/drawing/2014/main" id="{B98FF5BC-704E-4466-B2AE-3F717A1C1706}"/>
              </a:ext>
            </a:extLst>
          </p:cNvPr>
          <p:cNvSpPr/>
          <p:nvPr/>
        </p:nvSpPr>
        <p:spPr bwMode="auto">
          <a:xfrm rot="4561028">
            <a:off x="7676741" y="1258046"/>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4933623-490B-4617-8C3B-BDFA3E9EC286}"/>
              </a:ext>
            </a:extLst>
          </p:cNvPr>
          <p:cNvSpPr txBox="1"/>
          <p:nvPr/>
        </p:nvSpPr>
        <p:spPr>
          <a:xfrm>
            <a:off x="4975440" y="4301351"/>
            <a:ext cx="323171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Elevated Torcula</a:t>
            </a:r>
            <a:endParaRPr lang="en-US" sz="2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219415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8480"/>
            <a:ext cx="3857659"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Dandy-Walker </a:t>
            </a:r>
          </a:p>
          <a:p>
            <a:pPr algn="ctr">
              <a:defRPr/>
            </a:pPr>
            <a:r>
              <a:rPr lang="en-US" sz="4800" dirty="0">
                <a:solidFill>
                  <a:srgbClr val="FFC000"/>
                </a:solidFill>
                <a:latin typeface="Calibri" pitchFamily="34" charset="0"/>
                <a:cs typeface="Calibri" pitchFamily="34" charset="0"/>
              </a:rPr>
              <a:t>Malformation</a:t>
            </a:r>
          </a:p>
        </p:txBody>
      </p:sp>
      <p:pic>
        <p:nvPicPr>
          <p:cNvPr id="4" name="Picture 2">
            <a:extLst>
              <a:ext uri="{FF2B5EF4-FFF2-40B4-BE49-F238E27FC236}">
                <a16:creationId xmlns:a16="http://schemas.microsoft.com/office/drawing/2014/main" id="{E1A124F2-8589-432F-AC9A-9FE62C64C6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88" t="17448" r="3125" b="2344"/>
          <a:stretch/>
        </p:blipFill>
        <p:spPr bwMode="auto">
          <a:xfrm>
            <a:off x="4343400" y="565150"/>
            <a:ext cx="4495800" cy="3911600"/>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Notched Right Arrow 6">
            <a:extLst>
              <a:ext uri="{FF2B5EF4-FFF2-40B4-BE49-F238E27FC236}">
                <a16:creationId xmlns:a16="http://schemas.microsoft.com/office/drawing/2014/main" id="{B98FF5BC-704E-4466-B2AE-3F717A1C1706}"/>
              </a:ext>
            </a:extLst>
          </p:cNvPr>
          <p:cNvSpPr/>
          <p:nvPr/>
        </p:nvSpPr>
        <p:spPr bwMode="auto">
          <a:xfrm rot="6624733">
            <a:off x="5602034" y="1986269"/>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4933623-490B-4617-8C3B-BDFA3E9EC286}"/>
              </a:ext>
            </a:extLst>
          </p:cNvPr>
          <p:cNvSpPr txBox="1"/>
          <p:nvPr/>
        </p:nvSpPr>
        <p:spPr>
          <a:xfrm>
            <a:off x="5105155" y="1000145"/>
            <a:ext cx="2972289" cy="55399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Hydrocephalus</a:t>
            </a:r>
            <a:endParaRPr lang="en-US" sz="2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126442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8480"/>
            <a:ext cx="3857659" cy="1477328"/>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85000"/>
              </a:schemeClr>
            </a:solidFill>
          </a:ln>
        </p:spPr>
        <p:txBody>
          <a:bodyPr wrap="none" tIns="0" bIns="0">
            <a:spAutoFit/>
          </a:bodyPr>
          <a:lstStyle/>
          <a:p>
            <a:pPr algn="ctr">
              <a:defRPr/>
            </a:pPr>
            <a:r>
              <a:rPr lang="en-US" sz="4800" dirty="0">
                <a:solidFill>
                  <a:srgbClr val="FFC000"/>
                </a:solidFill>
                <a:latin typeface="Calibri" pitchFamily="34" charset="0"/>
                <a:cs typeface="Calibri" pitchFamily="34" charset="0"/>
              </a:rPr>
              <a:t>Dandy-Walker </a:t>
            </a:r>
          </a:p>
          <a:p>
            <a:pPr algn="ctr">
              <a:defRPr/>
            </a:pPr>
            <a:r>
              <a:rPr lang="en-US" sz="4800" dirty="0">
                <a:solidFill>
                  <a:srgbClr val="FFC000"/>
                </a:solidFill>
                <a:latin typeface="Calibri" pitchFamily="34" charset="0"/>
                <a:cs typeface="Calibri" pitchFamily="34" charset="0"/>
              </a:rPr>
              <a:t>Malformation</a:t>
            </a:r>
          </a:p>
        </p:txBody>
      </p:sp>
      <p:pic>
        <p:nvPicPr>
          <p:cNvPr id="4" name="Picture 2">
            <a:extLst>
              <a:ext uri="{FF2B5EF4-FFF2-40B4-BE49-F238E27FC236}">
                <a16:creationId xmlns:a16="http://schemas.microsoft.com/office/drawing/2014/main" id="{E1A124F2-8589-432F-AC9A-9FE62C64C6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88" t="17448" r="3125" b="2344"/>
          <a:stretch/>
        </p:blipFill>
        <p:spPr bwMode="auto">
          <a:xfrm>
            <a:off x="4343400" y="565150"/>
            <a:ext cx="4495800" cy="3911600"/>
          </a:xfrm>
          <a:prstGeom prst="rect">
            <a:avLst/>
          </a:prstGeom>
          <a:noFill/>
          <a:ln w="9525">
            <a:solidFill>
              <a:schemeClr val="accent3">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Notched Right Arrow 6">
            <a:extLst>
              <a:ext uri="{FF2B5EF4-FFF2-40B4-BE49-F238E27FC236}">
                <a16:creationId xmlns:a16="http://schemas.microsoft.com/office/drawing/2014/main" id="{B98FF5BC-704E-4466-B2AE-3F717A1C1706}"/>
              </a:ext>
            </a:extLst>
          </p:cNvPr>
          <p:cNvSpPr/>
          <p:nvPr/>
        </p:nvSpPr>
        <p:spPr bwMode="auto">
          <a:xfrm rot="10147578">
            <a:off x="6959999" y="2674845"/>
            <a:ext cx="1129265" cy="381000"/>
          </a:xfrm>
          <a:prstGeom prst="notchedRightArrow">
            <a:avLst/>
          </a:prstGeom>
          <a:gradFill>
            <a:gsLst>
              <a:gs pos="7000">
                <a:srgbClr val="FFC000"/>
              </a:gs>
              <a:gs pos="100000">
                <a:srgbClr val="7030A0">
                  <a:tint val="44500"/>
                  <a:satMod val="160000"/>
                  <a:alpha val="72000"/>
                </a:srgbClr>
              </a:gs>
              <a:gs pos="100000">
                <a:srgbClr val="7030A0">
                  <a:tint val="23500"/>
                  <a:satMod val="160000"/>
                </a:srgbClr>
              </a:gs>
            </a:gsLst>
            <a:path path="circle">
              <a:fillToRect l="50000" t="50000" r="50000" b="50000"/>
            </a:path>
          </a:gra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4933623-490B-4617-8C3B-BDFA3E9EC286}"/>
              </a:ext>
            </a:extLst>
          </p:cNvPr>
          <p:cNvSpPr txBox="1"/>
          <p:nvPr/>
        </p:nvSpPr>
        <p:spPr>
          <a:xfrm>
            <a:off x="561722" y="3368754"/>
            <a:ext cx="3496214" cy="1107996"/>
          </a:xfrm>
          <a:prstGeom prst="rect">
            <a:avLst/>
          </a:prstGeom>
          <a:gradFill>
            <a:gsLst>
              <a:gs pos="100000">
                <a:srgbClr val="000000"/>
              </a:gs>
              <a:gs pos="43000">
                <a:schemeClr val="tx1">
                  <a:lumMod val="75000"/>
                  <a:lumOff val="25000"/>
                </a:schemeClr>
              </a:gs>
              <a:gs pos="100000">
                <a:schemeClr val="accent1">
                  <a:shade val="100000"/>
                  <a:satMod val="115000"/>
                </a:schemeClr>
              </a:gs>
            </a:gsLst>
            <a:path path="shape">
              <a:fillToRect l="50000" t="50000" r="50000" b="50000"/>
            </a:path>
          </a:gradFill>
          <a:ln>
            <a:solidFill>
              <a:schemeClr val="accent3">
                <a:lumMod val="50000"/>
              </a:schemeClr>
            </a:solidFill>
          </a:ln>
        </p:spPr>
        <p:txBody>
          <a:bodyPr wrap="none" tIns="0" bIns="0">
            <a:spAutoFit/>
          </a:bodyPr>
          <a:lstStyle/>
          <a:p>
            <a:pPr algn="ctr">
              <a:defRPr/>
            </a:pPr>
            <a:r>
              <a:rPr lang="en-US" sz="3600" dirty="0">
                <a:solidFill>
                  <a:schemeClr val="bg1"/>
                </a:solidFill>
                <a:latin typeface="Calibri" pitchFamily="34" charset="0"/>
                <a:cs typeface="Calibri" pitchFamily="34" charset="0"/>
              </a:rPr>
              <a:t>Absent Inferior </a:t>
            </a:r>
          </a:p>
          <a:p>
            <a:pPr algn="ctr">
              <a:defRPr/>
            </a:pPr>
            <a:r>
              <a:rPr lang="en-US" sz="3600" dirty="0">
                <a:solidFill>
                  <a:schemeClr val="bg1"/>
                </a:solidFill>
                <a:latin typeface="Calibri" pitchFamily="34" charset="0"/>
                <a:cs typeface="Calibri" pitchFamily="34" charset="0"/>
              </a:rPr>
              <a:t>Cerebellar Vermis</a:t>
            </a:r>
            <a:endParaRPr lang="en-US" sz="2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57817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WASPOLLED" val="737BC5EC95BA4EFAB536AE8DC43E6010"/>
  <p:tag name="TPVERSION" val="5"/>
  <p:tag name="TPFULLVERSION" val="5.1.0.2296"/>
  <p:tag name="PPTVERSION" val="14"/>
  <p:tag name="TPOS" val="2"/>
</p:tagLst>
</file>

<file path=ppt/theme/theme1.xml><?xml version="1.0" encoding="utf-8"?>
<a:theme xmlns:a="http://schemas.openxmlformats.org/drawingml/2006/main" name="2_KORAL ARRS 2012">
  <a:themeElements>
    <a:clrScheme name="1_Koral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Arno Pro"/>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Koral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Koral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Koral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Koral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Koral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Koral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Koral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Koral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Koral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Koral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Koral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Koral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8013e5f-6504-4f63-b6ec-4971cbabd9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DFE47898E37043A48002D2577CE922" ma:contentTypeVersion="16" ma:contentTypeDescription="Create a new document." ma:contentTypeScope="" ma:versionID="4a06dfb0017a2cb28ad359975ec31c48">
  <xsd:schema xmlns:xsd="http://www.w3.org/2001/XMLSchema" xmlns:xs="http://www.w3.org/2001/XMLSchema" xmlns:p="http://schemas.microsoft.com/office/2006/metadata/properties" xmlns:ns3="93ac59ff-6f5a-4a62-83dc-d81f1f045e15" xmlns:ns4="78013e5f-6504-4f63-b6ec-4971cbabd9ce" targetNamespace="http://schemas.microsoft.com/office/2006/metadata/properties" ma:root="true" ma:fieldsID="6984f56ef0eda5eed71f8f1b929355ed" ns3:_="" ns4:_="">
    <xsd:import namespace="93ac59ff-6f5a-4a62-83dc-d81f1f045e15"/>
    <xsd:import namespace="78013e5f-6504-4f63-b6ec-4971cbabd9c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ac59ff-6f5a-4a62-83dc-d81f1f045e1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013e5f-6504-4f63-b6ec-4971cbabd9c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EF62AA-6521-4018-AD22-1C04B1071039}">
  <ds:schemaRefs>
    <ds:schemaRef ds:uri="http://schemas.microsoft.com/sharepoint/v3/contenttype/forms"/>
  </ds:schemaRefs>
</ds:datastoreItem>
</file>

<file path=customXml/itemProps2.xml><?xml version="1.0" encoding="utf-8"?>
<ds:datastoreItem xmlns:ds="http://schemas.openxmlformats.org/officeDocument/2006/customXml" ds:itemID="{D9837732-101E-4E2D-9FE5-43BEF89244FC}">
  <ds:schemaRefs>
    <ds:schemaRef ds:uri="http://purl.org/dc/terms/"/>
    <ds:schemaRef ds:uri="93ac59ff-6f5a-4a62-83dc-d81f1f045e15"/>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78013e5f-6504-4f63-b6ec-4971cbabd9ce"/>
    <ds:schemaRef ds:uri="http://www.w3.org/XML/1998/namespace"/>
    <ds:schemaRef ds:uri="http://purl.org/dc/dcmitype/"/>
  </ds:schemaRefs>
</ds:datastoreItem>
</file>

<file path=customXml/itemProps3.xml><?xml version="1.0" encoding="utf-8"?>
<ds:datastoreItem xmlns:ds="http://schemas.openxmlformats.org/officeDocument/2006/customXml" ds:itemID="{5D23242D-86FC-47A6-A698-C8322BF63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ac59ff-6f5a-4a62-83dc-d81f1f045e15"/>
    <ds:schemaRef ds:uri="78013e5f-6504-4f63-b6ec-4971cbabd9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20149</TotalTime>
  <Words>565</Words>
  <Application>Microsoft Office PowerPoint</Application>
  <PresentationFormat>On-screen Show (16:9)</PresentationFormat>
  <Paragraphs>172</Paragraphs>
  <Slides>67</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-apple-system</vt:lpstr>
      <vt:lpstr>Arial</vt:lpstr>
      <vt:lpstr>Bell Gothic Std Light</vt:lpstr>
      <vt:lpstr>Calibri</vt:lpstr>
      <vt:lpstr>Calisto MT</vt:lpstr>
      <vt:lpstr>Copperplate Gothic Bold</vt:lpstr>
      <vt:lpstr>Lucida Sans Unicode</vt:lpstr>
      <vt:lpstr>2_KORAL ARRS 2012</vt:lpstr>
      <vt:lpstr>PowerPoint Presentation</vt:lpstr>
      <vt:lpstr>PowerPoint Presentation</vt:lpstr>
      <vt:lpstr>PowerPoint Presentation</vt:lpstr>
      <vt:lpstr>PowerPoint Presentation</vt:lpstr>
      <vt:lpstr>What is the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Korgun Koral</dc:creator>
  <cp:lastModifiedBy>Korgun Koral</cp:lastModifiedBy>
  <cp:revision>851</cp:revision>
  <dcterms:created xsi:type="dcterms:W3CDTF">2006-08-16T00:00:00Z</dcterms:created>
  <dcterms:modified xsi:type="dcterms:W3CDTF">2023-10-09T15:40:15Z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0x01010022DFE47898E37043A48002D2577CE922</vt:lpwstr>
  </property>
</Properties>
</file>