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05" r:id="rId3"/>
    <p:sldMasterId id="2147483718" r:id="rId4"/>
    <p:sldMasterId id="2147483732" r:id="rId5"/>
    <p:sldMasterId id="2147483745" r:id="rId6"/>
  </p:sldMasterIdLst>
  <p:notesMasterIdLst>
    <p:notesMasterId r:id="rId144"/>
  </p:notesMasterIdLst>
  <p:handoutMasterIdLst>
    <p:handoutMasterId r:id="rId145"/>
  </p:handoutMasterIdLst>
  <p:sldIdLst>
    <p:sldId id="256" r:id="rId7"/>
    <p:sldId id="585" r:id="rId8"/>
    <p:sldId id="841" r:id="rId9"/>
    <p:sldId id="955" r:id="rId10"/>
    <p:sldId id="709" r:id="rId11"/>
    <p:sldId id="978" r:id="rId12"/>
    <p:sldId id="651" r:id="rId13"/>
    <p:sldId id="838" r:id="rId14"/>
    <p:sldId id="839" r:id="rId15"/>
    <p:sldId id="725" r:id="rId16"/>
    <p:sldId id="840" r:id="rId17"/>
    <p:sldId id="842" r:id="rId18"/>
    <p:sldId id="843" r:id="rId19"/>
    <p:sldId id="844" r:id="rId20"/>
    <p:sldId id="956" r:id="rId21"/>
    <p:sldId id="957" r:id="rId22"/>
    <p:sldId id="958" r:id="rId23"/>
    <p:sldId id="959" r:id="rId24"/>
    <p:sldId id="960" r:id="rId25"/>
    <p:sldId id="961" r:id="rId26"/>
    <p:sldId id="845" r:id="rId27"/>
    <p:sldId id="962" r:id="rId28"/>
    <p:sldId id="975" r:id="rId29"/>
    <p:sldId id="963" r:id="rId30"/>
    <p:sldId id="964" r:id="rId31"/>
    <p:sldId id="976" r:id="rId32"/>
    <p:sldId id="652" r:id="rId33"/>
    <p:sldId id="846" r:id="rId34"/>
    <p:sldId id="847" r:id="rId35"/>
    <p:sldId id="965" r:id="rId36"/>
    <p:sldId id="849" r:id="rId37"/>
    <p:sldId id="653" r:id="rId38"/>
    <p:sldId id="850" r:id="rId39"/>
    <p:sldId id="852" r:id="rId40"/>
    <p:sldId id="853" r:id="rId41"/>
    <p:sldId id="851" r:id="rId42"/>
    <p:sldId id="854" r:id="rId43"/>
    <p:sldId id="855" r:id="rId44"/>
    <p:sldId id="977" r:id="rId45"/>
    <p:sldId id="856" r:id="rId46"/>
    <p:sldId id="857" r:id="rId47"/>
    <p:sldId id="966" r:id="rId48"/>
    <p:sldId id="859" r:id="rId49"/>
    <p:sldId id="861" r:id="rId50"/>
    <p:sldId id="880" r:id="rId51"/>
    <p:sldId id="881" r:id="rId52"/>
    <p:sldId id="882" r:id="rId53"/>
    <p:sldId id="883" r:id="rId54"/>
    <p:sldId id="979" r:id="rId55"/>
    <p:sldId id="863" r:id="rId56"/>
    <p:sldId id="884" r:id="rId57"/>
    <p:sldId id="885" r:id="rId58"/>
    <p:sldId id="886" r:id="rId59"/>
    <p:sldId id="887" r:id="rId60"/>
    <p:sldId id="865" r:id="rId61"/>
    <p:sldId id="866" r:id="rId62"/>
    <p:sldId id="867" r:id="rId63"/>
    <p:sldId id="869" r:id="rId64"/>
    <p:sldId id="870" r:id="rId65"/>
    <p:sldId id="871" r:id="rId66"/>
    <p:sldId id="872" r:id="rId67"/>
    <p:sldId id="873" r:id="rId68"/>
    <p:sldId id="874" r:id="rId69"/>
    <p:sldId id="875" r:id="rId70"/>
    <p:sldId id="876" r:id="rId71"/>
    <p:sldId id="877" r:id="rId72"/>
    <p:sldId id="878" r:id="rId73"/>
    <p:sldId id="967" r:id="rId74"/>
    <p:sldId id="888" r:id="rId75"/>
    <p:sldId id="889" r:id="rId76"/>
    <p:sldId id="890" r:id="rId77"/>
    <p:sldId id="905" r:id="rId78"/>
    <p:sldId id="891" r:id="rId79"/>
    <p:sldId id="892" r:id="rId80"/>
    <p:sldId id="893" r:id="rId81"/>
    <p:sldId id="894" r:id="rId82"/>
    <p:sldId id="895" r:id="rId83"/>
    <p:sldId id="899" r:id="rId84"/>
    <p:sldId id="898" r:id="rId85"/>
    <p:sldId id="897" r:id="rId86"/>
    <p:sldId id="968" r:id="rId87"/>
    <p:sldId id="896" r:id="rId88"/>
    <p:sldId id="900" r:id="rId89"/>
    <p:sldId id="970" r:id="rId90"/>
    <p:sldId id="969" r:id="rId91"/>
    <p:sldId id="910" r:id="rId92"/>
    <p:sldId id="911" r:id="rId93"/>
    <p:sldId id="912" r:id="rId94"/>
    <p:sldId id="913" r:id="rId95"/>
    <p:sldId id="914" r:id="rId96"/>
    <p:sldId id="915" r:id="rId97"/>
    <p:sldId id="916" r:id="rId98"/>
    <p:sldId id="917" r:id="rId99"/>
    <p:sldId id="918" r:id="rId100"/>
    <p:sldId id="919" r:id="rId101"/>
    <p:sldId id="920" r:id="rId102"/>
    <p:sldId id="921" r:id="rId103"/>
    <p:sldId id="922" r:id="rId104"/>
    <p:sldId id="923" r:id="rId105"/>
    <p:sldId id="924" r:id="rId106"/>
    <p:sldId id="925" r:id="rId107"/>
    <p:sldId id="926" r:id="rId108"/>
    <p:sldId id="927" r:id="rId109"/>
    <p:sldId id="928" r:id="rId110"/>
    <p:sldId id="929" r:id="rId111"/>
    <p:sldId id="930" r:id="rId112"/>
    <p:sldId id="931" r:id="rId113"/>
    <p:sldId id="932" r:id="rId114"/>
    <p:sldId id="933" r:id="rId115"/>
    <p:sldId id="934" r:id="rId116"/>
    <p:sldId id="935" r:id="rId117"/>
    <p:sldId id="938" r:id="rId118"/>
    <p:sldId id="939" r:id="rId119"/>
    <p:sldId id="940" r:id="rId120"/>
    <p:sldId id="941" r:id="rId121"/>
    <p:sldId id="942" r:id="rId122"/>
    <p:sldId id="943" r:id="rId123"/>
    <p:sldId id="944" r:id="rId124"/>
    <p:sldId id="945" r:id="rId125"/>
    <p:sldId id="946" r:id="rId126"/>
    <p:sldId id="947" r:id="rId127"/>
    <p:sldId id="948" r:id="rId128"/>
    <p:sldId id="949" r:id="rId129"/>
    <p:sldId id="950" r:id="rId130"/>
    <p:sldId id="951" r:id="rId131"/>
    <p:sldId id="952" r:id="rId132"/>
    <p:sldId id="953" r:id="rId133"/>
    <p:sldId id="954" r:id="rId134"/>
    <p:sldId id="904" r:id="rId135"/>
    <p:sldId id="908" r:id="rId136"/>
    <p:sldId id="907" r:id="rId137"/>
    <p:sldId id="902" r:id="rId138"/>
    <p:sldId id="903" r:id="rId139"/>
    <p:sldId id="909" r:id="rId140"/>
    <p:sldId id="971" r:id="rId141"/>
    <p:sldId id="973" r:id="rId142"/>
    <p:sldId id="974" r:id="rId14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000000"/>
    <a:srgbClr val="00CC00"/>
    <a:srgbClr val="FF6600"/>
    <a:srgbClr val="0000CC"/>
    <a:srgbClr val="FF0000"/>
    <a:srgbClr val="4D4D4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49" autoAdjust="0"/>
    <p:restoredTop sz="92126" autoAdjust="0"/>
  </p:normalViewPr>
  <p:slideViewPr>
    <p:cSldViewPr>
      <p:cViewPr varScale="1">
        <p:scale>
          <a:sx n="81" d="100"/>
          <a:sy n="81" d="100"/>
        </p:scale>
        <p:origin x="1709" y="53"/>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notesMaster" Target="notesMasters/notesMaster1.xml"/><Relationship Id="rId90" Type="http://schemas.openxmlformats.org/officeDocument/2006/relationships/slide" Target="slides/slide84.xml"/></Relationships>
</file>

<file path=ppt/_rels/viewProps.xml.rels><?xml version="1.0" encoding="UTF-8" standalone="yes"?>
<Relationships xmlns="http://schemas.openxmlformats.org/package/2006/relationships"><Relationship Id="rId3" Type="http://schemas.openxmlformats.org/officeDocument/2006/relationships/slide" Target="slides/slide126.xml"/><Relationship Id="rId2" Type="http://schemas.openxmlformats.org/officeDocument/2006/relationships/slide" Target="slides/slide87.xml"/><Relationship Id="rId1" Type="http://schemas.openxmlformats.org/officeDocument/2006/relationships/slide" Target="slides/slide86.xml"/><Relationship Id="rId5" Type="http://schemas.openxmlformats.org/officeDocument/2006/relationships/slide" Target="slides/slide128.xml"/><Relationship Id="rId4" Type="http://schemas.openxmlformats.org/officeDocument/2006/relationships/slide" Target="slides/slide12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4.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image" Target="../media/image25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image" Target="../media/image26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image" Target="../media/image26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246787"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dirty="0">
                <a:latin typeface="Arial" pitchFamily="34" charset="0"/>
              </a:defRPr>
            </a:lvl1pPr>
          </a:lstStyle>
          <a:p>
            <a:pPr>
              <a:defRPr/>
            </a:pPr>
            <a:endParaRPr lang="en-US" altLang="en-US"/>
          </a:p>
        </p:txBody>
      </p:sp>
      <p:sp>
        <p:nvSpPr>
          <p:cNvPr id="246788"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246789"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77965811-9318-45BF-965A-1FA0D0653296}"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14950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dirty="0">
                <a:latin typeface="Arial" pitchFamily="34" charset="0"/>
              </a:defRPr>
            </a:lvl1pPr>
          </a:lstStyle>
          <a:p>
            <a:pPr>
              <a:defRPr/>
            </a:pPr>
            <a:endParaRPr lang="en-US" altLang="en-US"/>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9509"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4951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14951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1BB12A70-52C1-48E8-8D75-09F160ADA69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2C3936-97B1-4590-86AC-4FA68786A13C}" type="slidenum">
              <a:rPr lang="en-US" altLang="en-US"/>
              <a:pPr/>
              <a:t>1</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0EBEF-510E-4235-BB61-5070456B65A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8744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9502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5765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2782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69426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9207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17611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69539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5298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8569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35086-1BB1-4BFC-A474-370F97A3C32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8109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635086-1BB1-4BFC-A474-370F97A3C32F}" type="slidenum">
              <a:rPr lang="en-US" altLang="en-US"/>
              <a:pPr/>
              <a:t>27</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84292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7096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4A70FB-1528-4FA5-9123-B2D8C2FE3793}" type="slidenum">
              <a:rPr lang="en-US" altLang="en-US"/>
              <a:pPr/>
              <a:t>32</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4A70FB-1528-4FA5-9123-B2D8C2FE3793}" type="slidenum">
              <a:rPr lang="en-US" altLang="en-US"/>
              <a:pPr/>
              <a:t>33</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24021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4A70FB-1528-4FA5-9123-B2D8C2FE3793}" type="slidenum">
              <a:rPr lang="en-US" altLang="en-US"/>
              <a:pPr/>
              <a:t>34</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0427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4A70FB-1528-4FA5-9123-B2D8C2FE3793}" type="slidenum">
              <a:rPr lang="en-US" altLang="en-US"/>
              <a:pPr/>
              <a:t>35</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4510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4A70FB-1528-4FA5-9123-B2D8C2FE3793}" type="slidenum">
              <a:rPr lang="en-US" altLang="en-US"/>
              <a:pPr/>
              <a:t>36</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87014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5996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3</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12138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9527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38681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50017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16915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56944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90388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1649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90909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28900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3719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4</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59211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50759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01979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63732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58507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5024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7120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50294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38411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65360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2702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30711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74411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72177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82506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4370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37133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5212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21664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542861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00886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9453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42D83-80E8-4FE0-9EC3-F92F0D0F768F}" type="slidenum">
              <a:rPr lang="en-US" altLang="en-US"/>
              <a:pPr/>
              <a:t>7</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82462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00548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91306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54017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22359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02521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41702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242347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14829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6517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42D83-80E8-4FE0-9EC3-F92F0D0F768F}" type="slidenum">
              <a:rPr lang="en-US" altLang="en-US"/>
              <a:pPr/>
              <a:t>8</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68317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842676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AFA554-3F1F-4404-98FF-B9D03E0334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634621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D2B8B-6AF0-4E1C-8676-8DD9CF7141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861305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551555-0043-4ED6-A237-19E72F15FC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664316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35D9FD-39D5-4E25-AE20-E0329F47995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697208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C247E0-03A7-47DF-B197-A9CE7B94FF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1741252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DACCEE-71D1-46EF-A947-84C483E618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18500148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D21B9E-B572-466D-A7E9-76EC8EC0C1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37903034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DAE34-1785-468C-8227-756FF1F4A8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3112441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C822E1-FC95-4843-97AA-DCADF081635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42404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42D83-80E8-4FE0-9EC3-F92F0D0F768F}" type="slidenum">
              <a:rPr lang="en-US" altLang="en-US"/>
              <a:pPr/>
              <a:t>9</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91441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D45967-64CF-43D2-8C23-09ABC77FE5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8877997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DE8334-4B7C-450A-90B5-9D8DE41252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26200600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97897-6BD5-4B5B-BF3F-A7481956A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42905224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23B454-B164-4E81-A971-159569CBB5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577775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C71E30-2D71-499F-960D-6D2F317CCF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21254231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396476-683F-471D-8F3B-CE96512CA2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4382165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2137A2-73BE-464B-A840-5362CAB91A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10762753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5715F2-3F85-45A9-8A5F-75E8C21A41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32865830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46458C-58DE-4DCC-92A1-8AA2B561BA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t>Rhabdoid, Clear cell, medullary and desmoplastic small round cell tumor </a:t>
            </a:r>
          </a:p>
        </p:txBody>
      </p:sp>
    </p:spTree>
    <p:extLst>
      <p:ext uri="{BB962C8B-B14F-4D97-AF65-F5344CB8AC3E}">
        <p14:creationId xmlns:p14="http://schemas.microsoft.com/office/powerpoint/2010/main" val="1282875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BBABB5-4A57-46D7-9D95-92198D419C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0754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0EBEF-510E-4235-BB61-5070456B65A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63352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2F958-5980-4985-B122-8EB69FAA3E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258499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DC9676-65FA-43CC-846A-7909CE6AC6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371821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953277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081497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249317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837711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913344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A70FB-1528-4FA5-9123-B2D8C2FE37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277828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getting very close to the end …..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ED78D5-9119-4277-944C-2BEB34A94A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000303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leave you with a couple of take home points. </a:t>
            </a:r>
          </a:p>
          <a:p>
            <a:endParaRPr lang="en-US" dirty="0" smtClean="0"/>
          </a:p>
          <a:p>
            <a:r>
              <a:rPr lang="en-US" dirty="0" smtClean="0"/>
              <a:t>Unfortunately</a:t>
            </a:r>
            <a:r>
              <a:rPr lang="en-US" baseline="0" dirty="0" smtClean="0"/>
              <a:t>, timely and accurate diagnosis of pediatric ILD is ofen challenging due to its rarity and non-specific clinical symptoms. </a:t>
            </a:r>
          </a:p>
          <a:p>
            <a:endParaRPr lang="en-US" baseline="0" dirty="0" smtClean="0"/>
          </a:p>
          <a:p>
            <a:r>
              <a:rPr lang="en-US" baseline="0" dirty="0" smtClean="0"/>
              <a:t>However, now with available new pediatric ILD classification sysem and characterstic HRCT findings of some of pediatric ILD with underlying genetic causes are emerging, it is promising the there will be improved early and accurate diagnosis of pediatric interstitial lung disease in near future.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ED78D5-9119-4277-944C-2BEB34A94A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3040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6507FBC-1540-4486-9702-149B1D5FCB5B}" type="slidenum">
              <a:rPr lang="en-US" altLang="en-US"/>
              <a:pPr/>
              <a:t>‹#›</a:t>
            </a:fld>
            <a:endParaRPr lang="en-US" altLang="en-US"/>
          </a:p>
        </p:txBody>
      </p:sp>
    </p:spTree>
    <p:extLst>
      <p:ext uri="{BB962C8B-B14F-4D97-AF65-F5344CB8AC3E}">
        <p14:creationId xmlns:p14="http://schemas.microsoft.com/office/powerpoint/2010/main" val="155371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45C59CB-EE1E-45BB-B34F-F140CE890430}" type="slidenum">
              <a:rPr lang="en-US" altLang="en-US"/>
              <a:pPr/>
              <a:t>‹#›</a:t>
            </a:fld>
            <a:endParaRPr lang="en-US" altLang="en-US"/>
          </a:p>
        </p:txBody>
      </p:sp>
    </p:spTree>
    <p:extLst>
      <p:ext uri="{BB962C8B-B14F-4D97-AF65-F5344CB8AC3E}">
        <p14:creationId xmlns:p14="http://schemas.microsoft.com/office/powerpoint/2010/main" val="157004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8CE11E5-C00D-4F41-91E2-7143B8E1BD72}" type="slidenum">
              <a:rPr lang="en-US" altLang="en-US"/>
              <a:pPr/>
              <a:t>‹#›</a:t>
            </a:fld>
            <a:endParaRPr lang="en-US" altLang="en-US"/>
          </a:p>
        </p:txBody>
      </p:sp>
    </p:spTree>
    <p:extLst>
      <p:ext uri="{BB962C8B-B14F-4D97-AF65-F5344CB8AC3E}">
        <p14:creationId xmlns:p14="http://schemas.microsoft.com/office/powerpoint/2010/main" val="423215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E199F94-463A-4DBD-BD13-C1B85CE411FE}" type="slidenum">
              <a:rPr lang="en-US" altLang="en-US"/>
              <a:pPr/>
              <a:t>‹#›</a:t>
            </a:fld>
            <a:endParaRPr lang="en-US" altLang="en-US"/>
          </a:p>
        </p:txBody>
      </p:sp>
    </p:spTree>
    <p:extLst>
      <p:ext uri="{BB962C8B-B14F-4D97-AF65-F5344CB8AC3E}">
        <p14:creationId xmlns:p14="http://schemas.microsoft.com/office/powerpoint/2010/main" val="2579191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643A21EF-227E-4E45-B277-2E6B95E88C6B}" type="slidenum">
              <a:rPr lang="en-US" altLang="en-US"/>
              <a:pPr/>
              <a:t>‹#›</a:t>
            </a:fld>
            <a:endParaRPr lang="en-US" altLang="en-US"/>
          </a:p>
        </p:txBody>
      </p:sp>
    </p:spTree>
    <p:extLst>
      <p:ext uri="{BB962C8B-B14F-4D97-AF65-F5344CB8AC3E}">
        <p14:creationId xmlns:p14="http://schemas.microsoft.com/office/powerpoint/2010/main" val="389708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9B934D-7833-43AE-9D59-5D900CA48E3C}" type="slidenum">
              <a:rPr lang="en-US" altLang="en-US"/>
              <a:pPr/>
              <a:t>‹#›</a:t>
            </a:fld>
            <a:endParaRPr lang="en-US" altLang="en-US"/>
          </a:p>
        </p:txBody>
      </p:sp>
    </p:spTree>
    <p:extLst>
      <p:ext uri="{BB962C8B-B14F-4D97-AF65-F5344CB8AC3E}">
        <p14:creationId xmlns:p14="http://schemas.microsoft.com/office/powerpoint/2010/main" val="185823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805229-D137-4C98-8E6F-752FC0CD87F6}" type="slidenum">
              <a:rPr lang="en-US" altLang="en-US"/>
              <a:pPr/>
              <a:t>‹#›</a:t>
            </a:fld>
            <a:endParaRPr lang="en-US" altLang="en-US"/>
          </a:p>
        </p:txBody>
      </p:sp>
    </p:spTree>
    <p:extLst>
      <p:ext uri="{BB962C8B-B14F-4D97-AF65-F5344CB8AC3E}">
        <p14:creationId xmlns:p14="http://schemas.microsoft.com/office/powerpoint/2010/main" val="278401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BFF608E-E38A-4108-A1E0-2C12CAACCBA8}" type="slidenum">
              <a:rPr lang="en-US" altLang="en-US"/>
              <a:pPr/>
              <a:t>‹#›</a:t>
            </a:fld>
            <a:endParaRPr lang="en-US" altLang="en-US"/>
          </a:p>
        </p:txBody>
      </p:sp>
    </p:spTree>
    <p:extLst>
      <p:ext uri="{BB962C8B-B14F-4D97-AF65-F5344CB8AC3E}">
        <p14:creationId xmlns:p14="http://schemas.microsoft.com/office/powerpoint/2010/main" val="941529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FDC463-7EF1-4C0D-BDE6-2711189ACEC3}" type="slidenum">
              <a:rPr lang="en-US" altLang="en-US"/>
              <a:pPr/>
              <a:t>‹#›</a:t>
            </a:fld>
            <a:endParaRPr lang="en-US" altLang="en-US"/>
          </a:p>
        </p:txBody>
      </p:sp>
    </p:spTree>
    <p:extLst>
      <p:ext uri="{BB962C8B-B14F-4D97-AF65-F5344CB8AC3E}">
        <p14:creationId xmlns:p14="http://schemas.microsoft.com/office/powerpoint/2010/main" val="1899461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112B2CD-7192-4FB1-AF21-4F28EF36EAA5}" type="slidenum">
              <a:rPr lang="en-US" altLang="en-US"/>
              <a:pPr/>
              <a:t>‹#›</a:t>
            </a:fld>
            <a:endParaRPr lang="en-US" altLang="en-US"/>
          </a:p>
        </p:txBody>
      </p:sp>
    </p:spTree>
    <p:extLst>
      <p:ext uri="{BB962C8B-B14F-4D97-AF65-F5344CB8AC3E}">
        <p14:creationId xmlns:p14="http://schemas.microsoft.com/office/powerpoint/2010/main" val="3128492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1F72679-48D2-4C63-A81B-3D966B9A248A}" type="slidenum">
              <a:rPr lang="en-US" altLang="en-US"/>
              <a:pPr/>
              <a:t>‹#›</a:t>
            </a:fld>
            <a:endParaRPr lang="en-US" altLang="en-US"/>
          </a:p>
        </p:txBody>
      </p:sp>
    </p:spTree>
    <p:extLst>
      <p:ext uri="{BB962C8B-B14F-4D97-AF65-F5344CB8AC3E}">
        <p14:creationId xmlns:p14="http://schemas.microsoft.com/office/powerpoint/2010/main" val="150334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90401F9-D736-44E9-A494-20112FA43901}" type="slidenum">
              <a:rPr lang="en-US" altLang="en-US"/>
              <a:pPr/>
              <a:t>‹#›</a:t>
            </a:fld>
            <a:endParaRPr lang="en-US" altLang="en-US"/>
          </a:p>
        </p:txBody>
      </p:sp>
    </p:spTree>
    <p:extLst>
      <p:ext uri="{BB962C8B-B14F-4D97-AF65-F5344CB8AC3E}">
        <p14:creationId xmlns:p14="http://schemas.microsoft.com/office/powerpoint/2010/main" val="64254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FB0BE37-66FC-4177-90D0-847B7241C188}" type="slidenum">
              <a:rPr lang="en-US" altLang="en-US"/>
              <a:pPr/>
              <a:t>‹#›</a:t>
            </a:fld>
            <a:endParaRPr lang="en-US" altLang="en-US"/>
          </a:p>
        </p:txBody>
      </p:sp>
    </p:spTree>
    <p:extLst>
      <p:ext uri="{BB962C8B-B14F-4D97-AF65-F5344CB8AC3E}">
        <p14:creationId xmlns:p14="http://schemas.microsoft.com/office/powerpoint/2010/main" val="382566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246B01-C760-4C62-BC1F-31689E368051}" type="slidenum">
              <a:rPr lang="en-US" altLang="en-US"/>
              <a:pPr/>
              <a:t>‹#›</a:t>
            </a:fld>
            <a:endParaRPr lang="en-US" altLang="en-US"/>
          </a:p>
        </p:txBody>
      </p:sp>
    </p:spTree>
    <p:extLst>
      <p:ext uri="{BB962C8B-B14F-4D97-AF65-F5344CB8AC3E}">
        <p14:creationId xmlns:p14="http://schemas.microsoft.com/office/powerpoint/2010/main" val="609054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2B264A-A1F6-43D1-A10D-5438FE3260F6}" type="slidenum">
              <a:rPr lang="en-US" altLang="en-US"/>
              <a:pPr/>
              <a:t>‹#›</a:t>
            </a:fld>
            <a:endParaRPr lang="en-US" altLang="en-US"/>
          </a:p>
        </p:txBody>
      </p:sp>
    </p:spTree>
    <p:extLst>
      <p:ext uri="{BB962C8B-B14F-4D97-AF65-F5344CB8AC3E}">
        <p14:creationId xmlns:p14="http://schemas.microsoft.com/office/powerpoint/2010/main" val="2079959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EE8CF6-3A68-459D-95A4-677C5A459599}" type="slidenum">
              <a:rPr lang="en-US" altLang="en-US"/>
              <a:pPr/>
              <a:t>‹#›</a:t>
            </a:fld>
            <a:endParaRPr lang="en-US" altLang="en-US"/>
          </a:p>
        </p:txBody>
      </p:sp>
    </p:spTree>
    <p:extLst>
      <p:ext uri="{BB962C8B-B14F-4D97-AF65-F5344CB8AC3E}">
        <p14:creationId xmlns:p14="http://schemas.microsoft.com/office/powerpoint/2010/main" val="2349632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E4E3995-8BA9-489B-8B9F-562FBE44CA58}" type="slidenum">
              <a:rPr lang="en-US" altLang="en-US"/>
              <a:pPr/>
              <a:t>‹#›</a:t>
            </a:fld>
            <a:endParaRPr lang="en-US" altLang="en-US"/>
          </a:p>
        </p:txBody>
      </p:sp>
    </p:spTree>
    <p:extLst>
      <p:ext uri="{BB962C8B-B14F-4D97-AF65-F5344CB8AC3E}">
        <p14:creationId xmlns:p14="http://schemas.microsoft.com/office/powerpoint/2010/main" val="1752423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277F7C-AD2D-46CA-A41E-6CE5CEDEE994}" type="slidenum">
              <a:rPr lang="en-US" altLang="en-US"/>
              <a:pPr/>
              <a:t>‹#›</a:t>
            </a:fld>
            <a:endParaRPr lang="en-US" altLang="en-US"/>
          </a:p>
        </p:txBody>
      </p:sp>
    </p:spTree>
    <p:extLst>
      <p:ext uri="{BB962C8B-B14F-4D97-AF65-F5344CB8AC3E}">
        <p14:creationId xmlns:p14="http://schemas.microsoft.com/office/powerpoint/2010/main" val="4056212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DC481E3-B755-4BCA-BCE9-B26541FB16A1}" type="slidenum">
              <a:rPr lang="en-US" altLang="en-US"/>
              <a:pPr/>
              <a:t>‹#›</a:t>
            </a:fld>
            <a:endParaRPr lang="en-US" altLang="en-US"/>
          </a:p>
        </p:txBody>
      </p:sp>
    </p:spTree>
    <p:extLst>
      <p:ext uri="{BB962C8B-B14F-4D97-AF65-F5344CB8AC3E}">
        <p14:creationId xmlns:p14="http://schemas.microsoft.com/office/powerpoint/2010/main" val="4197750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10B5BE-B4F0-4DC8-A4C0-6EDECBEB5003}" type="slidenum">
              <a:rPr lang="en-US" altLang="en-US"/>
              <a:pPr/>
              <a:t>‹#›</a:t>
            </a:fld>
            <a:endParaRPr lang="en-US" altLang="en-US"/>
          </a:p>
        </p:txBody>
      </p:sp>
    </p:spTree>
    <p:extLst>
      <p:ext uri="{BB962C8B-B14F-4D97-AF65-F5344CB8AC3E}">
        <p14:creationId xmlns:p14="http://schemas.microsoft.com/office/powerpoint/2010/main" val="3018496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1471B99-386A-4009-B7E8-D51C18570FFA}" type="slidenum">
              <a:rPr lang="en-US" altLang="en-US"/>
              <a:pPr/>
              <a:t>‹#›</a:t>
            </a:fld>
            <a:endParaRPr lang="en-US" altLang="en-US"/>
          </a:p>
        </p:txBody>
      </p:sp>
    </p:spTree>
    <p:extLst>
      <p:ext uri="{BB962C8B-B14F-4D97-AF65-F5344CB8AC3E}">
        <p14:creationId xmlns:p14="http://schemas.microsoft.com/office/powerpoint/2010/main" val="2453620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A87858A-74D7-47A5-A7B3-1446909B7169}" type="slidenum">
              <a:rPr lang="en-US" altLang="en-US"/>
              <a:pPr/>
              <a:t>‹#›</a:t>
            </a:fld>
            <a:endParaRPr lang="en-US" altLang="en-US"/>
          </a:p>
        </p:txBody>
      </p:sp>
    </p:spTree>
    <p:extLst>
      <p:ext uri="{BB962C8B-B14F-4D97-AF65-F5344CB8AC3E}">
        <p14:creationId xmlns:p14="http://schemas.microsoft.com/office/powerpoint/2010/main" val="196894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ED50C65-605B-4448-B913-D89D0E16B11E}" type="slidenum">
              <a:rPr lang="en-US" altLang="en-US"/>
              <a:pPr/>
              <a:t>‹#›</a:t>
            </a:fld>
            <a:endParaRPr lang="en-US" altLang="en-US"/>
          </a:p>
        </p:txBody>
      </p:sp>
    </p:spTree>
    <p:extLst>
      <p:ext uri="{BB962C8B-B14F-4D97-AF65-F5344CB8AC3E}">
        <p14:creationId xmlns:p14="http://schemas.microsoft.com/office/powerpoint/2010/main" val="373099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3D2A5F7-F18E-47E8-A41C-8C50CA4D5AD0}" type="slidenum">
              <a:rPr lang="en-US" altLang="en-US"/>
              <a:pPr/>
              <a:t>‹#›</a:t>
            </a:fld>
            <a:endParaRPr lang="en-US" altLang="en-US"/>
          </a:p>
        </p:txBody>
      </p:sp>
    </p:spTree>
    <p:extLst>
      <p:ext uri="{BB962C8B-B14F-4D97-AF65-F5344CB8AC3E}">
        <p14:creationId xmlns:p14="http://schemas.microsoft.com/office/powerpoint/2010/main" val="1364119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CB0972A-837A-4935-9F8C-2335BC221969}" type="slidenum">
              <a:rPr lang="en-US" altLang="en-US"/>
              <a:pPr/>
              <a:t>‹#›</a:t>
            </a:fld>
            <a:endParaRPr lang="en-US" altLang="en-US"/>
          </a:p>
        </p:txBody>
      </p:sp>
    </p:spTree>
    <p:extLst>
      <p:ext uri="{BB962C8B-B14F-4D97-AF65-F5344CB8AC3E}">
        <p14:creationId xmlns:p14="http://schemas.microsoft.com/office/powerpoint/2010/main" val="4009004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EB2CB9B-EC57-4892-A814-C2F3902B3843}" type="slidenum">
              <a:rPr lang="en-US" altLang="en-US"/>
              <a:pPr/>
              <a:t>‹#›</a:t>
            </a:fld>
            <a:endParaRPr lang="en-US" altLang="en-US"/>
          </a:p>
        </p:txBody>
      </p:sp>
    </p:spTree>
    <p:extLst>
      <p:ext uri="{BB962C8B-B14F-4D97-AF65-F5344CB8AC3E}">
        <p14:creationId xmlns:p14="http://schemas.microsoft.com/office/powerpoint/2010/main" val="3290746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81451ED-D0A3-487D-A3BE-2063FCB9A8F2}" type="slidenum">
              <a:rPr lang="en-US" altLang="en-US"/>
              <a:pPr/>
              <a:t>‹#›</a:t>
            </a:fld>
            <a:endParaRPr lang="en-US" altLang="en-US"/>
          </a:p>
        </p:txBody>
      </p:sp>
    </p:spTree>
    <p:extLst>
      <p:ext uri="{BB962C8B-B14F-4D97-AF65-F5344CB8AC3E}">
        <p14:creationId xmlns:p14="http://schemas.microsoft.com/office/powerpoint/2010/main" val="3827838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8356A1-64B7-4BD5-8B6F-A149AE3840C2}" type="slidenum">
              <a:rPr lang="en-US" altLang="en-US"/>
              <a:pPr/>
              <a:t>‹#›</a:t>
            </a:fld>
            <a:endParaRPr lang="en-US" altLang="en-US"/>
          </a:p>
        </p:txBody>
      </p:sp>
    </p:spTree>
    <p:extLst>
      <p:ext uri="{BB962C8B-B14F-4D97-AF65-F5344CB8AC3E}">
        <p14:creationId xmlns:p14="http://schemas.microsoft.com/office/powerpoint/2010/main" val="1098965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9BD5C8C-BDDE-48CB-A0F4-3C94ABD01256}" type="slidenum">
              <a:rPr lang="en-US" altLang="en-US"/>
              <a:pPr/>
              <a:t>‹#›</a:t>
            </a:fld>
            <a:endParaRPr lang="en-US" altLang="en-US"/>
          </a:p>
        </p:txBody>
      </p:sp>
    </p:spTree>
    <p:extLst>
      <p:ext uri="{BB962C8B-B14F-4D97-AF65-F5344CB8AC3E}">
        <p14:creationId xmlns:p14="http://schemas.microsoft.com/office/powerpoint/2010/main" val="3367775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9C2BE5-8B9A-434A-89DD-0A4B5209B85F}" type="slidenum">
              <a:rPr lang="en-US" altLang="en-US"/>
              <a:pPr/>
              <a:t>‹#›</a:t>
            </a:fld>
            <a:endParaRPr lang="en-US" altLang="en-US"/>
          </a:p>
        </p:txBody>
      </p:sp>
    </p:spTree>
    <p:extLst>
      <p:ext uri="{BB962C8B-B14F-4D97-AF65-F5344CB8AC3E}">
        <p14:creationId xmlns:p14="http://schemas.microsoft.com/office/powerpoint/2010/main" val="3927053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C4E392B-1475-465B-A45F-10BF8302295A}" type="slidenum">
              <a:rPr lang="en-US" altLang="en-US"/>
              <a:pPr/>
              <a:t>‹#›</a:t>
            </a:fld>
            <a:endParaRPr lang="en-US" altLang="en-US"/>
          </a:p>
        </p:txBody>
      </p:sp>
    </p:spTree>
    <p:extLst>
      <p:ext uri="{BB962C8B-B14F-4D97-AF65-F5344CB8AC3E}">
        <p14:creationId xmlns:p14="http://schemas.microsoft.com/office/powerpoint/2010/main" val="1691147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940D8F9-60D5-4F96-8DE7-9E2C2CA38525}" type="slidenum">
              <a:rPr lang="en-US" altLang="en-US"/>
              <a:pPr/>
              <a:t>‹#›</a:t>
            </a:fld>
            <a:endParaRPr lang="en-US" altLang="en-US"/>
          </a:p>
        </p:txBody>
      </p:sp>
    </p:spTree>
    <p:extLst>
      <p:ext uri="{BB962C8B-B14F-4D97-AF65-F5344CB8AC3E}">
        <p14:creationId xmlns:p14="http://schemas.microsoft.com/office/powerpoint/2010/main" val="610869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7EE0E9-6591-4A80-B256-ECF3D530B98B}" type="slidenum">
              <a:rPr lang="en-US" altLang="en-US"/>
              <a:pPr/>
              <a:t>‹#›</a:t>
            </a:fld>
            <a:endParaRPr lang="en-US" altLang="en-US"/>
          </a:p>
        </p:txBody>
      </p:sp>
    </p:spTree>
    <p:extLst>
      <p:ext uri="{BB962C8B-B14F-4D97-AF65-F5344CB8AC3E}">
        <p14:creationId xmlns:p14="http://schemas.microsoft.com/office/powerpoint/2010/main" val="142190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7D5E9B4-7753-4A32-A263-CEE8D6E4C89D}" type="slidenum">
              <a:rPr lang="en-US" altLang="en-US"/>
              <a:pPr/>
              <a:t>‹#›</a:t>
            </a:fld>
            <a:endParaRPr lang="en-US" altLang="en-US"/>
          </a:p>
        </p:txBody>
      </p:sp>
    </p:spTree>
    <p:extLst>
      <p:ext uri="{BB962C8B-B14F-4D97-AF65-F5344CB8AC3E}">
        <p14:creationId xmlns:p14="http://schemas.microsoft.com/office/powerpoint/2010/main" val="15402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3E22AE-EA2D-4DD6-B34A-5C132512F683}" type="slidenum">
              <a:rPr lang="en-US" altLang="en-US"/>
              <a:pPr/>
              <a:t>‹#›</a:t>
            </a:fld>
            <a:endParaRPr lang="en-US" altLang="en-US"/>
          </a:p>
        </p:txBody>
      </p:sp>
    </p:spTree>
    <p:extLst>
      <p:ext uri="{BB962C8B-B14F-4D97-AF65-F5344CB8AC3E}">
        <p14:creationId xmlns:p14="http://schemas.microsoft.com/office/powerpoint/2010/main" val="2138357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32F5738-34F5-4E12-B3C4-66E87F24CF1D}" type="slidenum">
              <a:rPr lang="en-US" altLang="en-US"/>
              <a:pPr/>
              <a:t>‹#›</a:t>
            </a:fld>
            <a:endParaRPr lang="en-US" altLang="en-US"/>
          </a:p>
        </p:txBody>
      </p:sp>
    </p:spTree>
    <p:extLst>
      <p:ext uri="{BB962C8B-B14F-4D97-AF65-F5344CB8AC3E}">
        <p14:creationId xmlns:p14="http://schemas.microsoft.com/office/powerpoint/2010/main" val="363441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BC24AB1-78AE-417E-A2F2-ABAF75ABD6FC}" type="slidenum">
              <a:rPr lang="en-US" altLang="en-US"/>
              <a:pPr/>
              <a:t>‹#›</a:t>
            </a:fld>
            <a:endParaRPr lang="en-US" altLang="en-US"/>
          </a:p>
        </p:txBody>
      </p:sp>
    </p:spTree>
    <p:extLst>
      <p:ext uri="{BB962C8B-B14F-4D97-AF65-F5344CB8AC3E}">
        <p14:creationId xmlns:p14="http://schemas.microsoft.com/office/powerpoint/2010/main" val="546182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DD7AFF4-F22F-493F-9DED-1530CD72CD0D}" type="slidenum">
              <a:rPr lang="en-US" altLang="en-US"/>
              <a:pPr/>
              <a:t>‹#›</a:t>
            </a:fld>
            <a:endParaRPr lang="en-US" altLang="en-US"/>
          </a:p>
        </p:txBody>
      </p:sp>
    </p:spTree>
    <p:extLst>
      <p:ext uri="{BB962C8B-B14F-4D97-AF65-F5344CB8AC3E}">
        <p14:creationId xmlns:p14="http://schemas.microsoft.com/office/powerpoint/2010/main" val="126273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A326F12-933C-4E49-86A4-582CBEE324BB}" type="slidenum">
              <a:rPr lang="en-US" altLang="en-US"/>
              <a:pPr/>
              <a:t>‹#›</a:t>
            </a:fld>
            <a:endParaRPr lang="en-US" altLang="en-US"/>
          </a:p>
        </p:txBody>
      </p:sp>
    </p:spTree>
    <p:extLst>
      <p:ext uri="{BB962C8B-B14F-4D97-AF65-F5344CB8AC3E}">
        <p14:creationId xmlns:p14="http://schemas.microsoft.com/office/powerpoint/2010/main" val="3708464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6DC22ED9-83A6-45F0-B052-F97934131903}" type="slidenum">
              <a:rPr lang="en-US" altLang="en-US"/>
              <a:pPr/>
              <a:t>‹#›</a:t>
            </a:fld>
            <a:endParaRPr lang="en-US" altLang="en-US"/>
          </a:p>
        </p:txBody>
      </p:sp>
    </p:spTree>
    <p:extLst>
      <p:ext uri="{BB962C8B-B14F-4D97-AF65-F5344CB8AC3E}">
        <p14:creationId xmlns:p14="http://schemas.microsoft.com/office/powerpoint/2010/main" val="1331146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ADF9A2A-4BF1-4D2C-BF63-9FD444F2092A}" type="slidenum">
              <a:rPr lang="en-US" altLang="en-US"/>
              <a:pPr/>
              <a:t>‹#›</a:t>
            </a:fld>
            <a:endParaRPr lang="en-US" altLang="en-US"/>
          </a:p>
        </p:txBody>
      </p:sp>
    </p:spTree>
    <p:extLst>
      <p:ext uri="{BB962C8B-B14F-4D97-AF65-F5344CB8AC3E}">
        <p14:creationId xmlns:p14="http://schemas.microsoft.com/office/powerpoint/2010/main" val="2807584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58470FE-F660-4A43-9433-6BB6F355539F}" type="slidenum">
              <a:rPr lang="en-US" altLang="en-US"/>
              <a:pPr/>
              <a:t>‹#›</a:t>
            </a:fld>
            <a:endParaRPr lang="en-US" altLang="en-US"/>
          </a:p>
        </p:txBody>
      </p:sp>
    </p:spTree>
    <p:extLst>
      <p:ext uri="{BB962C8B-B14F-4D97-AF65-F5344CB8AC3E}">
        <p14:creationId xmlns:p14="http://schemas.microsoft.com/office/powerpoint/2010/main" val="1087619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AE22E52-9290-473C-9533-A5352188876C}" type="slidenum">
              <a:rPr lang="en-US" altLang="en-US"/>
              <a:pPr/>
              <a:t>‹#›</a:t>
            </a:fld>
            <a:endParaRPr lang="en-US" altLang="en-US"/>
          </a:p>
        </p:txBody>
      </p:sp>
    </p:spTree>
    <p:extLst>
      <p:ext uri="{BB962C8B-B14F-4D97-AF65-F5344CB8AC3E}">
        <p14:creationId xmlns:p14="http://schemas.microsoft.com/office/powerpoint/2010/main" val="566158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044435-E893-4A2B-A781-D662893C9C2C}" type="slidenum">
              <a:rPr lang="en-US" altLang="en-US"/>
              <a:pPr/>
              <a:t>‹#›</a:t>
            </a:fld>
            <a:endParaRPr lang="en-US" altLang="en-US"/>
          </a:p>
        </p:txBody>
      </p:sp>
    </p:spTree>
    <p:extLst>
      <p:ext uri="{BB962C8B-B14F-4D97-AF65-F5344CB8AC3E}">
        <p14:creationId xmlns:p14="http://schemas.microsoft.com/office/powerpoint/2010/main" val="240301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B17E549-A890-40BB-B9AE-11A221A95622}" type="slidenum">
              <a:rPr lang="en-US" altLang="en-US"/>
              <a:pPr/>
              <a:t>‹#›</a:t>
            </a:fld>
            <a:endParaRPr lang="en-US" altLang="en-US"/>
          </a:p>
        </p:txBody>
      </p:sp>
    </p:spTree>
    <p:extLst>
      <p:ext uri="{BB962C8B-B14F-4D97-AF65-F5344CB8AC3E}">
        <p14:creationId xmlns:p14="http://schemas.microsoft.com/office/powerpoint/2010/main" val="1270535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EF3BC8B-EA2F-4B87-A81D-C8DF5172CB6B}" type="slidenum">
              <a:rPr lang="en-US" altLang="en-US"/>
              <a:pPr/>
              <a:t>‹#›</a:t>
            </a:fld>
            <a:endParaRPr lang="en-US" altLang="en-US"/>
          </a:p>
        </p:txBody>
      </p:sp>
    </p:spTree>
    <p:extLst>
      <p:ext uri="{BB962C8B-B14F-4D97-AF65-F5344CB8AC3E}">
        <p14:creationId xmlns:p14="http://schemas.microsoft.com/office/powerpoint/2010/main" val="2523042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258AA7A-1E4B-47F9-B675-552BF83F0B1A}" type="slidenum">
              <a:rPr lang="en-US" altLang="en-US"/>
              <a:pPr/>
              <a:t>‹#›</a:t>
            </a:fld>
            <a:endParaRPr lang="en-US" altLang="en-US"/>
          </a:p>
        </p:txBody>
      </p:sp>
    </p:spTree>
    <p:extLst>
      <p:ext uri="{BB962C8B-B14F-4D97-AF65-F5344CB8AC3E}">
        <p14:creationId xmlns:p14="http://schemas.microsoft.com/office/powerpoint/2010/main" val="1502795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1B60B2E-CAF8-483F-8886-4B43042AD759}" type="slidenum">
              <a:rPr lang="en-US" altLang="en-US"/>
              <a:pPr>
                <a:defRPr/>
              </a:pPr>
              <a:t>‹#›</a:t>
            </a:fld>
            <a:endParaRPr lang="en-US" altLang="en-US" dirty="0"/>
          </a:p>
        </p:txBody>
      </p:sp>
    </p:spTree>
    <p:extLst>
      <p:ext uri="{BB962C8B-B14F-4D97-AF65-F5344CB8AC3E}">
        <p14:creationId xmlns:p14="http://schemas.microsoft.com/office/powerpoint/2010/main" val="3821028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E867CC-27ED-48F3-B4A4-C27D9DEE47CD}" type="slidenum">
              <a:rPr lang="en-US" altLang="en-US"/>
              <a:pPr>
                <a:defRPr/>
              </a:pPr>
              <a:t>‹#›</a:t>
            </a:fld>
            <a:endParaRPr lang="en-US" altLang="en-US" dirty="0"/>
          </a:p>
        </p:txBody>
      </p:sp>
    </p:spTree>
    <p:extLst>
      <p:ext uri="{BB962C8B-B14F-4D97-AF65-F5344CB8AC3E}">
        <p14:creationId xmlns:p14="http://schemas.microsoft.com/office/powerpoint/2010/main" val="3002525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A0FA93-7C70-40C2-8083-D4B54C653C77}" type="slidenum">
              <a:rPr lang="en-US" altLang="en-US"/>
              <a:pPr>
                <a:defRPr/>
              </a:pPr>
              <a:t>‹#›</a:t>
            </a:fld>
            <a:endParaRPr lang="en-US" altLang="en-US" dirty="0"/>
          </a:p>
        </p:txBody>
      </p:sp>
    </p:spTree>
    <p:extLst>
      <p:ext uri="{BB962C8B-B14F-4D97-AF65-F5344CB8AC3E}">
        <p14:creationId xmlns:p14="http://schemas.microsoft.com/office/powerpoint/2010/main" val="1279270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AB0CB16-9B76-407B-906B-2C91C5800F15}" type="slidenum">
              <a:rPr lang="en-US" altLang="en-US"/>
              <a:pPr>
                <a:defRPr/>
              </a:pPr>
              <a:t>‹#›</a:t>
            </a:fld>
            <a:endParaRPr lang="en-US" altLang="en-US" dirty="0"/>
          </a:p>
        </p:txBody>
      </p:sp>
    </p:spTree>
    <p:extLst>
      <p:ext uri="{BB962C8B-B14F-4D97-AF65-F5344CB8AC3E}">
        <p14:creationId xmlns:p14="http://schemas.microsoft.com/office/powerpoint/2010/main" val="994621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B9822F9-8539-4E5D-A7C0-8E998E4DA003}" type="slidenum">
              <a:rPr lang="en-US" altLang="en-US"/>
              <a:pPr>
                <a:defRPr/>
              </a:pPr>
              <a:t>‹#›</a:t>
            </a:fld>
            <a:endParaRPr lang="en-US" altLang="en-US" dirty="0"/>
          </a:p>
        </p:txBody>
      </p:sp>
    </p:spTree>
    <p:extLst>
      <p:ext uri="{BB962C8B-B14F-4D97-AF65-F5344CB8AC3E}">
        <p14:creationId xmlns:p14="http://schemas.microsoft.com/office/powerpoint/2010/main" val="3971576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5A831AB-B4B1-4B76-A944-2A47346223CC}" type="slidenum">
              <a:rPr lang="en-US" altLang="en-US"/>
              <a:pPr>
                <a:defRPr/>
              </a:pPr>
              <a:t>‹#›</a:t>
            </a:fld>
            <a:endParaRPr lang="en-US" altLang="en-US" dirty="0"/>
          </a:p>
        </p:txBody>
      </p:sp>
    </p:spTree>
    <p:extLst>
      <p:ext uri="{BB962C8B-B14F-4D97-AF65-F5344CB8AC3E}">
        <p14:creationId xmlns:p14="http://schemas.microsoft.com/office/powerpoint/2010/main" val="523429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1619D2-D09A-4465-90EC-C4A1CFBE7AB8}" type="slidenum">
              <a:rPr lang="en-US" altLang="en-US"/>
              <a:pPr>
                <a:defRPr/>
              </a:pPr>
              <a:t>‹#›</a:t>
            </a:fld>
            <a:endParaRPr lang="en-US" altLang="en-US" dirty="0"/>
          </a:p>
        </p:txBody>
      </p:sp>
    </p:spTree>
    <p:extLst>
      <p:ext uri="{BB962C8B-B14F-4D97-AF65-F5344CB8AC3E}">
        <p14:creationId xmlns:p14="http://schemas.microsoft.com/office/powerpoint/2010/main" val="3044641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A7C11B0-813C-42C7-82FB-00CEB770D4C6}" type="slidenum">
              <a:rPr lang="en-US" altLang="en-US"/>
              <a:pPr>
                <a:defRPr/>
              </a:pPr>
              <a:t>‹#›</a:t>
            </a:fld>
            <a:endParaRPr lang="en-US" altLang="en-US" dirty="0"/>
          </a:p>
        </p:txBody>
      </p:sp>
    </p:spTree>
    <p:extLst>
      <p:ext uri="{BB962C8B-B14F-4D97-AF65-F5344CB8AC3E}">
        <p14:creationId xmlns:p14="http://schemas.microsoft.com/office/powerpoint/2010/main" val="356777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684C62A-D1A5-465F-B9B4-8C7EDD13C1B7}" type="slidenum">
              <a:rPr lang="en-US" altLang="en-US"/>
              <a:pPr/>
              <a:t>‹#›</a:t>
            </a:fld>
            <a:endParaRPr lang="en-US" altLang="en-US"/>
          </a:p>
        </p:txBody>
      </p:sp>
    </p:spTree>
    <p:extLst>
      <p:ext uri="{BB962C8B-B14F-4D97-AF65-F5344CB8AC3E}">
        <p14:creationId xmlns:p14="http://schemas.microsoft.com/office/powerpoint/2010/main" val="1954867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51B36E2-B460-4B3B-B7AB-4D02E78E2653}" type="slidenum">
              <a:rPr lang="en-US" altLang="en-US"/>
              <a:pPr>
                <a:defRPr/>
              </a:pPr>
              <a:t>‹#›</a:t>
            </a:fld>
            <a:endParaRPr lang="en-US" altLang="en-US" dirty="0"/>
          </a:p>
        </p:txBody>
      </p:sp>
    </p:spTree>
    <p:extLst>
      <p:ext uri="{BB962C8B-B14F-4D97-AF65-F5344CB8AC3E}">
        <p14:creationId xmlns:p14="http://schemas.microsoft.com/office/powerpoint/2010/main" val="1553047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7CFCE59-DC2E-4C64-87DE-EB9092D306D1}" type="slidenum">
              <a:rPr lang="en-US" altLang="en-US"/>
              <a:pPr>
                <a:defRPr/>
              </a:pPr>
              <a:t>‹#›</a:t>
            </a:fld>
            <a:endParaRPr lang="en-US" altLang="en-US" dirty="0"/>
          </a:p>
        </p:txBody>
      </p:sp>
    </p:spTree>
    <p:extLst>
      <p:ext uri="{BB962C8B-B14F-4D97-AF65-F5344CB8AC3E}">
        <p14:creationId xmlns:p14="http://schemas.microsoft.com/office/powerpoint/2010/main" val="1144827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F377705-A22D-428E-B267-09FDCD2D468F}" type="slidenum">
              <a:rPr lang="en-US" altLang="en-US"/>
              <a:pPr>
                <a:defRPr/>
              </a:pPr>
              <a:t>‹#›</a:t>
            </a:fld>
            <a:endParaRPr lang="en-US" altLang="en-US" dirty="0"/>
          </a:p>
        </p:txBody>
      </p:sp>
    </p:spTree>
    <p:extLst>
      <p:ext uri="{BB962C8B-B14F-4D97-AF65-F5344CB8AC3E}">
        <p14:creationId xmlns:p14="http://schemas.microsoft.com/office/powerpoint/2010/main" val="3895289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BD23F80-6218-4D5B-8E51-473E1C666FB4}" type="slidenum">
              <a:rPr lang="en-US" altLang="en-US"/>
              <a:pPr>
                <a:defRPr/>
              </a:pPr>
              <a:t>‹#›</a:t>
            </a:fld>
            <a:endParaRPr lang="en-US" altLang="en-US" dirty="0"/>
          </a:p>
        </p:txBody>
      </p:sp>
    </p:spTree>
    <p:extLst>
      <p:ext uri="{BB962C8B-B14F-4D97-AF65-F5344CB8AC3E}">
        <p14:creationId xmlns:p14="http://schemas.microsoft.com/office/powerpoint/2010/main" val="1254589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0BD4B04-A62F-41F9-B2E9-0A23EEC41AE7}" type="slidenum">
              <a:rPr lang="en-US" altLang="en-US"/>
              <a:pPr>
                <a:defRPr/>
              </a:pPr>
              <a:t>‹#›</a:t>
            </a:fld>
            <a:endParaRPr lang="en-US" altLang="en-US" dirty="0"/>
          </a:p>
        </p:txBody>
      </p:sp>
    </p:spTree>
    <p:extLst>
      <p:ext uri="{BB962C8B-B14F-4D97-AF65-F5344CB8AC3E}">
        <p14:creationId xmlns:p14="http://schemas.microsoft.com/office/powerpoint/2010/main" val="2539687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C4E462-0DB1-4977-8959-DCFADAFAA8C2}" type="slidenum">
              <a:rPr lang="en-US" altLang="en-US"/>
              <a:pPr>
                <a:defRPr/>
              </a:pPr>
              <a:t>‹#›</a:t>
            </a:fld>
            <a:endParaRPr lang="en-US" altLang="en-US" dirty="0"/>
          </a:p>
        </p:txBody>
      </p:sp>
    </p:spTree>
    <p:extLst>
      <p:ext uri="{BB962C8B-B14F-4D97-AF65-F5344CB8AC3E}">
        <p14:creationId xmlns:p14="http://schemas.microsoft.com/office/powerpoint/2010/main" val="3537466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7A6574-A6FF-48EE-8A8C-AA9B0967820F}" type="slidenum">
              <a:rPr lang="en-US" altLang="en-US"/>
              <a:pPr>
                <a:defRPr/>
              </a:pPr>
              <a:t>‹#›</a:t>
            </a:fld>
            <a:endParaRPr lang="en-US" altLang="en-US" dirty="0"/>
          </a:p>
        </p:txBody>
      </p:sp>
    </p:spTree>
    <p:extLst>
      <p:ext uri="{BB962C8B-B14F-4D97-AF65-F5344CB8AC3E}">
        <p14:creationId xmlns:p14="http://schemas.microsoft.com/office/powerpoint/2010/main" val="1235711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4894F9D-0760-4467-857C-083D4037F975}" type="slidenum">
              <a:rPr lang="en-US" altLang="en-US"/>
              <a:pPr>
                <a:defRPr/>
              </a:pPr>
              <a:t>‹#›</a:t>
            </a:fld>
            <a:endParaRPr lang="en-US" altLang="en-US" dirty="0"/>
          </a:p>
        </p:txBody>
      </p:sp>
    </p:spTree>
    <p:extLst>
      <p:ext uri="{BB962C8B-B14F-4D97-AF65-F5344CB8AC3E}">
        <p14:creationId xmlns:p14="http://schemas.microsoft.com/office/powerpoint/2010/main" val="3250121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69D174F-5ACE-4FE5-B91D-50FA58E268F0}" type="slidenum">
              <a:rPr lang="en-US" altLang="en-US"/>
              <a:pPr>
                <a:defRPr/>
              </a:pPr>
              <a:t>‹#›</a:t>
            </a:fld>
            <a:endParaRPr lang="en-US" altLang="en-US" dirty="0"/>
          </a:p>
        </p:txBody>
      </p:sp>
    </p:spTree>
    <p:extLst>
      <p:ext uri="{BB962C8B-B14F-4D97-AF65-F5344CB8AC3E}">
        <p14:creationId xmlns:p14="http://schemas.microsoft.com/office/powerpoint/2010/main" val="11732167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AFDC287-E02E-4231-B1DC-3087FA555607}" type="slidenum">
              <a:rPr lang="en-US" altLang="en-US"/>
              <a:pPr>
                <a:defRPr/>
              </a:pPr>
              <a:t>‹#›</a:t>
            </a:fld>
            <a:endParaRPr lang="en-US" altLang="en-US" dirty="0"/>
          </a:p>
        </p:txBody>
      </p:sp>
    </p:spTree>
    <p:extLst>
      <p:ext uri="{BB962C8B-B14F-4D97-AF65-F5344CB8AC3E}">
        <p14:creationId xmlns:p14="http://schemas.microsoft.com/office/powerpoint/2010/main" val="197674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6CA0FE6-C860-457B-B5FA-C6D71F216C48}" type="slidenum">
              <a:rPr lang="en-US" altLang="en-US"/>
              <a:pPr/>
              <a:t>‹#›</a:t>
            </a:fld>
            <a:endParaRPr lang="en-US" altLang="en-US"/>
          </a:p>
        </p:txBody>
      </p:sp>
    </p:spTree>
    <p:extLst>
      <p:ext uri="{BB962C8B-B14F-4D97-AF65-F5344CB8AC3E}">
        <p14:creationId xmlns:p14="http://schemas.microsoft.com/office/powerpoint/2010/main" val="3366006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8937814-49E7-4EE7-BE68-CDE054959A86}" type="slidenum">
              <a:rPr lang="en-US" altLang="en-US"/>
              <a:pPr>
                <a:defRPr/>
              </a:pPr>
              <a:t>‹#›</a:t>
            </a:fld>
            <a:endParaRPr lang="en-US" altLang="en-US" dirty="0"/>
          </a:p>
        </p:txBody>
      </p:sp>
    </p:spTree>
    <p:extLst>
      <p:ext uri="{BB962C8B-B14F-4D97-AF65-F5344CB8AC3E}">
        <p14:creationId xmlns:p14="http://schemas.microsoft.com/office/powerpoint/2010/main" val="3485410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FBEFE8C-0852-4258-B640-9DCD492441D5}" type="slidenum">
              <a:rPr lang="en-US" altLang="en-US"/>
              <a:pPr>
                <a:defRPr/>
              </a:pPr>
              <a:t>‹#›</a:t>
            </a:fld>
            <a:endParaRPr lang="en-US" altLang="en-US" dirty="0"/>
          </a:p>
        </p:txBody>
      </p:sp>
    </p:spTree>
    <p:extLst>
      <p:ext uri="{BB962C8B-B14F-4D97-AF65-F5344CB8AC3E}">
        <p14:creationId xmlns:p14="http://schemas.microsoft.com/office/powerpoint/2010/main" val="3283007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3F62809-239A-4D80-B15F-EC32D90370E1}" type="slidenum">
              <a:rPr lang="en-US" altLang="en-US"/>
              <a:pPr>
                <a:defRPr/>
              </a:pPr>
              <a:t>‹#›</a:t>
            </a:fld>
            <a:endParaRPr lang="en-US" altLang="en-US" dirty="0"/>
          </a:p>
        </p:txBody>
      </p:sp>
    </p:spTree>
    <p:extLst>
      <p:ext uri="{BB962C8B-B14F-4D97-AF65-F5344CB8AC3E}">
        <p14:creationId xmlns:p14="http://schemas.microsoft.com/office/powerpoint/2010/main" val="25637536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B138998-8AC5-4495-94E6-71545D5AFBCD}" type="slidenum">
              <a:rPr lang="en-US" altLang="en-US"/>
              <a:pPr>
                <a:defRPr/>
              </a:pPr>
              <a:t>‹#›</a:t>
            </a:fld>
            <a:endParaRPr lang="en-US" altLang="en-US" dirty="0"/>
          </a:p>
        </p:txBody>
      </p:sp>
    </p:spTree>
    <p:extLst>
      <p:ext uri="{BB962C8B-B14F-4D97-AF65-F5344CB8AC3E}">
        <p14:creationId xmlns:p14="http://schemas.microsoft.com/office/powerpoint/2010/main" val="654956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91AC157-7E6D-4F88-A39B-BD174733A538}" type="slidenum">
              <a:rPr lang="en-US" altLang="en-US"/>
              <a:pPr>
                <a:defRPr/>
              </a:pPr>
              <a:t>‹#›</a:t>
            </a:fld>
            <a:endParaRPr lang="en-US" altLang="en-US" dirty="0"/>
          </a:p>
        </p:txBody>
      </p:sp>
    </p:spTree>
    <p:extLst>
      <p:ext uri="{BB962C8B-B14F-4D97-AF65-F5344CB8AC3E}">
        <p14:creationId xmlns:p14="http://schemas.microsoft.com/office/powerpoint/2010/main" val="34713586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F99F422-8B25-49B1-B905-163B824B0C0A}" type="slidenum">
              <a:rPr lang="en-US" altLang="en-US"/>
              <a:pPr>
                <a:defRPr/>
              </a:pPr>
              <a:t>‹#›</a:t>
            </a:fld>
            <a:endParaRPr lang="en-US" altLang="en-US" dirty="0"/>
          </a:p>
        </p:txBody>
      </p:sp>
    </p:spTree>
    <p:extLst>
      <p:ext uri="{BB962C8B-B14F-4D97-AF65-F5344CB8AC3E}">
        <p14:creationId xmlns:p14="http://schemas.microsoft.com/office/powerpoint/2010/main" val="220372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91C5AD1-4841-4B7B-99D6-7EC69A2DB1FD}" type="slidenum">
              <a:rPr lang="en-US" altLang="en-US"/>
              <a:pPr/>
              <a:t>‹#›</a:t>
            </a:fld>
            <a:endParaRPr lang="en-US" altLang="en-US"/>
          </a:p>
        </p:txBody>
      </p:sp>
    </p:spTree>
    <p:extLst>
      <p:ext uri="{BB962C8B-B14F-4D97-AF65-F5344CB8AC3E}">
        <p14:creationId xmlns:p14="http://schemas.microsoft.com/office/powerpoint/2010/main" val="256318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F891CDE-07BE-4977-A835-18C3DA1EA864}" type="slidenum">
              <a:rPr lang="en-US" altLang="en-US"/>
              <a:pPr/>
              <a:t>‹#›</a:t>
            </a:fld>
            <a:endParaRPr lang="en-US" altLang="en-US"/>
          </a:p>
        </p:txBody>
      </p:sp>
    </p:spTree>
    <p:extLst>
      <p:ext uri="{BB962C8B-B14F-4D97-AF65-F5344CB8AC3E}">
        <p14:creationId xmlns:p14="http://schemas.microsoft.com/office/powerpoint/2010/main" val="281007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dirty="0">
                <a:latin typeface="Arial"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dirty="0">
                <a:latin typeface="Arial"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3D8803B-6051-4FEE-8EB6-D5D1582DCD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chemeClr val="bg1"/>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72CD7B-7F4D-47D8-B0FC-3959E2002369}" type="slidenum">
              <a:rPr lang="en-US" altLang="en-US"/>
              <a:pPr/>
              <a:t>‹#›</a:t>
            </a:fld>
            <a:endParaRPr lang="en-US" altLang="en-US"/>
          </a:p>
        </p:txBody>
      </p:sp>
    </p:spTree>
    <p:extLst>
      <p:ext uri="{BB962C8B-B14F-4D97-AF65-F5344CB8AC3E}">
        <p14:creationId xmlns:p14="http://schemas.microsoft.com/office/powerpoint/2010/main" val="3017181783"/>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1"/>
        </a:buClr>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1"/>
        </a:buClr>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896650E-B735-4007-9484-4138EC32027A}" type="slidenum">
              <a:rPr lang="en-US" altLang="en-US"/>
              <a:pPr/>
              <a:t>‹#›</a:t>
            </a:fld>
            <a:endParaRPr lang="en-US" altLang="en-US"/>
          </a:p>
        </p:txBody>
      </p:sp>
    </p:spTree>
    <p:extLst>
      <p:ext uri="{BB962C8B-B14F-4D97-AF65-F5344CB8AC3E}">
        <p14:creationId xmlns:p14="http://schemas.microsoft.com/office/powerpoint/2010/main" val="2545535507"/>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517D8DC-4254-47B4-85EB-1D54AEFB902D}" type="slidenum">
              <a:rPr lang="en-US" altLang="en-US"/>
              <a:pPr/>
              <a:t>‹#›</a:t>
            </a:fld>
            <a:endParaRPr lang="en-US" altLang="en-US"/>
          </a:p>
        </p:txBody>
      </p:sp>
    </p:spTree>
    <p:extLst>
      <p:ext uri="{BB962C8B-B14F-4D97-AF65-F5344CB8AC3E}">
        <p14:creationId xmlns:p14="http://schemas.microsoft.com/office/powerpoint/2010/main" val="201267427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93AAF0DF-D257-4980-85D8-2CD3A88C1CD1}" type="slidenum">
              <a:rPr lang="en-US" altLang="en-US"/>
              <a:pPr>
                <a:defRPr/>
              </a:pPr>
              <a:t>‹#›</a:t>
            </a:fld>
            <a:endParaRPr lang="en-US" altLang="en-US" dirty="0"/>
          </a:p>
        </p:txBody>
      </p:sp>
    </p:spTree>
    <p:extLst>
      <p:ext uri="{BB962C8B-B14F-4D97-AF65-F5344CB8AC3E}">
        <p14:creationId xmlns:p14="http://schemas.microsoft.com/office/powerpoint/2010/main" val="17834371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02D9977-2D0E-4C83-AF6F-9BD3B2BAE947}" type="slidenum">
              <a:rPr lang="en-US" altLang="en-US"/>
              <a:pPr>
                <a:defRPr/>
              </a:pPr>
              <a:t>‹#›</a:t>
            </a:fld>
            <a:endParaRPr lang="en-US" altLang="en-US" dirty="0"/>
          </a:p>
        </p:txBody>
      </p:sp>
    </p:spTree>
    <p:extLst>
      <p:ext uri="{BB962C8B-B14F-4D97-AF65-F5344CB8AC3E}">
        <p14:creationId xmlns:p14="http://schemas.microsoft.com/office/powerpoint/2010/main" val="196316811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oleObject" Target="../embeddings/oleObject1.bin"/><Relationship Id="rId12" Type="http://schemas.openxmlformats.org/officeDocument/2006/relationships/image" Target="../media/image9.jpeg"/><Relationship Id="rId17" Type="http://schemas.openxmlformats.org/officeDocument/2006/relationships/image" Target="../media/image12.png"/><Relationship Id="rId2" Type="http://schemas.openxmlformats.org/officeDocument/2006/relationships/slideLayout" Target="../slideLayouts/slideLayout1.xml"/><Relationship Id="rId16" Type="http://schemas.openxmlformats.org/officeDocument/2006/relationships/image" Target="../media/image11.png"/><Relationship Id="rId1" Type="http://schemas.openxmlformats.org/officeDocument/2006/relationships/vmlDrawing" Target="../drawings/vmlDrawing1.v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0.jpe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76.xml"/><Relationship Id="rId1" Type="http://schemas.openxmlformats.org/officeDocument/2006/relationships/slideLayout" Target="../slideLayouts/slideLayout40.xml"/><Relationship Id="rId4" Type="http://schemas.openxmlformats.org/officeDocument/2006/relationships/image" Target="../media/image215.jpeg"/></Relationships>
</file>

<file path=ppt/slides/_rels/slide10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77.xml"/><Relationship Id="rId1" Type="http://schemas.openxmlformats.org/officeDocument/2006/relationships/slideLayout" Target="../slideLayouts/slideLayout40.xml"/><Relationship Id="rId4" Type="http://schemas.openxmlformats.org/officeDocument/2006/relationships/image" Target="../media/image215.jpeg"/></Relationships>
</file>

<file path=ppt/slides/_rels/slide1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40.xml"/><Relationship Id="rId4" Type="http://schemas.openxmlformats.org/officeDocument/2006/relationships/image" Target="../media/image21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40.xml"/><Relationship Id="rId4" Type="http://schemas.openxmlformats.org/officeDocument/2006/relationships/image" Target="../media/image220.jpeg"/></Relationships>
</file>

<file path=ppt/slides/_rels/slide105.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40.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0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jpeg"/><Relationship Id="rId2" Type="http://schemas.openxmlformats.org/officeDocument/2006/relationships/image" Target="../media/image229.png"/><Relationship Id="rId1" Type="http://schemas.openxmlformats.org/officeDocument/2006/relationships/slideLayout" Target="../slideLayouts/slideLayout40.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0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0.xml"/><Relationship Id="rId6" Type="http://schemas.openxmlformats.org/officeDocument/2006/relationships/image" Target="../media/image239.png"/><Relationship Id="rId5" Type="http://schemas.openxmlformats.org/officeDocument/2006/relationships/image" Target="../media/image238.jpeg"/><Relationship Id="rId4" Type="http://schemas.openxmlformats.org/officeDocument/2006/relationships/image" Target="../media/image237.png"/></Relationships>
</file>

<file path=ppt/slides/_rels/slide109.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1.png"/><Relationship Id="rId7" Type="http://schemas.openxmlformats.org/officeDocument/2006/relationships/hyperlink" Target="http://www.google.com/url?sa=i&amp;rct=j&amp;q=&amp;esrc=s&amp;source=images&amp;cd=&amp;cad=rja&amp;uact=8&amp;ved=0ahUKEwjxl7XGzoDQAhUB4yYKHUb2AtgQjRwIBw&amp;url=http://www.clipartkid.com/little-mermaid-characters-cliparts/&amp;psig=AFQjCNFSz3xe7-g0NwmOtVwSEwZ1bsO6nw&amp;ust=1477850866761524" TargetMode="External"/><Relationship Id="rId2" Type="http://schemas.openxmlformats.org/officeDocument/2006/relationships/image" Target="../media/image240.png"/><Relationship Id="rId1" Type="http://schemas.openxmlformats.org/officeDocument/2006/relationships/slideLayout" Target="../slideLayouts/slideLayout40.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 Id="rId9" Type="http://schemas.openxmlformats.org/officeDocument/2006/relationships/image" Target="../media/image246.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1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7.emf"/><Relationship Id="rId1" Type="http://schemas.openxmlformats.org/officeDocument/2006/relationships/slideLayout" Target="../slideLayouts/slideLayout40.xml"/><Relationship Id="rId4" Type="http://schemas.openxmlformats.org/officeDocument/2006/relationships/image" Target="../media/image248.gif"/></Relationships>
</file>

<file path=ppt/slides/_rels/slide11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e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hyperlink" Target="http://www.google.com/url?sa=i&amp;rct=j&amp;q=&amp;esrc=s&amp;source=images&amp;cd=&amp;cad=rja&amp;uact=8&amp;ved=0ahUKEwjd4KjLz4DQAhXC3SYKHQSSAcwQjRwIBw&amp;url=http://library.med.utah.edu/WebPath/RENAHTML/RENAL062.html&amp;psig=AFQjCNEiu9WASusPD5Wr4ODgo3zu_lwBcg&amp;ust=1477851290859275" TargetMode="External"/><Relationship Id="rId1" Type="http://schemas.openxmlformats.org/officeDocument/2006/relationships/slideLayout" Target="../slideLayouts/slideLayout40.xml"/><Relationship Id="rId5" Type="http://schemas.openxmlformats.org/officeDocument/2006/relationships/image" Target="../media/image252.jpeg"/><Relationship Id="rId4" Type="http://schemas.openxmlformats.org/officeDocument/2006/relationships/hyperlink" Target="http://www.google.com/url?sa=i&amp;rct=j&amp;q=&amp;esrc=s&amp;source=images&amp;cd=&amp;cad=rja&amp;uact=8&amp;ved=0ahUKEwjV7uTVz4DQAhXM4CYKHV0VCuYQjRwIBw&amp;url=http://www.pathpedia.com/education/eatlas/histopathology/kidney/renal_cell_carcinoma_chromophobe_cell_type.aspx&amp;psig=AFQjCNEiu9WASusPD5Wr4ODgo3zu_lwBcg&amp;ust=1477851290859275"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5.png"/><Relationship Id="rId7" Type="http://schemas.openxmlformats.org/officeDocument/2006/relationships/image" Target="../media/image257.png"/><Relationship Id="rId12" Type="http://schemas.openxmlformats.org/officeDocument/2006/relationships/image" Target="../media/image260.jpeg"/><Relationship Id="rId2" Type="http://schemas.openxmlformats.org/officeDocument/2006/relationships/slideLayout" Target="../slideLayouts/slideLayout40.xml"/><Relationship Id="rId1" Type="http://schemas.openxmlformats.org/officeDocument/2006/relationships/vmlDrawing" Target="../drawings/vmlDrawing6.vml"/><Relationship Id="rId6" Type="http://schemas.openxmlformats.org/officeDocument/2006/relationships/image" Target="../media/image256.png"/><Relationship Id="rId11" Type="http://schemas.openxmlformats.org/officeDocument/2006/relationships/image" Target="../media/image254.png"/><Relationship Id="rId5" Type="http://schemas.openxmlformats.org/officeDocument/2006/relationships/image" Target="../media/image253.png"/><Relationship Id="rId10" Type="http://schemas.openxmlformats.org/officeDocument/2006/relationships/oleObject" Target="../embeddings/oleObject10.bin"/><Relationship Id="rId4" Type="http://schemas.openxmlformats.org/officeDocument/2006/relationships/oleObject" Target="../embeddings/oleObject9.bin"/><Relationship Id="rId9" Type="http://schemas.openxmlformats.org/officeDocument/2006/relationships/image" Target="../media/image259.png"/></Relationships>
</file>

<file path=ppt/slides/_rels/slide11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40.xml"/><Relationship Id="rId4" Type="http://schemas.openxmlformats.org/officeDocument/2006/relationships/image" Target="../media/image263.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265.png"/><Relationship Id="rId2" Type="http://schemas.openxmlformats.org/officeDocument/2006/relationships/slideLayout" Target="../slideLayouts/slideLayout40.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64.png"/><Relationship Id="rId4" Type="http://schemas.openxmlformats.org/officeDocument/2006/relationships/oleObject" Target="../embeddings/oleObject11.bin"/></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65.png"/><Relationship Id="rId2" Type="http://schemas.openxmlformats.org/officeDocument/2006/relationships/slideLayout" Target="../slideLayouts/slideLayout40.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264.png"/><Relationship Id="rId4" Type="http://schemas.openxmlformats.org/officeDocument/2006/relationships/oleObject" Target="../embeddings/oleObject13.bin"/></Relationships>
</file>

<file path=ppt/slides/_rels/slide11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1.xml"/><Relationship Id="rId1" Type="http://schemas.openxmlformats.org/officeDocument/2006/relationships/slideLayout" Target="../slideLayouts/slideLayout40.xml"/><Relationship Id="rId5" Type="http://schemas.openxmlformats.org/officeDocument/2006/relationships/image" Target="../media/image267.png"/><Relationship Id="rId4" Type="http://schemas.openxmlformats.org/officeDocument/2006/relationships/image" Target="../media/image266.png"/></Relationships>
</file>

<file path=ppt/slides/_rels/slide1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2.xml"/><Relationship Id="rId1" Type="http://schemas.openxmlformats.org/officeDocument/2006/relationships/slideLayout" Target="../slideLayouts/slideLayout40.xml"/><Relationship Id="rId5" Type="http://schemas.openxmlformats.org/officeDocument/2006/relationships/image" Target="../media/image267.png"/><Relationship Id="rId4" Type="http://schemas.openxmlformats.org/officeDocument/2006/relationships/image" Target="../media/image26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3.xml"/><Relationship Id="rId1" Type="http://schemas.openxmlformats.org/officeDocument/2006/relationships/slideLayout" Target="../slideLayouts/slideLayout40.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12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4.xml"/><Relationship Id="rId1" Type="http://schemas.openxmlformats.org/officeDocument/2006/relationships/slideLayout" Target="../slideLayouts/slideLayout40.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122.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274.png"/><Relationship Id="rId2" Type="http://schemas.openxmlformats.org/officeDocument/2006/relationships/notesSlide" Target="../notesSlides/notesSlide85.xml"/><Relationship Id="rId1" Type="http://schemas.openxmlformats.org/officeDocument/2006/relationships/slideLayout" Target="../slideLayouts/slideLayout40.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23.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274.png"/><Relationship Id="rId2" Type="http://schemas.openxmlformats.org/officeDocument/2006/relationships/notesSlide" Target="../notesSlides/notesSlide86.xml"/><Relationship Id="rId1" Type="http://schemas.openxmlformats.org/officeDocument/2006/relationships/slideLayout" Target="../slideLayouts/slideLayout40.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2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7.xml"/><Relationship Id="rId1" Type="http://schemas.openxmlformats.org/officeDocument/2006/relationships/slideLayout" Target="../slideLayouts/slideLayout40.xml"/><Relationship Id="rId5" Type="http://schemas.openxmlformats.org/officeDocument/2006/relationships/image" Target="../media/image276.png"/><Relationship Id="rId4" Type="http://schemas.openxmlformats.org/officeDocument/2006/relationships/image" Target="../media/image275.png"/></Relationships>
</file>

<file path=ppt/slides/_rels/slide1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8.xml"/><Relationship Id="rId1" Type="http://schemas.openxmlformats.org/officeDocument/2006/relationships/slideLayout" Target="../slideLayouts/slideLayout40.xml"/><Relationship Id="rId5" Type="http://schemas.openxmlformats.org/officeDocument/2006/relationships/image" Target="../media/image276.png"/><Relationship Id="rId4" Type="http://schemas.openxmlformats.org/officeDocument/2006/relationships/image" Target="../media/image275.png"/></Relationships>
</file>

<file path=ppt/slides/_rels/slide12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9.xml"/><Relationship Id="rId1" Type="http://schemas.openxmlformats.org/officeDocument/2006/relationships/slideLayout" Target="../slideLayouts/slideLayout40.xml"/><Relationship Id="rId5" Type="http://schemas.openxmlformats.org/officeDocument/2006/relationships/image" Target="../media/image279.png"/><Relationship Id="rId4" Type="http://schemas.openxmlformats.org/officeDocument/2006/relationships/image" Target="../media/image278.png"/></Relationships>
</file>

<file path=ppt/slides/_rels/slide12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hgaP184DQAhVE2SYKHWLSDY4QjRwIBw&amp;url=http://theconversation.com/secrets-of-the-orchid-mantis-revealed-it-doesnt-mimic-an-orchid-after-all-36715&amp;psig=AFQjCNELeoCFEKlqy56aRy8XvnHv1Ano2g&amp;ust=1477861113932480" TargetMode="External"/><Relationship Id="rId2" Type="http://schemas.openxmlformats.org/officeDocument/2006/relationships/notesSlide" Target="../notesSlides/notesSlide90.xml"/><Relationship Id="rId1" Type="http://schemas.openxmlformats.org/officeDocument/2006/relationships/slideLayout" Target="../slideLayouts/slideLayout40.xml"/><Relationship Id="rId5" Type="http://schemas.openxmlformats.org/officeDocument/2006/relationships/image" Target="../media/image281.png"/><Relationship Id="rId4" Type="http://schemas.openxmlformats.org/officeDocument/2006/relationships/image" Target="../media/image280.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282.png"/><Relationship Id="rId2" Type="http://schemas.openxmlformats.org/officeDocument/2006/relationships/slideLayout" Target="../slideLayouts/slideLayout40.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284.png"/><Relationship Id="rId4" Type="http://schemas.openxmlformats.org/officeDocument/2006/relationships/image" Target="../media/image283.png"/></Relationships>
</file>

<file path=ppt/slides/_rels/slide12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20.xml"/><Relationship Id="rId5" Type="http://schemas.openxmlformats.org/officeDocument/2006/relationships/image" Target="../media/image32.wmf"/><Relationship Id="rId4" Type="http://schemas.openxmlformats.org/officeDocument/2006/relationships/image" Target="../media/image31.png"/></Relationships>
</file>

<file path=ppt/slides/_rels/slide13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289.png"/><Relationship Id="rId4" Type="http://schemas.openxmlformats.org/officeDocument/2006/relationships/image" Target="../media/image288.png"/></Relationships>
</file>

<file path=ppt/slides/_rels/slide13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13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95.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298.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oleObject" Target="../embeddings/oleObject16.bin"/></Relationships>
</file>

<file path=ppt/slides/_rels/slide13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135.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98.xml"/><Relationship Id="rId1" Type="http://schemas.openxmlformats.org/officeDocument/2006/relationships/slideLayout" Target="../slideLayouts/slideLayout53.xml"/></Relationships>
</file>

<file path=ppt/slides/_rels/slide13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99.xml"/><Relationship Id="rId1" Type="http://schemas.openxmlformats.org/officeDocument/2006/relationships/slideLayout" Target="../slideLayouts/slideLayout53.xml"/><Relationship Id="rId5" Type="http://schemas.openxmlformats.org/officeDocument/2006/relationships/image" Target="../media/image304.jpeg"/><Relationship Id="rId4" Type="http://schemas.openxmlformats.org/officeDocument/2006/relationships/image" Target="../media/image303.jpeg"/></Relationships>
</file>

<file path=ppt/slides/_rels/slide137.xml.rels><?xml version="1.0" encoding="UTF-8" standalone="yes"?>
<Relationships xmlns="http://schemas.openxmlformats.org/package/2006/relationships"><Relationship Id="rId3" Type="http://schemas.openxmlformats.org/officeDocument/2006/relationships/image" Target="../media/image306.gif"/><Relationship Id="rId2" Type="http://schemas.openxmlformats.org/officeDocument/2006/relationships/image" Target="../media/image305.jpe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FhLnukobeAhUph-AKHbjUC5gQjRx6BAgBEAU&amp;url=https://7geese.com/7geese-launches-its-enhanced-goals-and-okrs-tracking-feature/&amp;psig=AOvVaw0eaND2vbmOzRWw9seuVYzm&amp;ust=15396138658358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0.xml"/><Relationship Id="rId5" Type="http://schemas.openxmlformats.org/officeDocument/2006/relationships/image" Target="../media/image66.png"/><Relationship Id="rId4" Type="http://schemas.openxmlformats.org/officeDocument/2006/relationships/hyperlink" Target="https://www.google.com/url?sa=i&amp;rct=j&amp;q=&amp;esrc=s&amp;source=images&amp;cd=&amp;cad=rja&amp;uact=8&amp;ved=2ahUKEwiXkJij29feAhXHc98KHXJOD1cQjRx6BAgBEAU&amp;url=https://melbournechapter.net/explore/question-mark-clipart-no-background/&amp;psig=AOvVaw2sBX0dijbuUdbXIu85wA8r&amp;ust=154241642815655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8.xml"/><Relationship Id="rId1" Type="http://schemas.openxmlformats.org/officeDocument/2006/relationships/vmlDrawing" Target="../drawings/vmlDrawing3.vml"/><Relationship Id="rId6" Type="http://schemas.openxmlformats.org/officeDocument/2006/relationships/image" Target="../media/image78.png"/><Relationship Id="rId5" Type="http://schemas.openxmlformats.org/officeDocument/2006/relationships/oleObject" Target="../embeddings/oleObject5.bin"/><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ok8Tz4PnPAhUIOiYKHUA-DCMQjRwIBw&amp;url=http://library.med.utah.edu/WebPath/PEDHTML/PED037.html&amp;bvm=bv.136811127,d.eWE&amp;psig=AFQjCNHHkGXaAN0QIGEWk02lfuYy9clhNw&amp;ust=147761551812405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17.png"/><Relationship Id="rId4"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png"/><Relationship Id="rId7" Type="http://schemas.openxmlformats.org/officeDocument/2006/relationships/hyperlink" Target="http://www.amazon.com/s/?url=search-alias=music&amp;field-keywords=Gonna%20Make%20You%20Sweat%20feat%20David%20Cole%20Freedom%20Williams%20%20Zelma%20Davis%20CC%20Music%20Factory&amp;tag=sonypspdownlo-20&amp;link_code=wql&amp;camp=212361&amp;creative=380601&amp;_encoding=UTF-8"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8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8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71.xml"/><Relationship Id="rId1" Type="http://schemas.openxmlformats.org/officeDocument/2006/relationships/slideLayout" Target="../slideLayouts/slideLayout40.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png"/></Relationships>
</file>

<file path=ppt/slides/_rels/slide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2.xml"/><Relationship Id="rId1" Type="http://schemas.openxmlformats.org/officeDocument/2006/relationships/slideLayout" Target="../slideLayouts/slideLayout40.xml"/><Relationship Id="rId5" Type="http://schemas.openxmlformats.org/officeDocument/2006/relationships/image" Target="../media/image183.png"/><Relationship Id="rId4" Type="http://schemas.openxmlformats.org/officeDocument/2006/relationships/image" Target="../media/image182.png"/></Relationships>
</file>

<file path=ppt/slides/_rels/slide88.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h8bn0qYHQAhXEdSYKHU5tC7AQjRwIBw&amp;url=http://www.colnbrook.info/author/admin/&amp;bvm=bv.136811127,d.eWE&amp;psig=AFQjCNFl_XfqcgA3hfkuD208WLgsKguG1g&amp;ust=1477875611071436" TargetMode="External"/><Relationship Id="rId3" Type="http://schemas.openxmlformats.org/officeDocument/2006/relationships/notesSlide" Target="../notesSlides/notesSlide73.xml"/><Relationship Id="rId7" Type="http://schemas.openxmlformats.org/officeDocument/2006/relationships/hyperlink" Target="https://www.google.com/url?sa=i&amp;rct=j&amp;q=&amp;esrc=s&amp;source=images&amp;cd=&amp;cad=rja&amp;uact=8&amp;ved=0ahUKEwjh8bn0qYHQAhXEdSYKHU5tC7AQjRwIBw&amp;url=https://www.dreamstime.com/illustration/exchange.html&amp;bvm=bv.136811127,d.eWE&amp;psig=AFQjCNFl_XfqcgA3hfkuD208WLgsKguG1g&amp;ust=1477875611071436" TargetMode="External"/><Relationship Id="rId2" Type="http://schemas.openxmlformats.org/officeDocument/2006/relationships/slideLayout" Target="../slideLayouts/slideLayout40.xml"/><Relationship Id="rId1" Type="http://schemas.openxmlformats.org/officeDocument/2006/relationships/vmlDrawing" Target="../drawings/vmlDrawing5.vml"/><Relationship Id="rId6" Type="http://schemas.openxmlformats.org/officeDocument/2006/relationships/image" Target="../media/image184.png"/><Relationship Id="rId5" Type="http://schemas.openxmlformats.org/officeDocument/2006/relationships/oleObject" Target="../embeddings/oleObject8.bin"/><Relationship Id="rId4" Type="http://schemas.openxmlformats.org/officeDocument/2006/relationships/image" Target="../media/image185.png"/><Relationship Id="rId9" Type="http://schemas.openxmlformats.org/officeDocument/2006/relationships/image" Target="../media/image186.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2.png"/><Relationship Id="rId4" Type="http://schemas.openxmlformats.org/officeDocument/2006/relationships/oleObject" Target="../embeddings/oleObject3.bin"/></Relationships>
</file>

<file path=ppt/slides/_rels/slide9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0.xml"/><Relationship Id="rId4" Type="http://schemas.openxmlformats.org/officeDocument/2006/relationships/image" Target="../media/image191.png"/></Relationships>
</file>

<file path=ppt/slides/_rels/slide9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0.xml"/><Relationship Id="rId4" Type="http://schemas.openxmlformats.org/officeDocument/2006/relationships/image" Target="../media/image194.png"/></Relationships>
</file>

<file path=ppt/slides/_rels/slide94.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hyperlink" Target="http://www.google.com/url?sa=i&amp;rct=j&amp;q=&amp;esrc=s&amp;source=images&amp;cd=&amp;cad=rja&amp;uact=8&amp;ved=0ahUKEwjmvpKRo4DQAhWG7SYKHZ2eBHgQjRwIBw&amp;url=http://webpathology.com/image.asp?case%3D71%26n%3D4&amp;psig=AFQjCNHOjbpSLw516Erdl_6TcztEsmN3rw&amp;ust=1477839445471645" TargetMode="External"/><Relationship Id="rId7" Type="http://schemas.openxmlformats.org/officeDocument/2006/relationships/image" Target="../media/image197.jpeg"/><Relationship Id="rId2" Type="http://schemas.openxmlformats.org/officeDocument/2006/relationships/image" Target="../media/image195.png"/><Relationship Id="rId1" Type="http://schemas.openxmlformats.org/officeDocument/2006/relationships/slideLayout" Target="../slideLayouts/slideLayout40.xml"/><Relationship Id="rId6" Type="http://schemas.openxmlformats.org/officeDocument/2006/relationships/hyperlink" Target="http://www.google.com/url?sa=i&amp;rct=j&amp;q=&amp;esrc=s&amp;source=images&amp;cd=&amp;cad=rja&amp;uact=8&amp;ved=0ahUKEwiBzsrmo4DQAhUGPiYKHU25CyEQjRwIBw&amp;url=http://www.pathologyoutlines.com/topic/softtissuepecgeneral.html&amp;bvm=bv.136811127,d.eWE&amp;psig=AFQjCNGeLf1SvhPJODkNoJual2PUFc-9jQ&amp;ust=1477839481721744" TargetMode="External"/><Relationship Id="rId5" Type="http://schemas.openxmlformats.org/officeDocument/2006/relationships/hyperlink" Target="https://www.google.com/url?sa=i&amp;rct=j&amp;q=&amp;esrc=s&amp;source=images&amp;cd=&amp;cad=rja&amp;uact=8&amp;ved=0ahUKEwjal76mo4DQAhVH0iYKHaqUC6IQjRwIBw&amp;url=https://www.studyblue.com/notes/note/n/26-renal-path-review/deck/10511725&amp;bvm=bv.136811127,d.eWE&amp;psig=AFQjCNGeLf1SvhPJODkNoJual2PUFc-9jQ&amp;ust=1477839481721744" TargetMode="External"/><Relationship Id="rId4" Type="http://schemas.openxmlformats.org/officeDocument/2006/relationships/image" Target="../media/image196.jpeg"/></Relationships>
</file>

<file path=ppt/slides/_rels/slide9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0.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9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0.xml"/><Relationship Id="rId4" Type="http://schemas.openxmlformats.org/officeDocument/2006/relationships/image" Target="../media/image206.png"/></Relationships>
</file>

<file path=ppt/slides/_rels/slide9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0.xml"/><Relationship Id="rId4" Type="http://schemas.openxmlformats.org/officeDocument/2006/relationships/image" Target="../media/image209.png"/></Relationships>
</file>

<file path=ppt/slides/_rels/slide9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www.google.com/url?sa=i&amp;rct=j&amp;q=&amp;esrc=s&amp;source=images&amp;cd=&amp;cad=rja&amp;uact=8&amp;ved=0ahUKEwjR5ZL-q4DQAhXGKyYKHeJ_DrsQjRwIBw&amp;url=http://www.humpath.com/spip.php?article1657&amp;bvm=bv.136811127,d.eWE&amp;psig=AFQjCNHuBDLOmmOUMXHDTXkDFnOHiob65Q&amp;ust=1477841686985361" TargetMode="External"/><Relationship Id="rId1" Type="http://schemas.openxmlformats.org/officeDocument/2006/relationships/slideLayout" Target="../slideLayouts/slideLayout40.xml"/><Relationship Id="rId4" Type="http://schemas.openxmlformats.org/officeDocument/2006/relationships/image" Target="../media/image211.jpeg"/></Relationships>
</file>

<file path=ppt/slides/_rels/slide9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1905000"/>
            <a:ext cx="8839200" cy="1143000"/>
          </a:xfrm>
          <a:extLst>
            <a:ext uri="{91240B29-F687-4F45-9708-019B960494DF}">
              <a14:hiddenLine xmlns:a14="http://schemas.microsoft.com/office/drawing/2010/main" w="9525">
                <a:solidFill>
                  <a:srgbClr val="FF3300"/>
                </a:solidFill>
                <a:miter lim="800000"/>
                <a:headEnd/>
                <a:tailEnd/>
              </a14:hiddenLine>
            </a:ext>
          </a:extLst>
        </p:spPr>
        <p:txBody>
          <a:bodyPr/>
          <a:lstStyle/>
          <a:p>
            <a:pPr eaLnBrk="1" hangingPunct="1">
              <a:defRPr/>
            </a:pPr>
            <a:r>
              <a:rPr lang="en-US" altLang="en-US" sz="4800" b="1" dirty="0" smtClean="0">
                <a:solidFill>
                  <a:srgbClr val="FFFF00"/>
                </a:solidFill>
                <a:effectLst>
                  <a:outerShdw blurRad="38100" dist="38100" dir="2700000" algn="tl">
                    <a:srgbClr val="000000">
                      <a:alpha val="43137"/>
                    </a:srgbClr>
                  </a:outerShdw>
                </a:effectLst>
              </a:rPr>
              <a:t>Pediatric Body Imaging:</a:t>
            </a:r>
            <a:r>
              <a:rPr lang="en-US" altLang="en-US" b="1" dirty="0" smtClean="0">
                <a:solidFill>
                  <a:srgbClr val="FFFF00"/>
                </a:solidFill>
                <a:effectLst>
                  <a:outerShdw blurRad="38100" dist="38100" dir="2700000" algn="tl">
                    <a:srgbClr val="000000">
                      <a:alpha val="43137"/>
                    </a:srgbClr>
                  </a:outerShdw>
                </a:effectLst>
              </a:rPr>
              <a:t> </a:t>
            </a:r>
            <a:r>
              <a:rPr lang="en-US" altLang="en-US" sz="3600" b="1" dirty="0">
                <a:solidFill>
                  <a:srgbClr val="FFC000"/>
                </a:solidFill>
                <a:effectLst>
                  <a:outerShdw blurRad="38100" dist="38100" dir="2700000" algn="tl">
                    <a:srgbClr val="000000">
                      <a:alpha val="43137"/>
                    </a:srgbClr>
                  </a:outerShdw>
                </a:effectLst>
              </a:rPr>
              <a:t/>
            </a:r>
            <a:br>
              <a:rPr lang="en-US" altLang="en-US" sz="3600" b="1" dirty="0">
                <a:solidFill>
                  <a:srgbClr val="FFC000"/>
                </a:solidFill>
                <a:effectLst>
                  <a:outerShdw blurRad="38100" dist="38100" dir="2700000" algn="tl">
                    <a:srgbClr val="000000">
                      <a:alpha val="43137"/>
                    </a:srgbClr>
                  </a:outerShdw>
                </a:effectLst>
              </a:rPr>
            </a:br>
            <a:r>
              <a:rPr lang="en-US" altLang="en-US" sz="3600" b="1" dirty="0" smtClean="0">
                <a:solidFill>
                  <a:srgbClr val="FFC000"/>
                </a:solidFill>
                <a:effectLst>
                  <a:outerShdw blurRad="38100" dist="38100" dir="2700000" algn="tl">
                    <a:srgbClr val="000000">
                      <a:alpha val="43137"/>
                    </a:srgbClr>
                  </a:outerShdw>
                </a:effectLst>
              </a:rPr>
              <a:t>Top 40 Topics (Topics 21 – 40)</a:t>
            </a:r>
            <a:r>
              <a:rPr lang="en-US" altLang="en-US" sz="4000" b="1" dirty="0" smtClean="0">
                <a:solidFill>
                  <a:srgbClr val="FFC000"/>
                </a:solidFill>
                <a:effectLst>
                  <a:outerShdw blurRad="38100" dist="38100" dir="2700000" algn="tl">
                    <a:srgbClr val="000000">
                      <a:alpha val="43137"/>
                    </a:srgbClr>
                  </a:outerShdw>
                </a:effectLst>
              </a:rPr>
              <a:t> </a:t>
            </a:r>
            <a:r>
              <a:rPr lang="en-US" altLang="en-US" sz="4000" b="1" dirty="0" smtClean="0">
                <a:solidFill>
                  <a:srgbClr val="FF0000"/>
                </a:solidFill>
              </a:rPr>
              <a:t/>
            </a:r>
            <a:br>
              <a:rPr lang="en-US" altLang="en-US" sz="4000" b="1" dirty="0" smtClean="0">
                <a:solidFill>
                  <a:srgbClr val="FF0000"/>
                </a:solidFill>
              </a:rPr>
            </a:br>
            <a:endParaRPr lang="en-US" altLang="en-US" sz="4000" b="1" i="1" dirty="0" smtClean="0">
              <a:solidFill>
                <a:srgbClr val="FFCC00"/>
              </a:solidFill>
              <a:latin typeface="Times New Roman" pitchFamily="18" charset="0"/>
            </a:endParaRPr>
          </a:p>
        </p:txBody>
      </p:sp>
      <p:sp>
        <p:nvSpPr>
          <p:cNvPr id="4099" name="Text Box 3"/>
          <p:cNvSpPr txBox="1">
            <a:spLocks noChangeArrowheads="1"/>
          </p:cNvSpPr>
          <p:nvPr/>
        </p:nvSpPr>
        <p:spPr bwMode="auto">
          <a:xfrm>
            <a:off x="1593851" y="3352800"/>
            <a:ext cx="6026149" cy="209288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b="1" dirty="0">
                <a:solidFill>
                  <a:schemeClr val="bg1"/>
                </a:solidFill>
                <a:effectLst>
                  <a:outerShdw blurRad="38100" dist="38100" dir="2700000" algn="tl">
                    <a:srgbClr val="000000"/>
                  </a:outerShdw>
                </a:effectLst>
              </a:rPr>
              <a:t>Edward Y. Lee, MD, MPH</a:t>
            </a:r>
          </a:p>
          <a:p>
            <a:pPr algn="ctr">
              <a:defRPr/>
            </a:pPr>
            <a:r>
              <a:rPr lang="en-US" altLang="en-US" sz="1600" b="1" dirty="0" smtClean="0">
                <a:solidFill>
                  <a:schemeClr val="bg1"/>
                </a:solidFill>
                <a:effectLst>
                  <a:outerShdw blurRad="38100" dist="38100" dir="2700000" algn="tl">
                    <a:srgbClr val="000000"/>
                  </a:outerShdw>
                </a:effectLst>
              </a:rPr>
              <a:t>Professor </a:t>
            </a:r>
            <a:r>
              <a:rPr lang="en-US" altLang="en-US" sz="1600" b="1" dirty="0">
                <a:solidFill>
                  <a:schemeClr val="bg1"/>
                </a:solidFill>
                <a:effectLst>
                  <a:outerShdw blurRad="38100" dist="38100" dir="2700000" algn="tl">
                    <a:srgbClr val="000000"/>
                  </a:outerShdw>
                </a:effectLst>
              </a:rPr>
              <a:t>of Radiology</a:t>
            </a:r>
          </a:p>
          <a:p>
            <a:pPr algn="ctr">
              <a:defRPr/>
            </a:pPr>
            <a:r>
              <a:rPr lang="en-US" altLang="en-US" sz="1600" b="1" dirty="0" smtClean="0">
                <a:solidFill>
                  <a:schemeClr val="bg1"/>
                </a:solidFill>
                <a:effectLst>
                  <a:outerShdw blurRad="38100" dist="38100" dir="2700000" algn="tl">
                    <a:srgbClr val="000000"/>
                  </a:outerShdw>
                </a:effectLst>
              </a:rPr>
              <a:t>Director, Advanced Imaging </a:t>
            </a:r>
          </a:p>
          <a:p>
            <a:pPr algn="ctr">
              <a:defRPr/>
            </a:pPr>
            <a:r>
              <a:rPr lang="en-US" altLang="en-US" sz="1600" b="1" dirty="0" smtClean="0">
                <a:solidFill>
                  <a:schemeClr val="bg1"/>
                </a:solidFill>
                <a:effectLst>
                  <a:outerShdw blurRad="38100" dist="38100" dir="2700000" algn="tl">
                    <a:srgbClr val="000000"/>
                  </a:outerShdw>
                </a:effectLst>
              </a:rPr>
              <a:t>President, International Society of Thoracic Imaging</a:t>
            </a:r>
            <a:endParaRPr lang="en-US" altLang="en-US" sz="1600" b="1" dirty="0">
              <a:solidFill>
                <a:schemeClr val="bg1"/>
              </a:solidFill>
              <a:effectLst>
                <a:outerShdw blurRad="38100" dist="38100" dir="2700000" algn="tl">
                  <a:srgbClr val="000000"/>
                </a:outerShdw>
              </a:effectLst>
            </a:endParaRPr>
          </a:p>
          <a:p>
            <a:pPr algn="ctr">
              <a:defRPr/>
            </a:pPr>
            <a:endParaRPr lang="en-US" altLang="en-US" sz="1400" b="1" dirty="0">
              <a:solidFill>
                <a:schemeClr val="bg1"/>
              </a:solidFill>
              <a:effectLst>
                <a:outerShdw blurRad="38100" dist="38100" dir="2700000" algn="tl">
                  <a:srgbClr val="000000"/>
                </a:outerShdw>
              </a:effectLst>
              <a:latin typeface="Times New Roman" pitchFamily="18" charset="0"/>
            </a:endParaRPr>
          </a:p>
          <a:p>
            <a:pPr algn="ctr">
              <a:defRPr/>
            </a:pPr>
            <a:endParaRPr lang="en-US" altLang="en-US" sz="2400" dirty="0">
              <a:latin typeface="Times New Roman" pitchFamily="18" charset="0"/>
            </a:endParaRPr>
          </a:p>
          <a:p>
            <a:pPr algn="ctr">
              <a:defRPr/>
            </a:pPr>
            <a:endParaRPr lang="en-US" altLang="en-US" sz="2400" dirty="0">
              <a:latin typeface="Times New Roman" pitchFamily="18" charset="0"/>
            </a:endParaRPr>
          </a:p>
        </p:txBody>
      </p:sp>
      <p:pic>
        <p:nvPicPr>
          <p:cNvPr id="2052" name="Picture 4" descr="panoramaplanet_1787_2447233"/>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4903" t="10278" r="3922" b="40900"/>
          <a:stretch>
            <a:fillRect/>
          </a:stretch>
        </p:blipFill>
        <p:spPr bwMode="auto">
          <a:xfrm>
            <a:off x="0" y="4991100"/>
            <a:ext cx="914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Line 5"/>
          <p:cNvSpPr>
            <a:spLocks noChangeShapeType="1"/>
          </p:cNvSpPr>
          <p:nvPr/>
        </p:nvSpPr>
        <p:spPr bwMode="auto">
          <a:xfrm>
            <a:off x="1981200" y="3200400"/>
            <a:ext cx="5105400" cy="0"/>
          </a:xfrm>
          <a:prstGeom prst="line">
            <a:avLst/>
          </a:prstGeom>
          <a:noFill/>
          <a:ln w="571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 name="Line 6"/>
          <p:cNvSpPr>
            <a:spLocks noChangeShapeType="1"/>
          </p:cNvSpPr>
          <p:nvPr/>
        </p:nvSpPr>
        <p:spPr bwMode="auto">
          <a:xfrm>
            <a:off x="1981200" y="4495800"/>
            <a:ext cx="5105400" cy="0"/>
          </a:xfrm>
          <a:prstGeom prst="line">
            <a:avLst/>
          </a:prstGeom>
          <a:noFill/>
          <a:ln w="571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Text Box 7"/>
          <p:cNvSpPr txBox="1">
            <a:spLocks noChangeArrowheads="1"/>
          </p:cNvSpPr>
          <p:nvPr/>
        </p:nvSpPr>
        <p:spPr bwMode="auto">
          <a:xfrm>
            <a:off x="1735138" y="4570413"/>
            <a:ext cx="5591175" cy="6159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i="1">
                <a:solidFill>
                  <a:srgbClr val="00FF00"/>
                </a:solidFill>
                <a:latin typeface="Times New Roman" panose="02020603050405020304" pitchFamily="18" charset="0"/>
              </a:rPr>
              <a:t>Boston Children’s Hospital and Harvard Medical School</a:t>
            </a:r>
          </a:p>
          <a:p>
            <a:pPr algn="ctr">
              <a:spcBef>
                <a:spcPct val="0"/>
              </a:spcBef>
              <a:buFontTx/>
              <a:buNone/>
            </a:pPr>
            <a:endParaRPr lang="en-US" altLang="en-US" sz="1600" b="1" i="1">
              <a:solidFill>
                <a:schemeClr val="accent2"/>
              </a:solidFill>
              <a:latin typeface="Times New Roman" panose="02020603050405020304" pitchFamily="18" charset="0"/>
            </a:endParaRPr>
          </a:p>
        </p:txBody>
      </p:sp>
      <p:sp>
        <p:nvSpPr>
          <p:cNvPr id="2056" name="Line 23"/>
          <p:cNvSpPr>
            <a:spLocks noChangeShapeType="1"/>
          </p:cNvSpPr>
          <p:nvPr/>
        </p:nvSpPr>
        <p:spPr bwMode="auto">
          <a:xfrm>
            <a:off x="0" y="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 name="Line 41"/>
          <p:cNvSpPr>
            <a:spLocks noChangeShapeType="1"/>
          </p:cNvSpPr>
          <p:nvPr/>
        </p:nvSpPr>
        <p:spPr bwMode="auto">
          <a:xfrm>
            <a:off x="0" y="4953000"/>
            <a:ext cx="9144000" cy="0"/>
          </a:xfrm>
          <a:prstGeom prst="line">
            <a:avLst/>
          </a:prstGeom>
          <a:noFill/>
          <a:ln w="762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 name="Line 40"/>
          <p:cNvSpPr>
            <a:spLocks noChangeShapeType="1"/>
          </p:cNvSpPr>
          <p:nvPr/>
        </p:nvSpPr>
        <p:spPr bwMode="auto">
          <a:xfrm>
            <a:off x="0" y="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 name="Picture 16"/>
          <p:cNvPicPr>
            <a:picLocks noChangeAspect="1" noChangeArrowheads="1"/>
          </p:cNvPicPr>
          <p:nvPr/>
        </p:nvPicPr>
        <p:blipFill>
          <a:blip r:embed="rId5">
            <a:clrChange>
              <a:clrFrom>
                <a:srgbClr val="EAFF00"/>
              </a:clrFrom>
              <a:clrTo>
                <a:srgbClr val="EAFF00">
                  <a:alpha val="0"/>
                </a:srgbClr>
              </a:clrTo>
            </a:clrChange>
            <a:extLst>
              <a:ext uri="{28A0092B-C50C-407E-A947-70E740481C1C}">
                <a14:useLocalDpi xmlns:a14="http://schemas.microsoft.com/office/drawing/2010/main" val="0"/>
              </a:ext>
            </a:extLst>
          </a:blip>
          <a:srcRect/>
          <a:stretch>
            <a:fillRect/>
          </a:stretch>
        </p:blipFill>
        <p:spPr bwMode="auto">
          <a:xfrm>
            <a:off x="7467600" y="3276600"/>
            <a:ext cx="1447800" cy="1447800"/>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1"/>
          <p:cNvPicPr>
            <a:picLocks noChangeAspect="1" noChangeArrowheads="1"/>
          </p:cNvPicPr>
          <p:nvPr/>
        </p:nvPicPr>
        <p:blipFill>
          <a:blip r:embed="rId6">
            <a:clrChange>
              <a:clrFrom>
                <a:srgbClr val="000000"/>
              </a:clrFrom>
              <a:clrTo>
                <a:srgbClr val="000000">
                  <a:alpha val="0"/>
                </a:srgbClr>
              </a:clrTo>
            </a:clrChange>
            <a:lum contrast="6000"/>
            <a:extLst>
              <a:ext uri="{28A0092B-C50C-407E-A947-70E740481C1C}">
                <a14:useLocalDpi xmlns:a14="http://schemas.microsoft.com/office/drawing/2010/main" val="0"/>
              </a:ext>
            </a:extLst>
          </a:blip>
          <a:srcRect/>
          <a:stretch>
            <a:fillRect/>
          </a:stretch>
        </p:blipFill>
        <p:spPr bwMode="auto">
          <a:xfrm>
            <a:off x="76200" y="3200400"/>
            <a:ext cx="1600200" cy="1579563"/>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Line 40"/>
          <p:cNvSpPr>
            <a:spLocks noChangeShapeType="1"/>
          </p:cNvSpPr>
          <p:nvPr/>
        </p:nvSpPr>
        <p:spPr bwMode="auto">
          <a:xfrm>
            <a:off x="0" y="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1" name="Object 12"/>
          <p:cNvGraphicFramePr>
            <a:graphicFrameLocks noChangeAspect="1"/>
          </p:cNvGraphicFramePr>
          <p:nvPr>
            <p:extLst>
              <p:ext uri="{D42A27DB-BD31-4B8C-83A1-F6EECF244321}">
                <p14:modId xmlns:p14="http://schemas.microsoft.com/office/powerpoint/2010/main" val="938496920"/>
              </p:ext>
            </p:extLst>
          </p:nvPr>
        </p:nvGraphicFramePr>
        <p:xfrm>
          <a:off x="6094890" y="-8462"/>
          <a:ext cx="1121275" cy="1239860"/>
        </p:xfrm>
        <a:graphic>
          <a:graphicData uri="http://schemas.openxmlformats.org/presentationml/2006/ole">
            <mc:AlternateContent xmlns:mc="http://schemas.openxmlformats.org/markup-compatibility/2006">
              <mc:Choice xmlns:v="urn:schemas-microsoft-com:vml" Requires="v">
                <p:oleObj spid="_x0000_s85219" name="Bitmap Image" r:id="rId7" imgW="4877481" imgH="4877481" progId="Paint.Picture">
                  <p:embed/>
                </p:oleObj>
              </mc:Choice>
              <mc:Fallback>
                <p:oleObj name="Bitmap Image" r:id="rId7" imgW="4877481" imgH="4877481" progId="Paint.Picture">
                  <p:embed/>
                  <p:pic>
                    <p:nvPicPr>
                      <p:cNvPr id="4108" name="Object 12"/>
                      <p:cNvPicPr>
                        <a:picLocks noChangeAspect="1" noChangeArrowheads="1"/>
                      </p:cNvPicPr>
                      <p:nvPr/>
                    </p:nvPicPr>
                    <p:blipFill>
                      <a:blip r:embed="rId8">
                        <a:extLst>
                          <a:ext uri="{28A0092B-C50C-407E-A947-70E740481C1C}">
                            <a14:useLocalDpi xmlns:a14="http://schemas.microsoft.com/office/drawing/2010/main" val="0"/>
                          </a:ext>
                        </a:extLst>
                      </a:blip>
                      <a:srcRect l="6424" t="17188" r="23553" b="15990"/>
                      <a:stretch>
                        <a:fillRect/>
                      </a:stretch>
                    </p:blipFill>
                    <p:spPr bwMode="auto">
                      <a:xfrm>
                        <a:off x="6094890" y="-8462"/>
                        <a:ext cx="1121275" cy="1239860"/>
                      </a:xfrm>
                      <a:prstGeom prst="rect">
                        <a:avLst/>
                      </a:prstGeom>
                      <a:noFill/>
                      <a:ln>
                        <a:noFill/>
                      </a:ln>
                      <a:effectLst/>
                    </p:spPr>
                  </p:pic>
                </p:oleObj>
              </mc:Fallback>
            </mc:AlternateContent>
          </a:graphicData>
        </a:graphic>
      </p:graphicFrame>
      <p:pic>
        <p:nvPicPr>
          <p:cNvPr id="33" name="Picture 18" descr="1"/>
          <p:cNvPicPr>
            <a:picLocks noChangeAspect="1" noChangeArrowheads="1"/>
          </p:cNvPicPr>
          <p:nvPr/>
        </p:nvPicPr>
        <p:blipFill>
          <a:blip r:embed="rId9" cstate="print">
            <a:extLst>
              <a:ext uri="{28A0092B-C50C-407E-A947-70E740481C1C}">
                <a14:useLocalDpi xmlns:a14="http://schemas.microsoft.com/office/drawing/2010/main" val="0"/>
              </a:ext>
            </a:extLst>
          </a:blip>
          <a:srcRect l="4616" t="3174" r="6154" b="4762"/>
          <a:stretch>
            <a:fillRect/>
          </a:stretch>
        </p:blipFill>
        <p:spPr bwMode="auto">
          <a:xfrm>
            <a:off x="2387046" y="-34500"/>
            <a:ext cx="1218085" cy="127608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p:cNvPicPr>
            <a:picLocks noChangeArrowheads="1"/>
          </p:cNvPicPr>
          <p:nvPr/>
        </p:nvPicPr>
        <p:blipFill>
          <a:blip r:embed="rId10" cstate="print">
            <a:extLst>
              <a:ext uri="{28A0092B-C50C-407E-A947-70E740481C1C}">
                <a14:useLocalDpi xmlns:a14="http://schemas.microsoft.com/office/drawing/2010/main" val="0"/>
              </a:ext>
            </a:extLst>
          </a:blip>
          <a:srcRect l="36877" t="1675" b="3281"/>
          <a:stretch>
            <a:fillRect/>
          </a:stretch>
        </p:blipFill>
        <p:spPr bwMode="auto">
          <a:xfrm>
            <a:off x="1128976" y="-20932"/>
            <a:ext cx="1249017" cy="124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6" descr="1"/>
          <p:cNvPicPr>
            <a:picLocks noChangeAspect="1" noChangeArrowheads="1"/>
          </p:cNvPicPr>
          <p:nvPr/>
        </p:nvPicPr>
        <p:blipFill>
          <a:blip r:embed="rId11" cstate="print">
            <a:extLst>
              <a:ext uri="{28A0092B-C50C-407E-A947-70E740481C1C}">
                <a14:useLocalDpi xmlns:a14="http://schemas.microsoft.com/office/drawing/2010/main" val="0"/>
              </a:ext>
            </a:extLst>
          </a:blip>
          <a:srcRect l="17709" t="13890" r="28125" b="14555"/>
          <a:stretch>
            <a:fillRect/>
          </a:stretch>
        </p:blipFill>
        <p:spPr bwMode="auto">
          <a:xfrm>
            <a:off x="4933690" y="-3274"/>
            <a:ext cx="1188682" cy="123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bg1"/>
                </a:solidFill>
                <a:miter lim="800000"/>
                <a:headEnd/>
                <a:tailEnd/>
              </a14:hiddenLine>
            </a:ext>
          </a:extLst>
        </p:spPr>
      </p:pic>
      <p:pic>
        <p:nvPicPr>
          <p:cNvPr id="36" name="Picture 3" descr="US"/>
          <p:cNvPicPr>
            <a:picLocks noChangeAspect="1" noChangeArrowheads="1"/>
          </p:cNvPicPr>
          <p:nvPr/>
        </p:nvPicPr>
        <p:blipFill>
          <a:blip r:embed="rId12" cstate="print">
            <a:extLst>
              <a:ext uri="{28A0092B-C50C-407E-A947-70E740481C1C}">
                <a14:useLocalDpi xmlns:a14="http://schemas.microsoft.com/office/drawing/2010/main" val="0"/>
              </a:ext>
            </a:extLst>
          </a:blip>
          <a:srcRect l="19887" t="12802" r="32555" b="17653"/>
          <a:stretch>
            <a:fillRect/>
          </a:stretch>
        </p:blipFill>
        <p:spPr bwMode="auto">
          <a:xfrm>
            <a:off x="1" y="-43108"/>
            <a:ext cx="1150854" cy="12623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Object 3"/>
          <p:cNvGraphicFramePr>
            <a:graphicFrameLocks noChangeAspect="1"/>
          </p:cNvGraphicFramePr>
          <p:nvPr>
            <p:extLst>
              <p:ext uri="{D42A27DB-BD31-4B8C-83A1-F6EECF244321}">
                <p14:modId xmlns:p14="http://schemas.microsoft.com/office/powerpoint/2010/main" val="1933567045"/>
              </p:ext>
            </p:extLst>
          </p:nvPr>
        </p:nvGraphicFramePr>
        <p:xfrm>
          <a:off x="7203503" y="-23182"/>
          <a:ext cx="1293665" cy="1249055"/>
        </p:xfrm>
        <a:graphic>
          <a:graphicData uri="http://schemas.openxmlformats.org/presentationml/2006/ole">
            <mc:AlternateContent xmlns:mc="http://schemas.openxmlformats.org/markup-compatibility/2006">
              <mc:Choice xmlns:v="urn:schemas-microsoft-com:vml" Requires="v">
                <p:oleObj spid="_x0000_s85220" name="Bitmap Image" r:id="rId13" imgW="4877481" imgH="4877481" progId="Paint.Picture">
                  <p:embed/>
                </p:oleObj>
              </mc:Choice>
              <mc:Fallback>
                <p:oleObj name="Bitmap Image" r:id="rId13" imgW="4877481" imgH="4877481" progId="Paint.Picture">
                  <p:embed/>
                  <p:pic>
                    <p:nvPicPr>
                      <p:cNvPr id="113667" name="Object 3"/>
                      <p:cNvPicPr>
                        <a:picLocks noChangeAspect="1" noChangeArrowheads="1"/>
                      </p:cNvPicPr>
                      <p:nvPr/>
                    </p:nvPicPr>
                    <p:blipFill>
                      <a:blip r:embed="rId14">
                        <a:extLst>
                          <a:ext uri="{28A0092B-C50C-407E-A947-70E740481C1C}">
                            <a14:useLocalDpi xmlns:a14="http://schemas.microsoft.com/office/drawing/2010/main" val="0"/>
                          </a:ext>
                        </a:extLst>
                      </a:blip>
                      <a:srcRect l="4688" t="6250" r="4688" b="6250"/>
                      <a:stretch>
                        <a:fillRect/>
                      </a:stretch>
                    </p:blipFill>
                    <p:spPr bwMode="auto">
                      <a:xfrm>
                        <a:off x="7203503" y="-23182"/>
                        <a:ext cx="1293665" cy="1249055"/>
                      </a:xfrm>
                      <a:prstGeom prst="rect">
                        <a:avLst/>
                      </a:prstGeom>
                      <a:noFill/>
                      <a:ln>
                        <a:noFill/>
                      </a:ln>
                      <a:effectLst/>
                    </p:spPr>
                  </p:pic>
                </p:oleObj>
              </mc:Fallback>
            </mc:AlternateContent>
          </a:graphicData>
        </a:graphic>
      </p:graphicFrame>
      <p:pic>
        <p:nvPicPr>
          <p:cNvPr id="39" name="Picture 4" descr="Renal Cell carcinoma"/>
          <p:cNvPicPr>
            <a:picLocks noChangeAspect="1" noChangeArrowheads="1"/>
          </p:cNvPicPr>
          <p:nvPr/>
        </p:nvPicPr>
        <p:blipFill>
          <a:blip r:embed="rId15" cstate="print">
            <a:lum contrast="6000"/>
            <a:extLst>
              <a:ext uri="{28A0092B-C50C-407E-A947-70E740481C1C}">
                <a14:useLocalDpi xmlns:a14="http://schemas.microsoft.com/office/drawing/2010/main" val="0"/>
              </a:ext>
            </a:extLst>
          </a:blip>
          <a:srcRect/>
          <a:stretch>
            <a:fillRect/>
          </a:stretch>
        </p:blipFill>
        <p:spPr bwMode="auto">
          <a:xfrm>
            <a:off x="8299888" y="-34499"/>
            <a:ext cx="848638" cy="12537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1" name="Picture 4" descr="1"/>
          <p:cNvPicPr>
            <a:picLocks noChangeAspect="1" noChangeArrowheads="1"/>
          </p:cNvPicPr>
          <p:nvPr/>
        </p:nvPicPr>
        <p:blipFill>
          <a:blip r:embed="rId16" cstate="print">
            <a:extLst>
              <a:ext uri="{28A0092B-C50C-407E-A947-70E740481C1C}">
                <a14:useLocalDpi xmlns:a14="http://schemas.microsoft.com/office/drawing/2010/main" val="0"/>
              </a:ext>
            </a:extLst>
          </a:blip>
          <a:srcRect l="26563" t="17188" b="14063"/>
          <a:stretch>
            <a:fillRect/>
          </a:stretch>
        </p:blipFill>
        <p:spPr bwMode="auto">
          <a:xfrm>
            <a:off x="3589255" y="-27268"/>
            <a:ext cx="1355491" cy="1268858"/>
          </a:xfrm>
          <a:prstGeom prst="rect">
            <a:avLst/>
          </a:prstGeom>
          <a:noFill/>
          <a:extLst>
            <a:ext uri="{909E8E84-426E-40DD-AFC4-6F175D3DCCD1}">
              <a14:hiddenFill xmlns:a14="http://schemas.microsoft.com/office/drawing/2010/main">
                <a:solidFill>
                  <a:srgbClr val="FFFFFF"/>
                </a:solidFill>
              </a14:hiddenFill>
            </a:ext>
          </a:extLst>
        </p:spPr>
      </p:pic>
      <p:sp>
        <p:nvSpPr>
          <p:cNvPr id="43" name="Line 40"/>
          <p:cNvSpPr>
            <a:spLocks noChangeShapeType="1"/>
          </p:cNvSpPr>
          <p:nvPr/>
        </p:nvSpPr>
        <p:spPr bwMode="auto">
          <a:xfrm>
            <a:off x="0" y="121920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 name="Picture 27" descr="https://png2.kisspng.com/sh/46cc9ec9bc6b941ca283b66b636b55c2/L0KzQYm3U8A1N6Rpj5H0aYP2gLBuTfFjbJDygdDqbD3zcbr1TfNieqV0h9C2dHByhLnogBhmNZRtgd5tLYboc8X2kr1jbZ1xkZ95YXnxdsbzTfNpcZ1pRadqOXLmdrO9UBI5apY4Rqc6NUe6QIS6UcUzOGI7SKgENEK3Q4q1kP5o/kisspng-abdominal-pain-cartoon-toothache-child-vector-belly-painful-child-5a9bcfb63b8be3.5157703315201606942439.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1904999"/>
            <a:ext cx="1089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04813" y="381000"/>
            <a:ext cx="6096001" cy="1143000"/>
          </a:xfrm>
        </p:spPr>
        <p:txBody>
          <a:bodyPr/>
          <a:lstStyle/>
          <a:p>
            <a:pPr eaLnBrk="1" hangingPunct="1">
              <a:defRPr/>
            </a:pPr>
            <a:r>
              <a:rPr lang="en-US" altLang="en-US" sz="3000" b="1" dirty="0" smtClean="0">
                <a:solidFill>
                  <a:srgbClr val="FFFF00"/>
                </a:solidFill>
                <a:effectLst>
                  <a:outerShdw blurRad="38100" dist="38100" dir="2700000" algn="tl">
                    <a:srgbClr val="000000"/>
                  </a:outerShdw>
                </a:effectLst>
              </a:rPr>
              <a:t>Neonatal Bowel Disorders:</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Pyloric Stenosis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981200"/>
            <a:ext cx="4800600" cy="4648200"/>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Due to hypertrophic circular muscle  </a:t>
            </a:r>
          </a:p>
          <a:p>
            <a:pPr marL="457200" lvl="1" indent="0" eaLnBrk="1" hangingPunct="1">
              <a:lnSpc>
                <a:spcPct val="80000"/>
              </a:lnSpc>
              <a:buClr>
                <a:srgbClr val="FF0000"/>
              </a:buClr>
              <a:buFontTx/>
              <a:buNone/>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4:1 = male to female ratio</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Presents 2</a:t>
            </a:r>
            <a:r>
              <a:rPr lang="en-US" altLang="en-US" sz="2800" b="1" baseline="30000" dirty="0" smtClean="0">
                <a:solidFill>
                  <a:schemeClr val="bg1"/>
                </a:solidFill>
                <a:effectLst>
                  <a:outerShdw blurRad="38100" dist="38100" dir="2700000" algn="tl">
                    <a:srgbClr val="000000"/>
                  </a:outerShdw>
                </a:effectLst>
              </a:rPr>
              <a:t>nd</a:t>
            </a:r>
            <a:r>
              <a:rPr lang="en-US" altLang="en-US" sz="2800" b="1" dirty="0" smtClean="0">
                <a:solidFill>
                  <a:schemeClr val="bg1"/>
                </a:solidFill>
                <a:effectLst>
                  <a:outerShdw blurRad="38100" dist="38100" dir="2700000" algn="tl">
                    <a:srgbClr val="000000"/>
                  </a:outerShdw>
                </a:effectLst>
              </a:rPr>
              <a:t> to 6</a:t>
            </a:r>
            <a:r>
              <a:rPr lang="en-US" altLang="en-US" sz="2800" b="1" baseline="30000" dirty="0" smtClean="0">
                <a:solidFill>
                  <a:schemeClr val="bg1"/>
                </a:solidFill>
                <a:effectLst>
                  <a:outerShdw blurRad="38100" dist="38100" dir="2700000" algn="tl">
                    <a:srgbClr val="000000"/>
                  </a:outerShdw>
                </a:effectLst>
              </a:rPr>
              <a:t>th</a:t>
            </a:r>
            <a:r>
              <a:rPr lang="en-US" altLang="en-US" sz="2800" b="1" dirty="0" smtClean="0">
                <a:solidFill>
                  <a:schemeClr val="bg1"/>
                </a:solidFill>
                <a:effectLst>
                  <a:outerShdw blurRad="38100" dist="38100" dir="2700000" algn="tl">
                    <a:srgbClr val="000000"/>
                  </a:outerShdw>
                </a:effectLst>
              </a:rPr>
              <a:t> week of life </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Persistent projectile vomiting</a:t>
            </a:r>
            <a:r>
              <a:rPr lang="en-US" altLang="en-US" sz="1600" b="1" dirty="0" smtClean="0">
                <a:solidFill>
                  <a:schemeClr val="bg1"/>
                </a:solidFill>
                <a:effectLst>
                  <a:outerShdw blurRad="38100" dist="38100" dir="2700000" algn="tl">
                    <a:srgbClr val="000000"/>
                  </a:outerShdw>
                </a:effectLst>
              </a:rPr>
              <a:t> </a:t>
            </a:r>
          </a:p>
        </p:txBody>
      </p:sp>
      <p:sp>
        <p:nvSpPr>
          <p:cNvPr id="5427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7" name="Picture 5"/>
          <p:cNvPicPr>
            <a:picLocks noChangeAspect="1" noChangeArrowheads="1"/>
          </p:cNvPicPr>
          <p:nvPr/>
        </p:nvPicPr>
        <p:blipFill rotWithShape="1">
          <a:blip r:embed="rId3">
            <a:lum bright="-12000" contrast="12000"/>
            <a:extLst>
              <a:ext uri="{28A0092B-C50C-407E-A947-70E740481C1C}">
                <a14:useLocalDpi xmlns:a14="http://schemas.microsoft.com/office/drawing/2010/main" val="0"/>
              </a:ext>
            </a:extLst>
          </a:blip>
          <a:srcRect l="12103" t="8474" r="30138" b="36568"/>
          <a:stretch/>
        </p:blipFill>
        <p:spPr bwMode="auto">
          <a:xfrm>
            <a:off x="5489842" y="3444844"/>
            <a:ext cx="3473450" cy="318455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68962" name="Picture 2" descr="Pyloric stenosis - Symptoms and causes - Mayo Clinic"/>
          <p:cNvPicPr>
            <a:picLocks noChangeAspect="1" noChangeArrowheads="1"/>
          </p:cNvPicPr>
          <p:nvPr/>
        </p:nvPicPr>
        <p:blipFill rotWithShape="1">
          <a:blip r:embed="rId4">
            <a:extLst>
              <a:ext uri="{28A0092B-C50C-407E-A947-70E740481C1C}">
                <a14:useLocalDpi xmlns:a14="http://schemas.microsoft.com/office/drawing/2010/main" val="0"/>
              </a:ext>
            </a:extLst>
          </a:blip>
          <a:srcRect t="11629" b="6553"/>
          <a:stretch/>
        </p:blipFill>
        <p:spPr bwMode="auto">
          <a:xfrm>
            <a:off x="5512067" y="228600"/>
            <a:ext cx="34290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1095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81000"/>
            <a:ext cx="9067800" cy="1143000"/>
          </a:xfrm>
        </p:spPr>
        <p:txBody>
          <a:bodyPr/>
          <a:lstStyle/>
          <a:p>
            <a:pPr algn="l" eaLnBrk="1" hangingPunct="1">
              <a:defRPr/>
            </a:pPr>
            <a:r>
              <a:rPr lang="en-US" altLang="en-US" sz="4000" b="1" dirty="0" smtClean="0">
                <a:solidFill>
                  <a:srgbClr val="00CC00"/>
                </a:solidFill>
                <a:effectLst>
                  <a:outerShdw blurRad="38100" dist="38100" dir="2700000" algn="tl">
                    <a:srgbClr val="000000"/>
                  </a:outerShdw>
                </a:effectLst>
              </a:rPr>
              <a:t>Review</a:t>
            </a:r>
            <a:r>
              <a:rPr lang="en-US" altLang="en-US" sz="3600" b="1" dirty="0" smtClean="0">
                <a:solidFill>
                  <a:srgbClr val="FFFF00"/>
                </a:solidFill>
                <a:effectLst>
                  <a:outerShdw blurRad="38100" dist="38100" dir="2700000" algn="tl">
                    <a:srgbClr val="000000"/>
                  </a:outerShdw>
                </a:effectLst>
              </a:rPr>
              <a:t>: </a:t>
            </a:r>
            <a:r>
              <a:rPr lang="en-US" altLang="en-US" sz="3200" b="1" dirty="0" smtClean="0">
                <a:solidFill>
                  <a:srgbClr val="FFFF00"/>
                </a:solidFill>
                <a:effectLst>
                  <a:outerShdw blurRad="38100" dist="38100" dir="2700000" algn="tl">
                    <a:srgbClr val="000000"/>
                  </a:outerShdw>
                </a:effectLst>
              </a:rPr>
              <a:t>Benign Pediatric Renal Neoplasm </a:t>
            </a:r>
            <a:r>
              <a:rPr lang="en-US" altLang="en-US" b="1" dirty="0" smtClean="0">
                <a:solidFill>
                  <a:srgbClr val="FFFF00"/>
                </a:solidFill>
                <a:effectLst>
                  <a:outerShdw blurRad="38100" dist="38100" dir="2700000" algn="tl">
                    <a:srgbClr val="000000"/>
                  </a:outerShdw>
                </a:effectLst>
              </a:rPr>
              <a:t/>
            </a:r>
            <a:br>
              <a:rPr lang="en-US" altLang="en-US" b="1" dirty="0" smtClean="0">
                <a:solidFill>
                  <a:srgbClr val="FFFF00"/>
                </a:solidFill>
                <a:effectLst>
                  <a:outerShdw blurRad="38100" dist="38100" dir="2700000" algn="tl">
                    <a:srgbClr val="000000"/>
                  </a:outerShdw>
                </a:effectLst>
              </a:rPr>
            </a:br>
            <a:r>
              <a:rPr lang="en-US" altLang="en-US" sz="4800" b="1" dirty="0">
                <a:solidFill>
                  <a:srgbClr val="FFFF00"/>
                </a:solidFill>
                <a:effectLst>
                  <a:outerShdw blurRad="38100" dist="38100" dir="2700000" algn="tl">
                    <a:srgbClr val="000000"/>
                  </a:outerShdw>
                </a:effectLst>
              </a:rPr>
              <a:t> </a:t>
            </a:r>
            <a:r>
              <a:rPr lang="en-US" altLang="en-US" sz="4800" b="1" dirty="0" smtClean="0">
                <a:solidFill>
                  <a:srgbClr val="FFFF00"/>
                </a:solidFill>
                <a:effectLst>
                  <a:outerShdw blurRad="38100" dist="38100" dir="2700000" algn="tl">
                    <a:srgbClr val="000000"/>
                  </a:outerShdw>
                </a:effectLst>
              </a:rPr>
              <a:t>          </a:t>
            </a:r>
            <a:r>
              <a:rPr lang="en-US" altLang="en-US" sz="3200" b="1" dirty="0" smtClean="0">
                <a:solidFill>
                  <a:schemeClr val="bg1"/>
                </a:solidFill>
                <a:effectLst>
                  <a:outerShdw blurRad="38100" dist="38100" dir="2700000" algn="tl">
                    <a:srgbClr val="000000"/>
                  </a:outerShdw>
                </a:effectLst>
              </a:rPr>
              <a:t>What Is Most Likely Diagnosis?</a:t>
            </a:r>
          </a:p>
        </p:txBody>
      </p:sp>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438" name="TextBox 3"/>
          <p:cNvSpPr txBox="1">
            <a:spLocks noChangeArrowheads="1"/>
          </p:cNvSpPr>
          <p:nvPr/>
        </p:nvSpPr>
        <p:spPr bwMode="auto">
          <a:xfrm>
            <a:off x="5562600" y="2395538"/>
            <a:ext cx="32893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Mesoblastic nephroma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Ossifying renal tumor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of infancy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Angiomyolipoma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Multilocular cystic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nephroma</a:t>
            </a:r>
          </a:p>
        </p:txBody>
      </p:sp>
      <p:sp>
        <p:nvSpPr>
          <p:cNvPr id="18439"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440"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441"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8442" name="Picture 3" descr="image 12"/>
          <p:cNvPicPr>
            <a:picLocks noChangeAspect="1" noChangeArrowheads="1"/>
          </p:cNvPicPr>
          <p:nvPr/>
        </p:nvPicPr>
        <p:blipFill>
          <a:blip r:embed="rId3">
            <a:extLst>
              <a:ext uri="{28A0092B-C50C-407E-A947-70E740481C1C}">
                <a14:useLocalDpi xmlns:a14="http://schemas.microsoft.com/office/drawing/2010/main" val="0"/>
              </a:ext>
            </a:extLst>
          </a:blip>
          <a:srcRect l="13737" r="9508" b="17018"/>
          <a:stretch>
            <a:fillRect/>
          </a:stretch>
        </p:blipFill>
        <p:spPr bwMode="auto">
          <a:xfrm>
            <a:off x="2895600" y="2743200"/>
            <a:ext cx="2090738" cy="1676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3" name="Picture 2" descr="S:\LJRESPACS\CPDN3\ser004img00020.jpg"/>
          <p:cNvPicPr>
            <a:picLocks noChangeArrowheads="1"/>
          </p:cNvPicPr>
          <p:nvPr/>
        </p:nvPicPr>
        <p:blipFill>
          <a:blip r:embed="rId4">
            <a:extLst>
              <a:ext uri="{28A0092B-C50C-407E-A947-70E740481C1C}">
                <a14:useLocalDpi xmlns:a14="http://schemas.microsoft.com/office/drawing/2010/main" val="0"/>
              </a:ext>
            </a:extLst>
          </a:blip>
          <a:srcRect l="9001" t="7646" r="2774" b="19379"/>
          <a:stretch>
            <a:fillRect/>
          </a:stretch>
        </p:blipFill>
        <p:spPr bwMode="auto">
          <a:xfrm>
            <a:off x="381000" y="2743200"/>
            <a:ext cx="2273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Box 4"/>
          <p:cNvSpPr txBox="1">
            <a:spLocks noChangeArrowheads="1"/>
          </p:cNvSpPr>
          <p:nvPr/>
        </p:nvSpPr>
        <p:spPr bwMode="auto">
          <a:xfrm>
            <a:off x="381000" y="5486400"/>
            <a:ext cx="471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4 YO Boy With Abdominal Distension</a:t>
            </a:r>
          </a:p>
        </p:txBody>
      </p:sp>
    </p:spTree>
    <p:extLst>
      <p:ext uri="{BB962C8B-B14F-4D97-AF65-F5344CB8AC3E}">
        <p14:creationId xmlns:p14="http://schemas.microsoft.com/office/powerpoint/2010/main" val="14379909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81000"/>
            <a:ext cx="9067800" cy="1143000"/>
          </a:xfrm>
        </p:spPr>
        <p:txBody>
          <a:bodyPr/>
          <a:lstStyle/>
          <a:p>
            <a:pPr algn="l" eaLnBrk="1" hangingPunct="1">
              <a:defRPr/>
            </a:pPr>
            <a:r>
              <a:rPr lang="en-US" altLang="en-US" sz="4000" b="1" dirty="0" smtClean="0">
                <a:solidFill>
                  <a:srgbClr val="00CC00"/>
                </a:solidFill>
                <a:effectLst>
                  <a:outerShdw blurRad="38100" dist="38100" dir="2700000" algn="tl">
                    <a:srgbClr val="000000"/>
                  </a:outerShdw>
                </a:effectLst>
              </a:rPr>
              <a:t>Review</a:t>
            </a:r>
            <a:r>
              <a:rPr lang="en-US" altLang="en-US" sz="3600" b="1" dirty="0" smtClean="0">
                <a:solidFill>
                  <a:srgbClr val="FFFF00"/>
                </a:solidFill>
                <a:effectLst>
                  <a:outerShdw blurRad="38100" dist="38100" dir="2700000" algn="tl">
                    <a:srgbClr val="000000"/>
                  </a:outerShdw>
                </a:effectLst>
              </a:rPr>
              <a:t>: </a:t>
            </a:r>
            <a:r>
              <a:rPr lang="en-US" altLang="en-US" sz="3200" b="1" dirty="0" smtClean="0">
                <a:solidFill>
                  <a:srgbClr val="FFFF00"/>
                </a:solidFill>
                <a:effectLst>
                  <a:outerShdw blurRad="38100" dist="38100" dir="2700000" algn="tl">
                    <a:srgbClr val="000000"/>
                  </a:outerShdw>
                </a:effectLst>
              </a:rPr>
              <a:t>Benign Pediatric Renal Neoplasm </a:t>
            </a:r>
            <a:r>
              <a:rPr lang="en-US" altLang="en-US" b="1" dirty="0" smtClean="0">
                <a:solidFill>
                  <a:srgbClr val="FFFF00"/>
                </a:solidFill>
                <a:effectLst>
                  <a:outerShdw blurRad="38100" dist="38100" dir="2700000" algn="tl">
                    <a:srgbClr val="000000"/>
                  </a:outerShdw>
                </a:effectLst>
              </a:rPr>
              <a:t/>
            </a:r>
            <a:br>
              <a:rPr lang="en-US" altLang="en-US" b="1" dirty="0" smtClean="0">
                <a:solidFill>
                  <a:srgbClr val="FFFF00"/>
                </a:solidFill>
                <a:effectLst>
                  <a:outerShdw blurRad="38100" dist="38100" dir="2700000" algn="tl">
                    <a:srgbClr val="000000"/>
                  </a:outerShdw>
                </a:effectLst>
              </a:rPr>
            </a:br>
            <a:r>
              <a:rPr lang="en-US" altLang="en-US" sz="4800" b="1" dirty="0">
                <a:solidFill>
                  <a:srgbClr val="FFFF00"/>
                </a:solidFill>
                <a:effectLst>
                  <a:outerShdw blurRad="38100" dist="38100" dir="2700000" algn="tl">
                    <a:srgbClr val="000000"/>
                  </a:outerShdw>
                </a:effectLst>
              </a:rPr>
              <a:t> </a:t>
            </a:r>
            <a:r>
              <a:rPr lang="en-US" altLang="en-US" sz="4800" b="1" dirty="0" smtClean="0">
                <a:solidFill>
                  <a:srgbClr val="FFFF00"/>
                </a:solidFill>
                <a:effectLst>
                  <a:outerShdw blurRad="38100" dist="38100" dir="2700000" algn="tl">
                    <a:srgbClr val="000000"/>
                  </a:outerShdw>
                </a:effectLst>
              </a:rPr>
              <a:t>          </a:t>
            </a:r>
            <a:r>
              <a:rPr lang="en-US" altLang="en-US" sz="3200" b="1" dirty="0" smtClean="0">
                <a:solidFill>
                  <a:schemeClr val="bg1"/>
                </a:solidFill>
                <a:effectLst>
                  <a:outerShdw blurRad="38100" dist="38100" dir="2700000" algn="tl">
                    <a:srgbClr val="000000"/>
                  </a:outerShdw>
                </a:effectLst>
              </a:rPr>
              <a:t>What Is Most Likely Diagnosis?</a:t>
            </a:r>
          </a:p>
        </p:txBody>
      </p:sp>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462" name="TextBox 3"/>
          <p:cNvSpPr txBox="1">
            <a:spLocks noChangeArrowheads="1"/>
          </p:cNvSpPr>
          <p:nvPr/>
        </p:nvSpPr>
        <p:spPr bwMode="auto">
          <a:xfrm>
            <a:off x="5562600" y="2395538"/>
            <a:ext cx="32893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 Mesoblastic nephroma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B. Ossifying renal tumor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of infancy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C. Angiomyolipoma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Multilocular cystic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nephroma</a:t>
            </a:r>
          </a:p>
        </p:txBody>
      </p:sp>
      <p:sp>
        <p:nvSpPr>
          <p:cNvPr id="19463"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9464"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9465"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9466" name="Picture 3" descr="image 12"/>
          <p:cNvPicPr>
            <a:picLocks noChangeAspect="1" noChangeArrowheads="1"/>
          </p:cNvPicPr>
          <p:nvPr/>
        </p:nvPicPr>
        <p:blipFill>
          <a:blip r:embed="rId3">
            <a:extLst>
              <a:ext uri="{28A0092B-C50C-407E-A947-70E740481C1C}">
                <a14:useLocalDpi xmlns:a14="http://schemas.microsoft.com/office/drawing/2010/main" val="0"/>
              </a:ext>
            </a:extLst>
          </a:blip>
          <a:srcRect l="13737" r="9508" b="17018"/>
          <a:stretch>
            <a:fillRect/>
          </a:stretch>
        </p:blipFill>
        <p:spPr bwMode="auto">
          <a:xfrm>
            <a:off x="2895600" y="2743200"/>
            <a:ext cx="2090738" cy="1676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7" name="Picture 2" descr="S:\LJRESPACS\CPDN3\ser004img00020.jpg"/>
          <p:cNvPicPr>
            <a:picLocks noChangeArrowheads="1"/>
          </p:cNvPicPr>
          <p:nvPr/>
        </p:nvPicPr>
        <p:blipFill>
          <a:blip r:embed="rId4">
            <a:extLst>
              <a:ext uri="{28A0092B-C50C-407E-A947-70E740481C1C}">
                <a14:useLocalDpi xmlns:a14="http://schemas.microsoft.com/office/drawing/2010/main" val="0"/>
              </a:ext>
            </a:extLst>
          </a:blip>
          <a:srcRect l="9001" t="7646" r="2774" b="19379"/>
          <a:stretch>
            <a:fillRect/>
          </a:stretch>
        </p:blipFill>
        <p:spPr bwMode="auto">
          <a:xfrm>
            <a:off x="381000" y="2743200"/>
            <a:ext cx="2273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Box 9"/>
          <p:cNvSpPr txBox="1">
            <a:spLocks noChangeArrowheads="1"/>
          </p:cNvSpPr>
          <p:nvPr/>
        </p:nvSpPr>
        <p:spPr bwMode="auto">
          <a:xfrm>
            <a:off x="381000" y="5486400"/>
            <a:ext cx="471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4 YO Boy With Abdominal Distension</a:t>
            </a:r>
          </a:p>
        </p:txBody>
      </p:sp>
    </p:spTree>
    <p:extLst>
      <p:ext uri="{BB962C8B-B14F-4D97-AF65-F5344CB8AC3E}">
        <p14:creationId xmlns:p14="http://schemas.microsoft.com/office/powerpoint/2010/main" val="4686464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sz="4000" b="1" dirty="0">
                <a:solidFill>
                  <a:srgbClr val="FFFF00"/>
                </a:solidFill>
                <a:effectLst>
                  <a:outerShdw blurRad="38100" dist="38100" dir="2700000" algn="tl">
                    <a:srgbClr val="000000">
                      <a:alpha val="43137"/>
                    </a:srgbClr>
                  </a:outerShdw>
                </a:effectLst>
              </a:rPr>
              <a:t>Mutations of </a:t>
            </a:r>
            <a:r>
              <a:rPr lang="en-US" sz="4000" b="1" dirty="0" smtClean="0">
                <a:solidFill>
                  <a:srgbClr val="FFFF00"/>
                </a:solidFill>
                <a:effectLst>
                  <a:outerShdw blurRad="38100" dist="38100" dir="2700000" algn="tl">
                    <a:srgbClr val="000000">
                      <a:alpha val="43137"/>
                    </a:srgbClr>
                  </a:outerShdw>
                </a:effectLst>
              </a:rPr>
              <a:t/>
            </a:r>
            <a:br>
              <a:rPr lang="en-US" sz="4000" b="1" dirty="0" smtClean="0">
                <a:solidFill>
                  <a:srgbClr val="FFFF00"/>
                </a:solidFill>
                <a:effectLst>
                  <a:outerShdw blurRad="38100" dist="38100" dir="2700000" algn="tl">
                    <a:srgbClr val="000000">
                      <a:alpha val="43137"/>
                    </a:srgbClr>
                  </a:outerShdw>
                </a:effectLst>
              </a:rPr>
            </a:br>
            <a:r>
              <a:rPr lang="en-US" sz="4000" b="1" dirty="0" smtClean="0">
                <a:solidFill>
                  <a:srgbClr val="FFFF00"/>
                </a:solidFill>
                <a:effectLst>
                  <a:outerShdw blurRad="38100" dist="38100" dir="2700000" algn="tl">
                    <a:srgbClr val="000000">
                      <a:alpha val="43137"/>
                    </a:srgbClr>
                  </a:outerShdw>
                </a:effectLst>
              </a:rPr>
              <a:t>DICER-1 Gene</a:t>
            </a:r>
            <a:endParaRPr lang="en-US" altLang="en-US" sz="4000" b="1" dirty="0" smtClean="0">
              <a:solidFill>
                <a:srgbClr val="FFFF00"/>
              </a:solidFill>
              <a:effectLst>
                <a:outerShdw blurRad="38100" dist="38100" dir="2700000" algn="tl">
                  <a:srgbClr val="000000"/>
                </a:outerShdw>
              </a:effectLst>
            </a:endParaRPr>
          </a:p>
        </p:txBody>
      </p:sp>
      <p:sp>
        <p:nvSpPr>
          <p:cNvPr id="400387" name="Rectangle 3"/>
          <p:cNvSpPr>
            <a:spLocks noGrp="1" noChangeArrowheads="1"/>
          </p:cNvSpPr>
          <p:nvPr>
            <p:ph type="body" idx="1"/>
          </p:nvPr>
        </p:nvSpPr>
        <p:spPr>
          <a:xfrm>
            <a:off x="381000" y="12954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500" b="1" dirty="0" smtClean="0">
                <a:solidFill>
                  <a:schemeClr val="bg1"/>
                </a:solidFill>
                <a:effectLst>
                  <a:outerShdw blurRad="38100" dist="38100" dir="2700000" algn="tl">
                    <a:srgbClr val="000000"/>
                  </a:outerShdw>
                </a:effectLst>
              </a:rPr>
              <a:t>DICER-1 gene mutations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Autosomal dominant fashion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Incomplete penetrance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Variable expressivity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500" b="1" dirty="0" smtClean="0">
                <a:solidFill>
                  <a:schemeClr val="bg1"/>
                </a:solidFill>
                <a:effectLst>
                  <a:outerShdw blurRad="38100" dist="38100" dir="2700000" algn="tl">
                    <a:srgbClr val="000000"/>
                  </a:outerShdw>
                </a:effectLst>
              </a:rPr>
              <a:t>DICER-1 gene mutation is found in 50-70% of children with PPB</a:t>
            </a:r>
            <a:endParaRPr lang="en-US" altLang="en-US" sz="2500" b="1" dirty="0" smtClean="0">
              <a:solidFill>
                <a:srgbClr val="00CC00"/>
              </a:solidFill>
              <a:effectLst>
                <a:outerShdw blurRad="38100" dist="38100" dir="2700000" algn="tl">
                  <a:srgbClr val="000000"/>
                </a:outerShdw>
              </a:effectLst>
            </a:endParaRPr>
          </a:p>
          <a:p>
            <a:pPr eaLnBrk="1" hangingPunct="1">
              <a:lnSpc>
                <a:spcPct val="80000"/>
              </a:lnSpc>
              <a:buClr>
                <a:srgbClr val="FF0000"/>
              </a:buClr>
              <a:defRPr/>
            </a:pPr>
            <a:endParaRPr lang="en-US" altLang="en-US" sz="25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500" b="1" dirty="0" smtClean="0">
                <a:solidFill>
                  <a:schemeClr val="bg1"/>
                </a:solidFill>
                <a:effectLst>
                  <a:outerShdw blurRad="38100" dist="38100" dir="2700000" algn="tl">
                    <a:srgbClr val="000000"/>
                  </a:outerShdw>
                </a:effectLst>
              </a:rPr>
              <a:t>Predisposes to a broad range of tumors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Cystic nephroma / NLCN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Ovarian Sertoli-Leydig cell tumor</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Teratoid medulloepithelioma</a:t>
            </a:r>
            <a:endParaRPr lang="en-US" altLang="en-US" sz="2400" b="1" dirty="0" smtClean="0">
              <a:solidFill>
                <a:schemeClr val="bg1"/>
              </a:solidFill>
              <a:effectLst>
                <a:outerShdw blurRad="38100" dist="38100" dir="2700000" algn="tl">
                  <a:srgbClr val="000000"/>
                </a:outerShdw>
              </a:effectLst>
            </a:endParaRPr>
          </a:p>
        </p:txBody>
      </p:sp>
      <p:sp>
        <p:nvSpPr>
          <p:cNvPr id="20484"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485"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486"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487"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488"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0489" name="Picture 2" descr="S:\LJRESPACS\CPDN3\ser004img00020.jpg"/>
          <p:cNvPicPr>
            <a:picLocks noChangeArrowheads="1"/>
          </p:cNvPicPr>
          <p:nvPr/>
        </p:nvPicPr>
        <p:blipFill>
          <a:blip r:embed="rId2">
            <a:extLst>
              <a:ext uri="{28A0092B-C50C-407E-A947-70E740481C1C}">
                <a14:useLocalDpi xmlns:a14="http://schemas.microsoft.com/office/drawing/2010/main" val="0"/>
              </a:ext>
            </a:extLst>
          </a:blip>
          <a:srcRect l="9001" t="7646" r="2774" b="19379"/>
          <a:stretch>
            <a:fillRect/>
          </a:stretch>
        </p:blipFill>
        <p:spPr bwMode="auto">
          <a:xfrm>
            <a:off x="6553200" y="57150"/>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3"/>
          <p:cNvPicPr>
            <a:picLocks noChangeAspect="1" noChangeArrowheads="1"/>
          </p:cNvPicPr>
          <p:nvPr/>
        </p:nvPicPr>
        <p:blipFill>
          <a:blip r:embed="rId3">
            <a:extLst>
              <a:ext uri="{28A0092B-C50C-407E-A947-70E740481C1C}">
                <a14:useLocalDpi xmlns:a14="http://schemas.microsoft.com/office/drawing/2010/main" val="0"/>
              </a:ext>
            </a:extLst>
          </a:blip>
          <a:srcRect l="18086" t="27368" r="18591" b="14024"/>
          <a:stretch>
            <a:fillRect/>
          </a:stretch>
        </p:blipFill>
        <p:spPr bwMode="auto">
          <a:xfrm>
            <a:off x="6711950" y="2381250"/>
            <a:ext cx="220345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1" name="Picture 3" descr="D:\New Folder\1390725\2.jpg"/>
          <p:cNvPicPr>
            <a:picLocks noChangeAspect="1" noChangeArrowheads="1"/>
          </p:cNvPicPr>
          <p:nvPr/>
        </p:nvPicPr>
        <p:blipFill>
          <a:blip r:embed="rId4">
            <a:extLst>
              <a:ext uri="{28A0092B-C50C-407E-A947-70E740481C1C}">
                <a14:useLocalDpi xmlns:a14="http://schemas.microsoft.com/office/drawing/2010/main" val="0"/>
              </a:ext>
            </a:extLst>
          </a:blip>
          <a:srcRect l="22536" t="15022" r="15492" b="21890"/>
          <a:stretch>
            <a:fillRect/>
          </a:stretch>
        </p:blipFill>
        <p:spPr bwMode="auto">
          <a:xfrm>
            <a:off x="6499225" y="4708525"/>
            <a:ext cx="2416175" cy="184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2" name="TextBox 14"/>
          <p:cNvSpPr txBox="1">
            <a:spLocks noChangeArrowheads="1"/>
          </p:cNvSpPr>
          <p:nvPr/>
        </p:nvSpPr>
        <p:spPr bwMode="auto">
          <a:xfrm>
            <a:off x="6248400" y="2054225"/>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Multilocular Cystic Nephroma </a:t>
            </a:r>
          </a:p>
        </p:txBody>
      </p:sp>
      <p:sp>
        <p:nvSpPr>
          <p:cNvPr id="20493" name="TextBox 16"/>
          <p:cNvSpPr txBox="1">
            <a:spLocks noChangeArrowheads="1"/>
          </p:cNvSpPr>
          <p:nvPr/>
        </p:nvSpPr>
        <p:spPr bwMode="auto">
          <a:xfrm>
            <a:off x="6400800" y="4419600"/>
            <a:ext cx="266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Ovarian Sertoli-Leydig Cell Tumor</a:t>
            </a:r>
          </a:p>
        </p:txBody>
      </p:sp>
      <p:sp>
        <p:nvSpPr>
          <p:cNvPr id="20494" name="TextBox 16"/>
          <p:cNvSpPr txBox="1">
            <a:spLocks noChangeArrowheads="1"/>
          </p:cNvSpPr>
          <p:nvPr/>
        </p:nvSpPr>
        <p:spPr bwMode="auto">
          <a:xfrm>
            <a:off x="7004050" y="6553200"/>
            <a:ext cx="168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Small Bowel Polyps </a:t>
            </a:r>
          </a:p>
        </p:txBody>
      </p:sp>
      <p:sp>
        <p:nvSpPr>
          <p:cNvPr id="20495" name="TextBox 19"/>
          <p:cNvSpPr txBox="1">
            <a:spLocks noChangeArrowheads="1"/>
          </p:cNvSpPr>
          <p:nvPr/>
        </p:nvSpPr>
        <p:spPr bwMode="auto">
          <a:xfrm>
            <a:off x="1312863" y="6324600"/>
            <a:ext cx="463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Lee EY, et al. Pleuropulmonary blastoma in children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Case Report in Pediatrics 2013</a:t>
            </a:r>
          </a:p>
        </p:txBody>
      </p:sp>
    </p:spTree>
    <p:extLst>
      <p:ext uri="{BB962C8B-B14F-4D97-AF65-F5344CB8AC3E}">
        <p14:creationId xmlns:p14="http://schemas.microsoft.com/office/powerpoint/2010/main" val="422657547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28600"/>
            <a:ext cx="8229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Spectrum of Renal Masses:</a:t>
            </a:r>
            <a:br>
              <a:rPr lang="en-US" altLang="en-US" b="1" dirty="0" smtClean="0">
                <a:solidFill>
                  <a:srgbClr val="FFFF00"/>
                </a:solidFill>
                <a:effectLst>
                  <a:outerShdw blurRad="38100" dist="38100" dir="2700000" algn="tl">
                    <a:srgbClr val="000000"/>
                  </a:outerShdw>
                </a:effectLst>
              </a:rPr>
            </a:br>
            <a:r>
              <a:rPr lang="en-US" altLang="en-US" b="1" dirty="0" smtClean="0">
                <a:solidFill>
                  <a:srgbClr val="FFFF00"/>
                </a:solidFill>
                <a:effectLst>
                  <a:outerShdw blurRad="38100" dist="38100" dir="2700000" algn="tl">
                    <a:srgbClr val="000000"/>
                  </a:outerShdw>
                </a:effectLst>
              </a:rPr>
              <a:t>Neoplasms</a:t>
            </a:r>
          </a:p>
        </p:txBody>
      </p:sp>
      <p:sp>
        <p:nvSpPr>
          <p:cNvPr id="6147" name="Rectangle 3"/>
          <p:cNvSpPr>
            <a:spLocks noGrp="1" noChangeArrowheads="1"/>
          </p:cNvSpPr>
          <p:nvPr>
            <p:ph type="body" idx="1"/>
          </p:nvPr>
        </p:nvSpPr>
        <p:spPr>
          <a:xfrm>
            <a:off x="457200" y="1828800"/>
            <a:ext cx="8305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Primary Neoplasms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Benign neoplasms</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Mesoblastic nephroma</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Ossifying renal tumor of infancy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Angiomyolipoma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Multilocular cystic nephroma</a:t>
            </a:r>
          </a:p>
          <a:p>
            <a:pPr marL="914400" lvl="2"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Malignant neoplasms</a:t>
            </a:r>
            <a:endParaRPr lang="en-US" altLang="en-US" sz="20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Nephroblastomatosis</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Wilms tumor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Renal cell carcinoma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Ewing sarcoma of the kidney </a:t>
            </a:r>
          </a:p>
          <a:p>
            <a:pPr marL="914400" lvl="2"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a:p>
            <a:pPr marL="457200" lvl="1" indent="0" eaLnBrk="1" hangingPunct="1">
              <a:lnSpc>
                <a:spcPct val="80000"/>
              </a:lnSpc>
              <a:buClr>
                <a:srgbClr val="FF0000"/>
              </a:buClr>
              <a:buFontTx/>
              <a:buNone/>
              <a:defRPr/>
            </a:pPr>
            <a:r>
              <a:rPr lang="en-US" altLang="en-US" b="1" dirty="0" smtClean="0">
                <a:solidFill>
                  <a:schemeClr val="bg1"/>
                </a:solidFill>
                <a:effectLst>
                  <a:outerShdw blurRad="38100" dist="38100" dir="2700000" algn="tl">
                    <a:srgbClr val="000000"/>
                  </a:outerShdw>
                </a:effectLst>
              </a:rPr>
              <a:t> </a:t>
            </a:r>
          </a:p>
        </p:txBody>
      </p:sp>
      <p:pic>
        <p:nvPicPr>
          <p:cNvPr id="2150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363" y="4162425"/>
            <a:ext cx="24844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762000" y="3962400"/>
            <a:ext cx="4648200" cy="2057400"/>
          </a:xfrm>
          <a:prstGeom prst="rect">
            <a:avLst/>
          </a:prstGeom>
          <a:noFill/>
          <a:ln w="76200" cap="flat" cmpd="sng" algn="ctr">
            <a:solidFill>
              <a:srgbClr val="00CC00"/>
            </a:solidFill>
            <a:prstDash val="solid"/>
            <a:round/>
            <a:headEnd type="none" w="med" len="med"/>
            <a:tailEnd type="none" w="med" len="med"/>
          </a:ln>
          <a:effectLst>
            <a:glow rad="228600">
              <a:schemeClr val="accent1">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0671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Nephroblastomatosis</a:t>
            </a:r>
          </a:p>
        </p:txBody>
      </p:sp>
      <p:sp>
        <p:nvSpPr>
          <p:cNvPr id="400387" name="Rectangle 3"/>
          <p:cNvSpPr>
            <a:spLocks noGrp="1" noChangeArrowheads="1"/>
          </p:cNvSpPr>
          <p:nvPr>
            <p:ph type="body" idx="1"/>
          </p:nvPr>
        </p:nvSpPr>
        <p:spPr>
          <a:xfrm>
            <a:off x="457200" y="10668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Abnormal nephrogenesis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Persistent nephrogenic rests </a:t>
            </a:r>
          </a:p>
          <a:p>
            <a:pPr lvl="1" eaLnBrk="1" hangingPunct="1">
              <a:lnSpc>
                <a:spcPct val="80000"/>
              </a:lnSpc>
              <a:buClr>
                <a:srgbClr val="FF0000"/>
              </a:buClr>
              <a:defRPr/>
            </a:pPr>
            <a:r>
              <a:rPr lang="en-US" altLang="en-US" sz="2000" b="1" dirty="0" smtClean="0">
                <a:solidFill>
                  <a:srgbClr val="00CC00"/>
                </a:solidFill>
                <a:effectLst>
                  <a:outerShdw blurRad="38100" dist="38100" dir="2700000" algn="tl">
                    <a:srgbClr val="000000"/>
                  </a:outerShdw>
                </a:effectLst>
              </a:rPr>
              <a:t>Precursor to Wilms tumor</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Abnormal chromosome 11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WT1 &amp; WT2 genes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Classification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Peri-lobar type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Intra-lobar type </a:t>
            </a: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Association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Beckwith-Wiedemann syndrome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Hemihypertrophy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Sporadic anirida</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WAGR syndrome</a:t>
            </a:r>
            <a:endParaRPr lang="en-US" altLang="en-US" sz="1800" b="1" dirty="0" smtClean="0">
              <a:solidFill>
                <a:schemeClr val="bg1"/>
              </a:solidFill>
              <a:effectLst>
                <a:outerShdw blurRad="38100" dist="38100" dir="2700000" algn="tl">
                  <a:srgbClr val="000000"/>
                </a:outerShdw>
              </a:effectLst>
            </a:endParaRPr>
          </a:p>
        </p:txBody>
      </p:sp>
      <p:sp>
        <p:nvSpPr>
          <p:cNvPr id="22532"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533"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534"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535"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536"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2537" name="Picture 2" descr="http://www.humpath.com/IMG/jpg_perilobar_nephrogenic_rest_wilms_03_3-3.jpg"/>
          <p:cNvPicPr>
            <a:picLocks noChangeAspect="1" noChangeArrowheads="1"/>
          </p:cNvPicPr>
          <p:nvPr/>
        </p:nvPicPr>
        <p:blipFill>
          <a:blip r:embed="rId2">
            <a:extLst>
              <a:ext uri="{28A0092B-C50C-407E-A947-70E740481C1C}">
                <a14:useLocalDpi xmlns:a14="http://schemas.microsoft.com/office/drawing/2010/main" val="0"/>
              </a:ext>
            </a:extLst>
          </a:blip>
          <a:srcRect t="20348"/>
          <a:stretch>
            <a:fillRect/>
          </a:stretch>
        </p:blipFill>
        <p:spPr bwMode="auto">
          <a:xfrm>
            <a:off x="6335713" y="2895600"/>
            <a:ext cx="265588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4" descr="http://www.pathologyoutlines.com/caseofweek/case338image1.jpg"/>
          <p:cNvPicPr>
            <a:picLocks noChangeAspect="1" noChangeArrowheads="1"/>
          </p:cNvPicPr>
          <p:nvPr/>
        </p:nvPicPr>
        <p:blipFill>
          <a:blip r:embed="rId3">
            <a:extLst>
              <a:ext uri="{28A0092B-C50C-407E-A947-70E740481C1C}">
                <a14:useLocalDpi xmlns:a14="http://schemas.microsoft.com/office/drawing/2010/main" val="0"/>
              </a:ext>
            </a:extLst>
          </a:blip>
          <a:srcRect l="9999" t="11563" r="2245" b="22736"/>
          <a:stretch>
            <a:fillRect/>
          </a:stretch>
        </p:blipFill>
        <p:spPr bwMode="auto">
          <a:xfrm>
            <a:off x="6340475" y="173038"/>
            <a:ext cx="26511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descr="http://www.pathologyoutlines.com/caseofweek/case338image5.jpg"/>
          <p:cNvPicPr>
            <a:picLocks noChangeAspect="1" noChangeArrowheads="1"/>
          </p:cNvPicPr>
          <p:nvPr/>
        </p:nvPicPr>
        <p:blipFill>
          <a:blip r:embed="rId4">
            <a:extLst>
              <a:ext uri="{28A0092B-C50C-407E-A947-70E740481C1C}">
                <a14:useLocalDpi xmlns:a14="http://schemas.microsoft.com/office/drawing/2010/main" val="0"/>
              </a:ext>
            </a:extLst>
          </a:blip>
          <a:srcRect b="12057"/>
          <a:stretch>
            <a:fillRect/>
          </a:stretch>
        </p:blipFill>
        <p:spPr bwMode="auto">
          <a:xfrm>
            <a:off x="6335713" y="4953000"/>
            <a:ext cx="26558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3"/>
          <p:cNvSpPr txBox="1">
            <a:spLocks noChangeArrowheads="1"/>
          </p:cNvSpPr>
          <p:nvPr/>
        </p:nvSpPr>
        <p:spPr bwMode="auto">
          <a:xfrm>
            <a:off x="6477000" y="6400800"/>
            <a:ext cx="245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http://www.pathologyoutlines</a:t>
            </a:r>
          </a:p>
        </p:txBody>
      </p:sp>
    </p:spTree>
    <p:extLst>
      <p:ext uri="{BB962C8B-B14F-4D97-AF65-F5344CB8AC3E}">
        <p14:creationId xmlns:p14="http://schemas.microsoft.com/office/powerpoint/2010/main" val="2409819593"/>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22860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Nephroblastomatosis</a:t>
            </a:r>
          </a:p>
        </p:txBody>
      </p:sp>
      <p:sp>
        <p:nvSpPr>
          <p:cNvPr id="400387" name="Rectangle 3"/>
          <p:cNvSpPr>
            <a:spLocks noGrp="1" noChangeArrowheads="1"/>
          </p:cNvSpPr>
          <p:nvPr>
            <p:ph type="body" idx="1"/>
          </p:nvPr>
        </p:nvSpPr>
        <p:spPr>
          <a:xfrm>
            <a:off x="457200" y="7620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Clinical presentation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Palpable abdominal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Pain, nausea &amp; vomiting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Hematuria &amp; HTN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Imaging findings</a:t>
            </a: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Various echogenicity &amp; attenuation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Hypo-intense on T1 &amp; T2 WI</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Decreased enhancement  </a:t>
            </a:r>
          </a:p>
        </p:txBody>
      </p:sp>
      <p:sp>
        <p:nvSpPr>
          <p:cNvPr id="23556"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557"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558"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559"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560"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3561" name="Picture 2" descr="S:\_PM.Private\Radiology Research-Lee\Book Chapters\Ed Lee - Pediatric Radiology Texbook\Pediatric Abdominal Imaging\Kidney - Jonathan Dillman\FINAL SUBMISSION FOLDER 2-23-2015\Fig 27-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28600"/>
            <a:ext cx="2762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3" descr="S:\_PM.Private\Radiology Research-Lee\Book Chapters\Ed Lee - Pediatric Radiology Texbook\Pediatric Abdominal Imaging\Kidney - Jonathan Dillman\FINAL SUBMISSION FOLDER 2-23-2015\Fig 28-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2438400"/>
            <a:ext cx="26193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4" descr="1"/>
          <p:cNvPicPr>
            <a:picLocks noChangeAspect="1" noChangeArrowheads="1"/>
          </p:cNvPicPr>
          <p:nvPr/>
        </p:nvPicPr>
        <p:blipFill>
          <a:blip r:embed="rId4">
            <a:extLst>
              <a:ext uri="{28A0092B-C50C-407E-A947-70E740481C1C}">
                <a14:useLocalDpi xmlns:a14="http://schemas.microsoft.com/office/drawing/2010/main" val="0"/>
              </a:ext>
            </a:extLst>
          </a:blip>
          <a:srcRect l="6250" t="18750" r="9375" b="14063"/>
          <a:stretch>
            <a:fillRect/>
          </a:stretch>
        </p:blipFill>
        <p:spPr bwMode="auto">
          <a:xfrm>
            <a:off x="6248400" y="4572000"/>
            <a:ext cx="2871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5"/>
          <p:cNvSpPr>
            <a:spLocks noChangeArrowheads="1"/>
          </p:cNvSpPr>
          <p:nvPr/>
        </p:nvSpPr>
        <p:spPr bwMode="auto">
          <a:xfrm rot="-5400000">
            <a:off x="1866900" y="2476500"/>
            <a:ext cx="2514600" cy="6248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3565" name="Picture 16"/>
          <p:cNvPicPr>
            <a:picLocks noChangeAspect="1"/>
          </p:cNvPicPr>
          <p:nvPr/>
        </p:nvPicPr>
        <p:blipFill>
          <a:blip r:embed="rId5">
            <a:extLst>
              <a:ext uri="{28A0092B-C50C-407E-A947-70E740481C1C}">
                <a14:useLocalDpi xmlns:a14="http://schemas.microsoft.com/office/drawing/2010/main" val="0"/>
              </a:ext>
            </a:extLst>
          </a:blip>
          <a:srcRect l="11011" t="19067" r="8879" b="6264"/>
          <a:stretch>
            <a:fillRect/>
          </a:stretch>
        </p:blipFill>
        <p:spPr bwMode="auto">
          <a:xfrm>
            <a:off x="0" y="4503738"/>
            <a:ext cx="20351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7"/>
          <p:cNvPicPr>
            <a:picLocks noChangeAspect="1"/>
          </p:cNvPicPr>
          <p:nvPr/>
        </p:nvPicPr>
        <p:blipFill>
          <a:blip r:embed="rId6">
            <a:extLst>
              <a:ext uri="{28A0092B-C50C-407E-A947-70E740481C1C}">
                <a14:useLocalDpi xmlns:a14="http://schemas.microsoft.com/office/drawing/2010/main" val="0"/>
              </a:ext>
            </a:extLst>
          </a:blip>
          <a:srcRect l="10918" t="19067" r="8974" b="6264"/>
          <a:stretch>
            <a:fillRect/>
          </a:stretch>
        </p:blipFill>
        <p:spPr bwMode="auto">
          <a:xfrm>
            <a:off x="2003425" y="4503738"/>
            <a:ext cx="20351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8"/>
          <p:cNvPicPr>
            <a:picLocks noChangeAspect="1"/>
          </p:cNvPicPr>
          <p:nvPr/>
        </p:nvPicPr>
        <p:blipFill>
          <a:blip r:embed="rId7">
            <a:extLst>
              <a:ext uri="{28A0092B-C50C-407E-A947-70E740481C1C}">
                <a14:useLocalDpi xmlns:a14="http://schemas.microsoft.com/office/drawing/2010/main" val="0"/>
              </a:ext>
            </a:extLst>
          </a:blip>
          <a:srcRect l="7846" t="19067" r="12044" b="6264"/>
          <a:stretch>
            <a:fillRect/>
          </a:stretch>
        </p:blipFill>
        <p:spPr bwMode="auto">
          <a:xfrm>
            <a:off x="4038600" y="4495800"/>
            <a:ext cx="2043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Box 4"/>
          <p:cNvSpPr txBox="1">
            <a:spLocks noChangeArrowheads="1"/>
          </p:cNvSpPr>
          <p:nvPr/>
        </p:nvSpPr>
        <p:spPr bwMode="auto">
          <a:xfrm>
            <a:off x="568325" y="6400800"/>
            <a:ext cx="568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T1WI   		    T2WI   	               Postcontrast T1WI</a:t>
            </a:r>
          </a:p>
        </p:txBody>
      </p:sp>
    </p:spTree>
    <p:extLst>
      <p:ext uri="{BB962C8B-B14F-4D97-AF65-F5344CB8AC3E}">
        <p14:creationId xmlns:p14="http://schemas.microsoft.com/office/powerpoint/2010/main" val="232394917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Wilms Tumor</a:t>
            </a:r>
          </a:p>
        </p:txBody>
      </p:sp>
      <p:sp>
        <p:nvSpPr>
          <p:cNvPr id="400387" name="Rectangle 3"/>
          <p:cNvSpPr>
            <a:spLocks noGrp="1" noChangeArrowheads="1"/>
          </p:cNvSpPr>
          <p:nvPr>
            <p:ph type="body" idx="1"/>
          </p:nvPr>
        </p:nvSpPr>
        <p:spPr>
          <a:xfrm>
            <a:off x="457200" y="10668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Most common pediatric renal malignancy</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Mean age = 3 YO</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Bilateral in 4- 13%  </a:t>
            </a:r>
          </a:p>
          <a:p>
            <a:pPr eaLnBrk="1" hangingPunct="1">
              <a:lnSpc>
                <a:spcPct val="80000"/>
              </a:lnSpc>
              <a:buClr>
                <a:srgbClr val="FF0000"/>
              </a:buClr>
              <a:defRPr/>
            </a:pPr>
            <a:endParaRPr lang="en-US" altLang="en-US" sz="26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Palpable abdominal mass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Pain &amp; hematuria</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Respiratory symptoms (lung mets)  </a:t>
            </a:r>
          </a:p>
          <a:p>
            <a:pPr eaLnBrk="1" hangingPunct="1">
              <a:lnSpc>
                <a:spcPct val="80000"/>
              </a:lnSpc>
              <a:buClr>
                <a:srgbClr val="FF0000"/>
              </a:buClr>
              <a:defRPr/>
            </a:pPr>
            <a:endParaRPr lang="en-US" altLang="en-US" sz="26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Pathology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Triphasic differentiation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Blastemal element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Stromal element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Epithelial element </a:t>
            </a:r>
            <a:r>
              <a:rPr lang="en-US" altLang="en-US" sz="20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p:txBody>
      </p:sp>
      <p:sp>
        <p:nvSpPr>
          <p:cNvPr id="24580"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581"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582"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583"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584"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4585" name="Picture 2" descr="S:\_PM.Private\Radiology Research-Lee\Book Chapters\Ed Lee - Pediatric Radiology Texbook\Pediatric Abdominal Imaging\Kidney - Jonathan Dillman\FINAL SUBMISSION FOLDER 2-23-2015\Fig 25.tif"/>
          <p:cNvPicPr>
            <a:picLocks noChangeAspect="1" noChangeArrowheads="1"/>
          </p:cNvPicPr>
          <p:nvPr/>
        </p:nvPicPr>
        <p:blipFill>
          <a:blip r:embed="rId2">
            <a:extLst>
              <a:ext uri="{28A0092B-C50C-407E-A947-70E740481C1C}">
                <a14:useLocalDpi xmlns:a14="http://schemas.microsoft.com/office/drawing/2010/main" val="0"/>
              </a:ext>
            </a:extLst>
          </a:blip>
          <a:srcRect l="57339" t="33847"/>
          <a:stretch>
            <a:fillRect/>
          </a:stretch>
        </p:blipFill>
        <p:spPr bwMode="auto">
          <a:xfrm>
            <a:off x="6324600" y="4286250"/>
            <a:ext cx="26987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 descr="http://library.med.utah.edu/WebPath/jpeg1/RENAL057.jpg"/>
          <p:cNvPicPr>
            <a:picLocks noChangeAspect="1" noChangeArrowheads="1"/>
          </p:cNvPicPr>
          <p:nvPr/>
        </p:nvPicPr>
        <p:blipFill>
          <a:blip r:embed="rId3">
            <a:extLst>
              <a:ext uri="{28A0092B-C50C-407E-A947-70E740481C1C}">
                <a14:useLocalDpi xmlns:a14="http://schemas.microsoft.com/office/drawing/2010/main" val="0"/>
              </a:ext>
            </a:extLst>
          </a:blip>
          <a:srcRect l="20615" t="14838" r="16275" b="22981"/>
          <a:stretch>
            <a:fillRect/>
          </a:stretch>
        </p:blipFill>
        <p:spPr bwMode="auto">
          <a:xfrm>
            <a:off x="6324600" y="76200"/>
            <a:ext cx="2743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Box 14"/>
          <p:cNvSpPr txBox="1">
            <a:spLocks noChangeArrowheads="1"/>
          </p:cNvSpPr>
          <p:nvPr/>
        </p:nvSpPr>
        <p:spPr bwMode="auto">
          <a:xfrm>
            <a:off x="6634163" y="6400800"/>
            <a:ext cx="2128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http://www.pathologyoutlines</a:t>
            </a:r>
          </a:p>
        </p:txBody>
      </p:sp>
    </p:spTree>
    <p:extLst>
      <p:ext uri="{BB962C8B-B14F-4D97-AF65-F5344CB8AC3E}">
        <p14:creationId xmlns:p14="http://schemas.microsoft.com/office/powerpoint/2010/main" val="102179974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Wilms Tumor</a:t>
            </a:r>
          </a:p>
        </p:txBody>
      </p:sp>
      <p:sp>
        <p:nvSpPr>
          <p:cNvPr id="400387" name="Rectangle 3"/>
          <p:cNvSpPr>
            <a:spLocks noGrp="1" noChangeArrowheads="1"/>
          </p:cNvSpPr>
          <p:nvPr>
            <p:ph type="body" idx="1"/>
          </p:nvPr>
        </p:nvSpPr>
        <p:spPr>
          <a:xfrm>
            <a:off x="457200" y="10668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US imaging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Heterogeneous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Well-circumscribed border</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 Cystic or hemorrhagic components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Blood flow on Doppler US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Tumor extension in RV &amp; IVC</a:t>
            </a:r>
          </a:p>
        </p:txBody>
      </p:sp>
      <p:sp>
        <p:nvSpPr>
          <p:cNvPr id="25604"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5"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6"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7"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8"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9" name="AutoShape 4" descr="https://images.radiopaedia.org/images/1439218/021b8192fd61474db1231eca8d2561_gallery.jpe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10" name="AutoShape 6" descr="https://images.radiopaedia.org/images/1439218/021b8192fd61474db1231eca8d2561_gallery.jpeg"/>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5611"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25658" t="21930" r="13440" b="21053"/>
          <a:stretch>
            <a:fillRect/>
          </a:stretch>
        </p:blipFill>
        <p:spPr bwMode="auto">
          <a:xfrm>
            <a:off x="6324600" y="152400"/>
            <a:ext cx="2667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4" descr="2"/>
          <p:cNvPicPr>
            <a:picLocks noChangeAspect="1" noChangeArrowheads="1"/>
          </p:cNvPicPr>
          <p:nvPr/>
        </p:nvPicPr>
        <p:blipFill>
          <a:blip r:embed="rId3" cstate="print">
            <a:extLst>
              <a:ext uri="{28A0092B-C50C-407E-A947-70E740481C1C}">
                <a14:useLocalDpi xmlns:a14="http://schemas.microsoft.com/office/drawing/2010/main" val="0"/>
              </a:ext>
            </a:extLst>
          </a:blip>
          <a:srcRect l="9898" t="23560" r="14664" b="10107"/>
          <a:stretch>
            <a:fillRect/>
          </a:stretch>
        </p:blipFill>
        <p:spPr bwMode="auto">
          <a:xfrm>
            <a:off x="6334125" y="2133600"/>
            <a:ext cx="26574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Rectangle 5"/>
          <p:cNvSpPr>
            <a:spLocks noChangeArrowheads="1"/>
          </p:cNvSpPr>
          <p:nvPr/>
        </p:nvSpPr>
        <p:spPr bwMode="auto">
          <a:xfrm>
            <a:off x="0" y="4114800"/>
            <a:ext cx="91440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5614"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l="6796" t="6914" r="29955" b="19354"/>
          <a:stretch>
            <a:fillRect/>
          </a:stretch>
        </p:blipFill>
        <p:spPr bwMode="auto">
          <a:xfrm>
            <a:off x="6345238" y="4114800"/>
            <a:ext cx="2776537"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4"/>
          <p:cNvPicPr>
            <a:picLocks noChangeAspect="1" noChangeArrowheads="1"/>
          </p:cNvPicPr>
          <p:nvPr/>
        </p:nvPicPr>
        <p:blipFill>
          <a:blip r:embed="rId5">
            <a:extLst>
              <a:ext uri="{28A0092B-C50C-407E-A947-70E740481C1C}">
                <a14:useLocalDpi xmlns:a14="http://schemas.microsoft.com/office/drawing/2010/main" val="0"/>
              </a:ext>
            </a:extLst>
          </a:blip>
          <a:srcRect l="26967" t="40251" r="36156" b="20474"/>
          <a:stretch>
            <a:fillRect/>
          </a:stretch>
        </p:blipFill>
        <p:spPr bwMode="auto">
          <a:xfrm>
            <a:off x="96838" y="4256088"/>
            <a:ext cx="2874962" cy="229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6" name="Picture 9"/>
          <p:cNvPicPr>
            <a:picLocks noChangeAspect="1" noChangeArrowheads="1"/>
          </p:cNvPicPr>
          <p:nvPr/>
        </p:nvPicPr>
        <p:blipFill>
          <a:blip r:embed="rId6">
            <a:extLst>
              <a:ext uri="{28A0092B-C50C-407E-A947-70E740481C1C}">
                <a14:useLocalDpi xmlns:a14="http://schemas.microsoft.com/office/drawing/2010/main" val="0"/>
              </a:ext>
            </a:extLst>
          </a:blip>
          <a:srcRect l="14226" t="31746" r="41718" b="23254"/>
          <a:stretch>
            <a:fillRect/>
          </a:stretch>
        </p:blipFill>
        <p:spPr bwMode="auto">
          <a:xfrm>
            <a:off x="3151188" y="4256088"/>
            <a:ext cx="298291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7">
            <a:extLst>
              <a:ext uri="{28A0092B-C50C-407E-A947-70E740481C1C}">
                <a14:useLocalDpi xmlns:a14="http://schemas.microsoft.com/office/drawing/2010/main" val="0"/>
              </a:ext>
            </a:extLst>
          </a:blip>
          <a:srcRect l="11024" t="8696" b="19997"/>
          <a:stretch>
            <a:fillRect/>
          </a:stretch>
        </p:blipFill>
        <p:spPr bwMode="auto">
          <a:xfrm>
            <a:off x="3124200" y="4213225"/>
            <a:ext cx="3014663" cy="24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266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Wilms Tumor</a:t>
            </a:r>
          </a:p>
        </p:txBody>
      </p:sp>
      <p:sp>
        <p:nvSpPr>
          <p:cNvPr id="400387" name="Rectangle 3"/>
          <p:cNvSpPr>
            <a:spLocks noGrp="1" noChangeArrowheads="1"/>
          </p:cNvSpPr>
          <p:nvPr>
            <p:ph type="body" idx="1"/>
          </p:nvPr>
        </p:nvSpPr>
        <p:spPr>
          <a:xfrm>
            <a:off x="457200" y="10668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CT &amp; MRI imaging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Heterogeneous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Various enhancement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 Cystic or hemorrhagic components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Rarely contains fat or Ca+</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Metastatic disease (lymph nodes, lungs, liver)</a:t>
            </a:r>
          </a:p>
        </p:txBody>
      </p:sp>
      <p:sp>
        <p:nvSpPr>
          <p:cNvPr id="26628"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29"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30"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31"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32"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33" name="AutoShape 4" descr="https://images.radiopaedia.org/images/1439218/021b8192fd61474db1231eca8d2561_gallery.jpe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34" name="AutoShape 6" descr="https://images.radiopaedia.org/images/1439218/021b8192fd61474db1231eca8d2561_gallery.jpeg"/>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35" name="Rectangle 5"/>
          <p:cNvSpPr>
            <a:spLocks noChangeArrowheads="1"/>
          </p:cNvSpPr>
          <p:nvPr/>
        </p:nvSpPr>
        <p:spPr bwMode="auto">
          <a:xfrm>
            <a:off x="0" y="4114800"/>
            <a:ext cx="91440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6636" name="Picture 16"/>
          <p:cNvPicPr>
            <a:picLocks noChangeAspect="1"/>
          </p:cNvPicPr>
          <p:nvPr/>
        </p:nvPicPr>
        <p:blipFill>
          <a:blip r:embed="rId2">
            <a:extLst>
              <a:ext uri="{28A0092B-C50C-407E-A947-70E740481C1C}">
                <a14:useLocalDpi xmlns:a14="http://schemas.microsoft.com/office/drawing/2010/main" val="0"/>
              </a:ext>
            </a:extLst>
          </a:blip>
          <a:srcRect l="23520" t="18745" r="22522" b="2670"/>
          <a:stretch>
            <a:fillRect/>
          </a:stretch>
        </p:blipFill>
        <p:spPr bwMode="auto">
          <a:xfrm>
            <a:off x="6400800" y="320675"/>
            <a:ext cx="25527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7"/>
          <p:cNvPicPr>
            <a:picLocks noChangeAspect="1"/>
          </p:cNvPicPr>
          <p:nvPr/>
        </p:nvPicPr>
        <p:blipFill>
          <a:blip r:embed="rId3">
            <a:extLst>
              <a:ext uri="{28A0092B-C50C-407E-A947-70E740481C1C}">
                <a14:useLocalDpi xmlns:a14="http://schemas.microsoft.com/office/drawing/2010/main" val="0"/>
              </a:ext>
            </a:extLst>
          </a:blip>
          <a:srcRect l="9628" t="14810" r="6747" b="24371"/>
          <a:stretch>
            <a:fillRect/>
          </a:stretch>
        </p:blipFill>
        <p:spPr bwMode="auto">
          <a:xfrm>
            <a:off x="6324600" y="4343400"/>
            <a:ext cx="27241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5"/>
          <p:cNvPicPr>
            <a:picLocks noChangeAspect="1"/>
          </p:cNvPicPr>
          <p:nvPr/>
        </p:nvPicPr>
        <p:blipFill>
          <a:blip r:embed="rId4">
            <a:extLst>
              <a:ext uri="{28A0092B-C50C-407E-A947-70E740481C1C}">
                <a14:useLocalDpi xmlns:a14="http://schemas.microsoft.com/office/drawing/2010/main" val="0"/>
              </a:ext>
            </a:extLst>
          </a:blip>
          <a:srcRect l="8519" t="24017" r="11743" b="15804"/>
          <a:stretch>
            <a:fillRect/>
          </a:stretch>
        </p:blipFill>
        <p:spPr bwMode="auto">
          <a:xfrm>
            <a:off x="3259138" y="4354513"/>
            <a:ext cx="2913062"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4" descr="P101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4419600"/>
            <a:ext cx="30718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6699"/>
                </a:solidFill>
                <a:miter lim="800000"/>
                <a:headEnd/>
                <a:tailEnd/>
              </a14:hiddenLine>
            </a:ext>
          </a:extLst>
        </p:spPr>
      </p:pic>
      <p:pic>
        <p:nvPicPr>
          <p:cNvPr id="29" name="Picture 6" descr="1"/>
          <p:cNvPicPr>
            <a:picLocks noChangeAspect="1" noChangeArrowheads="1"/>
          </p:cNvPicPr>
          <p:nvPr/>
        </p:nvPicPr>
        <p:blipFill>
          <a:blip r:embed="rId6">
            <a:extLst>
              <a:ext uri="{28A0092B-C50C-407E-A947-70E740481C1C}">
                <a14:useLocalDpi xmlns:a14="http://schemas.microsoft.com/office/drawing/2010/main" val="0"/>
              </a:ext>
            </a:extLst>
          </a:blip>
          <a:srcRect l="8224" t="23810" r="14935" b="18182"/>
          <a:stretch>
            <a:fillRect/>
          </a:stretch>
        </p:blipFill>
        <p:spPr bwMode="auto">
          <a:xfrm>
            <a:off x="76200" y="4311650"/>
            <a:ext cx="307181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3944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1"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2"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3"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4"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5" name="AutoShape 4" descr="https://images.radiopaedia.org/images/1439218/021b8192fd61474db1231eca8d2561_gallery.jpe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6" name="AutoShape 6" descr="https://images.radiopaedia.org/images/1439218/021b8192fd61474db1231eca8d2561_gallery.jpeg"/>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Oval 8"/>
          <p:cNvSpPr/>
          <p:nvPr/>
        </p:nvSpPr>
        <p:spPr bwMode="auto">
          <a:xfrm>
            <a:off x="838200" y="2971800"/>
            <a:ext cx="1143000" cy="990600"/>
          </a:xfrm>
          <a:prstGeom prst="ellipse">
            <a:avLst/>
          </a:prstGeom>
          <a:solidFill>
            <a:srgbClr val="00CC00"/>
          </a:solidFill>
          <a:ln w="38100" cap="flat" cmpd="sng" algn="ctr">
            <a:solidFill>
              <a:schemeClr val="tx1"/>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Extrinsic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Mass</a:t>
            </a:r>
          </a:p>
        </p:txBody>
      </p:sp>
      <p:sp>
        <p:nvSpPr>
          <p:cNvPr id="16" name="Oval 15"/>
          <p:cNvSpPr/>
          <p:nvPr/>
        </p:nvSpPr>
        <p:spPr bwMode="auto">
          <a:xfrm>
            <a:off x="1600200" y="5029200"/>
            <a:ext cx="1143000" cy="990600"/>
          </a:xfrm>
          <a:prstGeom prst="ellipse">
            <a:avLst/>
          </a:prstGeom>
          <a:solidFill>
            <a:srgbClr val="FFC000"/>
          </a:solidFill>
          <a:ln w="38100" cap="flat" cmpd="sng" algn="ctr">
            <a:solidFill>
              <a:schemeClr val="tx1"/>
            </a:solidFill>
            <a:prstDash val="solid"/>
            <a:round/>
            <a:headEnd type="none" w="med" len="med"/>
            <a:tailEnd type="none" w="med" len="med"/>
          </a:ln>
          <a:effectLst>
            <a:glow rad="228600">
              <a:schemeClr val="accent1">
                <a:satMod val="175000"/>
                <a:alpha val="40000"/>
              </a:schemeClr>
            </a:glow>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Intrinsic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Mass</a:t>
            </a:r>
          </a:p>
        </p:txBody>
      </p:sp>
      <p:pic>
        <p:nvPicPr>
          <p:cNvPr id="27663" name="Picture 2"/>
          <p:cNvPicPr>
            <a:picLocks noChangeAspect="1" noChangeArrowheads="1"/>
          </p:cNvPicPr>
          <p:nvPr/>
        </p:nvPicPr>
        <p:blipFill>
          <a:blip r:embed="rId2">
            <a:extLst>
              <a:ext uri="{28A0092B-C50C-407E-A947-70E740481C1C}">
                <a14:useLocalDpi xmlns:a14="http://schemas.microsoft.com/office/drawing/2010/main" val="0"/>
              </a:ext>
            </a:extLst>
          </a:blip>
          <a:srcRect l="7552" t="5357" r="42633" b="38057"/>
          <a:stretch>
            <a:fillRect/>
          </a:stretch>
        </p:blipFill>
        <p:spPr bwMode="auto">
          <a:xfrm>
            <a:off x="6400800" y="3352800"/>
            <a:ext cx="2624138" cy="297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4" name="Picture 3"/>
          <p:cNvPicPr>
            <a:picLocks noChangeAspect="1" noChangeArrowheads="1"/>
          </p:cNvPicPr>
          <p:nvPr/>
        </p:nvPicPr>
        <p:blipFill>
          <a:blip r:embed="rId3">
            <a:extLst>
              <a:ext uri="{28A0092B-C50C-407E-A947-70E740481C1C}">
                <a14:useLocalDpi xmlns:a14="http://schemas.microsoft.com/office/drawing/2010/main" val="0"/>
              </a:ext>
            </a:extLst>
          </a:blip>
          <a:srcRect l="6139" t="27010" r="41071" b="20145"/>
          <a:stretch>
            <a:fillRect/>
          </a:stretch>
        </p:blipFill>
        <p:spPr bwMode="auto">
          <a:xfrm>
            <a:off x="6324600" y="304800"/>
            <a:ext cx="2736850" cy="274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65" name="Freeform 14"/>
          <p:cNvSpPr>
            <a:spLocks/>
          </p:cNvSpPr>
          <p:nvPr/>
        </p:nvSpPr>
        <p:spPr bwMode="auto">
          <a:xfrm>
            <a:off x="1447800" y="1871663"/>
            <a:ext cx="2424113" cy="3233737"/>
          </a:xfrm>
          <a:custGeom>
            <a:avLst/>
            <a:gdLst>
              <a:gd name="T0" fmla="*/ 2423458 w 2424768"/>
              <a:gd name="T1" fmla="*/ 1094750 h 3233911"/>
              <a:gd name="T2" fmla="*/ 2265701 w 2424768"/>
              <a:gd name="T3" fmla="*/ 811752 h 3233911"/>
              <a:gd name="T4" fmla="*/ 1912106 w 2424768"/>
              <a:gd name="T5" fmla="*/ 528755 h 3233911"/>
              <a:gd name="T6" fmla="*/ 1493233 w 2424768"/>
              <a:gd name="T7" fmla="*/ 202218 h 3233911"/>
              <a:gd name="T8" fmla="*/ 1155958 w 2424768"/>
              <a:gd name="T9" fmla="*/ 38950 h 3233911"/>
              <a:gd name="T10" fmla="*/ 737084 w 2424768"/>
              <a:gd name="T11" fmla="*/ 11738 h 3233911"/>
              <a:gd name="T12" fmla="*/ 296451 w 2424768"/>
              <a:gd name="T13" fmla="*/ 196775 h 3233911"/>
              <a:gd name="T14" fmla="*/ 78855 w 2424768"/>
              <a:gd name="T15" fmla="*/ 463447 h 3233911"/>
              <a:gd name="T16" fmla="*/ 19015 w 2424768"/>
              <a:gd name="T17" fmla="*/ 746446 h 3233911"/>
              <a:gd name="T18" fmla="*/ 2695 w 2424768"/>
              <a:gd name="T19" fmla="*/ 833521 h 3233911"/>
              <a:gd name="T20" fmla="*/ 67975 w 2424768"/>
              <a:gd name="T21" fmla="*/ 964136 h 3233911"/>
              <a:gd name="T22" fmla="*/ 475967 w 2424768"/>
              <a:gd name="T23" fmla="*/ 1132846 h 3233911"/>
              <a:gd name="T24" fmla="*/ 650045 w 2424768"/>
              <a:gd name="T25" fmla="*/ 1464825 h 3233911"/>
              <a:gd name="T26" fmla="*/ 660924 w 2424768"/>
              <a:gd name="T27" fmla="*/ 1796803 h 3233911"/>
              <a:gd name="T28" fmla="*/ 519488 w 2424768"/>
              <a:gd name="T29" fmla="*/ 2009052 h 3233911"/>
              <a:gd name="T30" fmla="*/ 301890 w 2424768"/>
              <a:gd name="T31" fmla="*/ 2188647 h 3233911"/>
              <a:gd name="T32" fmla="*/ 111494 w 2424768"/>
              <a:gd name="T33" fmla="*/ 2259396 h 3233911"/>
              <a:gd name="T34" fmla="*/ 24454 w 2424768"/>
              <a:gd name="T35" fmla="*/ 2308378 h 3233911"/>
              <a:gd name="T36" fmla="*/ 29895 w 2424768"/>
              <a:gd name="T37" fmla="*/ 2406339 h 3233911"/>
              <a:gd name="T38" fmla="*/ 100614 w 2424768"/>
              <a:gd name="T39" fmla="*/ 2558721 h 3233911"/>
              <a:gd name="T40" fmla="*/ 160454 w 2424768"/>
              <a:gd name="T41" fmla="*/ 2732874 h 3233911"/>
              <a:gd name="T42" fmla="*/ 165892 w 2424768"/>
              <a:gd name="T43" fmla="*/ 2901585 h 3233911"/>
              <a:gd name="T44" fmla="*/ 182213 w 2424768"/>
              <a:gd name="T45" fmla="*/ 3043083 h 3233911"/>
              <a:gd name="T46" fmla="*/ 182213 w 2424768"/>
              <a:gd name="T47" fmla="*/ 3233563 h 32339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24768" h="3233911">
                <a:moveTo>
                  <a:pt x="2424768" y="1094868"/>
                </a:moveTo>
                <a:cubicBezTo>
                  <a:pt x="2388482" y="1000525"/>
                  <a:pt x="2352196" y="906183"/>
                  <a:pt x="2266925" y="811840"/>
                </a:cubicBezTo>
                <a:cubicBezTo>
                  <a:pt x="2181654" y="717497"/>
                  <a:pt x="1913140" y="528811"/>
                  <a:pt x="1913140" y="528811"/>
                </a:cubicBezTo>
                <a:cubicBezTo>
                  <a:pt x="1784326" y="427211"/>
                  <a:pt x="1620133" y="283883"/>
                  <a:pt x="1494040" y="202240"/>
                </a:cubicBezTo>
                <a:cubicBezTo>
                  <a:pt x="1367947" y="120597"/>
                  <a:pt x="1282675" y="70704"/>
                  <a:pt x="1156582" y="38954"/>
                </a:cubicBezTo>
                <a:cubicBezTo>
                  <a:pt x="1030489" y="7204"/>
                  <a:pt x="880810" y="-14567"/>
                  <a:pt x="737482" y="11740"/>
                </a:cubicBezTo>
                <a:cubicBezTo>
                  <a:pt x="594154" y="38047"/>
                  <a:pt x="406375" y="121504"/>
                  <a:pt x="296611" y="196797"/>
                </a:cubicBezTo>
                <a:cubicBezTo>
                  <a:pt x="186847" y="272090"/>
                  <a:pt x="125161" y="371876"/>
                  <a:pt x="78897" y="463497"/>
                </a:cubicBezTo>
                <a:cubicBezTo>
                  <a:pt x="32633" y="555118"/>
                  <a:pt x="31725" y="684840"/>
                  <a:pt x="19025" y="746526"/>
                </a:cubicBezTo>
                <a:cubicBezTo>
                  <a:pt x="6325" y="808212"/>
                  <a:pt x="-5467" y="797325"/>
                  <a:pt x="2697" y="833611"/>
                </a:cubicBezTo>
                <a:cubicBezTo>
                  <a:pt x="10861" y="869897"/>
                  <a:pt x="-10910" y="914347"/>
                  <a:pt x="68011" y="964240"/>
                </a:cubicBezTo>
                <a:cubicBezTo>
                  <a:pt x="146932" y="1014133"/>
                  <a:pt x="379161" y="1049511"/>
                  <a:pt x="476225" y="1132968"/>
                </a:cubicBezTo>
                <a:cubicBezTo>
                  <a:pt x="573289" y="1216425"/>
                  <a:pt x="619554" y="1354312"/>
                  <a:pt x="650397" y="1464983"/>
                </a:cubicBezTo>
                <a:cubicBezTo>
                  <a:pt x="681240" y="1575655"/>
                  <a:pt x="683054" y="1706283"/>
                  <a:pt x="661282" y="1796997"/>
                </a:cubicBezTo>
                <a:cubicBezTo>
                  <a:pt x="639510" y="1887711"/>
                  <a:pt x="579639" y="1943954"/>
                  <a:pt x="519768" y="2009268"/>
                </a:cubicBezTo>
                <a:cubicBezTo>
                  <a:pt x="459897" y="2074582"/>
                  <a:pt x="370090" y="2147154"/>
                  <a:pt x="302054" y="2188883"/>
                </a:cubicBezTo>
                <a:cubicBezTo>
                  <a:pt x="234018" y="2230612"/>
                  <a:pt x="157818" y="2239683"/>
                  <a:pt x="111554" y="2259640"/>
                </a:cubicBezTo>
                <a:cubicBezTo>
                  <a:pt x="65290" y="2279597"/>
                  <a:pt x="38075" y="2284133"/>
                  <a:pt x="24468" y="2308626"/>
                </a:cubicBezTo>
                <a:cubicBezTo>
                  <a:pt x="10861" y="2333119"/>
                  <a:pt x="17211" y="2364869"/>
                  <a:pt x="29911" y="2406597"/>
                </a:cubicBezTo>
                <a:cubicBezTo>
                  <a:pt x="42611" y="2448325"/>
                  <a:pt x="78897" y="2504569"/>
                  <a:pt x="100668" y="2558997"/>
                </a:cubicBezTo>
                <a:cubicBezTo>
                  <a:pt x="122439" y="2613425"/>
                  <a:pt x="149654" y="2676018"/>
                  <a:pt x="160540" y="2733168"/>
                </a:cubicBezTo>
                <a:cubicBezTo>
                  <a:pt x="171426" y="2790318"/>
                  <a:pt x="162353" y="2850190"/>
                  <a:pt x="165982" y="2901897"/>
                </a:cubicBezTo>
                <a:cubicBezTo>
                  <a:pt x="169610" y="2953604"/>
                  <a:pt x="179590" y="2988075"/>
                  <a:pt x="182311" y="3043411"/>
                </a:cubicBezTo>
                <a:cubicBezTo>
                  <a:pt x="185032" y="3098747"/>
                  <a:pt x="183671" y="3166329"/>
                  <a:pt x="182311" y="3233911"/>
                </a:cubicBezTo>
              </a:path>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66" name="Freeform 18"/>
          <p:cNvSpPr>
            <a:spLocks/>
          </p:cNvSpPr>
          <p:nvPr/>
        </p:nvSpPr>
        <p:spPr bwMode="auto">
          <a:xfrm>
            <a:off x="2393950" y="2514600"/>
            <a:ext cx="3016250" cy="1671638"/>
          </a:xfrm>
          <a:custGeom>
            <a:avLst/>
            <a:gdLst>
              <a:gd name="T0" fmla="*/ 2842699 w 3015550"/>
              <a:gd name="T1" fmla="*/ 129861 h 1671985"/>
              <a:gd name="T2" fmla="*/ 2036782 w 3015550"/>
              <a:gd name="T3" fmla="*/ 385570 h 1671985"/>
              <a:gd name="T4" fmla="*/ 1388780 w 3015550"/>
              <a:gd name="T5" fmla="*/ 412772 h 1671985"/>
              <a:gd name="T6" fmla="*/ 985822 w 3015550"/>
              <a:gd name="T7" fmla="*/ 363806 h 1671985"/>
              <a:gd name="T8" fmla="*/ 664544 w 3015550"/>
              <a:gd name="T9" fmla="*/ 200589 h 1671985"/>
              <a:gd name="T10" fmla="*/ 299704 w 3015550"/>
              <a:gd name="T11" fmla="*/ 4728 h 1671985"/>
              <a:gd name="T12" fmla="*/ 141787 w 3015550"/>
              <a:gd name="T13" fmla="*/ 75455 h 1671985"/>
              <a:gd name="T14" fmla="*/ 310594 w 3015550"/>
              <a:gd name="T15" fmla="*/ 238673 h 1671985"/>
              <a:gd name="T16" fmla="*/ 365049 w 3015550"/>
              <a:gd name="T17" fmla="*/ 532465 h 1671985"/>
              <a:gd name="T18" fmla="*/ 109114 w 3015550"/>
              <a:gd name="T19" fmla="*/ 565110 h 1671985"/>
              <a:gd name="T20" fmla="*/ 21989 w 3015550"/>
              <a:gd name="T21" fmla="*/ 641278 h 1671985"/>
              <a:gd name="T22" fmla="*/ 305149 w 3015550"/>
              <a:gd name="T23" fmla="*/ 853461 h 1671985"/>
              <a:gd name="T24" fmla="*/ 708107 w 3015550"/>
              <a:gd name="T25" fmla="*/ 1005797 h 1671985"/>
              <a:gd name="T26" fmla="*/ 163569 w 3015550"/>
              <a:gd name="T27" fmla="*/ 1234303 h 1671985"/>
              <a:gd name="T28" fmla="*/ 207 w 3015550"/>
              <a:gd name="T29" fmla="*/ 1277828 h 1671985"/>
              <a:gd name="T30" fmla="*/ 147232 w 3015550"/>
              <a:gd name="T31" fmla="*/ 1473689 h 1671985"/>
              <a:gd name="T32" fmla="*/ 762561 w 3015550"/>
              <a:gd name="T33" fmla="*/ 1500891 h 1671985"/>
              <a:gd name="T34" fmla="*/ 784343 w 3015550"/>
              <a:gd name="T35" fmla="*/ 1669550 h 1671985"/>
              <a:gd name="T36" fmla="*/ 1002159 w 3015550"/>
              <a:gd name="T37" fmla="*/ 1566180 h 1671985"/>
              <a:gd name="T38" fmla="*/ 1013049 w 3015550"/>
              <a:gd name="T39" fmla="*/ 1228863 h 1671985"/>
              <a:gd name="T40" fmla="*/ 1192747 w 3015550"/>
              <a:gd name="T41" fmla="*/ 1098288 h 1671985"/>
              <a:gd name="T42" fmla="*/ 1426898 w 3015550"/>
              <a:gd name="T43" fmla="*/ 1179897 h 1671985"/>
              <a:gd name="T44" fmla="*/ 1873420 w 3015550"/>
              <a:gd name="T45" fmla="*/ 1201660 h 1671985"/>
              <a:gd name="T46" fmla="*/ 2189252 w 3015550"/>
              <a:gd name="T47" fmla="*/ 1152695 h 1671985"/>
              <a:gd name="T48" fmla="*/ 2722900 w 3015550"/>
              <a:gd name="T49" fmla="*/ 1076526 h 1671985"/>
              <a:gd name="T50" fmla="*/ 3016950 w 3015550"/>
              <a:gd name="T51" fmla="*/ 1022120 h 16719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15550" h="1671985">
                <a:moveTo>
                  <a:pt x="2841379" y="129915"/>
                </a:moveTo>
                <a:cubicBezTo>
                  <a:pt x="2559711" y="234237"/>
                  <a:pt x="2278043" y="338559"/>
                  <a:pt x="2035836" y="385730"/>
                </a:cubicBezTo>
                <a:cubicBezTo>
                  <a:pt x="1793629" y="432901"/>
                  <a:pt x="1563215" y="416573"/>
                  <a:pt x="1388136" y="412944"/>
                </a:cubicBezTo>
                <a:cubicBezTo>
                  <a:pt x="1213057" y="409315"/>
                  <a:pt x="1106014" y="399336"/>
                  <a:pt x="985364" y="363958"/>
                </a:cubicBezTo>
                <a:cubicBezTo>
                  <a:pt x="864714" y="328580"/>
                  <a:pt x="778536" y="260544"/>
                  <a:pt x="664236" y="200673"/>
                </a:cubicBezTo>
                <a:cubicBezTo>
                  <a:pt x="549936" y="140802"/>
                  <a:pt x="386650" y="25594"/>
                  <a:pt x="299564" y="4730"/>
                </a:cubicBezTo>
                <a:cubicBezTo>
                  <a:pt x="212478" y="-16134"/>
                  <a:pt x="139907" y="36480"/>
                  <a:pt x="141721" y="75487"/>
                </a:cubicBezTo>
                <a:cubicBezTo>
                  <a:pt x="143535" y="114494"/>
                  <a:pt x="273257" y="162573"/>
                  <a:pt x="310450" y="238773"/>
                </a:cubicBezTo>
                <a:cubicBezTo>
                  <a:pt x="347643" y="314973"/>
                  <a:pt x="398443" y="478259"/>
                  <a:pt x="364879" y="532687"/>
                </a:cubicBezTo>
                <a:cubicBezTo>
                  <a:pt x="331315" y="587116"/>
                  <a:pt x="166214" y="547201"/>
                  <a:pt x="109064" y="565344"/>
                </a:cubicBezTo>
                <a:cubicBezTo>
                  <a:pt x="51914" y="583487"/>
                  <a:pt x="-10678" y="593466"/>
                  <a:pt x="21979" y="641544"/>
                </a:cubicBezTo>
                <a:cubicBezTo>
                  <a:pt x="54636" y="689622"/>
                  <a:pt x="190707" y="793037"/>
                  <a:pt x="305007" y="853815"/>
                </a:cubicBezTo>
                <a:cubicBezTo>
                  <a:pt x="419307" y="914593"/>
                  <a:pt x="731365" y="942715"/>
                  <a:pt x="707779" y="1006215"/>
                </a:cubicBezTo>
                <a:cubicBezTo>
                  <a:pt x="684193" y="1069715"/>
                  <a:pt x="281422" y="1189458"/>
                  <a:pt x="163493" y="1234815"/>
                </a:cubicBezTo>
                <a:cubicBezTo>
                  <a:pt x="45564" y="1280172"/>
                  <a:pt x="2928" y="1238444"/>
                  <a:pt x="207" y="1278358"/>
                </a:cubicBezTo>
                <a:cubicBezTo>
                  <a:pt x="-2514" y="1318272"/>
                  <a:pt x="20164" y="1437108"/>
                  <a:pt x="147164" y="1474301"/>
                </a:cubicBezTo>
                <a:cubicBezTo>
                  <a:pt x="274164" y="1511494"/>
                  <a:pt x="656071" y="1468858"/>
                  <a:pt x="762207" y="1501515"/>
                </a:cubicBezTo>
                <a:cubicBezTo>
                  <a:pt x="868343" y="1534172"/>
                  <a:pt x="744065" y="1659358"/>
                  <a:pt x="783979" y="1670244"/>
                </a:cubicBezTo>
                <a:cubicBezTo>
                  <a:pt x="823893" y="1681130"/>
                  <a:pt x="963593" y="1640308"/>
                  <a:pt x="1001693" y="1566830"/>
                </a:cubicBezTo>
                <a:cubicBezTo>
                  <a:pt x="1039793" y="1493352"/>
                  <a:pt x="980829" y="1307387"/>
                  <a:pt x="1012579" y="1229373"/>
                </a:cubicBezTo>
                <a:cubicBezTo>
                  <a:pt x="1044329" y="1151359"/>
                  <a:pt x="1123250" y="1106908"/>
                  <a:pt x="1192193" y="1098744"/>
                </a:cubicBezTo>
                <a:cubicBezTo>
                  <a:pt x="1261136" y="1090580"/>
                  <a:pt x="1312843" y="1163151"/>
                  <a:pt x="1426236" y="1180387"/>
                </a:cubicBezTo>
                <a:cubicBezTo>
                  <a:pt x="1539629" y="1197623"/>
                  <a:pt x="1745550" y="1206694"/>
                  <a:pt x="1872550" y="1202158"/>
                </a:cubicBezTo>
                <a:cubicBezTo>
                  <a:pt x="1999550" y="1197622"/>
                  <a:pt x="2188236" y="1153173"/>
                  <a:pt x="2188236" y="1153173"/>
                </a:cubicBezTo>
                <a:lnTo>
                  <a:pt x="2721636" y="1076973"/>
                </a:lnTo>
                <a:cubicBezTo>
                  <a:pt x="2859522" y="1055202"/>
                  <a:pt x="2937536" y="1038873"/>
                  <a:pt x="3015550" y="1022544"/>
                </a:cubicBezTo>
              </a:path>
            </a:pathLst>
          </a:cu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67" name="Freeform 19"/>
          <p:cNvSpPr>
            <a:spLocks/>
          </p:cNvSpPr>
          <p:nvPr/>
        </p:nvSpPr>
        <p:spPr bwMode="auto">
          <a:xfrm>
            <a:off x="2797175" y="3733800"/>
            <a:ext cx="1198563" cy="1997075"/>
          </a:xfrm>
          <a:custGeom>
            <a:avLst/>
            <a:gdLst>
              <a:gd name="T0" fmla="*/ 1199699 w 1197428"/>
              <a:gd name="T1" fmla="*/ 0 h 1997529"/>
              <a:gd name="T2" fmla="*/ 987026 w 1197428"/>
              <a:gd name="T3" fmla="*/ 386267 h 1997529"/>
              <a:gd name="T4" fmla="*/ 905227 w 1197428"/>
              <a:gd name="T5" fmla="*/ 924866 h 1997529"/>
              <a:gd name="T6" fmla="*/ 632568 w 1197428"/>
              <a:gd name="T7" fmla="*/ 1311133 h 1997529"/>
              <a:gd name="T8" fmla="*/ 425347 w 1197428"/>
              <a:gd name="T9" fmla="*/ 1653877 h 1997529"/>
              <a:gd name="T10" fmla="*/ 0 w 1197428"/>
              <a:gd name="T11" fmla="*/ 1996621 h 19975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7428" h="1997529">
                <a:moveTo>
                  <a:pt x="1197428" y="0"/>
                </a:moveTo>
                <a:cubicBezTo>
                  <a:pt x="1115785" y="116114"/>
                  <a:pt x="1034143" y="232229"/>
                  <a:pt x="985157" y="386443"/>
                </a:cubicBezTo>
                <a:cubicBezTo>
                  <a:pt x="936171" y="540657"/>
                  <a:pt x="962478" y="771072"/>
                  <a:pt x="903514" y="925286"/>
                </a:cubicBezTo>
                <a:cubicBezTo>
                  <a:pt x="844550" y="1079500"/>
                  <a:pt x="711200" y="1190172"/>
                  <a:pt x="631371" y="1311729"/>
                </a:cubicBezTo>
                <a:cubicBezTo>
                  <a:pt x="551542" y="1433286"/>
                  <a:pt x="529770" y="1540329"/>
                  <a:pt x="424542" y="1654629"/>
                </a:cubicBezTo>
                <a:cubicBezTo>
                  <a:pt x="319314" y="1768929"/>
                  <a:pt x="159657" y="1883229"/>
                  <a:pt x="0" y="1997529"/>
                </a:cubicBezTo>
              </a:path>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68" name="Down Arrow 20"/>
          <p:cNvSpPr>
            <a:spLocks noChangeArrowheads="1"/>
          </p:cNvSpPr>
          <p:nvPr/>
        </p:nvSpPr>
        <p:spPr bwMode="auto">
          <a:xfrm rot="3693694">
            <a:off x="8216901" y="666750"/>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69" name="Down Arrow 26"/>
          <p:cNvSpPr>
            <a:spLocks noChangeArrowheads="1"/>
          </p:cNvSpPr>
          <p:nvPr/>
        </p:nvSpPr>
        <p:spPr bwMode="auto">
          <a:xfrm rot="-7679694">
            <a:off x="7121526" y="2301875"/>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70" name="Down Arrow 27"/>
          <p:cNvSpPr>
            <a:spLocks noChangeArrowheads="1"/>
          </p:cNvSpPr>
          <p:nvPr/>
        </p:nvSpPr>
        <p:spPr bwMode="auto">
          <a:xfrm rot="-1126987">
            <a:off x="7531100" y="3517900"/>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71" name="Down Arrow 28"/>
          <p:cNvSpPr>
            <a:spLocks noChangeArrowheads="1"/>
          </p:cNvSpPr>
          <p:nvPr/>
        </p:nvSpPr>
        <p:spPr bwMode="auto">
          <a:xfrm rot="6704504">
            <a:off x="8596313" y="4829175"/>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72" name="Down Arrow 29"/>
          <p:cNvSpPr>
            <a:spLocks noChangeArrowheads="1"/>
          </p:cNvSpPr>
          <p:nvPr/>
        </p:nvSpPr>
        <p:spPr bwMode="auto">
          <a:xfrm rot="7714735">
            <a:off x="3043238" y="5638800"/>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73" name="Down Arrow 30"/>
          <p:cNvSpPr>
            <a:spLocks noChangeArrowheads="1"/>
          </p:cNvSpPr>
          <p:nvPr/>
        </p:nvSpPr>
        <p:spPr bwMode="auto">
          <a:xfrm rot="-5400000">
            <a:off x="1228726" y="4764087"/>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74" name="Rectangle 22"/>
          <p:cNvSpPr>
            <a:spLocks noChangeArrowheads="1"/>
          </p:cNvSpPr>
          <p:nvPr/>
        </p:nvSpPr>
        <p:spPr bwMode="auto">
          <a:xfrm>
            <a:off x="63500" y="123825"/>
            <a:ext cx="6108700" cy="1400175"/>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7675" name="Picture 7" descr="Image result for lobster claw holding card"/>
          <p:cNvPicPr>
            <a:picLocks noChangeAspect="1" noChangeArrowheads="1"/>
          </p:cNvPicPr>
          <p:nvPr/>
        </p:nvPicPr>
        <p:blipFill>
          <a:blip r:embed="rId4">
            <a:extLst>
              <a:ext uri="{28A0092B-C50C-407E-A947-70E740481C1C}">
                <a14:useLocalDpi xmlns:a14="http://schemas.microsoft.com/office/drawing/2010/main" val="0"/>
              </a:ext>
            </a:extLst>
          </a:blip>
          <a:srcRect l="3593" t="5470" r="3304" b="18044"/>
          <a:stretch>
            <a:fillRect/>
          </a:stretch>
        </p:blipFill>
        <p:spPr bwMode="auto">
          <a:xfrm>
            <a:off x="76200" y="136525"/>
            <a:ext cx="20335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6" name="TextBox 36"/>
          <p:cNvSpPr txBox="1">
            <a:spLocks noChangeArrowheads="1"/>
          </p:cNvSpPr>
          <p:nvPr/>
        </p:nvSpPr>
        <p:spPr bwMode="auto">
          <a:xfrm>
            <a:off x="1200150" y="457200"/>
            <a:ext cx="857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Claw Sign</a:t>
            </a:r>
          </a:p>
        </p:txBody>
      </p:sp>
      <p:sp>
        <p:nvSpPr>
          <p:cNvPr id="39" name="Rectangle 2"/>
          <p:cNvSpPr txBox="1">
            <a:spLocks noChangeArrowheads="1"/>
          </p:cNvSpPr>
          <p:nvPr/>
        </p:nvSpPr>
        <p:spPr bwMode="auto">
          <a:xfrm>
            <a:off x="1143000" y="457200"/>
            <a:ext cx="3962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smtClean="0">
                <a:ln>
                  <a:noFill/>
                </a:ln>
                <a:solidFill>
                  <a:srgbClr val="000000"/>
                </a:solidFill>
                <a:effectLst/>
                <a:uLnTx/>
                <a:uFillTx/>
                <a:latin typeface="Arial"/>
                <a:ea typeface="+mj-ea"/>
                <a:cs typeface="+mj-cs"/>
              </a:rPr>
              <a:t>Wilms Tumor</a:t>
            </a:r>
            <a:br>
              <a:rPr kumimoji="0" lang="en-US" altLang="en-US" sz="4000" b="1" i="0" u="none" strike="noStrike" kern="0" cap="none" spc="0" normalizeH="0" baseline="0" noProof="0" dirty="0" smtClean="0">
                <a:ln>
                  <a:noFill/>
                </a:ln>
                <a:solidFill>
                  <a:srgbClr val="000000"/>
                </a:solidFill>
                <a:effectLst/>
                <a:uLnTx/>
                <a:uFillTx/>
                <a:latin typeface="Arial"/>
                <a:ea typeface="+mj-ea"/>
                <a:cs typeface="+mj-cs"/>
              </a:rPr>
            </a:br>
            <a:endParaRPr kumimoji="0" lang="en-US" altLang="en-US" sz="2800" b="1" i="0" u="none" strike="noStrike" kern="0" cap="none" spc="0" normalizeH="0" baseline="0" noProof="0" dirty="0" smtClean="0">
              <a:ln>
                <a:noFill/>
              </a:ln>
              <a:solidFill>
                <a:srgbClr val="000000"/>
              </a:solidFill>
              <a:effectLst/>
              <a:uLnTx/>
              <a:uFillTx/>
              <a:latin typeface="Arial"/>
              <a:ea typeface="+mj-ea"/>
              <a:cs typeface="+mj-cs"/>
            </a:endParaRPr>
          </a:p>
        </p:txBody>
      </p:sp>
      <p:pic>
        <p:nvPicPr>
          <p:cNvPr id="27678" name="Picture 9" descr="Image result for lobster little merma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85738"/>
            <a:ext cx="14287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11" descr="Image result for lobster little merma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338" y="269875"/>
            <a:ext cx="6270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0" name="Picture 21" descr="Image result for lobster little mermaid">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3875" y="317500"/>
            <a:ext cx="6302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23" descr="Image result for lobster little merma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2388" y="257175"/>
            <a:ext cx="6334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Rounded Rectangle 32"/>
          <p:cNvSpPr>
            <a:spLocks noChangeArrowheads="1"/>
          </p:cNvSpPr>
          <p:nvPr/>
        </p:nvSpPr>
        <p:spPr bwMode="auto">
          <a:xfrm>
            <a:off x="3548063" y="685800"/>
            <a:ext cx="323850" cy="31750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319507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04813" y="381000"/>
            <a:ext cx="6096001" cy="1143000"/>
          </a:xfrm>
        </p:spPr>
        <p:txBody>
          <a:bodyPr/>
          <a:lstStyle/>
          <a:p>
            <a:pPr eaLnBrk="1" hangingPunct="1">
              <a:defRPr/>
            </a:pPr>
            <a:r>
              <a:rPr lang="en-US" altLang="en-US" sz="3000" b="1" dirty="0" smtClean="0">
                <a:solidFill>
                  <a:srgbClr val="FFFF00"/>
                </a:solidFill>
                <a:effectLst>
                  <a:outerShdw blurRad="38100" dist="38100" dir="2700000" algn="tl">
                    <a:srgbClr val="000000"/>
                  </a:outerShdw>
                </a:effectLst>
              </a:rPr>
              <a:t>Neonatal Bowel Disorders:</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Pyloric Stenosis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76200" y="1752600"/>
            <a:ext cx="5312207" cy="4648200"/>
          </a:xfrm>
        </p:spPr>
        <p:txBody>
          <a:bodyPr/>
          <a:lstStyle/>
          <a:p>
            <a:pPr eaLnBrk="1" hangingPunct="1">
              <a:lnSpc>
                <a:spcPct val="80000"/>
              </a:lnSpc>
              <a:buClr>
                <a:srgbClr val="FF0000"/>
              </a:buClr>
              <a:defRPr/>
            </a:pPr>
            <a:r>
              <a:rPr lang="en-US" altLang="en-US" sz="3000" b="1" dirty="0" smtClean="0">
                <a:solidFill>
                  <a:schemeClr val="bg1"/>
                </a:solidFill>
                <a:effectLst>
                  <a:outerShdw blurRad="38100" dist="38100" dir="2700000" algn="tl">
                    <a:srgbClr val="000000"/>
                  </a:outerShdw>
                </a:effectLst>
              </a:rPr>
              <a:t>US Findings</a:t>
            </a:r>
          </a:p>
          <a:p>
            <a:pPr lvl="1" eaLnBrk="1" hangingPunct="1">
              <a:lnSpc>
                <a:spcPct val="80000"/>
              </a:lnSpc>
              <a:buClr>
                <a:srgbClr val="FF0000"/>
              </a:buClr>
              <a:defRPr/>
            </a:pPr>
            <a:r>
              <a:rPr lang="en-US" altLang="en-US" sz="2400" b="1" dirty="0">
                <a:solidFill>
                  <a:srgbClr val="FFFFFF"/>
                </a:solidFill>
                <a:effectLst>
                  <a:outerShdw blurRad="38100" dist="38100" dir="2700000" algn="tl">
                    <a:srgbClr val="000000"/>
                  </a:outerShdw>
                </a:effectLst>
              </a:rPr>
              <a:t>Muscle thickness: &gt; 3.5 mm</a:t>
            </a:r>
          </a:p>
          <a:p>
            <a:pPr lvl="1" eaLnBrk="1" hangingPunct="1">
              <a:lnSpc>
                <a:spcPct val="80000"/>
              </a:lnSpc>
              <a:buClr>
                <a:srgbClr val="FF0000"/>
              </a:buClr>
              <a:defRPr/>
            </a:pPr>
            <a:endParaRPr lang="en-US" altLang="en-US" sz="2400" b="1" dirty="0">
              <a:solidFill>
                <a:srgbClr val="FFFFFF"/>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a:solidFill>
                  <a:srgbClr val="FFFFFF"/>
                </a:solidFill>
                <a:effectLst>
                  <a:outerShdw blurRad="38100" dist="38100" dir="2700000" algn="tl">
                    <a:srgbClr val="000000"/>
                  </a:outerShdw>
                </a:effectLst>
              </a:rPr>
              <a:t>Channel length: &gt; 15 mm</a:t>
            </a:r>
          </a:p>
          <a:p>
            <a:pPr lvl="1" eaLnBrk="1" hangingPunct="1">
              <a:lnSpc>
                <a:spcPct val="80000"/>
              </a:lnSpc>
              <a:buClr>
                <a:srgbClr val="FF0000"/>
              </a:buClr>
              <a:defRPr/>
            </a:pPr>
            <a:endParaRPr lang="en-US" altLang="en-US" sz="2400" b="1" dirty="0">
              <a:solidFill>
                <a:srgbClr val="FFFFFF"/>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a:solidFill>
                  <a:srgbClr val="FFFFFF"/>
                </a:solidFill>
                <a:effectLst>
                  <a:outerShdw blurRad="38100" dist="38100" dir="2700000" algn="tl">
                    <a:srgbClr val="000000"/>
                  </a:outerShdw>
                </a:effectLst>
              </a:rPr>
              <a:t>Increased gastric peristalsis  </a:t>
            </a:r>
          </a:p>
          <a:p>
            <a:pPr lvl="1" eaLnBrk="1" hangingPunct="1">
              <a:lnSpc>
                <a:spcPct val="80000"/>
              </a:lnSpc>
              <a:buClr>
                <a:srgbClr val="FF0000"/>
              </a:buClr>
              <a:defRPr/>
            </a:pPr>
            <a:endParaRPr lang="en-US" altLang="en-US" sz="2400" b="1" dirty="0">
              <a:solidFill>
                <a:srgbClr val="FFFFFF"/>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a:solidFill>
                  <a:srgbClr val="FFFFFF"/>
                </a:solidFill>
                <a:effectLst>
                  <a:outerShdw blurRad="38100" dist="38100" dir="2700000" algn="tl">
                    <a:srgbClr val="000000"/>
                  </a:outerShdw>
                </a:effectLst>
              </a:rPr>
              <a:t>Poor emptying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3000" b="1" dirty="0" smtClean="0">
                <a:solidFill>
                  <a:schemeClr val="bg1"/>
                </a:solidFill>
                <a:effectLst>
                  <a:outerShdw blurRad="38100" dist="38100" dir="2700000" algn="tl">
                    <a:srgbClr val="000000"/>
                  </a:outerShdw>
                </a:effectLst>
              </a:rPr>
              <a:t>Treatment</a:t>
            </a:r>
            <a:r>
              <a:rPr lang="en-US" altLang="en-US"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400" b="1" dirty="0" err="1" smtClean="0">
                <a:solidFill>
                  <a:schemeClr val="bg1"/>
                </a:solidFill>
                <a:effectLst>
                  <a:outerShdw blurRad="38100" dist="38100" dir="2700000" algn="tl">
                    <a:srgbClr val="000000"/>
                  </a:outerShdw>
                </a:effectLst>
              </a:rPr>
              <a:t>Pyloromyotomy</a:t>
            </a:r>
            <a:r>
              <a:rPr lang="en-US" altLang="en-US" sz="24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p:txBody>
      </p:sp>
      <p:sp>
        <p:nvSpPr>
          <p:cNvPr id="5427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8"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14583" t="15279" r="25000" b="6944"/>
          <a:stretch>
            <a:fillRect/>
          </a:stretch>
        </p:blipFill>
        <p:spPr bwMode="auto">
          <a:xfrm>
            <a:off x="5464607" y="228600"/>
            <a:ext cx="3472586"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71010" name="Picture 2" descr="Top to Bottom: A New Method for Assessing Adequacy of Laparoscopic  Pyloromyotomy | Journal of Laparoendoscopic &amp; Advanced Surgical Techniqu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821" y="3776804"/>
            <a:ext cx="3489356" cy="26239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0" y="6477000"/>
            <a:ext cx="2988319" cy="261610"/>
          </a:xfrm>
          <a:prstGeom prst="rect">
            <a:avLst/>
          </a:prstGeom>
          <a:noFill/>
        </p:spPr>
        <p:txBody>
          <a:bodyPr wrap="none" rtlCol="0">
            <a:spAutoFit/>
          </a:bodyPr>
          <a:lstStyle/>
          <a:p>
            <a:r>
              <a:rPr lang="en-US" sz="1100" b="1" dirty="0" smtClean="0">
                <a:solidFill>
                  <a:srgbClr val="00FF00"/>
                </a:solidFill>
              </a:rPr>
              <a:t>Liebertpub.com/</a:t>
            </a:r>
            <a:r>
              <a:rPr lang="en-US" sz="1100" b="1" dirty="0" err="1" smtClean="0">
                <a:solidFill>
                  <a:srgbClr val="00FF00"/>
                </a:solidFill>
              </a:rPr>
              <a:t>doi</a:t>
            </a:r>
            <a:r>
              <a:rPr lang="en-US" sz="1100" b="1" dirty="0" smtClean="0">
                <a:solidFill>
                  <a:srgbClr val="00FF00"/>
                </a:solidFill>
              </a:rPr>
              <a:t>/10.1089/lap.2016.0303</a:t>
            </a:r>
            <a:endParaRPr lang="en-US" sz="1100" b="1" dirty="0">
              <a:solidFill>
                <a:srgbClr val="00FF00"/>
              </a:solidFill>
            </a:endParaRPr>
          </a:p>
        </p:txBody>
      </p:sp>
    </p:spTree>
    <p:extLst>
      <p:ext uri="{BB962C8B-B14F-4D97-AF65-F5344CB8AC3E}">
        <p14:creationId xmlns:p14="http://schemas.microsoft.com/office/powerpoint/2010/main" val="10435169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outerShdw blurRad="38100" dist="38100" dir="2700000" algn="tl">
                    <a:srgbClr val="000000">
                      <a:alpha val="43137"/>
                    </a:srgbClr>
                  </a:outerShdw>
                </a:effectLst>
              </a:rPr>
              <a:t>Wilms Versus Neuroblastoma</a:t>
            </a:r>
            <a:endParaRPr lang="en-US" b="1" dirty="0">
              <a:solidFill>
                <a:srgbClr val="FFFF00"/>
              </a:solidFill>
              <a:effectLst>
                <a:outerShdw blurRad="38100" dist="38100" dir="2700000" algn="tl">
                  <a:srgbClr val="000000">
                    <a:alpha val="43137"/>
                  </a:srgbClr>
                </a:outerShdw>
              </a:effectLst>
            </a:endParaRPr>
          </a:p>
        </p:txBody>
      </p:sp>
      <p:sp>
        <p:nvSpPr>
          <p:cNvPr id="28675" name="Rectangle 5"/>
          <p:cNvSpPr>
            <a:spLocks noChangeArrowheads="1"/>
          </p:cNvSpPr>
          <p:nvPr/>
        </p:nvSpPr>
        <p:spPr bwMode="auto">
          <a:xfrm>
            <a:off x="155575" y="1905000"/>
            <a:ext cx="4418013" cy="4419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676" name="Rectangle 6"/>
          <p:cNvSpPr>
            <a:spLocks noChangeArrowheads="1"/>
          </p:cNvSpPr>
          <p:nvPr/>
        </p:nvSpPr>
        <p:spPr bwMode="auto">
          <a:xfrm>
            <a:off x="4724400" y="1905000"/>
            <a:ext cx="4344988" cy="4419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8677" name="Picture 7"/>
          <p:cNvPicPr>
            <a:picLocks noChangeAspect="1" noChangeArrowheads="1"/>
          </p:cNvPicPr>
          <p:nvPr/>
        </p:nvPicPr>
        <p:blipFill>
          <a:blip r:embed="rId2">
            <a:extLst>
              <a:ext uri="{28A0092B-C50C-407E-A947-70E740481C1C}">
                <a14:useLocalDpi xmlns:a14="http://schemas.microsoft.com/office/drawing/2010/main" val="0"/>
              </a:ext>
            </a:extLst>
          </a:blip>
          <a:srcRect l="6250" t="25000" r="7813" b="17188"/>
          <a:stretch>
            <a:fillRect/>
          </a:stretch>
        </p:blipFill>
        <p:spPr bwMode="auto">
          <a:xfrm>
            <a:off x="4876800" y="2157413"/>
            <a:ext cx="4043363"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3"/>
          <p:cNvPicPr>
            <a:picLocks noChangeAspect="1" noChangeArrowheads="1"/>
          </p:cNvPicPr>
          <p:nvPr/>
        </p:nvPicPr>
        <p:blipFill>
          <a:blip r:embed="rId3">
            <a:extLst>
              <a:ext uri="{28A0092B-C50C-407E-A947-70E740481C1C}">
                <a14:useLocalDpi xmlns:a14="http://schemas.microsoft.com/office/drawing/2010/main" val="0"/>
              </a:ext>
            </a:extLst>
          </a:blip>
          <a:srcRect l="6139" t="23302" r="9035" b="17703"/>
          <a:stretch>
            <a:fillRect/>
          </a:stretch>
        </p:blipFill>
        <p:spPr bwMode="auto">
          <a:xfrm>
            <a:off x="304800" y="2052638"/>
            <a:ext cx="4133850" cy="287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9" name="Rectangle 9"/>
          <p:cNvSpPr>
            <a:spLocks noChangeArrowheads="1"/>
          </p:cNvSpPr>
          <p:nvPr/>
        </p:nvSpPr>
        <p:spPr bwMode="auto">
          <a:xfrm rot="-1716222">
            <a:off x="7869238" y="4656138"/>
            <a:ext cx="1068387" cy="3048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680" name="Rectangle 10"/>
          <p:cNvSpPr>
            <a:spLocks noChangeArrowheads="1"/>
          </p:cNvSpPr>
          <p:nvPr/>
        </p:nvSpPr>
        <p:spPr bwMode="auto">
          <a:xfrm rot="2934549">
            <a:off x="4772025" y="4684713"/>
            <a:ext cx="700087" cy="4016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8681" name="Picture 2" descr="Image result for red lobster cartoon transparent little mermaid"/>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2677">
            <a:off x="3190875" y="4838700"/>
            <a:ext cx="118903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Box 12"/>
          <p:cNvSpPr txBox="1">
            <a:spLocks noChangeArrowheads="1"/>
          </p:cNvSpPr>
          <p:nvPr/>
        </p:nvSpPr>
        <p:spPr bwMode="auto">
          <a:xfrm>
            <a:off x="5791200" y="5029200"/>
            <a:ext cx="2801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Neuroblastoma</a:t>
            </a:r>
          </a:p>
        </p:txBody>
      </p:sp>
      <p:sp>
        <p:nvSpPr>
          <p:cNvPr id="28683" name="TextBox 14"/>
          <p:cNvSpPr txBox="1">
            <a:spLocks noChangeArrowheads="1"/>
          </p:cNvSpPr>
          <p:nvPr/>
        </p:nvSpPr>
        <p:spPr bwMode="auto">
          <a:xfrm>
            <a:off x="1143000" y="5029200"/>
            <a:ext cx="242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Wilms Tumor</a:t>
            </a:r>
          </a:p>
        </p:txBody>
      </p:sp>
    </p:spTree>
    <p:extLst>
      <p:ext uri="{BB962C8B-B14F-4D97-AF65-F5344CB8AC3E}">
        <p14:creationId xmlns:p14="http://schemas.microsoft.com/office/powerpoint/2010/main" val="31764926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outerShdw blurRad="38100" dist="38100" dir="2700000" algn="tl">
                    <a:srgbClr val="000000">
                      <a:alpha val="43137"/>
                    </a:srgbClr>
                  </a:outerShdw>
                </a:effectLst>
              </a:rPr>
              <a:t>Horseshoe Kidney</a:t>
            </a:r>
            <a:endParaRPr lang="en-US" b="1" dirty="0">
              <a:solidFill>
                <a:srgbClr val="FFFF00"/>
              </a:solidFill>
              <a:effectLst>
                <a:outerShdw blurRad="38100" dist="38100" dir="2700000" algn="tl">
                  <a:srgbClr val="000000">
                    <a:alpha val="43137"/>
                  </a:srgbClr>
                </a:outerShdw>
              </a:effectLst>
            </a:endParaRPr>
          </a:p>
        </p:txBody>
      </p:sp>
      <p:sp>
        <p:nvSpPr>
          <p:cNvPr id="29699" name="Rectangle 5"/>
          <p:cNvSpPr>
            <a:spLocks noChangeArrowheads="1"/>
          </p:cNvSpPr>
          <p:nvPr/>
        </p:nvSpPr>
        <p:spPr bwMode="auto">
          <a:xfrm>
            <a:off x="155575" y="1905000"/>
            <a:ext cx="4418013" cy="4419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700" name="Rectangle 7"/>
          <p:cNvSpPr>
            <a:spLocks noChangeArrowheads="1"/>
          </p:cNvSpPr>
          <p:nvPr/>
        </p:nvSpPr>
        <p:spPr bwMode="auto">
          <a:xfrm>
            <a:off x="4724400" y="1905000"/>
            <a:ext cx="4344988" cy="4419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9701" name="Picture 8" descr="Johns_00000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5000" t="4459" r="3999" b="343"/>
          <a:stretch>
            <a:fillRect/>
          </a:stretch>
        </p:blipFill>
        <p:spPr bwMode="auto">
          <a:xfrm>
            <a:off x="4908550" y="2590800"/>
            <a:ext cx="4006850" cy="2819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2"/>
          <p:cNvPicPr>
            <a:picLocks noChangeAspect="1" noChangeArrowheads="1"/>
          </p:cNvPicPr>
          <p:nvPr/>
        </p:nvPicPr>
        <p:blipFill>
          <a:blip r:embed="rId3">
            <a:extLst>
              <a:ext uri="{28A0092B-C50C-407E-A947-70E740481C1C}">
                <a14:useLocalDpi xmlns:a14="http://schemas.microsoft.com/office/drawing/2010/main" val="0"/>
              </a:ext>
            </a:extLst>
          </a:blip>
          <a:srcRect l="5693" t="22209" r="3125" b="18414"/>
          <a:stretch>
            <a:fillRect/>
          </a:stretch>
        </p:blipFill>
        <p:spPr bwMode="auto">
          <a:xfrm>
            <a:off x="152400" y="2625725"/>
            <a:ext cx="4394200" cy="286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3" name="Rectangle 10"/>
          <p:cNvSpPr>
            <a:spLocks noChangeArrowheads="1"/>
          </p:cNvSpPr>
          <p:nvPr/>
        </p:nvSpPr>
        <p:spPr bwMode="auto">
          <a:xfrm>
            <a:off x="157163" y="2362200"/>
            <a:ext cx="8382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704" name="Rectangle 11"/>
          <p:cNvSpPr>
            <a:spLocks noChangeArrowheads="1"/>
          </p:cNvSpPr>
          <p:nvPr/>
        </p:nvSpPr>
        <p:spPr bwMode="auto">
          <a:xfrm>
            <a:off x="4800600" y="5334000"/>
            <a:ext cx="1143000" cy="163513"/>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705" name="Rectangle 12"/>
          <p:cNvSpPr>
            <a:spLocks noChangeArrowheads="1"/>
          </p:cNvSpPr>
          <p:nvPr/>
        </p:nvSpPr>
        <p:spPr bwMode="auto">
          <a:xfrm>
            <a:off x="4876800" y="5181600"/>
            <a:ext cx="381000" cy="163513"/>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1289468" y="5634335"/>
            <a:ext cx="6332824" cy="461665"/>
          </a:xfrm>
          <a:prstGeom prst="rect">
            <a:avLst/>
          </a:prstGeom>
          <a:noFill/>
        </p:spPr>
        <p:txBody>
          <a:bodyPr wrap="none" rtlCol="0">
            <a:spAutoFit/>
          </a:bodyPr>
          <a:lstStyle/>
          <a:p>
            <a:r>
              <a:rPr lang="en-US" sz="2400" b="1" dirty="0" smtClean="0">
                <a:solidFill>
                  <a:srgbClr val="00FF00"/>
                </a:solidFill>
              </a:rPr>
              <a:t>Renal Tumor		    </a:t>
            </a:r>
            <a:r>
              <a:rPr lang="en-US" sz="2400" b="1" dirty="0">
                <a:solidFill>
                  <a:srgbClr val="00FF00"/>
                </a:solidFill>
              </a:rPr>
              <a:t> </a:t>
            </a:r>
            <a:r>
              <a:rPr lang="en-US" sz="2400" b="1" dirty="0" smtClean="0">
                <a:solidFill>
                  <a:srgbClr val="00FF00"/>
                </a:solidFill>
              </a:rPr>
              <a:t>          Trauma </a:t>
            </a:r>
            <a:endParaRPr lang="en-US" sz="2400" b="1" dirty="0">
              <a:solidFill>
                <a:srgbClr val="00FF00"/>
              </a:solidFill>
            </a:endParaRPr>
          </a:p>
        </p:txBody>
      </p:sp>
    </p:spTree>
    <p:extLst>
      <p:ext uri="{BB962C8B-B14F-4D97-AF65-F5344CB8AC3E}">
        <p14:creationId xmlns:p14="http://schemas.microsoft.com/office/powerpoint/2010/main" val="193365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Renal Cell Carcinoma</a:t>
            </a:r>
          </a:p>
        </p:txBody>
      </p:sp>
      <p:sp>
        <p:nvSpPr>
          <p:cNvPr id="400387" name="Rectangle 3"/>
          <p:cNvSpPr>
            <a:spLocks noGrp="1" noChangeArrowheads="1"/>
          </p:cNvSpPr>
          <p:nvPr>
            <p:ph type="body" idx="1"/>
          </p:nvPr>
        </p:nvSpPr>
        <p:spPr>
          <a:xfrm>
            <a:off x="457200" y="9144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Most common pediatric renal malignancy</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&gt; 10 years old</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Associated with:</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Von Hippel-Lindau disease</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Tuberous sclerosis    </a:t>
            </a:r>
          </a:p>
          <a:p>
            <a:pPr eaLnBrk="1" hangingPunct="1">
              <a:lnSpc>
                <a:spcPct val="80000"/>
              </a:lnSpc>
              <a:buClr>
                <a:srgbClr val="FF0000"/>
              </a:buClr>
              <a:defRPr/>
            </a:pPr>
            <a:endParaRPr lang="en-US" altLang="en-US" sz="26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Palpable abdominal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Flank pain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Retroperitoneal hemorrhage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Hematuria &amp; HTN  </a:t>
            </a:r>
          </a:p>
          <a:p>
            <a:pPr eaLnBrk="1" hangingPunct="1">
              <a:lnSpc>
                <a:spcPct val="80000"/>
              </a:lnSpc>
              <a:buClr>
                <a:srgbClr val="FF0000"/>
              </a:buClr>
              <a:defRPr/>
            </a:pPr>
            <a:endParaRPr lang="en-US" altLang="en-US" sz="26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Pathology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Translocation type (e.g., Xp11.2)</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Unclassifiable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p:txBody>
      </p:sp>
      <p:sp>
        <p:nvSpPr>
          <p:cNvPr id="32772"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3"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4"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5"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6"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7" name="AutoShape 6" descr="https://upload.wikimedia.org/wikipedia/commons/7/77/Renal_cell_carcinoma.jpg"/>
          <p:cNvSpPr>
            <a:spLocks noChangeAspect="1" noChangeArrowheads="1"/>
          </p:cNvSpPr>
          <p:nvPr/>
        </p:nvSpPr>
        <p:spPr bwMode="auto">
          <a:xfrm>
            <a:off x="63500" y="-136525"/>
            <a:ext cx="44481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8" name="AutoShape 8" descr="https://upload.wikimedia.org/wikipedia/commons/8/88/Kidney_cancer.jp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2779" name="Picture 12" descr="Image result for renal cell carcinom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82550"/>
            <a:ext cx="2676525"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4" descr="Image result for renal cell carcinom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t="5556"/>
          <a:stretch>
            <a:fillRect/>
          </a:stretch>
        </p:blipFill>
        <p:spPr bwMode="auto">
          <a:xfrm>
            <a:off x="6391275" y="4419600"/>
            <a:ext cx="268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881813" y="6019800"/>
            <a:ext cx="1804987" cy="2619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charset="0"/>
                <a:ea typeface="+mn-ea"/>
                <a:cs typeface="+mn-cs"/>
              </a:rPr>
              <a:t>http://www.pathpedia.com</a:t>
            </a:r>
          </a:p>
        </p:txBody>
      </p:sp>
      <p:sp>
        <p:nvSpPr>
          <p:cNvPr id="32782" name="TextBox 10"/>
          <p:cNvSpPr txBox="1">
            <a:spLocks noChangeArrowheads="1"/>
          </p:cNvSpPr>
          <p:nvPr/>
        </p:nvSpPr>
        <p:spPr bwMode="auto">
          <a:xfrm>
            <a:off x="6869113" y="3852863"/>
            <a:ext cx="1817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smtClean="0">
                <a:ln>
                  <a:noFill/>
                </a:ln>
                <a:solidFill>
                  <a:srgbClr val="0000CC"/>
                </a:solidFill>
                <a:effectLst/>
                <a:uLnTx/>
                <a:uFillTx/>
                <a:latin typeface="Arial" panose="020B0604020202020204" pitchFamily="34" charset="0"/>
                <a:ea typeface="+mn-ea"/>
                <a:cs typeface="+mn-cs"/>
              </a:rPr>
              <a:t>http://library.med.utah.edu</a:t>
            </a:r>
          </a:p>
        </p:txBody>
      </p:sp>
    </p:spTree>
    <p:extLst>
      <p:ext uri="{BB962C8B-B14F-4D97-AF65-F5344CB8AC3E}">
        <p14:creationId xmlns:p14="http://schemas.microsoft.com/office/powerpoint/2010/main" val="1671954101"/>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1714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Renal Cell Carcinoma</a:t>
            </a:r>
          </a:p>
        </p:txBody>
      </p:sp>
      <p:sp>
        <p:nvSpPr>
          <p:cNvPr id="400387" name="Rectangle 3"/>
          <p:cNvSpPr>
            <a:spLocks noGrp="1" noChangeArrowheads="1"/>
          </p:cNvSpPr>
          <p:nvPr>
            <p:ph type="body" idx="1"/>
          </p:nvPr>
        </p:nvSpPr>
        <p:spPr>
          <a:xfrm>
            <a:off x="457200" y="7620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Solid or cystic complex mass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Internal blood flow on Doppler US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CT &amp; MRI</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Ca+ (40%)</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Intra-lesional hemorrhage (50%)</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Metastasis  </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Regional lymph nodes</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Liver, lung, brain and bone</a:t>
            </a:r>
            <a:endParaRPr lang="en-US" altLang="en-US" sz="2600" b="1" dirty="0" smtClean="0">
              <a:solidFill>
                <a:schemeClr val="bg1"/>
              </a:solidFill>
              <a:effectLst>
                <a:outerShdw blurRad="38100" dist="38100" dir="2700000" algn="tl">
                  <a:srgbClr val="000000"/>
                </a:outerShdw>
              </a:effectLst>
            </a:endParaRPr>
          </a:p>
        </p:txBody>
      </p:sp>
      <p:sp>
        <p:nvSpPr>
          <p:cNvPr id="33796"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797"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798"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799"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800"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801" name="AutoShape 6" descr="https://upload.wikimedia.org/wikipedia/commons/7/77/Renal_cell_carcinoma.jpg"/>
          <p:cNvSpPr>
            <a:spLocks noChangeAspect="1" noChangeArrowheads="1"/>
          </p:cNvSpPr>
          <p:nvPr/>
        </p:nvSpPr>
        <p:spPr bwMode="auto">
          <a:xfrm>
            <a:off x="63500" y="-136525"/>
            <a:ext cx="44481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802" name="AutoShape 8" descr="https://upload.wikimedia.org/wikipedia/commons/8/88/Kidney_cancer.jp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803" name="Rectangle 5"/>
          <p:cNvSpPr>
            <a:spLocks noChangeArrowheads="1"/>
          </p:cNvSpPr>
          <p:nvPr/>
        </p:nvSpPr>
        <p:spPr bwMode="auto">
          <a:xfrm>
            <a:off x="0" y="4610100"/>
            <a:ext cx="9144000" cy="2247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3804" name="Picture 2" descr="S:\_PM.Private\Radiology Research-Lee\Book Chapters\Ed Lee - Pediatric Radiology Texbook\Pediatric Abdominal Imaging\Kidney - Jonathan Dillman\FINAL SUBMISSION FOLDER 2-23-2015\Fig 29-o.tif"/>
          <p:cNvPicPr>
            <a:picLocks noChangeAspect="1" noChangeArrowheads="1"/>
          </p:cNvPicPr>
          <p:nvPr/>
        </p:nvPicPr>
        <p:blipFill>
          <a:blip r:embed="rId3">
            <a:extLst>
              <a:ext uri="{28A0092B-C50C-407E-A947-70E740481C1C}">
                <a14:useLocalDpi xmlns:a14="http://schemas.microsoft.com/office/drawing/2010/main" val="0"/>
              </a:ext>
            </a:extLst>
          </a:blip>
          <a:srcRect l="52296"/>
          <a:stretch>
            <a:fillRect/>
          </a:stretch>
        </p:blipFill>
        <p:spPr bwMode="auto">
          <a:xfrm>
            <a:off x="1524000" y="4800600"/>
            <a:ext cx="101758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805" name="Object 3"/>
          <p:cNvGraphicFramePr>
            <a:graphicFrameLocks noChangeAspect="1"/>
          </p:cNvGraphicFramePr>
          <p:nvPr/>
        </p:nvGraphicFramePr>
        <p:xfrm>
          <a:off x="6559550" y="2947988"/>
          <a:ext cx="2438400" cy="1711325"/>
        </p:xfrm>
        <a:graphic>
          <a:graphicData uri="http://schemas.openxmlformats.org/presentationml/2006/ole">
            <mc:AlternateContent xmlns:mc="http://schemas.openxmlformats.org/markup-compatibility/2006">
              <mc:Choice xmlns:v="urn:schemas-microsoft-com:vml" Requires="v">
                <p:oleObj spid="_x0000_s261248" name="Bitmap Image" r:id="rId4" imgW="4877481" imgH="4877481" progId="PBrush">
                  <p:embed/>
                </p:oleObj>
              </mc:Choice>
              <mc:Fallback>
                <p:oleObj name="Bitmap Image" r:id="rId4" imgW="4877481" imgH="4877481" progId="PBrush">
                  <p:embed/>
                  <p:pic>
                    <p:nvPicPr>
                      <p:cNvPr id="33805" name="Object 3"/>
                      <p:cNvPicPr>
                        <a:picLocks noChangeAspect="1" noChangeArrowheads="1"/>
                      </p:cNvPicPr>
                      <p:nvPr/>
                    </p:nvPicPr>
                    <p:blipFill>
                      <a:blip r:embed="rId5">
                        <a:extLst>
                          <a:ext uri="{28A0092B-C50C-407E-A947-70E740481C1C}">
                            <a14:useLocalDpi xmlns:a14="http://schemas.microsoft.com/office/drawing/2010/main" val="0"/>
                          </a:ext>
                        </a:extLst>
                      </a:blip>
                      <a:srcRect l="6250" t="28125" r="4688" b="9375"/>
                      <a:stretch>
                        <a:fillRect/>
                      </a:stretch>
                    </p:blipFill>
                    <p:spPr bwMode="auto">
                      <a:xfrm>
                        <a:off x="6559550" y="2947988"/>
                        <a:ext cx="24384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806" name="Picture 17"/>
          <p:cNvPicPr>
            <a:picLocks noChangeAspect="1"/>
          </p:cNvPicPr>
          <p:nvPr/>
        </p:nvPicPr>
        <p:blipFill>
          <a:blip r:embed="rId6">
            <a:extLst>
              <a:ext uri="{28A0092B-C50C-407E-A947-70E740481C1C}">
                <a14:useLocalDpi xmlns:a14="http://schemas.microsoft.com/office/drawing/2010/main" val="0"/>
              </a:ext>
            </a:extLst>
          </a:blip>
          <a:srcRect l="9999" t="11159" r="20984" b="20770"/>
          <a:stretch>
            <a:fillRect/>
          </a:stretch>
        </p:blipFill>
        <p:spPr bwMode="auto">
          <a:xfrm>
            <a:off x="6373813" y="2301875"/>
            <a:ext cx="26241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18"/>
          <p:cNvPicPr>
            <a:picLocks noChangeAspect="1"/>
          </p:cNvPicPr>
          <p:nvPr/>
        </p:nvPicPr>
        <p:blipFill>
          <a:blip r:embed="rId7">
            <a:extLst>
              <a:ext uri="{28A0092B-C50C-407E-A947-70E740481C1C}">
                <a14:useLocalDpi xmlns:a14="http://schemas.microsoft.com/office/drawing/2010/main" val="0"/>
              </a:ext>
            </a:extLst>
          </a:blip>
          <a:srcRect l="11603" t="11415" r="20120" b="25104"/>
          <a:stretch>
            <a:fillRect/>
          </a:stretch>
        </p:blipFill>
        <p:spPr bwMode="auto">
          <a:xfrm>
            <a:off x="6324600" y="158750"/>
            <a:ext cx="272256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9"/>
          <p:cNvPicPr>
            <a:picLocks noChangeAspect="1"/>
          </p:cNvPicPr>
          <p:nvPr/>
        </p:nvPicPr>
        <p:blipFill>
          <a:blip r:embed="rId8">
            <a:extLst>
              <a:ext uri="{28A0092B-C50C-407E-A947-70E740481C1C}">
                <a14:useLocalDpi xmlns:a14="http://schemas.microsoft.com/office/drawing/2010/main" val="0"/>
              </a:ext>
            </a:extLst>
          </a:blip>
          <a:srcRect l="29556" t="30881" r="25018" b="36360"/>
          <a:stretch>
            <a:fillRect/>
          </a:stretch>
        </p:blipFill>
        <p:spPr bwMode="auto">
          <a:xfrm>
            <a:off x="6553200" y="4791075"/>
            <a:ext cx="24431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21"/>
          <p:cNvPicPr>
            <a:picLocks noChangeAspect="1"/>
          </p:cNvPicPr>
          <p:nvPr/>
        </p:nvPicPr>
        <p:blipFill>
          <a:blip r:embed="rId9">
            <a:extLst>
              <a:ext uri="{28A0092B-C50C-407E-A947-70E740481C1C}">
                <a14:useLocalDpi xmlns:a14="http://schemas.microsoft.com/office/drawing/2010/main" val="0"/>
              </a:ext>
            </a:extLst>
          </a:blip>
          <a:srcRect l="37839" t="34108" r="31058" b="17821"/>
          <a:stretch>
            <a:fillRect/>
          </a:stretch>
        </p:blipFill>
        <p:spPr bwMode="auto">
          <a:xfrm>
            <a:off x="2663825" y="4800600"/>
            <a:ext cx="11461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810" name="Object 4"/>
          <p:cNvGraphicFramePr>
            <a:graphicFrameLocks noChangeAspect="1"/>
          </p:cNvGraphicFramePr>
          <p:nvPr/>
        </p:nvGraphicFramePr>
        <p:xfrm>
          <a:off x="3903663" y="4800600"/>
          <a:ext cx="2497137" cy="1752600"/>
        </p:xfrm>
        <a:graphic>
          <a:graphicData uri="http://schemas.openxmlformats.org/presentationml/2006/ole">
            <mc:AlternateContent xmlns:mc="http://schemas.openxmlformats.org/markup-compatibility/2006">
              <mc:Choice xmlns:v="urn:schemas-microsoft-com:vml" Requires="v">
                <p:oleObj spid="_x0000_s261249" name="Bitmap Image" r:id="rId10" imgW="0" imgH="0" progId="Paint.Picture">
                  <p:embed/>
                </p:oleObj>
              </mc:Choice>
              <mc:Fallback>
                <p:oleObj name="Bitmap Image" r:id="rId10" imgW="0" imgH="0" progId="Paint.Picture">
                  <p:embed/>
                  <p:pic>
                    <p:nvPicPr>
                      <p:cNvPr id="33810" name="Object 4"/>
                      <p:cNvPicPr>
                        <a:picLocks noChangeAspect="1" noChangeArrowheads="1"/>
                      </p:cNvPicPr>
                      <p:nvPr/>
                    </p:nvPicPr>
                    <p:blipFill>
                      <a:blip r:embed="rId11">
                        <a:extLst>
                          <a:ext uri="{28A0092B-C50C-407E-A947-70E740481C1C}">
                            <a14:useLocalDpi xmlns:a14="http://schemas.microsoft.com/office/drawing/2010/main" val="0"/>
                          </a:ext>
                        </a:extLst>
                      </a:blip>
                      <a:srcRect l="6250" t="28125" r="4688" b="9375"/>
                      <a:stretch>
                        <a:fillRect/>
                      </a:stretch>
                    </p:blipFill>
                    <p:spPr bwMode="auto">
                      <a:xfrm>
                        <a:off x="3903663" y="4800600"/>
                        <a:ext cx="24971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11" name="Down Arrow 24"/>
          <p:cNvSpPr>
            <a:spLocks noChangeArrowheads="1"/>
          </p:cNvSpPr>
          <p:nvPr/>
        </p:nvSpPr>
        <p:spPr bwMode="auto">
          <a:xfrm rot="-3472237">
            <a:off x="2805113" y="5629275"/>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3812" name="Picture 14" descr="P1010026"/>
          <p:cNvPicPr>
            <a:picLocks noChangeAspect="1" noChangeArrowheads="1"/>
          </p:cNvPicPr>
          <p:nvPr/>
        </p:nvPicPr>
        <p:blipFill>
          <a:blip r:embed="rId12" cstate="print">
            <a:extLst>
              <a:ext uri="{28A0092B-C50C-407E-A947-70E740481C1C}">
                <a14:useLocalDpi xmlns:a14="http://schemas.microsoft.com/office/drawing/2010/main" val="0"/>
              </a:ext>
            </a:extLst>
          </a:blip>
          <a:srcRect l="44547"/>
          <a:stretch>
            <a:fillRect/>
          </a:stretch>
        </p:blipFill>
        <p:spPr bwMode="auto">
          <a:xfrm>
            <a:off x="152400" y="4846638"/>
            <a:ext cx="1223963" cy="163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6699"/>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813" name="Down Arrow 26"/>
          <p:cNvSpPr>
            <a:spLocks noChangeArrowheads="1"/>
          </p:cNvSpPr>
          <p:nvPr/>
        </p:nvSpPr>
        <p:spPr bwMode="auto">
          <a:xfrm rot="-3472237">
            <a:off x="185738" y="5373687"/>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825701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171450"/>
            <a:ext cx="6248400" cy="59055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Ewing Sarcoma of Kidney</a:t>
            </a:r>
          </a:p>
        </p:txBody>
      </p:sp>
      <p:sp>
        <p:nvSpPr>
          <p:cNvPr id="400387" name="Rectangle 3"/>
          <p:cNvSpPr>
            <a:spLocks noGrp="1" noChangeArrowheads="1"/>
          </p:cNvSpPr>
          <p:nvPr>
            <p:ph type="body" idx="1"/>
          </p:nvPr>
        </p:nvSpPr>
        <p:spPr>
          <a:xfrm>
            <a:off x="533400" y="6096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Rare, poorly differentiated &amp; aggressive renal tumor</a:t>
            </a:r>
          </a:p>
          <a:p>
            <a:pPr marL="0" indent="0" eaLnBrk="1" hangingPunct="1">
              <a:lnSpc>
                <a:spcPct val="80000"/>
              </a:lnSpc>
              <a:buClr>
                <a:srgbClr val="FF0000"/>
              </a:buClr>
              <a:buFontTx/>
              <a:buNone/>
              <a:defRPr/>
            </a:pPr>
            <a:r>
              <a:rPr lang="en-US" altLang="en-US" sz="26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Affects adolescent age group</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Flank pain, hematuria </a:t>
            </a:r>
          </a:p>
          <a:p>
            <a:pPr marL="0" indent="0" eaLnBrk="1" hangingPunct="1">
              <a:lnSpc>
                <a:spcPct val="80000"/>
              </a:lnSpc>
              <a:buClr>
                <a:srgbClr val="FF0000"/>
              </a:buClr>
              <a:buFontTx/>
              <a:buNone/>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Pathology</a:t>
            </a: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Solid with cystic necrosis </a:t>
            </a: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Molecular diagnostic testing for: </a:t>
            </a:r>
          </a:p>
          <a:p>
            <a:pPr lvl="2" eaLnBrk="1" hangingPunct="1">
              <a:lnSpc>
                <a:spcPct val="80000"/>
              </a:lnSpc>
              <a:buClr>
                <a:srgbClr val="FF0000"/>
              </a:buClr>
              <a:defRPr/>
            </a:pPr>
            <a:r>
              <a:rPr lang="en-US" altLang="en-US" sz="1600" b="1" dirty="0">
                <a:solidFill>
                  <a:schemeClr val="bg1"/>
                </a:solidFill>
                <a:effectLst>
                  <a:outerShdw blurRad="38100" dist="38100" dir="2700000" algn="tl">
                    <a:srgbClr val="000000"/>
                  </a:outerShdw>
                </a:effectLst>
              </a:rPr>
              <a:t>EES gene disruption &amp; translocation</a:t>
            </a:r>
            <a:endParaRPr lang="en-US" altLang="en-US"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Large &amp; heterogeneous</a:t>
            </a:r>
          </a:p>
          <a:p>
            <a:pPr lvl="1" eaLnBrk="1" hangingPunct="1">
              <a:lnSpc>
                <a:spcPct val="80000"/>
              </a:lnSpc>
              <a:buClr>
                <a:srgbClr val="FF0000"/>
              </a:buClr>
              <a:defRPr/>
            </a:pPr>
            <a:r>
              <a:rPr lang="en-US" altLang="en-US" sz="1800" b="1" dirty="0">
                <a:solidFill>
                  <a:srgbClr val="00CC00"/>
                </a:solidFill>
                <a:effectLst>
                  <a:outerShdw blurRad="38100" dist="38100" dir="2700000" algn="tl">
                    <a:srgbClr val="000000"/>
                  </a:outerShdw>
                </a:effectLst>
              </a:rPr>
              <a:t>Direct </a:t>
            </a:r>
            <a:r>
              <a:rPr lang="en-US" altLang="en-US" sz="1800" b="1" dirty="0" smtClean="0">
                <a:solidFill>
                  <a:srgbClr val="00CC00"/>
                </a:solidFill>
                <a:effectLst>
                  <a:outerShdw blurRad="38100" dist="38100" dir="2700000" algn="tl">
                    <a:srgbClr val="000000"/>
                  </a:outerShdw>
                </a:effectLst>
              </a:rPr>
              <a:t>intra-spinal </a:t>
            </a:r>
            <a:r>
              <a:rPr lang="en-US" altLang="en-US" sz="1800" b="1" dirty="0">
                <a:solidFill>
                  <a:srgbClr val="00CC00"/>
                </a:solidFill>
                <a:effectLst>
                  <a:outerShdw blurRad="38100" dist="38100" dir="2700000" algn="tl">
                    <a:srgbClr val="000000"/>
                  </a:outerShdw>
                </a:effectLst>
              </a:rPr>
              <a:t>invasion</a:t>
            </a: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Vascular invasion </a:t>
            </a: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Metastatic disease</a:t>
            </a:r>
            <a:endParaRPr lang="en-US" altLang="en-US" sz="20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p:txBody>
      </p:sp>
      <p:sp>
        <p:nvSpPr>
          <p:cNvPr id="34820"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21"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22"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23"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24"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25" name="AutoShape 6" descr="https://upload.wikimedia.org/wikipedia/commons/7/77/Renal_cell_carcinoma.jpg"/>
          <p:cNvSpPr>
            <a:spLocks noChangeAspect="1" noChangeArrowheads="1"/>
          </p:cNvSpPr>
          <p:nvPr/>
        </p:nvSpPr>
        <p:spPr bwMode="auto">
          <a:xfrm>
            <a:off x="63500" y="-136525"/>
            <a:ext cx="44481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26" name="AutoShape 8" descr="https://upload.wikimedia.org/wikipedia/commons/8/88/Kidney_cancer.jp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4827"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14359" t="7170" r="20000" b="33286"/>
          <a:stretch>
            <a:fillRect/>
          </a:stretch>
        </p:blipFill>
        <p:spPr bwMode="auto">
          <a:xfrm>
            <a:off x="6324600" y="4191000"/>
            <a:ext cx="27400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13333" t="14999" r="20000" b="30000"/>
          <a:stretch>
            <a:fillRect/>
          </a:stretch>
        </p:blipFill>
        <p:spPr bwMode="auto">
          <a:xfrm>
            <a:off x="6400800" y="2136775"/>
            <a:ext cx="24892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l="13788" t="13545" r="19545" b="31454"/>
          <a:stretch>
            <a:fillRect/>
          </a:stretch>
        </p:blipFill>
        <p:spPr bwMode="auto">
          <a:xfrm>
            <a:off x="6416675" y="0"/>
            <a:ext cx="25749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Down Arrow 17"/>
          <p:cNvSpPr>
            <a:spLocks noChangeArrowheads="1"/>
          </p:cNvSpPr>
          <p:nvPr/>
        </p:nvSpPr>
        <p:spPr bwMode="auto">
          <a:xfrm rot="8241383">
            <a:off x="7972425" y="3522663"/>
            <a:ext cx="228600" cy="454025"/>
          </a:xfrm>
          <a:prstGeom prst="downArrow">
            <a:avLst>
              <a:gd name="adj1" fmla="val 50000"/>
              <a:gd name="adj2" fmla="val 50002"/>
            </a:avLst>
          </a:prstGeom>
          <a:solidFill>
            <a:srgbClr val="FF0000"/>
          </a:solidFill>
          <a:ln w="9525"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31" name="TextBox 18"/>
          <p:cNvSpPr txBox="1">
            <a:spLocks noChangeArrowheads="1"/>
          </p:cNvSpPr>
          <p:nvPr/>
        </p:nvSpPr>
        <p:spPr bwMode="auto">
          <a:xfrm>
            <a:off x="50800" y="6248400"/>
            <a:ext cx="5856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Lee EY. PNET of the kidney: a rare renal tumor in children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Pediatr Radiol 2008</a:t>
            </a:r>
          </a:p>
        </p:txBody>
      </p:sp>
    </p:spTree>
    <p:extLst>
      <p:ext uri="{BB962C8B-B14F-4D97-AF65-F5344CB8AC3E}">
        <p14:creationId xmlns:p14="http://schemas.microsoft.com/office/powerpoint/2010/main" val="3713169441"/>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81000"/>
            <a:ext cx="9067800" cy="1143000"/>
          </a:xfrm>
        </p:spPr>
        <p:txBody>
          <a:bodyPr/>
          <a:lstStyle/>
          <a:p>
            <a:pPr eaLnBrk="1" hangingPunct="1">
              <a:defRPr/>
            </a:pPr>
            <a:r>
              <a:rPr lang="en-US" altLang="en-US" sz="4000" b="1" dirty="0" smtClean="0">
                <a:solidFill>
                  <a:srgbClr val="00CC00"/>
                </a:solidFill>
                <a:effectLst>
                  <a:outerShdw blurRad="38100" dist="38100" dir="2700000" algn="tl">
                    <a:srgbClr val="000000"/>
                  </a:outerShdw>
                </a:effectLst>
              </a:rPr>
              <a:t>Review</a:t>
            </a:r>
            <a:r>
              <a:rPr lang="en-US" altLang="en-US" sz="3600" b="1" dirty="0" smtClean="0">
                <a:solidFill>
                  <a:srgbClr val="FFFF00"/>
                </a:solidFill>
                <a:effectLst>
                  <a:outerShdw blurRad="38100" dist="38100" dir="2700000" algn="tl">
                    <a:srgbClr val="000000"/>
                  </a:outerShdw>
                </a:effectLst>
              </a:rPr>
              <a:t>: Malignant Renal Neoplasm </a:t>
            </a:r>
            <a:r>
              <a:rPr lang="en-US" altLang="en-US" b="1" dirty="0" smtClean="0">
                <a:solidFill>
                  <a:srgbClr val="FFFF00"/>
                </a:solidFill>
                <a:effectLst>
                  <a:outerShdw blurRad="38100" dist="38100" dir="2700000" algn="tl">
                    <a:srgbClr val="000000"/>
                  </a:outerShdw>
                </a:effectLst>
              </a:rPr>
              <a:t/>
            </a:r>
            <a:br>
              <a:rPr lang="en-US" altLang="en-US" b="1" dirty="0" smtClean="0">
                <a:solidFill>
                  <a:srgbClr val="FFFF00"/>
                </a:solidFill>
                <a:effectLst>
                  <a:outerShdw blurRad="38100" dist="38100" dir="2700000" algn="tl">
                    <a:srgbClr val="000000"/>
                  </a:outerShdw>
                </a:effectLst>
              </a:rPr>
            </a:br>
            <a:r>
              <a:rPr lang="en-US" altLang="en-US" sz="4800" b="1" dirty="0">
                <a:solidFill>
                  <a:srgbClr val="FFFF00"/>
                </a:solidFill>
                <a:effectLst>
                  <a:outerShdw blurRad="38100" dist="38100" dir="2700000" algn="tl">
                    <a:srgbClr val="000000"/>
                  </a:outerShdw>
                </a:effectLst>
              </a:rPr>
              <a:t> </a:t>
            </a:r>
            <a:r>
              <a:rPr lang="en-US" altLang="en-US" sz="4800" b="1" dirty="0" smtClean="0">
                <a:solidFill>
                  <a:srgbClr val="FFFF00"/>
                </a:solidFill>
                <a:effectLst>
                  <a:outerShdw blurRad="38100" dist="38100" dir="2700000" algn="tl">
                    <a:srgbClr val="000000"/>
                  </a:outerShdw>
                </a:effectLst>
              </a:rPr>
              <a:t>  </a:t>
            </a:r>
            <a:r>
              <a:rPr lang="en-US" altLang="en-US" sz="3200" b="1" dirty="0" smtClean="0">
                <a:solidFill>
                  <a:schemeClr val="bg1"/>
                </a:solidFill>
                <a:effectLst>
                  <a:outerShdw blurRad="38100" dist="38100" dir="2700000" algn="tl">
                    <a:srgbClr val="000000"/>
                  </a:outerShdw>
                </a:effectLst>
              </a:rPr>
              <a:t>What Is Most Likely Diagnosis?</a:t>
            </a:r>
          </a:p>
        </p:txBody>
      </p:sp>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846" name="TextBox 3"/>
          <p:cNvSpPr txBox="1">
            <a:spLocks noChangeArrowheads="1"/>
          </p:cNvSpPr>
          <p:nvPr/>
        </p:nvSpPr>
        <p:spPr bwMode="auto">
          <a:xfrm>
            <a:off x="5562600" y="2395538"/>
            <a:ext cx="32019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Nephroblastomatosis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Wilms tumor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Renal cell carcinoma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Ewing sarcoma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kidney</a:t>
            </a:r>
          </a:p>
        </p:txBody>
      </p:sp>
      <p:sp>
        <p:nvSpPr>
          <p:cNvPr id="35847" name="Rectangle 3"/>
          <p:cNvSpPr>
            <a:spLocks noChangeArrowheads="1"/>
          </p:cNvSpPr>
          <p:nvPr/>
        </p:nvSpPr>
        <p:spPr bwMode="auto">
          <a:xfrm>
            <a:off x="3175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848"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849"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aphicFrame>
        <p:nvGraphicFramePr>
          <p:cNvPr id="35850" name="Object 2"/>
          <p:cNvGraphicFramePr>
            <a:graphicFrameLocks noChangeAspect="1"/>
          </p:cNvGraphicFramePr>
          <p:nvPr/>
        </p:nvGraphicFramePr>
        <p:xfrm>
          <a:off x="357188" y="2895600"/>
          <a:ext cx="2197100" cy="1676400"/>
        </p:xfrm>
        <a:graphic>
          <a:graphicData uri="http://schemas.openxmlformats.org/presentationml/2006/ole">
            <mc:AlternateContent xmlns:mc="http://schemas.openxmlformats.org/markup-compatibility/2006">
              <mc:Choice xmlns:v="urn:schemas-microsoft-com:vml" Requires="v">
                <p:oleObj spid="_x0000_s262272" name="Bitmap Image" r:id="rId4" imgW="4877481" imgH="4877481" progId="PBrush">
                  <p:embed/>
                </p:oleObj>
              </mc:Choice>
              <mc:Fallback>
                <p:oleObj name="Bitmap Image" r:id="rId4" imgW="4877481" imgH="4877481" progId="PBrush">
                  <p:embed/>
                  <p:pic>
                    <p:nvPicPr>
                      <p:cNvPr id="35850" name="Object 2"/>
                      <p:cNvPicPr>
                        <a:picLocks noChangeAspect="1" noChangeArrowheads="1"/>
                      </p:cNvPicPr>
                      <p:nvPr/>
                    </p:nvPicPr>
                    <p:blipFill>
                      <a:blip r:embed="rId5">
                        <a:extLst>
                          <a:ext uri="{28A0092B-C50C-407E-A947-70E740481C1C}">
                            <a14:useLocalDpi xmlns:a14="http://schemas.microsoft.com/office/drawing/2010/main" val="0"/>
                          </a:ext>
                        </a:extLst>
                      </a:blip>
                      <a:srcRect l="11320" t="22287" r="16982" b="22995"/>
                      <a:stretch>
                        <a:fillRect/>
                      </a:stretch>
                    </p:blipFill>
                    <p:spPr bwMode="auto">
                      <a:xfrm>
                        <a:off x="357188" y="2895600"/>
                        <a:ext cx="2197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51" name="Object 4"/>
          <p:cNvGraphicFramePr>
            <a:graphicFrameLocks noChangeAspect="1"/>
          </p:cNvGraphicFramePr>
          <p:nvPr/>
        </p:nvGraphicFramePr>
        <p:xfrm>
          <a:off x="2819400" y="2962275"/>
          <a:ext cx="2209800" cy="1533525"/>
        </p:xfrm>
        <a:graphic>
          <a:graphicData uri="http://schemas.openxmlformats.org/presentationml/2006/ole">
            <mc:AlternateContent xmlns:mc="http://schemas.openxmlformats.org/markup-compatibility/2006">
              <mc:Choice xmlns:v="urn:schemas-microsoft-com:vml" Requires="v">
                <p:oleObj spid="_x0000_s262273" name="Bitmap Image" r:id="rId6" imgW="0" imgH="0" progId="Paint.Picture">
                  <p:embed/>
                </p:oleObj>
              </mc:Choice>
              <mc:Fallback>
                <p:oleObj name="Bitmap Image" r:id="rId6" imgW="0" imgH="0" progId="Paint.Picture">
                  <p:embed/>
                  <p:pic>
                    <p:nvPicPr>
                      <p:cNvPr id="35851" name="Object 4"/>
                      <p:cNvPicPr>
                        <a:picLocks noChangeAspect="1" noChangeArrowheads="1"/>
                      </p:cNvPicPr>
                      <p:nvPr/>
                    </p:nvPicPr>
                    <p:blipFill>
                      <a:blip r:embed="rId7">
                        <a:extLst>
                          <a:ext uri="{28A0092B-C50C-407E-A947-70E740481C1C}">
                            <a14:useLocalDpi xmlns:a14="http://schemas.microsoft.com/office/drawing/2010/main" val="0"/>
                          </a:ext>
                        </a:extLst>
                      </a:blip>
                      <a:srcRect l="14063" t="10938" r="9375" b="35938"/>
                      <a:stretch>
                        <a:fillRect/>
                      </a:stretch>
                    </p:blipFill>
                    <p:spPr bwMode="auto">
                      <a:xfrm>
                        <a:off x="2819400" y="2962275"/>
                        <a:ext cx="22098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52" name="TextBox 5"/>
          <p:cNvSpPr txBox="1">
            <a:spLocks noChangeArrowheads="1"/>
          </p:cNvSpPr>
          <p:nvPr/>
        </p:nvSpPr>
        <p:spPr bwMode="auto">
          <a:xfrm>
            <a:off x="990600" y="4705350"/>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CECT</a:t>
            </a:r>
          </a:p>
        </p:txBody>
      </p:sp>
      <p:sp>
        <p:nvSpPr>
          <p:cNvPr id="35853" name="TextBox 13"/>
          <p:cNvSpPr txBox="1">
            <a:spLocks noChangeArrowheads="1"/>
          </p:cNvSpPr>
          <p:nvPr/>
        </p:nvSpPr>
        <p:spPr bwMode="auto">
          <a:xfrm>
            <a:off x="3457575" y="4724400"/>
            <a:ext cx="814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T2FS</a:t>
            </a:r>
          </a:p>
        </p:txBody>
      </p:sp>
      <p:sp>
        <p:nvSpPr>
          <p:cNvPr id="35854" name="TextBox 15"/>
          <p:cNvSpPr txBox="1">
            <a:spLocks noChangeArrowheads="1"/>
          </p:cNvSpPr>
          <p:nvPr/>
        </p:nvSpPr>
        <p:spPr bwMode="auto">
          <a:xfrm>
            <a:off x="304800" y="5486400"/>
            <a:ext cx="4795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3 YO Boy With L Abdominal Pain after Fall</a:t>
            </a:r>
          </a:p>
        </p:txBody>
      </p:sp>
    </p:spTree>
    <p:extLst>
      <p:ext uri="{BB962C8B-B14F-4D97-AF65-F5344CB8AC3E}">
        <p14:creationId xmlns:p14="http://schemas.microsoft.com/office/powerpoint/2010/main" val="20106286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81000"/>
            <a:ext cx="9067800" cy="1143000"/>
          </a:xfrm>
        </p:spPr>
        <p:txBody>
          <a:bodyPr/>
          <a:lstStyle/>
          <a:p>
            <a:pPr eaLnBrk="1" hangingPunct="1">
              <a:defRPr/>
            </a:pPr>
            <a:r>
              <a:rPr lang="en-US" altLang="en-US" sz="4000" b="1" dirty="0" smtClean="0">
                <a:solidFill>
                  <a:srgbClr val="00CC00"/>
                </a:solidFill>
                <a:effectLst>
                  <a:outerShdw blurRad="38100" dist="38100" dir="2700000" algn="tl">
                    <a:srgbClr val="000000"/>
                  </a:outerShdw>
                </a:effectLst>
              </a:rPr>
              <a:t>Review</a:t>
            </a:r>
            <a:r>
              <a:rPr lang="en-US" altLang="en-US" sz="3600" b="1" dirty="0" smtClean="0">
                <a:solidFill>
                  <a:srgbClr val="FFFF00"/>
                </a:solidFill>
                <a:effectLst>
                  <a:outerShdw blurRad="38100" dist="38100" dir="2700000" algn="tl">
                    <a:srgbClr val="000000"/>
                  </a:outerShdw>
                </a:effectLst>
              </a:rPr>
              <a:t>: Malignant Renal Neoplasm </a:t>
            </a:r>
            <a:r>
              <a:rPr lang="en-US" altLang="en-US" b="1" dirty="0" smtClean="0">
                <a:solidFill>
                  <a:srgbClr val="FFFF00"/>
                </a:solidFill>
                <a:effectLst>
                  <a:outerShdw blurRad="38100" dist="38100" dir="2700000" algn="tl">
                    <a:srgbClr val="000000"/>
                  </a:outerShdw>
                </a:effectLst>
              </a:rPr>
              <a:t/>
            </a:r>
            <a:br>
              <a:rPr lang="en-US" altLang="en-US" b="1" dirty="0" smtClean="0">
                <a:solidFill>
                  <a:srgbClr val="FFFF00"/>
                </a:solidFill>
                <a:effectLst>
                  <a:outerShdw blurRad="38100" dist="38100" dir="2700000" algn="tl">
                    <a:srgbClr val="000000"/>
                  </a:outerShdw>
                </a:effectLst>
              </a:rPr>
            </a:br>
            <a:r>
              <a:rPr lang="en-US" altLang="en-US" sz="4800" b="1" dirty="0">
                <a:solidFill>
                  <a:srgbClr val="FFFF00"/>
                </a:solidFill>
                <a:effectLst>
                  <a:outerShdw blurRad="38100" dist="38100" dir="2700000" algn="tl">
                    <a:srgbClr val="000000"/>
                  </a:outerShdw>
                </a:effectLst>
              </a:rPr>
              <a:t> </a:t>
            </a:r>
            <a:r>
              <a:rPr lang="en-US" altLang="en-US" sz="4800" b="1" dirty="0" smtClean="0">
                <a:solidFill>
                  <a:srgbClr val="FFFF00"/>
                </a:solidFill>
                <a:effectLst>
                  <a:outerShdw blurRad="38100" dist="38100" dir="2700000" algn="tl">
                    <a:srgbClr val="000000"/>
                  </a:outerShdw>
                </a:effectLst>
              </a:rPr>
              <a:t>  </a:t>
            </a:r>
            <a:r>
              <a:rPr lang="en-US" altLang="en-US" sz="3200" b="1" dirty="0" smtClean="0">
                <a:solidFill>
                  <a:schemeClr val="bg1"/>
                </a:solidFill>
                <a:effectLst>
                  <a:outerShdw blurRad="38100" dist="38100" dir="2700000" algn="tl">
                    <a:srgbClr val="000000"/>
                  </a:outerShdw>
                </a:effectLst>
              </a:rPr>
              <a:t>What Is Most Likely Diagnosis?</a:t>
            </a:r>
          </a:p>
        </p:txBody>
      </p:sp>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6870" name="TextBox 3"/>
          <p:cNvSpPr txBox="1">
            <a:spLocks noChangeArrowheads="1"/>
          </p:cNvSpPr>
          <p:nvPr/>
        </p:nvSpPr>
        <p:spPr bwMode="auto">
          <a:xfrm>
            <a:off x="5562600" y="2395538"/>
            <a:ext cx="32019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 Nephroblastomatosis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Wilms tumor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C. Renal cell carcinoma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D. Ewing sarcoma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kidney</a:t>
            </a:r>
          </a:p>
        </p:txBody>
      </p:sp>
      <p:sp>
        <p:nvSpPr>
          <p:cNvPr id="36871" name="Rectangle 3"/>
          <p:cNvSpPr>
            <a:spLocks noChangeArrowheads="1"/>
          </p:cNvSpPr>
          <p:nvPr/>
        </p:nvSpPr>
        <p:spPr bwMode="auto">
          <a:xfrm>
            <a:off x="3175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72"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73"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aphicFrame>
        <p:nvGraphicFramePr>
          <p:cNvPr id="36874" name="Object 2"/>
          <p:cNvGraphicFramePr>
            <a:graphicFrameLocks noChangeAspect="1"/>
          </p:cNvGraphicFramePr>
          <p:nvPr/>
        </p:nvGraphicFramePr>
        <p:xfrm>
          <a:off x="357188" y="2895600"/>
          <a:ext cx="2197100" cy="1676400"/>
        </p:xfrm>
        <a:graphic>
          <a:graphicData uri="http://schemas.openxmlformats.org/presentationml/2006/ole">
            <mc:AlternateContent xmlns:mc="http://schemas.openxmlformats.org/markup-compatibility/2006">
              <mc:Choice xmlns:v="urn:schemas-microsoft-com:vml" Requires="v">
                <p:oleObj spid="_x0000_s263296" name="Bitmap Image" r:id="rId4" imgW="4877481" imgH="4877481" progId="PBrush">
                  <p:embed/>
                </p:oleObj>
              </mc:Choice>
              <mc:Fallback>
                <p:oleObj name="Bitmap Image" r:id="rId4" imgW="4877481" imgH="4877481" progId="PBrush">
                  <p:embed/>
                  <p:pic>
                    <p:nvPicPr>
                      <p:cNvPr id="36874" name="Object 2"/>
                      <p:cNvPicPr>
                        <a:picLocks noChangeAspect="1" noChangeArrowheads="1"/>
                      </p:cNvPicPr>
                      <p:nvPr/>
                    </p:nvPicPr>
                    <p:blipFill>
                      <a:blip r:embed="rId5">
                        <a:extLst>
                          <a:ext uri="{28A0092B-C50C-407E-A947-70E740481C1C}">
                            <a14:useLocalDpi xmlns:a14="http://schemas.microsoft.com/office/drawing/2010/main" val="0"/>
                          </a:ext>
                        </a:extLst>
                      </a:blip>
                      <a:srcRect l="11320" t="22287" r="16982" b="22995"/>
                      <a:stretch>
                        <a:fillRect/>
                      </a:stretch>
                    </p:blipFill>
                    <p:spPr bwMode="auto">
                      <a:xfrm>
                        <a:off x="357188" y="2895600"/>
                        <a:ext cx="2197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5" name="Object 4"/>
          <p:cNvGraphicFramePr>
            <a:graphicFrameLocks noChangeAspect="1"/>
          </p:cNvGraphicFramePr>
          <p:nvPr/>
        </p:nvGraphicFramePr>
        <p:xfrm>
          <a:off x="2819400" y="2962275"/>
          <a:ext cx="2209800" cy="1533525"/>
        </p:xfrm>
        <a:graphic>
          <a:graphicData uri="http://schemas.openxmlformats.org/presentationml/2006/ole">
            <mc:AlternateContent xmlns:mc="http://schemas.openxmlformats.org/markup-compatibility/2006">
              <mc:Choice xmlns:v="urn:schemas-microsoft-com:vml" Requires="v">
                <p:oleObj spid="_x0000_s263297" name="Bitmap Image" r:id="rId6" imgW="0" imgH="0" progId="Paint.Picture">
                  <p:embed/>
                </p:oleObj>
              </mc:Choice>
              <mc:Fallback>
                <p:oleObj name="Bitmap Image" r:id="rId6" imgW="0" imgH="0" progId="Paint.Picture">
                  <p:embed/>
                  <p:pic>
                    <p:nvPicPr>
                      <p:cNvPr id="36875" name="Object 4"/>
                      <p:cNvPicPr>
                        <a:picLocks noChangeAspect="1" noChangeArrowheads="1"/>
                      </p:cNvPicPr>
                      <p:nvPr/>
                    </p:nvPicPr>
                    <p:blipFill>
                      <a:blip r:embed="rId7">
                        <a:extLst>
                          <a:ext uri="{28A0092B-C50C-407E-A947-70E740481C1C}">
                            <a14:useLocalDpi xmlns:a14="http://schemas.microsoft.com/office/drawing/2010/main" val="0"/>
                          </a:ext>
                        </a:extLst>
                      </a:blip>
                      <a:srcRect l="14063" t="10938" r="9375" b="35938"/>
                      <a:stretch>
                        <a:fillRect/>
                      </a:stretch>
                    </p:blipFill>
                    <p:spPr bwMode="auto">
                      <a:xfrm>
                        <a:off x="2819400" y="2962275"/>
                        <a:ext cx="22098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76" name="TextBox 5"/>
          <p:cNvSpPr txBox="1">
            <a:spLocks noChangeArrowheads="1"/>
          </p:cNvSpPr>
          <p:nvPr/>
        </p:nvSpPr>
        <p:spPr bwMode="auto">
          <a:xfrm>
            <a:off x="990600" y="4705350"/>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CECT</a:t>
            </a:r>
          </a:p>
        </p:txBody>
      </p:sp>
      <p:sp>
        <p:nvSpPr>
          <p:cNvPr id="36877" name="TextBox 13"/>
          <p:cNvSpPr txBox="1">
            <a:spLocks noChangeArrowheads="1"/>
          </p:cNvSpPr>
          <p:nvPr/>
        </p:nvSpPr>
        <p:spPr bwMode="auto">
          <a:xfrm>
            <a:off x="3457575" y="4724400"/>
            <a:ext cx="814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T2FS</a:t>
            </a:r>
          </a:p>
        </p:txBody>
      </p:sp>
      <p:sp>
        <p:nvSpPr>
          <p:cNvPr id="36878" name="TextBox 15"/>
          <p:cNvSpPr txBox="1">
            <a:spLocks noChangeArrowheads="1"/>
          </p:cNvSpPr>
          <p:nvPr/>
        </p:nvSpPr>
        <p:spPr bwMode="auto">
          <a:xfrm>
            <a:off x="304800" y="5486400"/>
            <a:ext cx="4795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3 YO Boy With L Abdominal Pain after Fall</a:t>
            </a:r>
          </a:p>
        </p:txBody>
      </p:sp>
    </p:spTree>
    <p:extLst>
      <p:ext uri="{BB962C8B-B14F-4D97-AF65-F5344CB8AC3E}">
        <p14:creationId xmlns:p14="http://schemas.microsoft.com/office/powerpoint/2010/main" val="10890164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0" y="381000"/>
            <a:ext cx="91440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Next: </a:t>
            </a:r>
            <a:r>
              <a:rPr lang="en-US" altLang="en-US" b="1" dirty="0" smtClean="0">
                <a:solidFill>
                  <a:srgbClr val="FFFF00"/>
                </a:solidFill>
                <a:effectLst>
                  <a:outerShdw blurRad="38100" dist="38100" dir="2700000" algn="tl">
                    <a:srgbClr val="000000"/>
                  </a:outerShdw>
                </a:effectLst>
              </a:rPr>
              <a:t>Four Other Malignant Renal Tumors</a:t>
            </a:r>
          </a:p>
        </p:txBody>
      </p:sp>
      <p:pic>
        <p:nvPicPr>
          <p:cNvPr id="37891" name="Picture 2" descr="PENGUINS OF MADAGASCAR animation comedy adventure family penguin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6980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8919"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Round-cell tumor</a:t>
            </a:r>
          </a:p>
        </p:txBody>
      </p:sp>
      <p:sp>
        <p:nvSpPr>
          <p:cNvPr id="38920"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8921"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l="22951" t="22990" r="24989" b="20598"/>
          <a:stretch>
            <a:fillRect/>
          </a:stretch>
        </p:blipFill>
        <p:spPr bwMode="auto">
          <a:xfrm>
            <a:off x="381000" y="2514600"/>
            <a:ext cx="2251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8923"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7179" name="Picture 11" descr="P:\Pictorial Essays\CT of Focal Renal Lesions in Pediatric Patients\CXR - Sickle Cell Disease .tif"/>
          <p:cNvPicPr>
            <a:picLocks noChangeAspect="1" noChangeArrowheads="1"/>
          </p:cNvPicPr>
          <p:nvPr/>
        </p:nvPicPr>
        <p:blipFill>
          <a:blip r:embed="rId5">
            <a:extLst>
              <a:ext uri="{28A0092B-C50C-407E-A947-70E740481C1C}">
                <a14:useLocalDpi xmlns:a14="http://schemas.microsoft.com/office/drawing/2010/main" val="0"/>
              </a:ext>
            </a:extLst>
          </a:blip>
          <a:srcRect l="29643" t="6587" r="25119" b="4919"/>
          <a:stretch>
            <a:fillRect/>
          </a:stretch>
        </p:blipFill>
        <p:spPr bwMode="auto">
          <a:xfrm>
            <a:off x="3116263" y="2481263"/>
            <a:ext cx="1684337"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063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fade">
                                      <p:cBhvr>
                                        <p:cTn id="7"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943"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Round-cell tumor</a:t>
            </a:r>
          </a:p>
        </p:txBody>
      </p:sp>
      <p:sp>
        <p:nvSpPr>
          <p:cNvPr id="39944"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9945"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l="22951" t="22990" r="24989" b="20598"/>
          <a:stretch>
            <a:fillRect/>
          </a:stretch>
        </p:blipFill>
        <p:spPr bwMode="auto">
          <a:xfrm>
            <a:off x="381000" y="2514600"/>
            <a:ext cx="2251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9947"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9948"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9949" name="Picture 11" descr="P:\Pictorial Essays\CT of Focal Renal Lesions in Pediatric Patients\CXR - Sickle Cell Disease .tif"/>
          <p:cNvPicPr>
            <a:picLocks noChangeAspect="1" noChangeArrowheads="1"/>
          </p:cNvPicPr>
          <p:nvPr/>
        </p:nvPicPr>
        <p:blipFill>
          <a:blip r:embed="rId5">
            <a:extLst>
              <a:ext uri="{28A0092B-C50C-407E-A947-70E740481C1C}">
                <a14:useLocalDpi xmlns:a14="http://schemas.microsoft.com/office/drawing/2010/main" val="0"/>
              </a:ext>
            </a:extLst>
          </a:blip>
          <a:srcRect l="29643" t="6587" r="25119" b="4919"/>
          <a:stretch>
            <a:fillRect/>
          </a:stretch>
        </p:blipFill>
        <p:spPr bwMode="auto">
          <a:xfrm>
            <a:off x="3116263" y="2481263"/>
            <a:ext cx="1684337"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74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ChangeArrowheads="1"/>
          </p:cNvSpPr>
          <p:nvPr/>
        </p:nvSpPr>
        <p:spPr bwMode="auto">
          <a:xfrm>
            <a:off x="0" y="1524000"/>
            <a:ext cx="9144000" cy="5181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9219" name="Rectangle 13"/>
          <p:cNvSpPr>
            <a:spLocks noChangeArrowheads="1"/>
          </p:cNvSpPr>
          <p:nvPr/>
        </p:nvSpPr>
        <p:spPr bwMode="auto">
          <a:xfrm>
            <a:off x="0" y="0"/>
            <a:ext cx="9144000" cy="1371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9220" name="Text Box 14"/>
          <p:cNvSpPr txBox="1">
            <a:spLocks noChangeArrowheads="1"/>
          </p:cNvSpPr>
          <p:nvPr/>
        </p:nvSpPr>
        <p:spPr bwMode="auto">
          <a:xfrm>
            <a:off x="76200" y="228600"/>
            <a:ext cx="8991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7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Neonatal Bowel Obstruction</a:t>
            </a:r>
          </a:p>
        </p:txBody>
      </p:sp>
      <p:pic>
        <p:nvPicPr>
          <p:cNvPr id="9221" name="Picture 8"/>
          <p:cNvPicPr>
            <a:picLocks noChangeAspect="1" noChangeArrowheads="1"/>
          </p:cNvPicPr>
          <p:nvPr/>
        </p:nvPicPr>
        <p:blipFill>
          <a:blip r:embed="rId2">
            <a:extLst>
              <a:ext uri="{28A0092B-C50C-407E-A947-70E740481C1C}">
                <a14:useLocalDpi xmlns:a14="http://schemas.microsoft.com/office/drawing/2010/main" val="0"/>
              </a:ext>
            </a:extLst>
          </a:blip>
          <a:srcRect l="20297" t="14063" r="22849" b="17159"/>
          <a:stretch>
            <a:fillRect/>
          </a:stretch>
        </p:blipFill>
        <p:spPr bwMode="auto">
          <a:xfrm>
            <a:off x="5105400" y="1668463"/>
            <a:ext cx="34639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4" descr="MalrotationPlain"/>
          <p:cNvPicPr>
            <a:picLocks noChangeAspect="1" noChangeArrowheads="1"/>
          </p:cNvPicPr>
          <p:nvPr/>
        </p:nvPicPr>
        <p:blipFill>
          <a:blip r:embed="rId3">
            <a:extLst>
              <a:ext uri="{28A0092B-C50C-407E-A947-70E740481C1C}">
                <a14:useLocalDpi xmlns:a14="http://schemas.microsoft.com/office/drawing/2010/main" val="0"/>
              </a:ext>
            </a:extLst>
          </a:blip>
          <a:srcRect l="4895" t="9091" r="3130" b="12122"/>
          <a:stretch>
            <a:fillRect/>
          </a:stretch>
        </p:blipFill>
        <p:spPr bwMode="auto">
          <a:xfrm>
            <a:off x="609600" y="1649413"/>
            <a:ext cx="37496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6"/>
          <p:cNvSpPr txBox="1">
            <a:spLocks noChangeArrowheads="1"/>
          </p:cNvSpPr>
          <p:nvPr/>
        </p:nvSpPr>
        <p:spPr bwMode="auto">
          <a:xfrm>
            <a:off x="609600" y="5943600"/>
            <a:ext cx="39497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Upper Bowel Obstruction</a:t>
            </a:r>
            <a:r>
              <a:rPr kumimoji="0" lang="en-US" altLang="en-US" sz="1400" b="0"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 </a:t>
            </a:r>
          </a:p>
        </p:txBody>
      </p:sp>
      <p:sp>
        <p:nvSpPr>
          <p:cNvPr id="9224" name="Text Box 6"/>
          <p:cNvSpPr txBox="1">
            <a:spLocks noChangeArrowheads="1"/>
          </p:cNvSpPr>
          <p:nvPr/>
        </p:nvSpPr>
        <p:spPr bwMode="auto">
          <a:xfrm>
            <a:off x="4953000" y="5943600"/>
            <a:ext cx="3957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Lower Bowel Obstruction</a:t>
            </a:r>
            <a:r>
              <a:rPr kumimoji="0" lang="en-US" altLang="en-US" sz="1400" b="0"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0515688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0967"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Round-cell tumor</a:t>
            </a:r>
          </a:p>
        </p:txBody>
      </p:sp>
      <p:sp>
        <p:nvSpPr>
          <p:cNvPr id="40968"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969"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970"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971"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0972" name="Picture 11"/>
          <p:cNvPicPr>
            <a:picLocks noChangeAspect="1"/>
          </p:cNvPicPr>
          <p:nvPr/>
        </p:nvPicPr>
        <p:blipFill>
          <a:blip r:embed="rId4">
            <a:extLst>
              <a:ext uri="{28A0092B-C50C-407E-A947-70E740481C1C}">
                <a14:useLocalDpi xmlns:a14="http://schemas.microsoft.com/office/drawing/2010/main" val="0"/>
              </a:ext>
            </a:extLst>
          </a:blip>
          <a:srcRect l="29260" t="20169" r="29993" b="18762"/>
          <a:stretch>
            <a:fillRect/>
          </a:stretch>
        </p:blipFill>
        <p:spPr bwMode="auto">
          <a:xfrm>
            <a:off x="457200" y="2286000"/>
            <a:ext cx="206375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l="13892" t="36725" r="18491" b="22525"/>
          <a:stretch>
            <a:fillRect/>
          </a:stretch>
        </p:blipFill>
        <p:spPr bwMode="auto">
          <a:xfrm>
            <a:off x="3048000" y="4373563"/>
            <a:ext cx="17526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ucs.png"/>
          <p:cNvPicPr>
            <a:picLocks noChangeAspect="1"/>
          </p:cNvPicPr>
          <p:nvPr/>
        </p:nvPicPr>
        <p:blipFill>
          <a:blip r:embed="rId6">
            <a:extLst>
              <a:ext uri="{28A0092B-C50C-407E-A947-70E740481C1C}">
                <a14:useLocalDpi xmlns:a14="http://schemas.microsoft.com/office/drawing/2010/main" val="0"/>
              </a:ext>
            </a:extLst>
          </a:blip>
          <a:srcRect l="67831" t="12003" r="5222" b="36475"/>
          <a:stretch>
            <a:fillRect/>
          </a:stretch>
        </p:blipFill>
        <p:spPr bwMode="auto">
          <a:xfrm>
            <a:off x="2971800" y="2286000"/>
            <a:ext cx="1905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88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1991"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Round-cell tumor</a:t>
            </a:r>
          </a:p>
        </p:txBody>
      </p:sp>
      <p:sp>
        <p:nvSpPr>
          <p:cNvPr id="41992"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993"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994"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995"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1996" name="Picture 11"/>
          <p:cNvPicPr>
            <a:picLocks noChangeAspect="1"/>
          </p:cNvPicPr>
          <p:nvPr/>
        </p:nvPicPr>
        <p:blipFill>
          <a:blip r:embed="rId4">
            <a:extLst>
              <a:ext uri="{28A0092B-C50C-407E-A947-70E740481C1C}">
                <a14:useLocalDpi xmlns:a14="http://schemas.microsoft.com/office/drawing/2010/main" val="0"/>
              </a:ext>
            </a:extLst>
          </a:blip>
          <a:srcRect l="29260" t="20169" r="29993" b="18762"/>
          <a:stretch>
            <a:fillRect/>
          </a:stretch>
        </p:blipFill>
        <p:spPr bwMode="auto">
          <a:xfrm>
            <a:off x="457200" y="2286000"/>
            <a:ext cx="206375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2"/>
          <p:cNvPicPr>
            <a:picLocks noChangeAspect="1"/>
          </p:cNvPicPr>
          <p:nvPr/>
        </p:nvPicPr>
        <p:blipFill>
          <a:blip r:embed="rId5">
            <a:extLst>
              <a:ext uri="{28A0092B-C50C-407E-A947-70E740481C1C}">
                <a14:useLocalDpi xmlns:a14="http://schemas.microsoft.com/office/drawing/2010/main" val="0"/>
              </a:ext>
            </a:extLst>
          </a:blip>
          <a:srcRect l="13892" t="36725" r="18491" b="22525"/>
          <a:stretch>
            <a:fillRect/>
          </a:stretch>
        </p:blipFill>
        <p:spPr bwMode="auto">
          <a:xfrm>
            <a:off x="3048000" y="4373563"/>
            <a:ext cx="17526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3" descr="nucs.png"/>
          <p:cNvPicPr>
            <a:picLocks noChangeAspect="1"/>
          </p:cNvPicPr>
          <p:nvPr/>
        </p:nvPicPr>
        <p:blipFill>
          <a:blip r:embed="rId6">
            <a:extLst>
              <a:ext uri="{28A0092B-C50C-407E-A947-70E740481C1C}">
                <a14:useLocalDpi xmlns:a14="http://schemas.microsoft.com/office/drawing/2010/main" val="0"/>
              </a:ext>
            </a:extLst>
          </a:blip>
          <a:srcRect l="67831" t="12003" r="5222" b="36475"/>
          <a:stretch>
            <a:fillRect/>
          </a:stretch>
        </p:blipFill>
        <p:spPr bwMode="auto">
          <a:xfrm>
            <a:off x="2971800" y="2286000"/>
            <a:ext cx="1905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1561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015"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Round-cell tumor</a:t>
            </a:r>
          </a:p>
        </p:txBody>
      </p:sp>
      <p:sp>
        <p:nvSpPr>
          <p:cNvPr id="43016"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7"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8"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9"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3020"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18143" t="41997" r="15544" b="26128"/>
          <a:stretch>
            <a:fillRect/>
          </a:stretch>
        </p:blipFill>
        <p:spPr bwMode="auto">
          <a:xfrm>
            <a:off x="508000" y="2286000"/>
            <a:ext cx="2060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l="21548" t="42516" r="13101" b="25386"/>
          <a:stretch>
            <a:fillRect/>
          </a:stretch>
        </p:blipFill>
        <p:spPr bwMode="auto">
          <a:xfrm>
            <a:off x="508000" y="3341688"/>
            <a:ext cx="20605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4" descr="1"/>
          <p:cNvPicPr>
            <a:picLocks noChangeAspect="1" noChangeArrowheads="1"/>
          </p:cNvPicPr>
          <p:nvPr/>
        </p:nvPicPr>
        <p:blipFill>
          <a:blip r:embed="rId6">
            <a:extLst>
              <a:ext uri="{28A0092B-C50C-407E-A947-70E740481C1C}">
                <a14:useLocalDpi xmlns:a14="http://schemas.microsoft.com/office/drawing/2010/main" val="0"/>
              </a:ext>
            </a:extLst>
          </a:blip>
          <a:srcRect l="21577" t="44708" r="13692" b="24783"/>
          <a:stretch>
            <a:fillRect/>
          </a:stretch>
        </p:blipFill>
        <p:spPr bwMode="auto">
          <a:xfrm>
            <a:off x="508000" y="4419600"/>
            <a:ext cx="20605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6"/>
          <p:cNvPicPr>
            <a:picLocks noChangeAspect="1" noChangeArrowheads="1"/>
          </p:cNvPicPr>
          <p:nvPr/>
        </p:nvPicPr>
        <p:blipFill>
          <a:blip r:embed="rId7">
            <a:extLst>
              <a:ext uri="{28A0092B-C50C-407E-A947-70E740481C1C}">
                <a14:useLocalDpi xmlns:a14="http://schemas.microsoft.com/office/drawing/2010/main" val="0"/>
              </a:ext>
            </a:extLst>
          </a:blip>
          <a:srcRect l="12611" t="12834" r="14174" b="28236"/>
          <a:stretch>
            <a:fillRect/>
          </a:stretch>
        </p:blipFill>
        <p:spPr bwMode="auto">
          <a:xfrm>
            <a:off x="2819400" y="2776538"/>
            <a:ext cx="22733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583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fade">
                                      <p:cBhvr>
                                        <p:cTn id="7"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039"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Round-cell tumor</a:t>
            </a:r>
          </a:p>
        </p:txBody>
      </p:sp>
      <p:sp>
        <p:nvSpPr>
          <p:cNvPr id="44040"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041"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042"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043"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4044"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18143" t="41997" r="15544" b="26128"/>
          <a:stretch>
            <a:fillRect/>
          </a:stretch>
        </p:blipFill>
        <p:spPr bwMode="auto">
          <a:xfrm>
            <a:off x="508000" y="2286000"/>
            <a:ext cx="2060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l="21548" t="42516" r="13101" b="25386"/>
          <a:stretch>
            <a:fillRect/>
          </a:stretch>
        </p:blipFill>
        <p:spPr bwMode="auto">
          <a:xfrm>
            <a:off x="508000" y="3341688"/>
            <a:ext cx="20605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4" descr="1"/>
          <p:cNvPicPr>
            <a:picLocks noChangeAspect="1" noChangeArrowheads="1"/>
          </p:cNvPicPr>
          <p:nvPr/>
        </p:nvPicPr>
        <p:blipFill>
          <a:blip r:embed="rId6">
            <a:extLst>
              <a:ext uri="{28A0092B-C50C-407E-A947-70E740481C1C}">
                <a14:useLocalDpi xmlns:a14="http://schemas.microsoft.com/office/drawing/2010/main" val="0"/>
              </a:ext>
            </a:extLst>
          </a:blip>
          <a:srcRect l="21577" t="44708" r="13692" b="24783"/>
          <a:stretch>
            <a:fillRect/>
          </a:stretch>
        </p:blipFill>
        <p:spPr bwMode="auto">
          <a:xfrm>
            <a:off x="508000" y="4419600"/>
            <a:ext cx="20605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6"/>
          <p:cNvPicPr>
            <a:picLocks noChangeAspect="1" noChangeArrowheads="1"/>
          </p:cNvPicPr>
          <p:nvPr/>
        </p:nvPicPr>
        <p:blipFill>
          <a:blip r:embed="rId7">
            <a:extLst>
              <a:ext uri="{28A0092B-C50C-407E-A947-70E740481C1C}">
                <a14:useLocalDpi xmlns:a14="http://schemas.microsoft.com/office/drawing/2010/main" val="0"/>
              </a:ext>
            </a:extLst>
          </a:blip>
          <a:srcRect l="12611" t="12834" r="14174" b="28236"/>
          <a:stretch>
            <a:fillRect/>
          </a:stretch>
        </p:blipFill>
        <p:spPr bwMode="auto">
          <a:xfrm>
            <a:off x="2819400" y="2776538"/>
            <a:ext cx="22733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0878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063"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Round-cell tumor</a:t>
            </a:r>
          </a:p>
        </p:txBody>
      </p:sp>
      <p:sp>
        <p:nvSpPr>
          <p:cNvPr id="45064"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065"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066"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067"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5068" name="Picture 2" descr="1"/>
          <p:cNvPicPr>
            <a:picLocks noChangeAspect="1" noChangeArrowheads="1"/>
          </p:cNvPicPr>
          <p:nvPr/>
        </p:nvPicPr>
        <p:blipFill>
          <a:blip r:embed="rId4">
            <a:extLst>
              <a:ext uri="{28A0092B-C50C-407E-A947-70E740481C1C}">
                <a14:useLocalDpi xmlns:a14="http://schemas.microsoft.com/office/drawing/2010/main" val="0"/>
              </a:ext>
            </a:extLst>
          </a:blip>
          <a:srcRect l="7813" t="3125" r="7813" b="3125"/>
          <a:stretch>
            <a:fillRect/>
          </a:stretch>
        </p:blipFill>
        <p:spPr bwMode="auto">
          <a:xfrm>
            <a:off x="385763" y="2522538"/>
            <a:ext cx="2255837"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l="23769" t="22276" r="24525" b="19507"/>
          <a:stretch>
            <a:fillRect/>
          </a:stretch>
        </p:blipFill>
        <p:spPr bwMode="auto">
          <a:xfrm>
            <a:off x="2852738" y="2522538"/>
            <a:ext cx="22256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648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200" y="228600"/>
            <a:ext cx="6705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What Is Most Likely Diagnosis?</a:t>
            </a:r>
          </a:p>
        </p:txBody>
      </p:sp>
      <p:pic>
        <p:nvPicPr>
          <p:cNvPr id="516098"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4" y="152402"/>
            <a:ext cx="2072636" cy="129539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86400" y="2226129"/>
            <a:ext cx="3352800" cy="3184071"/>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6200000" scaled="1"/>
            <a:tileRect/>
          </a:gradFill>
          <a:ln w="76200" cap="flat" cmpd="tri" algn="ctr">
            <a:solidFill>
              <a:schemeClr val="bg2"/>
            </a:solidFill>
            <a:prstDash val="solid"/>
            <a:round/>
            <a:headEnd type="none" w="med" len="med"/>
            <a:tailEnd type="none" w="med" len="med"/>
          </a:ln>
          <a:effectLst>
            <a:glow rad="228600">
              <a:schemeClr val="accent4">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087" name="TextBox 3"/>
          <p:cNvSpPr txBox="1">
            <a:spLocks noChangeArrowheads="1"/>
          </p:cNvSpPr>
          <p:nvPr/>
        </p:nvSpPr>
        <p:spPr bwMode="auto">
          <a:xfrm>
            <a:off x="5659438" y="2551113"/>
            <a:ext cx="31035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 Clear-cell Sarcoma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B. Medullary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 Rhabdoid Tumor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D. Desmoplastic Small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Round-cell tumor</a:t>
            </a:r>
          </a:p>
        </p:txBody>
      </p:sp>
      <p:sp>
        <p:nvSpPr>
          <p:cNvPr id="46088" name="Rectangle 3"/>
          <p:cNvSpPr>
            <a:spLocks noChangeArrowheads="1"/>
          </p:cNvSpPr>
          <p:nvPr/>
        </p:nvSpPr>
        <p:spPr bwMode="auto">
          <a:xfrm>
            <a:off x="381000" y="2209800"/>
            <a:ext cx="2273300" cy="3259138"/>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089" name="AutoShape 6" descr="Image result for sickle cell anemia h-shaped vertebrae lateral radiographs"/>
          <p:cNvSpPr>
            <a:spLocks noChangeAspect="1" noChangeArrowheads="1"/>
          </p:cNvSpPr>
          <p:nvPr/>
        </p:nvSpPr>
        <p:spPr bwMode="auto">
          <a:xfrm>
            <a:off x="155575" y="-2765425"/>
            <a:ext cx="30575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090" name="AutoShape 8" descr="https://images.radiopaedia.org/images/4796234/6096435f81f99c1490d92c874a6371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091" name="Rectangle 14"/>
          <p:cNvSpPr>
            <a:spLocks noChangeArrowheads="1"/>
          </p:cNvSpPr>
          <p:nvPr/>
        </p:nvSpPr>
        <p:spPr bwMode="auto">
          <a:xfrm>
            <a:off x="2819400" y="2198688"/>
            <a:ext cx="2273300" cy="32591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6092" name="Picture 2" descr="1"/>
          <p:cNvPicPr>
            <a:picLocks noChangeAspect="1" noChangeArrowheads="1"/>
          </p:cNvPicPr>
          <p:nvPr/>
        </p:nvPicPr>
        <p:blipFill>
          <a:blip r:embed="rId4">
            <a:extLst>
              <a:ext uri="{28A0092B-C50C-407E-A947-70E740481C1C}">
                <a14:useLocalDpi xmlns:a14="http://schemas.microsoft.com/office/drawing/2010/main" val="0"/>
              </a:ext>
            </a:extLst>
          </a:blip>
          <a:srcRect l="7813" t="3125" r="7813" b="3125"/>
          <a:stretch>
            <a:fillRect/>
          </a:stretch>
        </p:blipFill>
        <p:spPr bwMode="auto">
          <a:xfrm>
            <a:off x="385763" y="2522538"/>
            <a:ext cx="2255837"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l="23769" t="22276" r="24525" b="19507"/>
          <a:stretch>
            <a:fillRect/>
          </a:stretch>
        </p:blipFill>
        <p:spPr bwMode="auto">
          <a:xfrm>
            <a:off x="2852738" y="2522538"/>
            <a:ext cx="22256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3326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381000"/>
            <a:ext cx="77724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Secondary Neoplasms</a:t>
            </a:r>
            <a:r>
              <a:rPr lang="en-US" altLang="en-US" sz="4800" b="1" dirty="0" smtClean="0">
                <a:solidFill>
                  <a:srgbClr val="FFFF00"/>
                </a:solidFill>
              </a:rPr>
              <a:t> </a:t>
            </a:r>
            <a:br>
              <a:rPr lang="en-US" altLang="en-US" sz="4800" b="1" dirty="0" smtClean="0">
                <a:solidFill>
                  <a:srgbClr val="FFFF00"/>
                </a:solidFill>
              </a:rPr>
            </a:br>
            <a:endParaRPr lang="en-US" altLang="en-US" sz="4800" b="1" dirty="0" smtClean="0">
              <a:solidFill>
                <a:srgbClr val="FFFF00"/>
              </a:solidFill>
            </a:endParaRPr>
          </a:p>
        </p:txBody>
      </p:sp>
      <p:sp>
        <p:nvSpPr>
          <p:cNvPr id="10" name="TextBox 9"/>
          <p:cNvSpPr txBox="1">
            <a:spLocks noChangeArrowheads="1"/>
          </p:cNvSpPr>
          <p:nvPr/>
        </p:nvSpPr>
        <p:spPr bwMode="auto">
          <a:xfrm>
            <a:off x="0" y="57150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00CC00"/>
                </a:solidFill>
                <a:effectLst/>
                <a:uLnTx/>
                <a:uFillTx/>
                <a:latin typeface="Arial" panose="020B0604020202020204" pitchFamily="34" charset="0"/>
                <a:ea typeface="+mn-ea"/>
                <a:cs typeface="+mn-cs"/>
              </a:rPr>
              <a:t>Important to Investigate Clinical Information</a:t>
            </a:r>
          </a:p>
        </p:txBody>
      </p:sp>
      <p:sp>
        <p:nvSpPr>
          <p:cNvPr id="47108" name="Rectangle 6"/>
          <p:cNvSpPr>
            <a:spLocks noChangeArrowheads="1"/>
          </p:cNvSpPr>
          <p:nvPr/>
        </p:nvSpPr>
        <p:spPr bwMode="auto">
          <a:xfrm>
            <a:off x="0" y="1905000"/>
            <a:ext cx="9144000" cy="35052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7109"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l="6250" t="15625" r="3125" b="17188"/>
          <a:stretch>
            <a:fillRect/>
          </a:stretch>
        </p:blipFill>
        <p:spPr bwMode="auto">
          <a:xfrm>
            <a:off x="0" y="2057400"/>
            <a:ext cx="29718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p:cNvPicPr>
            <a:picLocks noChangeAspect="1" noChangeArrowheads="1"/>
          </p:cNvPicPr>
          <p:nvPr/>
        </p:nvPicPr>
        <p:blipFill>
          <a:blip r:embed="rId4">
            <a:extLst>
              <a:ext uri="{28A0092B-C50C-407E-A947-70E740481C1C}">
                <a14:useLocalDpi xmlns:a14="http://schemas.microsoft.com/office/drawing/2010/main" val="0"/>
              </a:ext>
            </a:extLst>
          </a:blip>
          <a:srcRect l="4593" t="19522" r="18768" b="23001"/>
          <a:stretch>
            <a:fillRect/>
          </a:stretch>
        </p:blipFill>
        <p:spPr bwMode="auto">
          <a:xfrm>
            <a:off x="6223000" y="2209800"/>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11" name="Rectangle 12"/>
          <p:cNvSpPr>
            <a:spLocks noChangeArrowheads="1"/>
          </p:cNvSpPr>
          <p:nvPr/>
        </p:nvSpPr>
        <p:spPr bwMode="auto">
          <a:xfrm>
            <a:off x="5791200" y="2057400"/>
            <a:ext cx="9144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112" name="Rectangle 35"/>
          <p:cNvSpPr>
            <a:spLocks noChangeArrowheads="1"/>
          </p:cNvSpPr>
          <p:nvPr/>
        </p:nvSpPr>
        <p:spPr bwMode="auto">
          <a:xfrm rot="1324606">
            <a:off x="2935288" y="4133850"/>
            <a:ext cx="2200275"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113" name="Rectangle 36"/>
          <p:cNvSpPr>
            <a:spLocks noChangeArrowheads="1"/>
          </p:cNvSpPr>
          <p:nvPr/>
        </p:nvSpPr>
        <p:spPr bwMode="auto">
          <a:xfrm rot="-1243605">
            <a:off x="5011738" y="4025900"/>
            <a:ext cx="1290637"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114" name="Rectangle 13"/>
          <p:cNvSpPr>
            <a:spLocks noChangeArrowheads="1"/>
          </p:cNvSpPr>
          <p:nvPr/>
        </p:nvSpPr>
        <p:spPr bwMode="auto">
          <a:xfrm>
            <a:off x="2971800" y="4191000"/>
            <a:ext cx="3124200" cy="669925"/>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 name="TextBox 15"/>
          <p:cNvSpPr txBox="1">
            <a:spLocks noChangeArrowheads="1"/>
          </p:cNvSpPr>
          <p:nvPr/>
        </p:nvSpPr>
        <p:spPr bwMode="auto">
          <a:xfrm>
            <a:off x="385763" y="4419600"/>
            <a:ext cx="190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Lymphoma </a:t>
            </a:r>
          </a:p>
        </p:txBody>
      </p:sp>
      <p:sp>
        <p:nvSpPr>
          <p:cNvPr id="38" name="TextBox 37"/>
          <p:cNvSpPr txBox="1">
            <a:spLocks noChangeArrowheads="1"/>
          </p:cNvSpPr>
          <p:nvPr/>
        </p:nvSpPr>
        <p:spPr bwMode="auto">
          <a:xfrm>
            <a:off x="3787775" y="4419600"/>
            <a:ext cx="177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Leukemia  </a:t>
            </a:r>
          </a:p>
        </p:txBody>
      </p:sp>
      <p:sp>
        <p:nvSpPr>
          <p:cNvPr id="39" name="TextBox 38"/>
          <p:cNvSpPr txBox="1">
            <a:spLocks noChangeArrowheads="1"/>
          </p:cNvSpPr>
          <p:nvPr/>
        </p:nvSpPr>
        <p:spPr bwMode="auto">
          <a:xfrm>
            <a:off x="6858000" y="4414838"/>
            <a:ext cx="193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Metastasis  </a:t>
            </a:r>
          </a:p>
        </p:txBody>
      </p:sp>
      <p:pic>
        <p:nvPicPr>
          <p:cNvPr id="47118" name="Picture 39" descr="1"/>
          <p:cNvPicPr>
            <a:picLocks noChangeAspect="1" noChangeArrowheads="1"/>
          </p:cNvPicPr>
          <p:nvPr/>
        </p:nvPicPr>
        <p:blipFill>
          <a:blip r:embed="rId5">
            <a:extLst>
              <a:ext uri="{28A0092B-C50C-407E-A947-70E740481C1C}">
                <a14:useLocalDpi xmlns:a14="http://schemas.microsoft.com/office/drawing/2010/main" val="0"/>
              </a:ext>
            </a:extLst>
          </a:blip>
          <a:srcRect l="3125" t="15625" r="10938" b="17188"/>
          <a:stretch>
            <a:fillRect/>
          </a:stretch>
        </p:blipFill>
        <p:spPr bwMode="auto">
          <a:xfrm>
            <a:off x="3081338" y="2057400"/>
            <a:ext cx="301466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373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500"/>
                                        <p:tgtEl>
                                          <p:spTgt spid="3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fade">
                                      <p:cBhvr>
                                        <p:cTn id="2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09600" y="685800"/>
            <a:ext cx="77724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Possible Mimics for Renal Masses in Children</a:t>
            </a:r>
            <a:r>
              <a:rPr lang="en-US" altLang="en-US" sz="4800" b="1" dirty="0" smtClean="0">
                <a:solidFill>
                  <a:srgbClr val="FFFF00"/>
                </a:solidFill>
              </a:rPr>
              <a:t> </a:t>
            </a:r>
            <a:br>
              <a:rPr lang="en-US" altLang="en-US" sz="4800" b="1" dirty="0" smtClean="0">
                <a:solidFill>
                  <a:srgbClr val="FFFF00"/>
                </a:solidFill>
              </a:rPr>
            </a:br>
            <a:endParaRPr lang="en-US" altLang="en-US" sz="4800" b="1" dirty="0" smtClean="0">
              <a:solidFill>
                <a:srgbClr val="FFFF00"/>
              </a:solidFill>
            </a:endParaRPr>
          </a:p>
        </p:txBody>
      </p:sp>
      <p:sp>
        <p:nvSpPr>
          <p:cNvPr id="10" name="TextBox 9"/>
          <p:cNvSpPr txBox="1">
            <a:spLocks noChangeArrowheads="1"/>
          </p:cNvSpPr>
          <p:nvPr/>
        </p:nvSpPr>
        <p:spPr bwMode="auto">
          <a:xfrm>
            <a:off x="0" y="57150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00CC00"/>
                </a:solidFill>
                <a:effectLst/>
                <a:uLnTx/>
                <a:uFillTx/>
                <a:latin typeface="Arial" panose="020B0604020202020204" pitchFamily="34" charset="0"/>
                <a:ea typeface="+mn-ea"/>
                <a:cs typeface="+mn-cs"/>
              </a:rPr>
              <a:t>Important to Consider Other Possibilities</a:t>
            </a:r>
          </a:p>
        </p:txBody>
      </p:sp>
      <p:sp>
        <p:nvSpPr>
          <p:cNvPr id="48132" name="Rectangle 6"/>
          <p:cNvSpPr>
            <a:spLocks noChangeArrowheads="1"/>
          </p:cNvSpPr>
          <p:nvPr/>
        </p:nvSpPr>
        <p:spPr bwMode="auto">
          <a:xfrm>
            <a:off x="0" y="1905000"/>
            <a:ext cx="9144000" cy="35052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cxnSp>
        <p:nvCxnSpPr>
          <p:cNvPr id="48133" name="Straight Arrow Connector 11"/>
          <p:cNvCxnSpPr>
            <a:cxnSpLocks noChangeShapeType="1"/>
          </p:cNvCxnSpPr>
          <p:nvPr/>
        </p:nvCxnSpPr>
        <p:spPr bwMode="auto">
          <a:xfrm>
            <a:off x="5791200" y="2133600"/>
            <a:ext cx="990600" cy="3810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134" name="Rectangle 12"/>
          <p:cNvSpPr>
            <a:spLocks noChangeArrowheads="1"/>
          </p:cNvSpPr>
          <p:nvPr/>
        </p:nvSpPr>
        <p:spPr bwMode="auto">
          <a:xfrm>
            <a:off x="5791200" y="2057400"/>
            <a:ext cx="9144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35" name="Rectangle 35"/>
          <p:cNvSpPr>
            <a:spLocks noChangeArrowheads="1"/>
          </p:cNvSpPr>
          <p:nvPr/>
        </p:nvSpPr>
        <p:spPr bwMode="auto">
          <a:xfrm rot="1324606">
            <a:off x="2935288" y="4133850"/>
            <a:ext cx="2200275"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36" name="Rectangle 36"/>
          <p:cNvSpPr>
            <a:spLocks noChangeArrowheads="1"/>
          </p:cNvSpPr>
          <p:nvPr/>
        </p:nvSpPr>
        <p:spPr bwMode="auto">
          <a:xfrm rot="-1243605">
            <a:off x="5011738" y="4025900"/>
            <a:ext cx="1290637"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37" name="Rectangle 13"/>
          <p:cNvSpPr>
            <a:spLocks noChangeArrowheads="1"/>
          </p:cNvSpPr>
          <p:nvPr/>
        </p:nvSpPr>
        <p:spPr bwMode="auto">
          <a:xfrm>
            <a:off x="2971800" y="4191000"/>
            <a:ext cx="3124200" cy="669925"/>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38" name="AutoShape 2" descr="Image result for insect mimicking flower">
            <a:hlinkClick r:id="rId3"/>
          </p:cNvPr>
          <p:cNvSpPr>
            <a:spLocks noChangeAspect="1" noChangeArrowheads="1"/>
          </p:cNvSpPr>
          <p:nvPr/>
        </p:nvSpPr>
        <p:spPr bwMode="auto">
          <a:xfrm>
            <a:off x="155575" y="-2232025"/>
            <a:ext cx="699135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40" name="AutoShape 6" descr="https://62e528761d0685343e1c-f3d1b99a743ffa4142d9d7f1978d9686.ssl.cf2.rackcdn.com/files/70053/width926/image-20150126-24535-klqk4h.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41" name="AutoShape 8" descr="https://62e528761d0685343e1c-f3d1b99a743ffa4142d9d7f1978d9686.ssl.cf2.rackcdn.com/files/70053/width926/image-20150126-24535-klqk4h.jp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43" name="AutoShape 10" descr="https://upload.wikimedia.org/wikipedia/commons/thumb/f/f7/Hymenopus_coronatus_MHNT_Exuvie.jpg/228px-Hymenopus_coronatus_MHNT_Exuvie.jpg"/>
          <p:cNvSpPr>
            <a:spLocks noChangeAspect="1" noChangeArrowheads="1"/>
          </p:cNvSpPr>
          <p:nvPr/>
        </p:nvSpPr>
        <p:spPr bwMode="auto">
          <a:xfrm>
            <a:off x="63500" y="-136525"/>
            <a:ext cx="15621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46" name="AutoShape 16" descr="https://upload.wikimedia.org/wikipedia/commons/thumb/f/f7/Hymenopus_coronatus_MHNT_Exuvie.jpg/228px-Hymenopus_coronatus_MHNT_Exuvie.jpg"/>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8147" name="Picture 20" descr="Image result for orchid mantis"/>
          <p:cNvPicPr>
            <a:picLocks noChangeAspect="1" noChangeArrowheads="1"/>
          </p:cNvPicPr>
          <p:nvPr/>
        </p:nvPicPr>
        <p:blipFill>
          <a:blip r:embed="rId4">
            <a:extLst>
              <a:ext uri="{28A0092B-C50C-407E-A947-70E740481C1C}">
                <a14:useLocalDpi xmlns:a14="http://schemas.microsoft.com/office/drawing/2010/main" val="0"/>
              </a:ext>
            </a:extLst>
          </a:blip>
          <a:srcRect t="17778"/>
          <a:stretch>
            <a:fillRect/>
          </a:stretch>
        </p:blipFill>
        <p:spPr bwMode="auto">
          <a:xfrm>
            <a:off x="5791200" y="1905000"/>
            <a:ext cx="28416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228600" y="1910793"/>
            <a:ext cx="5249111" cy="3499407"/>
          </a:xfrm>
          <a:prstGeom prst="rect">
            <a:avLst/>
          </a:prstGeom>
        </p:spPr>
      </p:pic>
    </p:spTree>
    <p:extLst>
      <p:ext uri="{BB962C8B-B14F-4D97-AF65-F5344CB8AC3E}">
        <p14:creationId xmlns:p14="http://schemas.microsoft.com/office/powerpoint/2010/main" val="43127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685800"/>
            <a:ext cx="9144000" cy="762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Infectious Disorders</a:t>
            </a:r>
            <a:r>
              <a:rPr lang="en-US" altLang="en-US" b="1" dirty="0" smtClean="0">
                <a:solidFill>
                  <a:srgbClr val="FFFF00"/>
                </a:solidFill>
              </a:rPr>
              <a:t> </a:t>
            </a:r>
            <a:r>
              <a:rPr lang="en-US" altLang="en-US" sz="4800" b="1" dirty="0" smtClean="0">
                <a:solidFill>
                  <a:srgbClr val="FFFF00"/>
                </a:solidFill>
              </a:rPr>
              <a:t/>
            </a:r>
            <a:br>
              <a:rPr lang="en-US" altLang="en-US" sz="4800" b="1" dirty="0" smtClean="0">
                <a:solidFill>
                  <a:srgbClr val="FFFF00"/>
                </a:solidFill>
              </a:rPr>
            </a:br>
            <a:endParaRPr lang="en-US" altLang="en-US" sz="4800" b="1" dirty="0" smtClean="0">
              <a:solidFill>
                <a:srgbClr val="FFFF00"/>
              </a:solidFill>
            </a:endParaRPr>
          </a:p>
        </p:txBody>
      </p:sp>
      <p:sp>
        <p:nvSpPr>
          <p:cNvPr id="10" name="TextBox 9"/>
          <p:cNvSpPr txBox="1">
            <a:spLocks noChangeArrowheads="1"/>
          </p:cNvSpPr>
          <p:nvPr/>
        </p:nvSpPr>
        <p:spPr bwMode="auto">
          <a:xfrm>
            <a:off x="0" y="54864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CC00"/>
                </a:solidFill>
                <a:effectLst/>
                <a:uLnTx/>
                <a:uFillTx/>
                <a:latin typeface="Arial" panose="020B0604020202020204" pitchFamily="34" charset="0"/>
                <a:ea typeface="+mn-ea"/>
                <a:cs typeface="+mn-cs"/>
              </a:rPr>
              <a:t>Important to Investigate Clinical History &amp; Laboratory Results</a:t>
            </a:r>
          </a:p>
        </p:txBody>
      </p:sp>
      <p:sp>
        <p:nvSpPr>
          <p:cNvPr id="49156" name="Rectangle 6"/>
          <p:cNvSpPr>
            <a:spLocks noChangeArrowheads="1"/>
          </p:cNvSpPr>
          <p:nvPr/>
        </p:nvSpPr>
        <p:spPr bwMode="auto">
          <a:xfrm>
            <a:off x="0" y="1600200"/>
            <a:ext cx="9144000" cy="35052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cxnSp>
        <p:nvCxnSpPr>
          <p:cNvPr id="49157" name="Straight Arrow Connector 11"/>
          <p:cNvCxnSpPr>
            <a:cxnSpLocks noChangeShapeType="1"/>
          </p:cNvCxnSpPr>
          <p:nvPr/>
        </p:nvCxnSpPr>
        <p:spPr bwMode="auto">
          <a:xfrm>
            <a:off x="5791200" y="2133600"/>
            <a:ext cx="990600" cy="3810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58" name="Rectangle 12"/>
          <p:cNvSpPr>
            <a:spLocks noChangeArrowheads="1"/>
          </p:cNvSpPr>
          <p:nvPr/>
        </p:nvSpPr>
        <p:spPr bwMode="auto">
          <a:xfrm>
            <a:off x="5791200" y="2057400"/>
            <a:ext cx="9144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9159" name="Rectangle 35"/>
          <p:cNvSpPr>
            <a:spLocks noChangeArrowheads="1"/>
          </p:cNvSpPr>
          <p:nvPr/>
        </p:nvSpPr>
        <p:spPr bwMode="auto">
          <a:xfrm rot="1324606">
            <a:off x="2935288" y="4133850"/>
            <a:ext cx="2200275"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9160" name="Rectangle 36"/>
          <p:cNvSpPr>
            <a:spLocks noChangeArrowheads="1"/>
          </p:cNvSpPr>
          <p:nvPr/>
        </p:nvSpPr>
        <p:spPr bwMode="auto">
          <a:xfrm rot="-1243605">
            <a:off x="5011738" y="4025900"/>
            <a:ext cx="1290637"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9161" name="Rectangle 13"/>
          <p:cNvSpPr>
            <a:spLocks noChangeArrowheads="1"/>
          </p:cNvSpPr>
          <p:nvPr/>
        </p:nvSpPr>
        <p:spPr bwMode="auto">
          <a:xfrm>
            <a:off x="2971800" y="4191000"/>
            <a:ext cx="3124200" cy="669925"/>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 name="TextBox 15"/>
          <p:cNvSpPr txBox="1">
            <a:spLocks noChangeArrowheads="1"/>
          </p:cNvSpPr>
          <p:nvPr/>
        </p:nvSpPr>
        <p:spPr bwMode="auto">
          <a:xfrm>
            <a:off x="277813" y="4267200"/>
            <a:ext cx="2389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Pyelonephritis </a:t>
            </a:r>
          </a:p>
        </p:txBody>
      </p:sp>
      <p:sp>
        <p:nvSpPr>
          <p:cNvPr id="38" name="TextBox 37"/>
          <p:cNvSpPr txBox="1">
            <a:spLocks noChangeArrowheads="1"/>
          </p:cNvSpPr>
          <p:nvPr/>
        </p:nvSpPr>
        <p:spPr bwMode="auto">
          <a:xfrm>
            <a:off x="3711575" y="4267200"/>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Abscess  </a:t>
            </a:r>
          </a:p>
        </p:txBody>
      </p:sp>
      <p:sp>
        <p:nvSpPr>
          <p:cNvPr id="39" name="TextBox 38"/>
          <p:cNvSpPr txBox="1">
            <a:spLocks noChangeArrowheads="1"/>
          </p:cNvSpPr>
          <p:nvPr/>
        </p:nvSpPr>
        <p:spPr bwMode="auto">
          <a:xfrm>
            <a:off x="6281738" y="4306888"/>
            <a:ext cx="2633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Xanthogranulomatous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Pyelonephritis  </a:t>
            </a:r>
          </a:p>
        </p:txBody>
      </p:sp>
      <p:pic>
        <p:nvPicPr>
          <p:cNvPr id="49165" name="Picture 2" descr="1"/>
          <p:cNvPicPr>
            <a:picLocks noChangeAspect="1" noChangeArrowheads="1"/>
          </p:cNvPicPr>
          <p:nvPr/>
        </p:nvPicPr>
        <p:blipFill>
          <a:blip r:embed="rId4">
            <a:lum contrast="12000"/>
            <a:extLst>
              <a:ext uri="{28A0092B-C50C-407E-A947-70E740481C1C}">
                <a14:useLocalDpi xmlns:a14="http://schemas.microsoft.com/office/drawing/2010/main" val="0"/>
              </a:ext>
            </a:extLst>
          </a:blip>
          <a:srcRect l="7813" t="15625" r="9375" b="23438"/>
          <a:stretch>
            <a:fillRect/>
          </a:stretch>
        </p:blipFill>
        <p:spPr bwMode="auto">
          <a:xfrm>
            <a:off x="2971800" y="1981200"/>
            <a:ext cx="30051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2" descr="S:\_PM.Private\Radiology Research-Lee\Book Chapters\Ed Lee - Pediatric Radiology Texbook\Pediatric Abdominal Imaging\Kidney - Jonathan Dillman\FINAL SUBMISSION FOLDER 2-23-2015\Fig 15a-o.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1905000"/>
            <a:ext cx="3021012"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67" name="Object 1"/>
          <p:cNvGraphicFramePr>
            <a:graphicFrameLocks noChangeAspect="1"/>
          </p:cNvGraphicFramePr>
          <p:nvPr/>
        </p:nvGraphicFramePr>
        <p:xfrm>
          <a:off x="76200" y="2030413"/>
          <a:ext cx="2851150" cy="2008187"/>
        </p:xfrm>
        <a:graphic>
          <a:graphicData uri="http://schemas.openxmlformats.org/presentationml/2006/ole">
            <mc:AlternateContent xmlns:mc="http://schemas.openxmlformats.org/markup-compatibility/2006">
              <mc:Choice xmlns:v="urn:schemas-microsoft-com:vml" Requires="v">
                <p:oleObj spid="_x0000_s264257" name="Bitmap Image" r:id="rId6" imgW="3900952" imgH="3900952" progId="PBrush">
                  <p:embed/>
                </p:oleObj>
              </mc:Choice>
              <mc:Fallback>
                <p:oleObj name="Bitmap Image" r:id="rId6" imgW="3900952" imgH="3900952" progId="PBrush">
                  <p:embed/>
                  <p:pic>
                    <p:nvPicPr>
                      <p:cNvPr id="49167" name="Object 1"/>
                      <p:cNvPicPr>
                        <a:picLocks noChangeAspect="1" noChangeArrowheads="1"/>
                      </p:cNvPicPr>
                      <p:nvPr/>
                    </p:nvPicPr>
                    <p:blipFill>
                      <a:blip r:embed="rId7">
                        <a:extLst>
                          <a:ext uri="{28A0092B-C50C-407E-A947-70E740481C1C}">
                            <a14:useLocalDpi xmlns:a14="http://schemas.microsoft.com/office/drawing/2010/main" val="0"/>
                          </a:ext>
                        </a:extLst>
                      </a:blip>
                      <a:srcRect l="5087" t="22670" r="8954" b="16768"/>
                      <a:stretch>
                        <a:fillRect/>
                      </a:stretch>
                    </p:blipFill>
                    <p:spPr bwMode="auto">
                      <a:xfrm>
                        <a:off x="76200" y="2030413"/>
                        <a:ext cx="285115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76454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9">
                                            <p:txEl>
                                              <p:pRg st="1" end="1"/>
                                            </p:txEl>
                                          </p:spTgt>
                                        </p:tgtEl>
                                        <p:attrNameLst>
                                          <p:attrName>style.visibility</p:attrName>
                                        </p:attrNameLst>
                                      </p:cBhvr>
                                      <p:to>
                                        <p:strVal val="visible"/>
                                      </p:to>
                                    </p:set>
                                    <p:animEffect transition="in" filter="fade">
                                      <p:cBhvr>
                                        <p:cTn id="20"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Testicular Torsion</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2192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Occurs when testis torts on the spermatic cord resulting in the cutting off of blood supply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Underling etiology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Bell-clapper deformity </a:t>
            </a:r>
          </a:p>
          <a:p>
            <a:pPr marL="457200" lvl="1" indent="0" eaLnBrk="1" hangingPunct="1">
              <a:lnSpc>
                <a:spcPct val="80000"/>
              </a:lnSpc>
              <a:buClr>
                <a:srgbClr val="FF0000"/>
              </a:buClr>
              <a:buNone/>
              <a:defRPr/>
            </a:pPr>
            <a:r>
              <a:rPr lang="en-US" altLang="en-US" sz="20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New onset of pain </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Scrotal </a:t>
            </a:r>
            <a:r>
              <a:rPr lang="en-US" altLang="en-US" sz="2000" b="1" dirty="0" smtClean="0">
                <a:solidFill>
                  <a:schemeClr val="bg1"/>
                </a:solidFill>
                <a:effectLst>
                  <a:outerShdw blurRad="38100" dist="38100" dir="2700000" algn="tl">
                    <a:srgbClr val="000000"/>
                  </a:outerShdw>
                </a:effectLst>
              </a:rPr>
              <a:t>swelling</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Treatment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Salvageable </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a:t>
            </a:r>
            <a:r>
              <a:rPr lang="en-US" altLang="en-US" sz="2000" b="1" dirty="0" err="1" smtClean="0">
                <a:solidFill>
                  <a:schemeClr val="bg1"/>
                </a:solidFill>
                <a:effectLst>
                  <a:outerShdw blurRad="38100" dist="38100" dir="2700000" algn="tl">
                    <a:srgbClr val="000000"/>
                  </a:outerShdw>
                </a:effectLst>
                <a:sym typeface="Wingdings" panose="05000000000000000000" pitchFamily="2" charset="2"/>
              </a:rPr>
              <a:t>Detorsion</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&amp; </a:t>
            </a:r>
            <a:r>
              <a:rPr lang="en-US" altLang="en-US" sz="2000" b="1" dirty="0" err="1" smtClean="0">
                <a:solidFill>
                  <a:schemeClr val="bg1"/>
                </a:solidFill>
                <a:effectLst>
                  <a:outerShdw blurRad="38100" dist="38100" dir="2700000" algn="tl">
                    <a:srgbClr val="000000"/>
                  </a:outerShdw>
                </a:effectLst>
                <a:sym typeface="Wingdings" panose="05000000000000000000" pitchFamily="2" charset="2"/>
              </a:rPr>
              <a:t>orchiopexy</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a:t>
            </a:r>
          </a:p>
          <a:p>
            <a:pPr lvl="1"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sym typeface="Wingdings" panose="05000000000000000000" pitchFamily="2" charset="2"/>
              </a:rPr>
              <a:t>Necrosed</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 Orchiectomy </a:t>
            </a:r>
            <a:r>
              <a:rPr lang="en-US" altLang="en-US" sz="2000" b="1" dirty="0" smtClean="0">
                <a:solidFill>
                  <a:schemeClr val="bg1"/>
                </a:solidFill>
                <a:effectLst>
                  <a:outerShdw blurRad="38100" dist="38100" dir="2700000" algn="tl">
                    <a:srgbClr val="000000"/>
                  </a:outerShdw>
                </a:effectLst>
              </a:rPr>
              <a:t>  </a:t>
            </a:r>
          </a:p>
          <a:p>
            <a:pPr marL="457200" lvl="1" indent="0" eaLnBrk="1" hangingPunct="1">
              <a:lnSpc>
                <a:spcPct val="80000"/>
              </a:lnSpc>
              <a:buClr>
                <a:srgbClr val="FF0000"/>
              </a:buClr>
              <a:buNone/>
              <a:defRPr/>
            </a:pPr>
            <a:endParaRPr lang="en-US" altLang="en-US" sz="1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51908" name="Picture 4" descr="Testicular Torsion | Children's Hospital of Philadelphia"/>
          <p:cNvPicPr>
            <a:picLocks noChangeAspect="1" noChangeArrowheads="1"/>
          </p:cNvPicPr>
          <p:nvPr/>
        </p:nvPicPr>
        <p:blipFill rotWithShape="1">
          <a:blip r:embed="rId3">
            <a:extLst>
              <a:ext uri="{28A0092B-C50C-407E-A947-70E740481C1C}">
                <a14:useLocalDpi xmlns:a14="http://schemas.microsoft.com/office/drawing/2010/main" val="0"/>
              </a:ext>
            </a:extLst>
          </a:blip>
          <a:srcRect l="17551" t="12915" r="16214" b="8535"/>
          <a:stretch/>
        </p:blipFill>
        <p:spPr bwMode="auto">
          <a:xfrm>
            <a:off x="5512777" y="228600"/>
            <a:ext cx="337624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3810000"/>
            <a:ext cx="3882794" cy="261610"/>
          </a:xfrm>
          <a:prstGeom prst="rect">
            <a:avLst/>
          </a:prstGeom>
          <a:noFill/>
        </p:spPr>
        <p:txBody>
          <a:bodyPr wrap="none" rtlCol="0">
            <a:spAutoFit/>
          </a:bodyPr>
          <a:lstStyle/>
          <a:p>
            <a:r>
              <a:rPr lang="en-US" sz="1100" dirty="0">
                <a:solidFill>
                  <a:schemeClr val="bg2">
                    <a:lumMod val="60000"/>
                    <a:lumOff val="40000"/>
                  </a:schemeClr>
                </a:solidFill>
              </a:rPr>
              <a:t>https://www.chop.edu/conditions-diseases/testicular-torsion</a:t>
            </a:r>
          </a:p>
        </p:txBody>
      </p:sp>
      <p:pic>
        <p:nvPicPr>
          <p:cNvPr id="251910" name="Picture 6" descr="Systematic Review of Testicular Torsion in the Emergency Department —  University Hospitals Emergency Medicine Reside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205903"/>
            <a:ext cx="3520614" cy="2289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6547" y="6553200"/>
            <a:ext cx="3807453" cy="230832"/>
          </a:xfrm>
          <a:prstGeom prst="rect">
            <a:avLst/>
          </a:prstGeom>
          <a:noFill/>
        </p:spPr>
        <p:txBody>
          <a:bodyPr wrap="none" rtlCol="0">
            <a:spAutoFit/>
          </a:bodyPr>
          <a:lstStyle/>
          <a:p>
            <a:r>
              <a:rPr lang="en-US" sz="900" dirty="0">
                <a:solidFill>
                  <a:schemeClr val="bg2">
                    <a:lumMod val="60000"/>
                    <a:lumOff val="40000"/>
                  </a:schemeClr>
                </a:solidFill>
              </a:rPr>
              <a:t>https://www.thelandofem.com/blog/2021/11/21/quality-testicular-torsion</a:t>
            </a:r>
          </a:p>
        </p:txBody>
      </p:sp>
    </p:spTree>
    <p:extLst>
      <p:ext uri="{BB962C8B-B14F-4D97-AF65-F5344CB8AC3E}">
        <p14:creationId xmlns:p14="http://schemas.microsoft.com/office/powerpoint/2010/main" val="751923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0" y="1600200"/>
            <a:ext cx="9144000" cy="5181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a:t>
            </a:r>
          </a:p>
        </p:txBody>
      </p:sp>
      <p:sp>
        <p:nvSpPr>
          <p:cNvPr id="10243" name="Rectangle 13"/>
          <p:cNvSpPr>
            <a:spLocks noChangeArrowheads="1"/>
          </p:cNvSpPr>
          <p:nvPr/>
        </p:nvSpPr>
        <p:spPr bwMode="auto">
          <a:xfrm>
            <a:off x="0" y="0"/>
            <a:ext cx="9144000" cy="1371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0244" name="Text Box 14"/>
          <p:cNvSpPr txBox="1">
            <a:spLocks noChangeArrowheads="1"/>
          </p:cNvSpPr>
          <p:nvPr/>
        </p:nvSpPr>
        <p:spPr bwMode="auto">
          <a:xfrm>
            <a:off x="76200" y="228600"/>
            <a:ext cx="8991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DDX: Neonatal Bowel Obstruction</a:t>
            </a:r>
          </a:p>
        </p:txBody>
      </p:sp>
      <p:sp>
        <p:nvSpPr>
          <p:cNvPr id="10245" name="Rectangle 1"/>
          <p:cNvSpPr>
            <a:spLocks noChangeArrowheads="1"/>
          </p:cNvSpPr>
          <p:nvPr/>
        </p:nvSpPr>
        <p:spPr bwMode="auto">
          <a:xfrm>
            <a:off x="228600" y="1981200"/>
            <a:ext cx="8763000" cy="4038600"/>
          </a:xfrm>
          <a:prstGeom prst="rect">
            <a:avLst/>
          </a:prstGeom>
          <a:blipFill dpi="0" rotWithShape="1">
            <a:blip r:embed="rId2"/>
            <a:srcRect/>
            <a:tile tx="0" ty="0" sx="100000" sy="100000" flip="none" algn="tl"/>
          </a:blipFill>
          <a:ln w="63500" cmpd="tri"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pic>
        <p:nvPicPr>
          <p:cNvPr id="10246" name="Picture 4" descr="MalrotationPlain"/>
          <p:cNvPicPr>
            <a:picLocks noChangeAspect="1" noChangeArrowheads="1"/>
          </p:cNvPicPr>
          <p:nvPr/>
        </p:nvPicPr>
        <p:blipFill>
          <a:blip r:embed="rId3">
            <a:extLst>
              <a:ext uri="{28A0092B-C50C-407E-A947-70E740481C1C}">
                <a14:useLocalDpi xmlns:a14="http://schemas.microsoft.com/office/drawing/2010/main" val="0"/>
              </a:ext>
            </a:extLst>
          </a:blip>
          <a:srcRect l="4895" t="9091" r="3130" b="12122"/>
          <a:stretch>
            <a:fillRect/>
          </a:stretch>
        </p:blipFill>
        <p:spPr bwMode="auto">
          <a:xfrm>
            <a:off x="304800" y="2789238"/>
            <a:ext cx="19351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p:cNvPicPr>
            <a:picLocks noChangeAspect="1" noChangeArrowheads="1"/>
          </p:cNvPicPr>
          <p:nvPr/>
        </p:nvPicPr>
        <p:blipFill>
          <a:blip r:embed="rId4">
            <a:extLst>
              <a:ext uri="{28A0092B-C50C-407E-A947-70E740481C1C}">
                <a14:useLocalDpi xmlns:a14="http://schemas.microsoft.com/office/drawing/2010/main" val="0"/>
              </a:ext>
            </a:extLst>
          </a:blip>
          <a:srcRect l="20297" t="14063" r="22849" b="17159"/>
          <a:stretch>
            <a:fillRect/>
          </a:stretch>
        </p:blipFill>
        <p:spPr bwMode="auto">
          <a:xfrm>
            <a:off x="4495800" y="3733800"/>
            <a:ext cx="1930400" cy="215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8" name="TextBox 18"/>
          <p:cNvSpPr txBox="1">
            <a:spLocks noChangeArrowheads="1"/>
          </p:cNvSpPr>
          <p:nvPr/>
        </p:nvSpPr>
        <p:spPr bwMode="auto">
          <a:xfrm>
            <a:off x="4495800" y="3119438"/>
            <a:ext cx="3994150" cy="461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Lower Bowel Obstruction </a:t>
            </a:r>
          </a:p>
        </p:txBody>
      </p:sp>
      <p:sp>
        <p:nvSpPr>
          <p:cNvPr id="10249" name="Text Box 6"/>
          <p:cNvSpPr txBox="1">
            <a:spLocks noChangeArrowheads="1"/>
          </p:cNvSpPr>
          <p:nvPr/>
        </p:nvSpPr>
        <p:spPr bwMode="auto">
          <a:xfrm>
            <a:off x="304800" y="2209800"/>
            <a:ext cx="394970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Upper Bowel Obstruction</a:t>
            </a:r>
            <a:r>
              <a:rPr kumimoji="0" lang="en-US" altLang="en-US" sz="1400" b="0" i="0" u="none" strike="noStrike" kern="1200" cap="none" spc="0" normalizeH="0" baseline="0" noProof="0" smtClean="0">
                <a:ln>
                  <a:noFill/>
                </a:ln>
                <a:solidFill>
                  <a:srgbClr val="00FF00"/>
                </a:solidFill>
                <a:effectLst/>
                <a:uLnTx/>
                <a:uFillTx/>
                <a:latin typeface="Arial" panose="020B0604020202020204" pitchFamily="34" charset="0"/>
                <a:ea typeface="+mn-ea"/>
                <a:cs typeface="Arial" panose="020B0604020202020204" pitchFamily="34" charset="0"/>
              </a:rPr>
              <a:t> </a:t>
            </a:r>
          </a:p>
        </p:txBody>
      </p:sp>
      <p:pic>
        <p:nvPicPr>
          <p:cNvPr id="10250" name="Picture 4" descr="bs02064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813" y="1143000"/>
            <a:ext cx="14478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5"/>
          <p:cNvSpPr txBox="1">
            <a:spLocks noChangeArrowheads="1"/>
          </p:cNvSpPr>
          <p:nvPr/>
        </p:nvSpPr>
        <p:spPr bwMode="auto">
          <a:xfrm>
            <a:off x="6429375" y="3898900"/>
            <a:ext cx="224948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Small bowel</a:t>
            </a:r>
          </a:p>
          <a:p>
            <a:pPr marL="457200" marR="0" lvl="1" indent="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ü"/>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Ileal Atresia</a:t>
            </a:r>
          </a:p>
          <a:p>
            <a:pPr marL="457200" marR="0" lvl="1" indent="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ü"/>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Meconium Ileus</a:t>
            </a:r>
          </a:p>
          <a:p>
            <a:pPr marL="0" marR="0" lvl="0" indent="0" algn="l"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Colon</a:t>
            </a:r>
          </a:p>
          <a:p>
            <a:pPr marL="457200" marR="0" lvl="1" indent="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ü"/>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Small Left Colon </a:t>
            </a:r>
          </a:p>
          <a:p>
            <a:pPr marL="457200" marR="0" lvl="1"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Syndrome</a:t>
            </a:r>
          </a:p>
          <a:p>
            <a:pPr marL="457200" marR="0" lvl="1" indent="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ü"/>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Hirschsprung’s </a:t>
            </a:r>
          </a:p>
          <a:p>
            <a:pPr marL="457200" marR="0" lvl="1"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Disease  </a:t>
            </a:r>
          </a:p>
        </p:txBody>
      </p:sp>
      <p:sp>
        <p:nvSpPr>
          <p:cNvPr id="10252" name="Text Box 14"/>
          <p:cNvSpPr txBox="1">
            <a:spLocks noChangeArrowheads="1"/>
          </p:cNvSpPr>
          <p:nvPr/>
        </p:nvSpPr>
        <p:spPr bwMode="auto">
          <a:xfrm>
            <a:off x="2209800" y="3124200"/>
            <a:ext cx="21367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
                <a:srgbClr val="FF0000"/>
              </a:buClr>
              <a:buSzTx/>
              <a:buFontTx/>
              <a:buChar char="•"/>
              <a:tabLst/>
              <a:defRPr/>
            </a:pPr>
            <a:r>
              <a:rPr kumimoji="0" lang="en-US" altLang="en-US"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Duodenal atresia</a:t>
            </a:r>
          </a:p>
          <a:p>
            <a:pPr marL="0" marR="0" lvl="0" indent="0" algn="l" defTabSz="914400" rtl="0" eaLnBrk="1" fontAlgn="base" latinLnBrk="0" hangingPunct="1">
              <a:lnSpc>
                <a:spcPct val="100000"/>
              </a:lnSpc>
              <a:spcBef>
                <a:spcPct val="0"/>
              </a:spcBef>
              <a:spcAft>
                <a:spcPct val="0"/>
              </a:spcAft>
              <a:buClr>
                <a:srgbClr val="FF0000"/>
              </a:buClr>
              <a:buSzTx/>
              <a:buFontTx/>
              <a:buChar char="•"/>
              <a:tabLst/>
              <a:defRPr/>
            </a:pPr>
            <a:r>
              <a:rPr kumimoji="0" lang="en-US" altLang="en-US"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Duodenal web</a:t>
            </a:r>
          </a:p>
          <a:p>
            <a:pPr marL="0" marR="0" lvl="0" indent="0" algn="l" defTabSz="914400" rtl="0" eaLnBrk="1" fontAlgn="base" latinLnBrk="0" hangingPunct="1">
              <a:lnSpc>
                <a:spcPct val="100000"/>
              </a:lnSpc>
              <a:spcBef>
                <a:spcPct val="0"/>
              </a:spcBef>
              <a:spcAft>
                <a:spcPct val="0"/>
              </a:spcAft>
              <a:buClr>
                <a:srgbClr val="FF0000"/>
              </a:buClr>
              <a:buSzTx/>
              <a:buFontTx/>
              <a:buChar char="•"/>
              <a:tabLst/>
              <a:defRPr/>
            </a:pPr>
            <a:r>
              <a:rPr kumimoji="0" lang="en-US" altLang="en-US"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Duodenal stenosis</a:t>
            </a:r>
          </a:p>
          <a:p>
            <a:pPr marL="0" marR="0" lvl="0" indent="0" algn="l" defTabSz="914400" rtl="0" eaLnBrk="1" fontAlgn="base" latinLnBrk="0" hangingPunct="1">
              <a:lnSpc>
                <a:spcPct val="100000"/>
              </a:lnSpc>
              <a:spcBef>
                <a:spcPct val="0"/>
              </a:spcBef>
              <a:spcAft>
                <a:spcPct val="0"/>
              </a:spcAft>
              <a:buClr>
                <a:srgbClr val="FF0000"/>
              </a:buClr>
              <a:buSzTx/>
              <a:buFontTx/>
              <a:buChar char="•"/>
              <a:tabLst/>
              <a:defRPr/>
            </a:pPr>
            <a:r>
              <a:rPr kumimoji="0" lang="en-US" altLang="en-US"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Annual pancreas</a:t>
            </a:r>
          </a:p>
          <a:p>
            <a:pPr marL="0" marR="0" lvl="0" indent="0" algn="l" defTabSz="914400" rtl="0" eaLnBrk="1" fontAlgn="base" latinLnBrk="0" hangingPunct="1">
              <a:lnSpc>
                <a:spcPct val="100000"/>
              </a:lnSpc>
              <a:spcBef>
                <a:spcPct val="0"/>
              </a:spcBef>
              <a:spcAft>
                <a:spcPct val="0"/>
              </a:spcAft>
              <a:buClr>
                <a:srgbClr val="FF0000"/>
              </a:buClr>
              <a:buSzTx/>
              <a:buFontTx/>
              <a:buChar char="•"/>
              <a:tabLst/>
              <a:defRPr/>
            </a:pPr>
            <a:r>
              <a:rPr kumimoji="0" lang="en-US" altLang="en-US"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Malrotation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endParaRPr>
          </a:p>
        </p:txBody>
      </p:sp>
      <p:sp>
        <p:nvSpPr>
          <p:cNvPr id="10253" name="TextBox 6"/>
          <p:cNvSpPr txBox="1">
            <a:spLocks noChangeArrowheads="1"/>
          </p:cNvSpPr>
          <p:nvPr/>
        </p:nvSpPr>
        <p:spPr bwMode="auto">
          <a:xfrm>
            <a:off x="838200" y="6256338"/>
            <a:ext cx="7700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Lee EY, Vinocur DN, Eisenberg RL. Neonatal Intestinal Obstruction. AJR  2012</a:t>
            </a:r>
          </a:p>
        </p:txBody>
      </p:sp>
    </p:spTree>
    <p:extLst>
      <p:ext uri="{BB962C8B-B14F-4D97-AF65-F5344CB8AC3E}">
        <p14:creationId xmlns:p14="http://schemas.microsoft.com/office/powerpoint/2010/main" val="313228029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Testicular Torsion</a:t>
            </a:r>
            <a:endParaRPr lang="en-US" altLang="en-US" sz="1800" b="1" dirty="0" smtClean="0">
              <a:solidFill>
                <a:srgbClr val="FFC000"/>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 name="Rectangle 3"/>
          <p:cNvSpPr txBox="1">
            <a:spLocks noChangeArrowheads="1"/>
          </p:cNvSpPr>
          <p:nvPr/>
        </p:nvSpPr>
        <p:spPr bwMode="auto">
          <a:xfrm>
            <a:off x="304800" y="1219200"/>
            <a:ext cx="4800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Clr>
                <a:srgbClr val="FF0000"/>
              </a:buClr>
              <a:defRPr/>
            </a:pPr>
            <a:r>
              <a:rPr lang="en-US" altLang="en-US" sz="2400" b="1" kern="0" dirty="0" smtClean="0">
                <a:solidFill>
                  <a:schemeClr val="bg1"/>
                </a:solidFill>
                <a:effectLst>
                  <a:outerShdw blurRad="38100" dist="38100" dir="2700000" algn="tl">
                    <a:srgbClr val="000000"/>
                  </a:outerShdw>
                </a:effectLst>
              </a:rPr>
              <a:t>US imaging findings</a:t>
            </a:r>
          </a:p>
          <a:p>
            <a:pPr lvl="1" eaLnBrk="1" hangingPunct="1">
              <a:lnSpc>
                <a:spcPct val="80000"/>
              </a:lnSpc>
              <a:buClr>
                <a:srgbClr val="FF0000"/>
              </a:buClr>
              <a:defRPr/>
            </a:pPr>
            <a:endParaRPr lang="en-US" altLang="en-US" sz="2000" b="1" kern="0"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kern="0" dirty="0" smtClean="0">
                <a:solidFill>
                  <a:schemeClr val="bg1"/>
                </a:solidFill>
                <a:effectLst>
                  <a:outerShdw blurRad="38100" dist="38100" dir="2700000" algn="tl">
                    <a:srgbClr val="000000"/>
                  </a:outerShdw>
                </a:effectLst>
              </a:rPr>
              <a:t>Altered testicular blood flow</a:t>
            </a:r>
          </a:p>
          <a:p>
            <a:pPr lvl="2" eaLnBrk="1" hangingPunct="1">
              <a:lnSpc>
                <a:spcPct val="80000"/>
              </a:lnSpc>
              <a:buClr>
                <a:srgbClr val="FF0000"/>
              </a:buClr>
              <a:defRPr/>
            </a:pPr>
            <a:r>
              <a:rPr lang="en-US" altLang="en-US" sz="1600" b="1" kern="0" dirty="0" smtClean="0">
                <a:solidFill>
                  <a:schemeClr val="bg1"/>
                </a:solidFill>
                <a:effectLst>
                  <a:outerShdw blurRad="38100" dist="38100" dir="2700000" algn="tl">
                    <a:srgbClr val="000000"/>
                  </a:outerShdw>
                </a:effectLst>
              </a:rPr>
              <a:t>Complete torsion </a:t>
            </a:r>
          </a:p>
          <a:p>
            <a:pPr lvl="2" eaLnBrk="1" hangingPunct="1">
              <a:lnSpc>
                <a:spcPct val="80000"/>
              </a:lnSpc>
              <a:buClr>
                <a:srgbClr val="FF0000"/>
              </a:buClr>
              <a:defRPr/>
            </a:pPr>
            <a:r>
              <a:rPr lang="en-US" altLang="en-US" sz="1600" b="1" kern="0" dirty="0" smtClean="0">
                <a:solidFill>
                  <a:schemeClr val="bg1"/>
                </a:solidFill>
                <a:effectLst>
                  <a:outerShdw blurRad="38100" dist="38100" dir="2700000" algn="tl">
                    <a:srgbClr val="000000"/>
                  </a:outerShdw>
                </a:effectLst>
              </a:rPr>
              <a:t>Incomplete torsion </a:t>
            </a:r>
          </a:p>
          <a:p>
            <a:pPr lvl="1" eaLnBrk="1" hangingPunct="1">
              <a:lnSpc>
                <a:spcPct val="80000"/>
              </a:lnSpc>
              <a:buClr>
                <a:srgbClr val="FF0000"/>
              </a:buClr>
              <a:defRPr/>
            </a:pPr>
            <a:endParaRPr lang="en-US" altLang="en-US" sz="2000" b="1" kern="0"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kern="0" dirty="0" smtClean="0">
                <a:solidFill>
                  <a:schemeClr val="bg1"/>
                </a:solidFill>
                <a:effectLst>
                  <a:outerShdw blurRad="38100" dist="38100" dir="2700000" algn="tl">
                    <a:srgbClr val="000000"/>
                  </a:outerShdw>
                </a:effectLst>
              </a:rPr>
              <a:t>Altered testicular echotexture</a:t>
            </a:r>
          </a:p>
          <a:p>
            <a:pPr lvl="2" eaLnBrk="1" hangingPunct="1">
              <a:lnSpc>
                <a:spcPct val="80000"/>
              </a:lnSpc>
              <a:buClr>
                <a:srgbClr val="FF0000"/>
              </a:buClr>
              <a:defRPr/>
            </a:pPr>
            <a:r>
              <a:rPr lang="en-US" altLang="en-US" sz="1600" b="1" kern="0" dirty="0" smtClean="0">
                <a:solidFill>
                  <a:schemeClr val="bg1"/>
                </a:solidFill>
                <a:effectLst>
                  <a:outerShdw blurRad="38100" dist="38100" dir="2700000" algn="tl">
                    <a:srgbClr val="000000"/>
                  </a:outerShdw>
                </a:effectLst>
              </a:rPr>
              <a:t>Homogeneous</a:t>
            </a:r>
          </a:p>
          <a:p>
            <a:pPr lvl="2" eaLnBrk="1" hangingPunct="1">
              <a:lnSpc>
                <a:spcPct val="80000"/>
              </a:lnSpc>
              <a:buClr>
                <a:srgbClr val="FF0000"/>
              </a:buClr>
              <a:defRPr/>
            </a:pPr>
            <a:r>
              <a:rPr lang="en-US" altLang="en-US" sz="1600" b="1" kern="0" dirty="0" smtClean="0">
                <a:solidFill>
                  <a:schemeClr val="bg1"/>
                </a:solidFill>
                <a:effectLst>
                  <a:outerShdw blurRad="38100" dist="38100" dir="2700000" algn="tl">
                    <a:srgbClr val="000000"/>
                  </a:outerShdw>
                </a:effectLst>
              </a:rPr>
              <a:t>Heterogeneous</a:t>
            </a:r>
          </a:p>
          <a:p>
            <a:pPr lvl="3" eaLnBrk="1" hangingPunct="1">
              <a:lnSpc>
                <a:spcPct val="80000"/>
              </a:lnSpc>
              <a:buClr>
                <a:srgbClr val="FF0000"/>
              </a:buClr>
              <a:defRPr/>
            </a:pPr>
            <a:r>
              <a:rPr lang="en-US" altLang="en-US" sz="1200" b="1" kern="0" dirty="0" smtClean="0">
                <a:solidFill>
                  <a:schemeClr val="bg1"/>
                </a:solidFill>
                <a:effectLst>
                  <a:outerShdw blurRad="38100" dist="38100" dir="2700000" algn="tl">
                    <a:srgbClr val="000000"/>
                  </a:outerShdw>
                </a:effectLst>
              </a:rPr>
              <a:t>Necrosis </a:t>
            </a:r>
          </a:p>
          <a:p>
            <a:pPr marL="914400" lvl="2" indent="0" eaLnBrk="1" hangingPunct="1">
              <a:lnSpc>
                <a:spcPct val="80000"/>
              </a:lnSpc>
              <a:buClr>
                <a:srgbClr val="FF0000"/>
              </a:buClr>
              <a:buNone/>
              <a:defRPr/>
            </a:pPr>
            <a:endParaRPr lang="en-US" altLang="en-US" sz="1600" b="1" kern="0"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kern="0" dirty="0" smtClean="0">
                <a:solidFill>
                  <a:schemeClr val="bg1"/>
                </a:solidFill>
                <a:effectLst>
                  <a:outerShdw blurRad="38100" dist="38100" dir="2700000" algn="tl">
                    <a:srgbClr val="000000"/>
                  </a:outerShdw>
                </a:effectLst>
              </a:rPr>
              <a:t>Twisting of spermatic cord</a:t>
            </a:r>
          </a:p>
          <a:p>
            <a:pPr lvl="2" eaLnBrk="1" hangingPunct="1">
              <a:lnSpc>
                <a:spcPct val="80000"/>
              </a:lnSpc>
              <a:buClr>
                <a:srgbClr val="FF0000"/>
              </a:buClr>
              <a:defRPr/>
            </a:pPr>
            <a:r>
              <a:rPr lang="en-US" altLang="en-US" sz="1600" b="1" kern="0" dirty="0" smtClean="0">
                <a:solidFill>
                  <a:schemeClr val="bg1"/>
                </a:solidFill>
                <a:effectLst>
                  <a:outerShdw blurRad="38100" dist="38100" dir="2700000" algn="tl">
                    <a:srgbClr val="000000"/>
                  </a:outerShdw>
                </a:effectLst>
              </a:rPr>
              <a:t>Torsion knots </a:t>
            </a:r>
          </a:p>
          <a:p>
            <a:pPr lvl="1" eaLnBrk="1" hangingPunct="1">
              <a:lnSpc>
                <a:spcPct val="80000"/>
              </a:lnSpc>
              <a:buClr>
                <a:srgbClr val="FF0000"/>
              </a:buClr>
              <a:defRPr/>
            </a:pPr>
            <a:endParaRPr lang="en-US" altLang="en-US" sz="2000" b="1" kern="0"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kern="0" dirty="0" smtClean="0">
                <a:solidFill>
                  <a:schemeClr val="bg1"/>
                </a:solidFill>
                <a:effectLst>
                  <a:outerShdw blurRad="38100" dist="38100" dir="2700000" algn="tl">
                    <a:srgbClr val="000000"/>
                  </a:outerShdw>
                </a:effectLst>
              </a:rPr>
              <a:t>Reactive hydrocele</a:t>
            </a:r>
          </a:p>
          <a:p>
            <a:pPr lvl="1" eaLnBrk="1" hangingPunct="1">
              <a:lnSpc>
                <a:spcPct val="80000"/>
              </a:lnSpc>
              <a:buClr>
                <a:srgbClr val="FF0000"/>
              </a:buClr>
              <a:defRPr/>
            </a:pPr>
            <a:endParaRPr lang="en-US" altLang="en-US" sz="2000" b="1" kern="0"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kern="0" dirty="0" smtClean="0">
                <a:solidFill>
                  <a:schemeClr val="bg1"/>
                </a:solidFill>
                <a:effectLst>
                  <a:outerShdw blurRad="38100" dist="38100" dir="2700000" algn="tl">
                    <a:srgbClr val="000000"/>
                  </a:outerShdw>
                </a:effectLst>
              </a:rPr>
              <a:t>Scrotal wall thickening </a:t>
            </a:r>
          </a:p>
          <a:p>
            <a:pPr lvl="1" eaLnBrk="1" hangingPunct="1">
              <a:lnSpc>
                <a:spcPct val="80000"/>
              </a:lnSpc>
              <a:buClr>
                <a:srgbClr val="FF0000"/>
              </a:buClr>
              <a:defRPr/>
            </a:pPr>
            <a:endParaRPr lang="en-US" altLang="en-US" sz="2000" b="1" kern="0"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endParaRPr lang="en-US" altLang="en-US" sz="600" b="1" kern="0"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400" b="1" kern="0"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1400" b="1" kern="0" dirty="0" smtClean="0">
              <a:solidFill>
                <a:schemeClr val="bg1"/>
              </a:solidFill>
              <a:effectLst>
                <a:outerShdw blurRad="38100" dist="38100" dir="2700000" algn="tl">
                  <a:srgbClr val="000000"/>
                </a:outerShdw>
              </a:effectLst>
            </a:endParaRP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13"/>
          <a:stretch/>
        </p:blipFill>
        <p:spPr bwMode="auto">
          <a:xfrm>
            <a:off x="5413972" y="228600"/>
            <a:ext cx="3578943"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465" r="7462" b="5750"/>
          <a:stretch/>
        </p:blipFill>
        <p:spPr bwMode="auto">
          <a:xfrm>
            <a:off x="5335314" y="2057400"/>
            <a:ext cx="3657601"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55" t="13788" r="16364" b="17848"/>
          <a:stretch/>
        </p:blipFill>
        <p:spPr bwMode="auto">
          <a:xfrm>
            <a:off x="5534036" y="4572000"/>
            <a:ext cx="3482087" cy="218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0893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Testicular Torsion: DDX</a:t>
            </a:r>
            <a:endParaRPr lang="en-US" altLang="en-US" sz="1800" b="1" dirty="0" smtClean="0">
              <a:solidFill>
                <a:srgbClr val="FFC000"/>
              </a:solidFill>
              <a:effectLst>
                <a:outerShdw blurRad="38100" dist="38100" dir="2700000" algn="tl">
                  <a:srgbClr val="000000"/>
                </a:outerShdw>
              </a:effectLst>
            </a:endParaRPr>
          </a:p>
        </p:txBody>
      </p:sp>
      <p:sp>
        <p:nvSpPr>
          <p:cNvPr id="4" name="Rectangle 3"/>
          <p:cNvSpPr/>
          <p:nvPr/>
        </p:nvSpPr>
        <p:spPr bwMode="auto">
          <a:xfrm>
            <a:off x="228600" y="1143000"/>
            <a:ext cx="8763000" cy="5486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999" r="12000" b="20000"/>
          <a:stretch/>
        </p:blipFill>
        <p:spPr bwMode="auto">
          <a:xfrm>
            <a:off x="609600" y="1219200"/>
            <a:ext cx="3812988"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412" t="19050" r="23302" b="29720"/>
          <a:stretch/>
        </p:blipFill>
        <p:spPr bwMode="auto">
          <a:xfrm>
            <a:off x="5137464" y="1447800"/>
            <a:ext cx="33147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00" t="13793" r="14728" b="20689"/>
          <a:stretch/>
        </p:blipFill>
        <p:spPr bwMode="auto">
          <a:xfrm>
            <a:off x="799529" y="4114800"/>
            <a:ext cx="3433129" cy="210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68" t="18421" r="13158" b="13158"/>
          <a:stretch/>
        </p:blipFill>
        <p:spPr bwMode="auto">
          <a:xfrm>
            <a:off x="5568636" y="4114800"/>
            <a:ext cx="3041964" cy="202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3516868"/>
            <a:ext cx="2339102" cy="369332"/>
          </a:xfrm>
          <a:prstGeom prst="rect">
            <a:avLst/>
          </a:prstGeom>
          <a:noFill/>
        </p:spPr>
        <p:txBody>
          <a:bodyPr wrap="none" rtlCol="0">
            <a:spAutoFit/>
          </a:bodyPr>
          <a:lstStyle/>
          <a:p>
            <a:r>
              <a:rPr lang="en-US" b="1" dirty="0" err="1" smtClean="0">
                <a:solidFill>
                  <a:schemeClr val="bg1"/>
                </a:solidFill>
              </a:rPr>
              <a:t>Epididymo-orchitis</a:t>
            </a:r>
            <a:r>
              <a:rPr lang="en-US" dirty="0" smtClean="0"/>
              <a:t> </a:t>
            </a:r>
            <a:endParaRPr lang="en-US" dirty="0"/>
          </a:p>
        </p:txBody>
      </p:sp>
      <p:sp>
        <p:nvSpPr>
          <p:cNvPr id="23" name="TextBox 22"/>
          <p:cNvSpPr txBox="1"/>
          <p:nvPr/>
        </p:nvSpPr>
        <p:spPr>
          <a:xfrm>
            <a:off x="6324600" y="3516868"/>
            <a:ext cx="1364476" cy="369332"/>
          </a:xfrm>
          <a:prstGeom prst="rect">
            <a:avLst/>
          </a:prstGeom>
          <a:noFill/>
        </p:spPr>
        <p:txBody>
          <a:bodyPr wrap="none" rtlCol="0">
            <a:spAutoFit/>
          </a:bodyPr>
          <a:lstStyle/>
          <a:p>
            <a:r>
              <a:rPr lang="en-US" b="1" dirty="0" smtClean="0">
                <a:solidFill>
                  <a:schemeClr val="bg1"/>
                </a:solidFill>
              </a:rPr>
              <a:t>Hydrocele</a:t>
            </a:r>
            <a:r>
              <a:rPr lang="en-US" dirty="0" smtClean="0"/>
              <a:t> </a:t>
            </a:r>
            <a:endParaRPr lang="en-US" dirty="0"/>
          </a:p>
        </p:txBody>
      </p:sp>
      <p:sp>
        <p:nvSpPr>
          <p:cNvPr id="24" name="TextBox 23"/>
          <p:cNvSpPr txBox="1"/>
          <p:nvPr/>
        </p:nvSpPr>
        <p:spPr>
          <a:xfrm>
            <a:off x="1676400" y="6172200"/>
            <a:ext cx="2086853" cy="369332"/>
          </a:xfrm>
          <a:prstGeom prst="rect">
            <a:avLst/>
          </a:prstGeom>
          <a:noFill/>
        </p:spPr>
        <p:txBody>
          <a:bodyPr wrap="none" rtlCol="0">
            <a:spAutoFit/>
          </a:bodyPr>
          <a:lstStyle/>
          <a:p>
            <a:r>
              <a:rPr lang="en-US" b="1" dirty="0" smtClean="0">
                <a:solidFill>
                  <a:schemeClr val="bg1"/>
                </a:solidFill>
              </a:rPr>
              <a:t>Testicular Tumor</a:t>
            </a:r>
            <a:r>
              <a:rPr lang="en-US" dirty="0" smtClean="0"/>
              <a:t> </a:t>
            </a:r>
            <a:endParaRPr lang="en-US" dirty="0"/>
          </a:p>
        </p:txBody>
      </p:sp>
      <p:sp>
        <p:nvSpPr>
          <p:cNvPr id="25" name="TextBox 24"/>
          <p:cNvSpPr txBox="1"/>
          <p:nvPr/>
        </p:nvSpPr>
        <p:spPr>
          <a:xfrm>
            <a:off x="5715000" y="6172200"/>
            <a:ext cx="3005951" cy="369332"/>
          </a:xfrm>
          <a:prstGeom prst="rect">
            <a:avLst/>
          </a:prstGeom>
          <a:noFill/>
        </p:spPr>
        <p:txBody>
          <a:bodyPr wrap="none" rtlCol="0">
            <a:spAutoFit/>
          </a:bodyPr>
          <a:lstStyle/>
          <a:p>
            <a:r>
              <a:rPr lang="en-US" b="1" dirty="0" smtClean="0">
                <a:solidFill>
                  <a:schemeClr val="bg1"/>
                </a:solidFill>
              </a:rPr>
              <a:t>Idiopathic Scrotal Edema</a:t>
            </a:r>
            <a:r>
              <a:rPr lang="en-US" dirty="0" smtClean="0"/>
              <a:t> </a:t>
            </a:r>
            <a:endParaRPr lang="en-US" dirty="0"/>
          </a:p>
        </p:txBody>
      </p:sp>
    </p:spTree>
    <p:extLst>
      <p:ext uri="{BB962C8B-B14F-4D97-AF65-F5344CB8AC3E}">
        <p14:creationId xmlns:p14="http://schemas.microsoft.com/office/powerpoint/2010/main" val="16747927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Ovarian Torsion</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6764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Twisting of ovarian pedicle due to excessive mobility of adnexa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Decreased arterial blood flow &amp; ischemia</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Main risk factor</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Ovarian mass (&gt; 5 cm)</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Underlying neoplasm (46%)</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Management / treatment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Laparoscopic evaluation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Surgical </a:t>
            </a:r>
            <a:r>
              <a:rPr lang="en-US" altLang="en-US" sz="2000" b="1" dirty="0" err="1" smtClean="0">
                <a:solidFill>
                  <a:schemeClr val="bg1"/>
                </a:solidFill>
                <a:effectLst>
                  <a:outerShdw blurRad="38100" dist="38100" dir="2700000" algn="tl">
                    <a:srgbClr val="000000"/>
                  </a:outerShdw>
                </a:effectLst>
              </a:rPr>
              <a:t>detorsion</a:t>
            </a:r>
            <a:r>
              <a:rPr lang="en-US" altLang="en-US" sz="20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49860" name="Picture 4" descr="Ovarian Torsion - What You Need to Know"/>
          <p:cNvPicPr>
            <a:picLocks noChangeAspect="1" noChangeArrowheads="1"/>
          </p:cNvPicPr>
          <p:nvPr/>
        </p:nvPicPr>
        <p:blipFill rotWithShape="1">
          <a:blip r:embed="rId3">
            <a:extLst>
              <a:ext uri="{28A0092B-C50C-407E-A947-70E740481C1C}">
                <a14:useLocalDpi xmlns:a14="http://schemas.microsoft.com/office/drawing/2010/main" val="0"/>
              </a:ext>
            </a:extLst>
          </a:blip>
          <a:srcRect t="6323" b="24343"/>
          <a:stretch/>
        </p:blipFill>
        <p:spPr bwMode="auto">
          <a:xfrm>
            <a:off x="5570899" y="533400"/>
            <a:ext cx="3407019"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3048000"/>
            <a:ext cx="3071675" cy="261610"/>
          </a:xfrm>
          <a:prstGeom prst="rect">
            <a:avLst/>
          </a:prstGeom>
          <a:noFill/>
        </p:spPr>
        <p:txBody>
          <a:bodyPr wrap="none" rtlCol="0">
            <a:spAutoFit/>
          </a:bodyPr>
          <a:lstStyle/>
          <a:p>
            <a:r>
              <a:rPr lang="en-US" sz="1100" dirty="0">
                <a:solidFill>
                  <a:schemeClr val="bg2">
                    <a:lumMod val="75000"/>
                  </a:schemeClr>
                </a:solidFill>
              </a:rPr>
              <a:t>https://www.drugs.com/cg/ovarian-torsion.html</a:t>
            </a:r>
          </a:p>
        </p:txBody>
      </p:sp>
      <p:pic>
        <p:nvPicPr>
          <p:cNvPr id="249862" name="Picture 6" descr="Qiao's Pathology: Ovarian Torsion | Gross Photo of a Left Sa… | Flick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810000"/>
            <a:ext cx="3264362"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26799" y="6367790"/>
            <a:ext cx="3993401" cy="261610"/>
          </a:xfrm>
          <a:prstGeom prst="rect">
            <a:avLst/>
          </a:prstGeom>
          <a:noFill/>
        </p:spPr>
        <p:txBody>
          <a:bodyPr wrap="none" rtlCol="0">
            <a:spAutoFit/>
          </a:bodyPr>
          <a:lstStyle/>
          <a:p>
            <a:r>
              <a:rPr lang="en-US" sz="1100" dirty="0">
                <a:solidFill>
                  <a:schemeClr val="bg2">
                    <a:lumMod val="75000"/>
                  </a:schemeClr>
                </a:solidFill>
              </a:rPr>
              <a:t>https://</a:t>
            </a:r>
            <a:r>
              <a:rPr lang="en-US" sz="1100" dirty="0" smtClean="0">
                <a:solidFill>
                  <a:schemeClr val="bg2">
                    <a:lumMod val="75000"/>
                  </a:schemeClr>
                </a:solidFill>
              </a:rPr>
              <a:t>www.flickr.com/photos/jian-hua_qiao_md/3971747215</a:t>
            </a:r>
            <a:endParaRPr lang="en-US" sz="1100" dirty="0">
              <a:solidFill>
                <a:schemeClr val="bg2">
                  <a:lumMod val="75000"/>
                </a:schemeClr>
              </a:solidFill>
            </a:endParaRPr>
          </a:p>
        </p:txBody>
      </p:sp>
    </p:spTree>
    <p:extLst>
      <p:ext uri="{BB962C8B-B14F-4D97-AF65-F5344CB8AC3E}">
        <p14:creationId xmlns:p14="http://schemas.microsoft.com/office/powerpoint/2010/main" val="7736942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Ovarian Torsion</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Ultrasound with Doppler is the current initial imaging modality of choice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Enlarged ovary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Peripherally displaced follicles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Decreased or absent blood flow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aphicFrame>
        <p:nvGraphicFramePr>
          <p:cNvPr id="14" name="Object 4"/>
          <p:cNvGraphicFramePr>
            <a:graphicFrameLocks noChangeAspect="1"/>
          </p:cNvGraphicFramePr>
          <p:nvPr>
            <p:extLst>
              <p:ext uri="{D42A27DB-BD31-4B8C-83A1-F6EECF244321}">
                <p14:modId xmlns:p14="http://schemas.microsoft.com/office/powerpoint/2010/main" val="2655974450"/>
              </p:ext>
            </p:extLst>
          </p:nvPr>
        </p:nvGraphicFramePr>
        <p:xfrm>
          <a:off x="5486132" y="876300"/>
          <a:ext cx="3473450" cy="4800600"/>
        </p:xfrm>
        <a:graphic>
          <a:graphicData uri="http://schemas.openxmlformats.org/presentationml/2006/ole">
            <mc:AlternateContent xmlns:mc="http://schemas.openxmlformats.org/markup-compatibility/2006">
              <mc:Choice xmlns:v="urn:schemas-microsoft-com:vml" Requires="v">
                <p:oleObj spid="_x0000_s253001" name="Bitmap Image" r:id="rId4" imgW="6095238" imgH="4571429" progId="Paint.Picture">
                  <p:embed/>
                </p:oleObj>
              </mc:Choice>
              <mc:Fallback>
                <p:oleObj name="Bitmap Image" r:id="rId4" imgW="6095238" imgH="4571429" progId="Paint.Picture">
                  <p:embed/>
                  <p:pic>
                    <p:nvPicPr>
                      <p:cNvPr id="1075204" name="Object 4"/>
                      <p:cNvPicPr>
                        <a:picLocks noChangeAspect="1" noChangeArrowheads="1"/>
                      </p:cNvPicPr>
                      <p:nvPr/>
                    </p:nvPicPr>
                    <p:blipFill>
                      <a:blip r:embed="rId5">
                        <a:extLst>
                          <a:ext uri="{28A0092B-C50C-407E-A947-70E740481C1C}">
                            <a14:useLocalDpi xmlns:a14="http://schemas.microsoft.com/office/drawing/2010/main" val="0"/>
                          </a:ext>
                        </a:extLst>
                      </a:blip>
                      <a:srcRect l="29282" t="9473" r="28175" b="12064"/>
                      <a:stretch>
                        <a:fillRect/>
                      </a:stretch>
                    </p:blipFill>
                    <p:spPr bwMode="auto">
                      <a:xfrm>
                        <a:off x="5486132" y="876300"/>
                        <a:ext cx="3473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bwMode="auto">
          <a:xfrm>
            <a:off x="0" y="4191000"/>
            <a:ext cx="5257800" cy="2667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5" name="Picture 3"/>
          <p:cNvPicPr>
            <a:picLocks noChangeAspect="1" noChangeArrowheads="1"/>
          </p:cNvPicPr>
          <p:nvPr/>
        </p:nvPicPr>
        <p:blipFill>
          <a:blip r:embed="rId6">
            <a:lum bright="-6000"/>
            <a:extLst>
              <a:ext uri="{28A0092B-C50C-407E-A947-70E740481C1C}">
                <a14:useLocalDpi xmlns:a14="http://schemas.microsoft.com/office/drawing/2010/main" val="0"/>
              </a:ext>
            </a:extLst>
          </a:blip>
          <a:srcRect l="22847" t="8696" r="21213" b="17392"/>
          <a:stretch>
            <a:fillRect/>
          </a:stretch>
        </p:blipFill>
        <p:spPr bwMode="auto">
          <a:xfrm>
            <a:off x="228868" y="4419600"/>
            <a:ext cx="2361932" cy="21747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7">
            <a:lum bright="-6000"/>
            <a:extLst>
              <a:ext uri="{28A0092B-C50C-407E-A947-70E740481C1C}">
                <a14:useLocalDpi xmlns:a14="http://schemas.microsoft.com/office/drawing/2010/main" val="0"/>
              </a:ext>
            </a:extLst>
          </a:blip>
          <a:srcRect l="9616" t="8511" r="21153" b="23404"/>
          <a:stretch>
            <a:fillRect/>
          </a:stretch>
        </p:blipFill>
        <p:spPr bwMode="auto">
          <a:xfrm>
            <a:off x="2895600" y="4419600"/>
            <a:ext cx="2514600" cy="2235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1295400" y="6096000"/>
            <a:ext cx="1282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rPr>
              <a:t>Lt Ovary</a:t>
            </a:r>
            <a:r>
              <a:rPr lang="en-US" altLang="en-US" sz="2000" dirty="0"/>
              <a:t> </a:t>
            </a:r>
          </a:p>
        </p:txBody>
      </p:sp>
      <p:sp>
        <p:nvSpPr>
          <p:cNvPr id="18" name="Text Box 6"/>
          <p:cNvSpPr txBox="1">
            <a:spLocks noChangeArrowheads="1"/>
          </p:cNvSpPr>
          <p:nvPr/>
        </p:nvSpPr>
        <p:spPr bwMode="auto">
          <a:xfrm>
            <a:off x="4800600" y="6141265"/>
            <a:ext cx="1241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err="1">
                <a:solidFill>
                  <a:schemeClr val="bg1"/>
                </a:solidFill>
              </a:rPr>
              <a:t>Rt</a:t>
            </a:r>
            <a:r>
              <a:rPr lang="en-US" altLang="en-US" sz="2000" b="1" dirty="0">
                <a:solidFill>
                  <a:schemeClr val="bg1"/>
                </a:solidFill>
              </a:rPr>
              <a:t> Ovary</a:t>
            </a:r>
          </a:p>
        </p:txBody>
      </p:sp>
    </p:spTree>
    <p:extLst>
      <p:ext uri="{BB962C8B-B14F-4D97-AF65-F5344CB8AC3E}">
        <p14:creationId xmlns:p14="http://schemas.microsoft.com/office/powerpoint/2010/main" val="191765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Ovarian Torsion: DDX</a:t>
            </a:r>
            <a:endParaRPr lang="en-US" altLang="en-US" sz="1800" b="1" dirty="0" smtClean="0">
              <a:solidFill>
                <a:srgbClr val="FFC000"/>
              </a:solidFill>
              <a:effectLst>
                <a:outerShdw blurRad="38100" dist="38100" dir="2700000" algn="tl">
                  <a:srgbClr val="000000"/>
                </a:outerShdw>
              </a:effectLst>
            </a:endParaRPr>
          </a:p>
        </p:txBody>
      </p:sp>
      <p:sp>
        <p:nvSpPr>
          <p:cNvPr id="4" name="Rectangle 3"/>
          <p:cNvSpPr/>
          <p:nvPr/>
        </p:nvSpPr>
        <p:spPr bwMode="auto">
          <a:xfrm>
            <a:off x="228600" y="1143000"/>
            <a:ext cx="8763000" cy="5486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5" name="TextBox 4"/>
          <p:cNvSpPr txBox="1"/>
          <p:nvPr/>
        </p:nvSpPr>
        <p:spPr>
          <a:xfrm>
            <a:off x="1219200" y="5181600"/>
            <a:ext cx="28392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smtClean="0">
                <a:solidFill>
                  <a:srgbClr val="FFFFFF"/>
                </a:solidFill>
              </a:rPr>
              <a:t>Ovarian Inguinal Hernia</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TextBox 22"/>
          <p:cNvSpPr txBox="1"/>
          <p:nvPr/>
        </p:nvSpPr>
        <p:spPr>
          <a:xfrm>
            <a:off x="5739417" y="5221069"/>
            <a:ext cx="264258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noProof="0" dirty="0" smtClean="0">
                <a:solidFill>
                  <a:srgbClr val="FFFFFF"/>
                </a:solidFill>
              </a:rPr>
              <a:t>Granulosa Cell Tumor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noProof="0" dirty="0" smtClean="0">
                <a:solidFill>
                  <a:srgbClr val="FFFFFF"/>
                </a:solidFill>
              </a:rPr>
              <a:t>of Ovary</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18000" r="19000" b="24000"/>
          <a:stretch/>
        </p:blipFill>
        <p:spPr bwMode="auto">
          <a:xfrm>
            <a:off x="439928" y="2457034"/>
            <a:ext cx="4393196" cy="260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22" t="23914" b="6978"/>
          <a:stretch/>
        </p:blipFill>
        <p:spPr bwMode="auto">
          <a:xfrm>
            <a:off x="4586796" y="2481177"/>
            <a:ext cx="4394242" cy="255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00305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Perfect Stranger's Posts - MyEnglishClub"/>
          <p:cNvPicPr>
            <a:picLocks noChangeAspect="1" noChangeArrowheads="1"/>
          </p:cNvPicPr>
          <p:nvPr/>
        </p:nvPicPr>
        <p:blipFill rotWithShape="1">
          <a:blip r:embed="rId3">
            <a:extLst>
              <a:ext uri="{28A0092B-C50C-407E-A947-70E740481C1C}">
                <a14:useLocalDpi xmlns:a14="http://schemas.microsoft.com/office/drawing/2010/main" val="0"/>
              </a:ext>
            </a:extLst>
          </a:blip>
          <a:srcRect l="1936"/>
          <a:stretch/>
        </p:blipFill>
        <p:spPr bwMode="auto">
          <a:xfrm>
            <a:off x="0" y="-26582"/>
            <a:ext cx="9333556" cy="688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140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rgbClr val="FFFF00"/>
                </a:solidFill>
                <a:effectLst>
                  <a:outerShdw blurRad="38100" dist="38100" dir="2700000" algn="tl">
                    <a:srgbClr val="000000">
                      <a:alpha val="43137"/>
                    </a:srgbClr>
                  </a:outerShdw>
                </a:effectLst>
              </a:rPr>
              <a:t>References</a:t>
            </a:r>
            <a:endParaRPr lang="en-US" sz="5400" b="1" dirty="0">
              <a:solidFill>
                <a:srgbClr val="FFFF00"/>
              </a:solidFill>
              <a:effectLst>
                <a:outerShdw blurRad="38100" dist="38100" dir="2700000" algn="tl">
                  <a:srgbClr val="000000">
                    <a:alpha val="43137"/>
                  </a:srgbClr>
                </a:outerShdw>
              </a:effectLst>
            </a:endParaRPr>
          </a:p>
        </p:txBody>
      </p:sp>
      <p:pic>
        <p:nvPicPr>
          <p:cNvPr id="6" name="Picture 8" descr="Image result for pediatric radiology Edward Y lee imaging in pulmon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77228"/>
            <a:ext cx="2871509" cy="3761572"/>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pic>
        <p:nvPicPr>
          <p:cNvPr id="279554" name="Picture 2" descr="Computed Body Tomography with MRI Correlation de Edward Y. Lee MD, MPH ..."/>
          <p:cNvPicPr>
            <a:picLocks noChangeAspect="1" noChangeArrowheads="1"/>
          </p:cNvPicPr>
          <p:nvPr/>
        </p:nvPicPr>
        <p:blipFill rotWithShape="1">
          <a:blip r:embed="rId4">
            <a:extLst>
              <a:ext uri="{28A0092B-C50C-407E-A947-70E740481C1C}">
                <a14:useLocalDpi xmlns:a14="http://schemas.microsoft.com/office/drawing/2010/main" val="0"/>
              </a:ext>
            </a:extLst>
          </a:blip>
          <a:srcRect l="11814" r="12236"/>
          <a:stretch/>
        </p:blipFill>
        <p:spPr bwMode="auto">
          <a:xfrm>
            <a:off x="3200400" y="1877229"/>
            <a:ext cx="2856889" cy="376157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79556" name="Picture 4" descr="Pediatric Ultrasound by Harriet J. Paltiel, Edward Y. Lee (Hardcov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646" y="1877228"/>
            <a:ext cx="2774159" cy="376157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518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oston 05"/>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b="27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7620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572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668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9"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95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0"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7620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60" name="Text Box 12"/>
          <p:cNvSpPr txBox="1">
            <a:spLocks noChangeArrowheads="1"/>
          </p:cNvSpPr>
          <p:nvPr/>
        </p:nvSpPr>
        <p:spPr bwMode="auto">
          <a:xfrm>
            <a:off x="158750" y="304800"/>
            <a:ext cx="6775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CC00"/>
                </a:solidFill>
                <a:effectLst>
                  <a:outerShdw blurRad="38100" dist="38100" dir="2700000" algn="tl">
                    <a:srgbClr val="000000"/>
                  </a:outerShdw>
                </a:effectLst>
                <a:uLnTx/>
                <a:uFillTx/>
                <a:latin typeface="Arial" charset="0"/>
                <a:ea typeface="ＭＳ Ｐゴシック" panose="020B0600070205080204" pitchFamily="34" charset="-128"/>
                <a:cs typeface="+mn-cs"/>
              </a:rPr>
              <a:t>Thank you for your attention!</a:t>
            </a:r>
            <a:r>
              <a:rPr kumimoji="0" lang="en-US" sz="5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panose="020B0600070205080204" pitchFamily="34" charset="-128"/>
                <a:cs typeface="+mn-cs"/>
              </a:rPr>
              <a:t> </a:t>
            </a:r>
            <a:r>
              <a:rPr kumimoji="0" lang="en-US" sz="1600" b="0" i="0" u="none" strike="noStrike" kern="1200" cap="none" spc="0" normalizeH="0" baseline="0" noProof="0" dirty="0">
                <a:ln>
                  <a:noFill/>
                </a:ln>
                <a:solidFill>
                  <a:srgbClr val="000000"/>
                </a:solidFill>
                <a:effectLst/>
                <a:uLnTx/>
                <a:uFillTx/>
                <a:latin typeface="Times New Roman" pitchFamily="18" charset="0"/>
                <a:ea typeface="ＭＳ Ｐゴシック" panose="020B0600070205080204" pitchFamily="34" charset="-128"/>
                <a:cs typeface="+mn-cs"/>
              </a:rPr>
              <a:t> </a:t>
            </a:r>
          </a:p>
        </p:txBody>
      </p:sp>
    </p:spTree>
    <p:extLst>
      <p:ext uri="{BB962C8B-B14F-4D97-AF65-F5344CB8AC3E}">
        <p14:creationId xmlns:p14="http://schemas.microsoft.com/office/powerpoint/2010/main" val="707196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88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6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0" y="1905000"/>
            <a:ext cx="9144000" cy="3352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35" name="Rectangle 13"/>
          <p:cNvSpPr>
            <a:spLocks noChangeArrowheads="1"/>
          </p:cNvSpPr>
          <p:nvPr/>
        </p:nvSpPr>
        <p:spPr bwMode="auto">
          <a:xfrm>
            <a:off x="0" y="0"/>
            <a:ext cx="9144000" cy="1371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36" name="Text Box 14"/>
          <p:cNvSpPr txBox="1">
            <a:spLocks noChangeArrowheads="1"/>
          </p:cNvSpPr>
          <p:nvPr/>
        </p:nvSpPr>
        <p:spPr bwMode="auto">
          <a:xfrm>
            <a:off x="76200" y="0"/>
            <a:ext cx="8991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FF00"/>
                </a:solidFill>
                <a:effectLst/>
                <a:uLnTx/>
                <a:uFillTx/>
                <a:latin typeface="Arial" panose="020B0604020202020204" pitchFamily="34" charset="0"/>
                <a:ea typeface="+mn-ea"/>
                <a:cs typeface="+mn-cs"/>
              </a:rPr>
              <a:t>DDX: </a:t>
            </a:r>
            <a:r>
              <a:rPr kumimoji="0" lang="en-US" altLang="en-US" sz="40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Neonatal Upper Bowel Obstruction </a:t>
            </a:r>
          </a:p>
        </p:txBody>
      </p:sp>
      <p:sp>
        <p:nvSpPr>
          <p:cNvPr id="18437" name="Text Box 6"/>
          <p:cNvSpPr txBox="1">
            <a:spLocks noChangeArrowheads="1"/>
          </p:cNvSpPr>
          <p:nvPr/>
        </p:nvSpPr>
        <p:spPr bwMode="auto">
          <a:xfrm>
            <a:off x="111125" y="5391150"/>
            <a:ext cx="2327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Duodenal Atresia</a:t>
            </a:r>
            <a:r>
              <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 </a:t>
            </a:r>
          </a:p>
        </p:txBody>
      </p:sp>
      <p:sp>
        <p:nvSpPr>
          <p:cNvPr id="18438" name="Text Box 6"/>
          <p:cNvSpPr txBox="1">
            <a:spLocks noChangeArrowheads="1"/>
          </p:cNvSpPr>
          <p:nvPr/>
        </p:nvSpPr>
        <p:spPr bwMode="auto">
          <a:xfrm>
            <a:off x="4516438" y="5410200"/>
            <a:ext cx="24939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Duodenal Stenosis</a:t>
            </a:r>
            <a:endPar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8439" name="TextBox 3"/>
          <p:cNvSpPr txBox="1">
            <a:spLocks noChangeArrowheads="1"/>
          </p:cNvSpPr>
          <p:nvPr/>
        </p:nvSpPr>
        <p:spPr bwMode="auto">
          <a:xfrm>
            <a:off x="5334000" y="2362200"/>
            <a:ext cx="696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a:t>
            </a:r>
          </a:p>
        </p:txBody>
      </p:sp>
      <p:sp>
        <p:nvSpPr>
          <p:cNvPr id="18440" name="TextBox 13"/>
          <p:cNvSpPr txBox="1">
            <a:spLocks noChangeArrowheads="1"/>
          </p:cNvSpPr>
          <p:nvPr/>
        </p:nvSpPr>
        <p:spPr bwMode="auto">
          <a:xfrm>
            <a:off x="7467600" y="381000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R</a:t>
            </a:r>
          </a:p>
        </p:txBody>
      </p:sp>
      <p:sp>
        <p:nvSpPr>
          <p:cNvPr id="18441" name="Text Box 6"/>
          <p:cNvSpPr txBox="1">
            <a:spLocks noChangeArrowheads="1"/>
          </p:cNvSpPr>
          <p:nvPr/>
        </p:nvSpPr>
        <p:spPr bwMode="auto">
          <a:xfrm>
            <a:off x="2514600" y="5410200"/>
            <a:ext cx="2006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Duodenal Web</a:t>
            </a:r>
            <a:r>
              <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 </a:t>
            </a:r>
          </a:p>
        </p:txBody>
      </p:sp>
      <p:sp>
        <p:nvSpPr>
          <p:cNvPr id="18442" name="Rectangle 1"/>
          <p:cNvSpPr>
            <a:spLocks noChangeArrowheads="1"/>
          </p:cNvSpPr>
          <p:nvPr/>
        </p:nvSpPr>
        <p:spPr bwMode="auto">
          <a:xfrm>
            <a:off x="762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3" name="Rectangle 16"/>
          <p:cNvSpPr>
            <a:spLocks noChangeArrowheads="1"/>
          </p:cNvSpPr>
          <p:nvPr/>
        </p:nvSpPr>
        <p:spPr bwMode="auto">
          <a:xfrm>
            <a:off x="13716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4" name="Rectangle 17"/>
          <p:cNvSpPr>
            <a:spLocks noChangeArrowheads="1"/>
          </p:cNvSpPr>
          <p:nvPr/>
        </p:nvSpPr>
        <p:spPr bwMode="auto">
          <a:xfrm>
            <a:off x="79248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5" name="Rectangle 18"/>
          <p:cNvSpPr>
            <a:spLocks noChangeArrowheads="1"/>
          </p:cNvSpPr>
          <p:nvPr/>
        </p:nvSpPr>
        <p:spPr bwMode="auto">
          <a:xfrm>
            <a:off x="66294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6" name="Rectangle 19"/>
          <p:cNvSpPr>
            <a:spLocks noChangeArrowheads="1"/>
          </p:cNvSpPr>
          <p:nvPr/>
        </p:nvSpPr>
        <p:spPr bwMode="auto">
          <a:xfrm>
            <a:off x="53340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7" name="Rectangle 20"/>
          <p:cNvSpPr>
            <a:spLocks noChangeArrowheads="1"/>
          </p:cNvSpPr>
          <p:nvPr/>
        </p:nvSpPr>
        <p:spPr bwMode="auto">
          <a:xfrm>
            <a:off x="26670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8" name="Rectangle 21"/>
          <p:cNvSpPr>
            <a:spLocks noChangeArrowheads="1"/>
          </p:cNvSpPr>
          <p:nvPr/>
        </p:nvSpPr>
        <p:spPr bwMode="auto">
          <a:xfrm>
            <a:off x="4038600" y="20574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49" name="Rectangle 22"/>
          <p:cNvSpPr>
            <a:spLocks noChangeArrowheads="1"/>
          </p:cNvSpPr>
          <p:nvPr/>
        </p:nvSpPr>
        <p:spPr bwMode="auto">
          <a:xfrm>
            <a:off x="762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50" name="Rectangle 23"/>
          <p:cNvSpPr>
            <a:spLocks noChangeArrowheads="1"/>
          </p:cNvSpPr>
          <p:nvPr/>
        </p:nvSpPr>
        <p:spPr bwMode="auto">
          <a:xfrm>
            <a:off x="13716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51" name="Rectangle 24"/>
          <p:cNvSpPr>
            <a:spLocks noChangeArrowheads="1"/>
          </p:cNvSpPr>
          <p:nvPr/>
        </p:nvSpPr>
        <p:spPr bwMode="auto">
          <a:xfrm>
            <a:off x="26670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52" name="Rectangle 25"/>
          <p:cNvSpPr>
            <a:spLocks noChangeArrowheads="1"/>
          </p:cNvSpPr>
          <p:nvPr/>
        </p:nvSpPr>
        <p:spPr bwMode="auto">
          <a:xfrm>
            <a:off x="40386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53" name="Rectangle 26"/>
          <p:cNvSpPr>
            <a:spLocks noChangeArrowheads="1"/>
          </p:cNvSpPr>
          <p:nvPr/>
        </p:nvSpPr>
        <p:spPr bwMode="auto">
          <a:xfrm>
            <a:off x="53340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54" name="Rectangle 27"/>
          <p:cNvSpPr>
            <a:spLocks noChangeArrowheads="1"/>
          </p:cNvSpPr>
          <p:nvPr/>
        </p:nvSpPr>
        <p:spPr bwMode="auto">
          <a:xfrm>
            <a:off x="66294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55" name="Rectangle 28"/>
          <p:cNvSpPr>
            <a:spLocks noChangeArrowheads="1"/>
          </p:cNvSpPr>
          <p:nvPr/>
        </p:nvSpPr>
        <p:spPr bwMode="auto">
          <a:xfrm>
            <a:off x="7924800" y="48768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pic>
        <p:nvPicPr>
          <p:cNvPr id="18456" name="Picture 4" descr="1"/>
          <p:cNvPicPr>
            <a:picLocks noChangeAspect="1" noChangeArrowheads="1"/>
          </p:cNvPicPr>
          <p:nvPr/>
        </p:nvPicPr>
        <p:blipFill>
          <a:blip r:embed="rId2">
            <a:lum bright="-30000" contrast="36000"/>
            <a:extLst>
              <a:ext uri="{28A0092B-C50C-407E-A947-70E740481C1C}">
                <a14:useLocalDpi xmlns:a14="http://schemas.microsoft.com/office/drawing/2010/main" val="0"/>
              </a:ext>
            </a:extLst>
          </a:blip>
          <a:srcRect l="28012" t="51077" r="28061" b="13498"/>
          <a:stretch>
            <a:fillRect/>
          </a:stretch>
        </p:blipFill>
        <p:spPr bwMode="auto">
          <a:xfrm>
            <a:off x="142875" y="2517775"/>
            <a:ext cx="2128838" cy="20542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57" name="Picture 4" descr="Duodenal Web"/>
          <p:cNvPicPr>
            <a:picLocks noChangeAspect="1" noChangeArrowheads="1"/>
          </p:cNvPicPr>
          <p:nvPr/>
        </p:nvPicPr>
        <p:blipFill>
          <a:blip r:embed="rId3">
            <a:lum bright="12000"/>
            <a:extLst>
              <a:ext uri="{28A0092B-C50C-407E-A947-70E740481C1C}">
                <a14:useLocalDpi xmlns:a14="http://schemas.microsoft.com/office/drawing/2010/main" val="0"/>
              </a:ext>
            </a:extLst>
          </a:blip>
          <a:srcRect l="15431" t="17653" r="13690" b="11073"/>
          <a:stretch>
            <a:fillRect/>
          </a:stretch>
        </p:blipFill>
        <p:spPr bwMode="auto">
          <a:xfrm>
            <a:off x="2466975" y="2581275"/>
            <a:ext cx="1981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58"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l="10938" t="4688" r="6250" b="25000"/>
          <a:stretch>
            <a:fillRect/>
          </a:stretch>
        </p:blipFill>
        <p:spPr bwMode="auto">
          <a:xfrm>
            <a:off x="4572000" y="2613025"/>
            <a:ext cx="2306638" cy="19589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59" name="Picture 5" descr="MalrotationCorkscrew"/>
          <p:cNvPicPr>
            <a:picLocks noChangeAspect="1" noChangeArrowheads="1"/>
          </p:cNvPicPr>
          <p:nvPr/>
        </p:nvPicPr>
        <p:blipFill>
          <a:blip r:embed="rId5">
            <a:lum bright="-36000"/>
            <a:extLst>
              <a:ext uri="{28A0092B-C50C-407E-A947-70E740481C1C}">
                <a14:useLocalDpi xmlns:a14="http://schemas.microsoft.com/office/drawing/2010/main" val="0"/>
              </a:ext>
            </a:extLst>
          </a:blip>
          <a:srcRect/>
          <a:stretch>
            <a:fillRect/>
          </a:stretch>
        </p:blipFill>
        <p:spPr bwMode="auto">
          <a:xfrm>
            <a:off x="7118350" y="2514600"/>
            <a:ext cx="1733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0" name="Text Box 6"/>
          <p:cNvSpPr txBox="1">
            <a:spLocks noChangeArrowheads="1"/>
          </p:cNvSpPr>
          <p:nvPr/>
        </p:nvSpPr>
        <p:spPr bwMode="auto">
          <a:xfrm>
            <a:off x="7010400" y="5410200"/>
            <a:ext cx="1905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Malrotation 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Volvulus</a:t>
            </a:r>
            <a:endPar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2" name="TextBox 1"/>
          <p:cNvSpPr txBox="1">
            <a:spLocks noChangeArrowheads="1"/>
          </p:cNvSpPr>
          <p:nvPr/>
        </p:nvSpPr>
        <p:spPr bwMode="auto">
          <a:xfrm>
            <a:off x="1371600" y="3494088"/>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a:t>
            </a:r>
          </a:p>
        </p:txBody>
      </p:sp>
      <p:sp>
        <p:nvSpPr>
          <p:cNvPr id="30" name="TextBox 29"/>
          <p:cNvSpPr txBox="1">
            <a:spLocks noChangeArrowheads="1"/>
          </p:cNvSpPr>
          <p:nvPr/>
        </p:nvSpPr>
        <p:spPr bwMode="auto">
          <a:xfrm>
            <a:off x="457200" y="3519488"/>
            <a:ext cx="3698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a:t>
            </a:r>
          </a:p>
        </p:txBody>
      </p:sp>
      <p:sp>
        <p:nvSpPr>
          <p:cNvPr id="18463" name="Down Arrow 12"/>
          <p:cNvSpPr>
            <a:spLocks noChangeArrowheads="1"/>
          </p:cNvSpPr>
          <p:nvPr/>
        </p:nvSpPr>
        <p:spPr bwMode="auto">
          <a:xfrm rot="3481762">
            <a:off x="3850482" y="3410743"/>
            <a:ext cx="247650" cy="392113"/>
          </a:xfrm>
          <a:prstGeom prst="downArrow">
            <a:avLst>
              <a:gd name="adj1" fmla="val 50000"/>
              <a:gd name="adj2" fmla="val 49838"/>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64" name="Down Arrow 12"/>
          <p:cNvSpPr>
            <a:spLocks noChangeArrowheads="1"/>
          </p:cNvSpPr>
          <p:nvPr/>
        </p:nvSpPr>
        <p:spPr bwMode="auto">
          <a:xfrm rot="5186948">
            <a:off x="5865813" y="3430588"/>
            <a:ext cx="246062" cy="392112"/>
          </a:xfrm>
          <a:prstGeom prst="downArrow">
            <a:avLst>
              <a:gd name="adj1" fmla="val 50000"/>
              <a:gd name="adj2" fmla="val 50160"/>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8465" name="Down Arrow 12"/>
          <p:cNvSpPr>
            <a:spLocks noChangeArrowheads="1"/>
          </p:cNvSpPr>
          <p:nvPr/>
        </p:nvSpPr>
        <p:spPr bwMode="auto">
          <a:xfrm rot="5400000">
            <a:off x="8454232" y="3701256"/>
            <a:ext cx="247650" cy="392113"/>
          </a:xfrm>
          <a:prstGeom prst="downArrow">
            <a:avLst>
              <a:gd name="adj1" fmla="val 50000"/>
              <a:gd name="adj2" fmla="val 49838"/>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94941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Duodenal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341437"/>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Most common upper bowel obstruction in neonate</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Failure to recanalization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Clinical symptoms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Vomiting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Abdominal distension</a:t>
            </a:r>
          </a:p>
          <a:p>
            <a:pPr marL="457200" lvl="1" indent="0" eaLnBrk="1" hangingPunct="1">
              <a:lnSpc>
                <a:spcPct val="80000"/>
              </a:lnSpc>
              <a:buClr>
                <a:srgbClr val="FF0000"/>
              </a:buClr>
              <a:buNone/>
              <a:defRPr/>
            </a:pPr>
            <a:r>
              <a:rPr lang="en-US" altLang="en-US" sz="24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Upper bowel obstruction </a:t>
            </a: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outerShdw>
                </a:effectLst>
              </a:rPr>
              <a:t>“Double bubble” Sign </a:t>
            </a:r>
            <a:endParaRPr lang="en-US" altLang="en-US" sz="1600" b="1" dirty="0" smtClean="0">
              <a:solidFill>
                <a:srgbClr val="00FF00"/>
              </a:solidFill>
              <a:effectLst>
                <a:outerShdw blurRad="38100" dist="38100" dir="2700000" algn="tl">
                  <a:srgbClr val="000000"/>
                </a:outerShdw>
              </a:effectLst>
            </a:endParaRP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7" name="Picture 4" descr="Duodenal atresia 4b"/>
          <p:cNvPicPr>
            <a:picLocks noChangeAspect="1" noChangeArrowheads="1"/>
          </p:cNvPicPr>
          <p:nvPr/>
        </p:nvPicPr>
        <p:blipFill rotWithShape="1">
          <a:blip r:embed="rId3">
            <a:extLst>
              <a:ext uri="{28A0092B-C50C-407E-A947-70E740481C1C}">
                <a14:useLocalDpi xmlns:a14="http://schemas.microsoft.com/office/drawing/2010/main" val="0"/>
              </a:ext>
            </a:extLst>
          </a:blip>
          <a:srcRect l="15625" t="11111" r="12500" b="13599"/>
          <a:stretch/>
        </p:blipFill>
        <p:spPr bwMode="auto">
          <a:xfrm>
            <a:off x="5596731" y="269358"/>
            <a:ext cx="3245508" cy="2550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uodenal atresia 4a"/>
          <p:cNvPicPr>
            <a:picLocks noChangeAspect="1" noChangeArrowheads="1"/>
          </p:cNvPicPr>
          <p:nvPr/>
        </p:nvPicPr>
        <p:blipFill rotWithShape="1">
          <a:blip r:embed="rId4">
            <a:extLst>
              <a:ext uri="{28A0092B-C50C-407E-A947-70E740481C1C}">
                <a14:useLocalDpi xmlns:a14="http://schemas.microsoft.com/office/drawing/2010/main" val="0"/>
              </a:ext>
            </a:extLst>
          </a:blip>
          <a:srcRect t="8475" b="15254"/>
          <a:stretch/>
        </p:blipFill>
        <p:spPr bwMode="auto">
          <a:xfrm>
            <a:off x="5421176" y="3088758"/>
            <a:ext cx="342106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36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Duodenal Web</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Partial to complete duodenal obstruction </a:t>
            </a:r>
          </a:p>
          <a:p>
            <a:pPr marL="0" indent="0" eaLnBrk="1" hangingPunct="1">
              <a:lnSpc>
                <a:spcPct val="80000"/>
              </a:lnSpc>
              <a:buClr>
                <a:srgbClr val="FF0000"/>
              </a:buClr>
              <a:buNone/>
              <a:defRPr/>
            </a:pPr>
            <a:r>
              <a:rPr lang="en-US" altLang="en-US" sz="2800" b="1" dirty="0">
                <a:solidFill>
                  <a:schemeClr val="bg1"/>
                </a:solidFill>
                <a:effectLst>
                  <a:outerShdw blurRad="38100" dist="38100" dir="2700000" algn="tl">
                    <a:srgbClr val="000000"/>
                  </a:outerShdw>
                </a:effectLst>
              </a:rPr>
              <a:t> </a:t>
            </a:r>
            <a:r>
              <a:rPr lang="en-US" altLang="en-US" sz="2800" b="1" dirty="0" smtClean="0">
                <a:solidFill>
                  <a:schemeClr val="bg1"/>
                </a:solidFill>
                <a:effectLst>
                  <a:outerShdw blurRad="38100" dist="38100" dir="2700000" algn="tl">
                    <a:srgbClr val="000000"/>
                  </a:outerShdw>
                </a:effectLst>
              </a:rPr>
              <a:t>  by a web-like diaphragm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Symptoms related to size of opening</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Thin, convex defect or intraluminal diverticulum with windsock configuration </a:t>
            </a: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66242" name="Picture 2" descr="https://i1.wp.com/basicmedicalkey.com/wp-content/uploads/2017/05/image05866.jpeg?w=960"/>
          <p:cNvPicPr>
            <a:picLocks noChangeAspect="1" noChangeArrowheads="1"/>
          </p:cNvPicPr>
          <p:nvPr/>
        </p:nvPicPr>
        <p:blipFill rotWithShape="1">
          <a:blip r:embed="rId3">
            <a:extLst>
              <a:ext uri="{28A0092B-C50C-407E-A947-70E740481C1C}">
                <a14:useLocalDpi xmlns:a14="http://schemas.microsoft.com/office/drawing/2010/main" val="0"/>
              </a:ext>
            </a:extLst>
          </a:blip>
          <a:srcRect l="42857" r="1" b="61143"/>
          <a:stretch/>
        </p:blipFill>
        <p:spPr bwMode="auto">
          <a:xfrm>
            <a:off x="5524500" y="228600"/>
            <a:ext cx="3352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524500" y="304800"/>
            <a:ext cx="419100" cy="304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pitchFamily="34" charset="0"/>
            </a:endParaRPr>
          </a:p>
        </p:txBody>
      </p:sp>
      <p:sp>
        <p:nvSpPr>
          <p:cNvPr id="4" name="TextBox 3"/>
          <p:cNvSpPr txBox="1"/>
          <p:nvPr/>
        </p:nvSpPr>
        <p:spPr>
          <a:xfrm>
            <a:off x="5638800" y="2895600"/>
            <a:ext cx="3153427" cy="261610"/>
          </a:xfrm>
          <a:prstGeom prst="rect">
            <a:avLst/>
          </a:prstGeom>
          <a:noFill/>
        </p:spPr>
        <p:txBody>
          <a:bodyPr wrap="none" rtlCol="0">
            <a:spAutoFit/>
          </a:bodyPr>
          <a:lstStyle/>
          <a:p>
            <a:r>
              <a:rPr lang="en-US" sz="1100" dirty="0" smtClean="0">
                <a:solidFill>
                  <a:schemeClr val="bg1">
                    <a:lumMod val="50000"/>
                  </a:schemeClr>
                </a:solidFill>
              </a:rPr>
              <a:t>https://basicmedicalkey.com/pediatric-abdomen</a:t>
            </a:r>
            <a:endParaRPr lang="en-US" sz="1100" dirty="0">
              <a:solidFill>
                <a:schemeClr val="bg1">
                  <a:lumMod val="50000"/>
                </a:schemeClr>
              </a:solidFill>
            </a:endParaRPr>
          </a:p>
        </p:txBody>
      </p:sp>
      <p:pic>
        <p:nvPicPr>
          <p:cNvPr id="12" name="Picture 5" descr="1"/>
          <p:cNvPicPr>
            <a:picLocks noChangeAspect="1" noChangeArrowheads="1"/>
          </p:cNvPicPr>
          <p:nvPr/>
        </p:nvPicPr>
        <p:blipFill>
          <a:blip r:embed="rId4">
            <a:lum bright="-12000"/>
            <a:extLst>
              <a:ext uri="{28A0092B-C50C-407E-A947-70E740481C1C}">
                <a14:useLocalDpi xmlns:a14="http://schemas.microsoft.com/office/drawing/2010/main" val="0"/>
              </a:ext>
            </a:extLst>
          </a:blip>
          <a:srcRect l="20000" t="20000" r="20000" b="23077"/>
          <a:stretch>
            <a:fillRect/>
          </a:stretch>
        </p:blipFill>
        <p:spPr bwMode="auto">
          <a:xfrm>
            <a:off x="5493661" y="3268852"/>
            <a:ext cx="3383639"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47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Duodenal Stenosis</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09088" y="1493837"/>
            <a:ext cx="5048712"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Incomplete duodenal obstruction by stenosis (narrowing)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Symptoms related to size of opening</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Dilated proximal duodenum</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Narrowed neck</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Patent distal small bowel </a:t>
            </a: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TextBox 3"/>
          <p:cNvSpPr txBox="1"/>
          <p:nvPr/>
        </p:nvSpPr>
        <p:spPr>
          <a:xfrm>
            <a:off x="5804165" y="3472190"/>
            <a:ext cx="2730235" cy="261610"/>
          </a:xfrm>
          <a:prstGeom prst="rect">
            <a:avLst/>
          </a:prstGeom>
          <a:noFill/>
        </p:spPr>
        <p:txBody>
          <a:bodyPr wrap="none" rtlCol="0">
            <a:spAutoFit/>
          </a:bodyPr>
          <a:lstStyle/>
          <a:p>
            <a:r>
              <a:rPr lang="en-US" sz="1100" dirty="0" smtClean="0">
                <a:solidFill>
                  <a:schemeClr val="bg1">
                    <a:lumMod val="50000"/>
                  </a:schemeClr>
                </a:solidFill>
              </a:rPr>
              <a:t>https://obgynkey.com/duodenal_stenosis</a:t>
            </a:r>
            <a:endParaRPr lang="en-US" sz="1100" dirty="0">
              <a:solidFill>
                <a:schemeClr val="bg1">
                  <a:lumMod val="50000"/>
                </a:schemeClr>
              </a:solidFill>
            </a:endParaRPr>
          </a:p>
        </p:txBody>
      </p:sp>
      <p:pic>
        <p:nvPicPr>
          <p:cNvPr id="9"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10938" t="4688" r="6250" b="25000"/>
          <a:stretch>
            <a:fillRect/>
          </a:stretch>
        </p:blipFill>
        <p:spPr bwMode="auto">
          <a:xfrm>
            <a:off x="5467812" y="3810000"/>
            <a:ext cx="3409488" cy="2895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8292"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672" y="76200"/>
            <a:ext cx="2988832" cy="339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80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7800" y="304800"/>
            <a:ext cx="38100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Malrotation</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52400" y="1828800"/>
            <a:ext cx="5048712"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Abnormal fixation of small bowel mesentery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Resulting in short mesenteric base &amp; prone to twisting</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Volvulus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Abnormal twisting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Bowel obstruction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Bowel ischemia &amp; necrosis</a:t>
            </a: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69316" name="Picture 4" descr="Female Student Surprised clipart. Free download transparent .P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88" y="201612"/>
            <a:ext cx="1556504" cy="14747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Malrotation diaphgram"/>
          <p:cNvPicPr>
            <a:picLocks noChangeAspect="1" noChangeArrowheads="1"/>
          </p:cNvPicPr>
          <p:nvPr/>
        </p:nvPicPr>
        <p:blipFill>
          <a:blip r:embed="rId4">
            <a:lum contrast="-12000"/>
            <a:extLst>
              <a:ext uri="{28A0092B-C50C-407E-A947-70E740481C1C}">
                <a14:useLocalDpi xmlns:a14="http://schemas.microsoft.com/office/drawing/2010/main" val="0"/>
              </a:ext>
            </a:extLst>
          </a:blip>
          <a:srcRect b="7692"/>
          <a:stretch>
            <a:fillRect/>
          </a:stretch>
        </p:blipFill>
        <p:spPr bwMode="auto">
          <a:xfrm>
            <a:off x="5406656" y="1066800"/>
            <a:ext cx="3556000" cy="4572000"/>
          </a:xfrm>
          <a:prstGeom prst="rect">
            <a:avLst/>
          </a:prstGeom>
          <a:solidFill>
            <a:schemeClr val="bg1"/>
          </a:solidFill>
          <a:ln w="76200">
            <a:solidFill>
              <a:schemeClr val="bg1"/>
            </a:solidFill>
            <a:miter lim="800000"/>
            <a:headEnd/>
            <a:tailEnd/>
          </a:ln>
        </p:spPr>
      </p:pic>
    </p:spTree>
    <p:extLst>
      <p:ext uri="{BB962C8B-B14F-4D97-AF65-F5344CB8AC3E}">
        <p14:creationId xmlns:p14="http://schemas.microsoft.com/office/powerpoint/2010/main" val="4222595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7800" y="304800"/>
            <a:ext cx="38100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Malrotation</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52400" y="1828800"/>
            <a:ext cx="5048712" cy="4525963"/>
          </a:xfrm>
        </p:spPr>
        <p:txBody>
          <a:bodyPr/>
          <a:lstStyle/>
          <a:p>
            <a:pPr eaLnBrk="1" hangingPunct="1">
              <a:lnSpc>
                <a:spcPct val="80000"/>
              </a:lnSpc>
              <a:buClr>
                <a:srgbClr val="FF0000"/>
              </a:buClr>
              <a:defRPr/>
            </a:pPr>
            <a:r>
              <a:rPr lang="en-US" altLang="en-US"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b="1" dirty="0">
                <a:solidFill>
                  <a:schemeClr val="bg1"/>
                </a:solidFill>
                <a:effectLst>
                  <a:outerShdw blurRad="38100" dist="38100" dir="2700000" algn="tl">
                    <a:srgbClr val="000000"/>
                  </a:outerShdw>
                </a:effectLst>
              </a:rPr>
              <a:t>Plain radiographs cannot r/o </a:t>
            </a:r>
            <a:r>
              <a:rPr lang="en-US" altLang="en-US" b="1" dirty="0" err="1" smtClean="0">
                <a:solidFill>
                  <a:schemeClr val="bg1"/>
                </a:solidFill>
                <a:effectLst>
                  <a:outerShdw blurRad="38100" dist="38100" dir="2700000" algn="tl">
                    <a:srgbClr val="000000"/>
                  </a:outerShdw>
                </a:effectLst>
              </a:rPr>
              <a:t>malrotation</a:t>
            </a:r>
            <a:r>
              <a:rPr lang="en-US" altLang="en-US" b="1" dirty="0" smtClean="0">
                <a:solidFill>
                  <a:schemeClr val="bg1"/>
                </a:solidFill>
                <a:effectLst>
                  <a:outerShdw blurRad="38100" dist="38100" dir="2700000" algn="tl">
                    <a:srgbClr val="000000"/>
                  </a:outerShdw>
                </a:effectLst>
              </a:rPr>
              <a:t> </a:t>
            </a:r>
            <a:endParaRPr lang="en-US" altLang="en-US"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Normal </a:t>
            </a:r>
          </a:p>
          <a:p>
            <a:pPr lvl="2"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Non-specific bowel gas pattern</a:t>
            </a:r>
          </a:p>
          <a:p>
            <a:pPr lvl="2"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Duodenal obstruction </a:t>
            </a:r>
          </a:p>
          <a:p>
            <a:pPr lvl="2"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Mild to low small bowel obstruction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UGI is imaging modality </a:t>
            </a:r>
          </a:p>
          <a:p>
            <a:pPr marL="0" indent="0" eaLnBrk="1" hangingPunct="1">
              <a:lnSpc>
                <a:spcPct val="80000"/>
              </a:lnSpc>
              <a:buClr>
                <a:srgbClr val="FF0000"/>
              </a:buClr>
              <a:buNone/>
              <a:defRPr/>
            </a:pPr>
            <a:r>
              <a:rPr lang="en-US" altLang="en-US" sz="2800" b="1" dirty="0">
                <a:solidFill>
                  <a:schemeClr val="bg1"/>
                </a:solidFill>
                <a:effectLst>
                  <a:outerShdw blurRad="38100" dist="38100" dir="2700000" algn="tl">
                    <a:srgbClr val="000000"/>
                  </a:outerShdw>
                </a:effectLst>
              </a:rPr>
              <a:t> </a:t>
            </a:r>
            <a:r>
              <a:rPr lang="en-US" altLang="en-US" sz="2800" b="1" dirty="0" smtClean="0">
                <a:solidFill>
                  <a:schemeClr val="bg1"/>
                </a:solidFill>
                <a:effectLst>
                  <a:outerShdw blurRad="38100" dist="38100" dir="2700000" algn="tl">
                    <a:srgbClr val="000000"/>
                  </a:outerShdw>
                </a:effectLst>
              </a:rPr>
              <a:t>   of choice </a:t>
            </a: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70338" name="Picture 2" descr="Free Vectors | Surprising housewi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6197"/>
            <a:ext cx="1314185" cy="1460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alrotation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1219200"/>
            <a:ext cx="355600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580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52400"/>
            <a:ext cx="87630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Objectives</a:t>
            </a:r>
          </a:p>
        </p:txBody>
      </p:sp>
      <p:sp>
        <p:nvSpPr>
          <p:cNvPr id="6147" name="Rectangle 3"/>
          <p:cNvSpPr>
            <a:spLocks noGrp="1" noChangeArrowheads="1"/>
          </p:cNvSpPr>
          <p:nvPr>
            <p:ph type="body" idx="1"/>
          </p:nvPr>
        </p:nvSpPr>
        <p:spPr>
          <a:xfrm>
            <a:off x="609600" y="1752600"/>
            <a:ext cx="861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Learn underlying etiology &amp; typical clinical presentation of important pediatric body disorders</a:t>
            </a:r>
          </a:p>
          <a:p>
            <a:pPr marL="457200" lvl="1" indent="0" eaLnBrk="1" hangingPunct="1">
              <a:lnSpc>
                <a:spcPct val="80000"/>
              </a:lnSpc>
              <a:buClr>
                <a:srgbClr val="FF0000"/>
              </a:buClr>
              <a:buNone/>
              <a:defRPr/>
            </a:pPr>
            <a:endParaRPr lang="en-US" altLang="en-US"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Review characteristic imaging appearance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Discuss differential diagnostic considerations</a:t>
            </a:r>
          </a:p>
        </p:txBody>
      </p:sp>
      <p:sp>
        <p:nvSpPr>
          <p:cNvPr id="3076" name="TextBox 4"/>
          <p:cNvSpPr txBox="1">
            <a:spLocks noChangeArrowheads="1"/>
          </p:cNvSpPr>
          <p:nvPr/>
        </p:nvSpPr>
        <p:spPr bwMode="auto">
          <a:xfrm>
            <a:off x="2209800" y="54864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smtClean="0">
                <a:solidFill>
                  <a:srgbClr val="FFC000"/>
                </a:solidFill>
              </a:rPr>
              <a:t>Lee, Edward Y. (Editor), Pediatric Radiology: </a:t>
            </a:r>
          </a:p>
          <a:p>
            <a:pPr algn="ctr">
              <a:spcBef>
                <a:spcPct val="0"/>
              </a:spcBef>
              <a:buFontTx/>
              <a:buNone/>
            </a:pPr>
            <a:r>
              <a:rPr lang="en-US" altLang="en-US" sz="1600" b="1" dirty="0" smtClean="0">
                <a:solidFill>
                  <a:srgbClr val="FFC000"/>
                </a:solidFill>
              </a:rPr>
              <a:t>Practical Imaging Evaluation of Infants &amp; Children. </a:t>
            </a:r>
            <a:endParaRPr lang="en-US" altLang="en-US" sz="1600" b="1" dirty="0">
              <a:solidFill>
                <a:srgbClr val="FFC000"/>
              </a:solidFill>
            </a:endParaRPr>
          </a:p>
        </p:txBody>
      </p:sp>
      <p:pic>
        <p:nvPicPr>
          <p:cNvPr id="3077" name="Picture 7" descr="Image result for Objectives goal arrow">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2392" y="228600"/>
            <a:ext cx="186160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8" name="Picture 2" descr="(PDF) Pediatric Radiology - Practical Imaging Evaluation by Edward Lee ..."/>
          <p:cNvPicPr>
            <a:picLocks noChangeAspect="1" noChangeArrowheads="1"/>
          </p:cNvPicPr>
          <p:nvPr/>
        </p:nvPicPr>
        <p:blipFill rotWithShape="1">
          <a:blip r:embed="rId5">
            <a:extLst>
              <a:ext uri="{28A0092B-C50C-407E-A947-70E740481C1C}">
                <a14:useLocalDpi xmlns:a14="http://schemas.microsoft.com/office/drawing/2010/main" val="0"/>
              </a:ext>
            </a:extLst>
          </a:blip>
          <a:srcRect t="9333"/>
          <a:stretch/>
        </p:blipFill>
        <p:spPr bwMode="auto">
          <a:xfrm>
            <a:off x="228600" y="4878556"/>
            <a:ext cx="1475535"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086600" cy="1143000"/>
          </a:xfrm>
        </p:spPr>
        <p:txBody>
          <a:bodyPr/>
          <a:lstStyle/>
          <a:p>
            <a:r>
              <a:rPr lang="en-US" b="1" dirty="0" err="1" smtClean="0">
                <a:solidFill>
                  <a:srgbClr val="FFFF00"/>
                </a:solidFill>
                <a:effectLst>
                  <a:outerShdw blurRad="38100" dist="38100" dir="2700000" algn="tl">
                    <a:srgbClr val="000000">
                      <a:alpha val="43137"/>
                    </a:srgbClr>
                  </a:outerShdw>
                </a:effectLst>
              </a:rPr>
              <a:t>Malrotation</a:t>
            </a:r>
            <a:r>
              <a:rPr lang="en-US" b="1" dirty="0" smtClean="0">
                <a:solidFill>
                  <a:srgbClr val="FFFF00"/>
                </a:solidFill>
                <a:effectLst>
                  <a:outerShdw blurRad="38100" dist="38100" dir="2700000" algn="tl">
                    <a:srgbClr val="000000">
                      <a:alpha val="43137"/>
                    </a:srgbClr>
                  </a:outerShdw>
                </a:effectLst>
              </a:rPr>
              <a:t> &amp; Volvulus</a:t>
            </a:r>
            <a:endParaRPr lang="en-US" b="1" dirty="0">
              <a:solidFill>
                <a:srgbClr val="FFFF00"/>
              </a:solidFill>
              <a:effectLst>
                <a:outerShdw blurRad="38100" dist="38100" dir="2700000" algn="tl">
                  <a:srgbClr val="000000">
                    <a:alpha val="43137"/>
                  </a:srgbClr>
                </a:outerShdw>
              </a:effectLst>
            </a:endParaRPr>
          </a:p>
        </p:txBody>
      </p:sp>
      <p:sp>
        <p:nvSpPr>
          <p:cNvPr id="4" name="Rectangle 3"/>
          <p:cNvSpPr/>
          <p:nvPr/>
        </p:nvSpPr>
        <p:spPr bwMode="auto">
          <a:xfrm>
            <a:off x="0" y="1981200"/>
            <a:ext cx="9144000" cy="44958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5" name="Picture 4" descr="Malrotation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2511491"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lrotationCorkscrew"/>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3262858" y="2514600"/>
            <a:ext cx="2743200" cy="32556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id gut volvu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514600"/>
            <a:ext cx="2209800" cy="3316344"/>
          </a:xfrm>
          <a:prstGeom prst="rect">
            <a:avLst/>
          </a:prstGeom>
          <a:noFill/>
          <a:extLst>
            <a:ext uri="{909E8E84-426E-40DD-AFC4-6F175D3DCCD1}">
              <a14:hiddenFill xmlns:a14="http://schemas.microsoft.com/office/drawing/2010/main">
                <a:solidFill>
                  <a:srgbClr val="FFFFFF"/>
                </a:solidFill>
              </a14:hiddenFill>
            </a:ext>
          </a:extLst>
        </p:spPr>
      </p:pic>
      <p:pic>
        <p:nvPicPr>
          <p:cNvPr id="271362" name="Picture 2" descr="Free Vectors | Surprising housewif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507" y="177694"/>
            <a:ext cx="1371600" cy="15368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Alcohol Bar Corkscrew Drink Tool Wine C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683346"/>
            <a:ext cx="979552" cy="136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98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ChangeArrowheads="1"/>
          </p:cNvSpPr>
          <p:nvPr/>
        </p:nvSpPr>
        <p:spPr bwMode="auto">
          <a:xfrm>
            <a:off x="0" y="1524000"/>
            <a:ext cx="9144000" cy="411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1" name="Rectangle 13"/>
          <p:cNvSpPr>
            <a:spLocks noChangeArrowheads="1"/>
          </p:cNvSpPr>
          <p:nvPr/>
        </p:nvSpPr>
        <p:spPr bwMode="auto">
          <a:xfrm>
            <a:off x="0" y="0"/>
            <a:ext cx="9144000" cy="1371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2" name="Text Box 14"/>
          <p:cNvSpPr txBox="1">
            <a:spLocks noChangeArrowheads="1"/>
          </p:cNvSpPr>
          <p:nvPr/>
        </p:nvSpPr>
        <p:spPr bwMode="auto">
          <a:xfrm>
            <a:off x="76200" y="0"/>
            <a:ext cx="8991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FF00"/>
                </a:solidFill>
                <a:effectLst/>
                <a:uLnTx/>
                <a:uFillTx/>
                <a:latin typeface="Arial" panose="020B0604020202020204" pitchFamily="34" charset="0"/>
                <a:ea typeface="+mn-ea"/>
                <a:cs typeface="+mn-cs"/>
              </a:rPr>
              <a:t>DDX: </a:t>
            </a:r>
            <a:r>
              <a:rPr kumimoji="0" lang="en-US" altLang="en-US" sz="40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Neonatal Lower Bowel Obstruction </a:t>
            </a:r>
          </a:p>
        </p:txBody>
      </p:sp>
      <p:sp>
        <p:nvSpPr>
          <p:cNvPr id="17413" name="Text Box 6"/>
          <p:cNvSpPr txBox="1">
            <a:spLocks noChangeArrowheads="1"/>
          </p:cNvSpPr>
          <p:nvPr/>
        </p:nvSpPr>
        <p:spPr bwMode="auto">
          <a:xfrm>
            <a:off x="685800" y="5695950"/>
            <a:ext cx="16494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Ileal Atresia</a:t>
            </a:r>
            <a:r>
              <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 </a:t>
            </a:r>
          </a:p>
        </p:txBody>
      </p:sp>
      <p:sp>
        <p:nvSpPr>
          <p:cNvPr id="17414" name="Text Box 6"/>
          <p:cNvSpPr txBox="1">
            <a:spLocks noChangeArrowheads="1"/>
          </p:cNvSpPr>
          <p:nvPr/>
        </p:nvSpPr>
        <p:spPr bwMode="auto">
          <a:xfrm>
            <a:off x="6477000" y="5692775"/>
            <a:ext cx="22764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Small Left Colon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Syndrome</a:t>
            </a:r>
            <a:r>
              <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 </a:t>
            </a:r>
          </a:p>
        </p:txBody>
      </p:sp>
      <p:sp>
        <p:nvSpPr>
          <p:cNvPr id="17415" name="TextBox 3"/>
          <p:cNvSpPr txBox="1">
            <a:spLocks noChangeArrowheads="1"/>
          </p:cNvSpPr>
          <p:nvPr/>
        </p:nvSpPr>
        <p:spPr bwMode="auto">
          <a:xfrm>
            <a:off x="5334000" y="2362200"/>
            <a:ext cx="696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a:t>
            </a:r>
          </a:p>
        </p:txBody>
      </p:sp>
      <p:sp>
        <p:nvSpPr>
          <p:cNvPr id="17416" name="TextBox 13"/>
          <p:cNvSpPr txBox="1">
            <a:spLocks noChangeArrowheads="1"/>
          </p:cNvSpPr>
          <p:nvPr/>
        </p:nvSpPr>
        <p:spPr bwMode="auto">
          <a:xfrm>
            <a:off x="7467600" y="381000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R</a:t>
            </a:r>
          </a:p>
        </p:txBody>
      </p:sp>
      <p:sp>
        <p:nvSpPr>
          <p:cNvPr id="17417" name="Text Box 6"/>
          <p:cNvSpPr txBox="1">
            <a:spLocks noChangeArrowheads="1"/>
          </p:cNvSpPr>
          <p:nvPr/>
        </p:nvSpPr>
        <p:spPr bwMode="auto">
          <a:xfrm>
            <a:off x="3330575" y="5695950"/>
            <a:ext cx="2155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Meconium Ileus</a:t>
            </a:r>
            <a:r>
              <a:rPr kumimoji="0" lang="en-US" altLang="en-US" sz="1200" b="0"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 </a:t>
            </a:r>
          </a:p>
        </p:txBody>
      </p:sp>
      <p:pic>
        <p:nvPicPr>
          <p:cNvPr id="17418" name="Picture 4" descr="Ileal atresia enema"/>
          <p:cNvPicPr>
            <a:picLocks noChangeAspect="1" noChangeArrowheads="1"/>
          </p:cNvPicPr>
          <p:nvPr/>
        </p:nvPicPr>
        <p:blipFill>
          <a:blip r:embed="rId2">
            <a:extLst>
              <a:ext uri="{28A0092B-C50C-407E-A947-70E740481C1C}">
                <a14:useLocalDpi xmlns:a14="http://schemas.microsoft.com/office/drawing/2010/main" val="0"/>
              </a:ext>
            </a:extLst>
          </a:blip>
          <a:srcRect l="6091"/>
          <a:stretch>
            <a:fillRect/>
          </a:stretch>
        </p:blipFill>
        <p:spPr bwMode="auto">
          <a:xfrm>
            <a:off x="228600" y="2033588"/>
            <a:ext cx="25908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9"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22958" t="12500" r="20691" b="24657"/>
          <a:stretch>
            <a:fillRect/>
          </a:stretch>
        </p:blipFill>
        <p:spPr bwMode="auto">
          <a:xfrm>
            <a:off x="2971800" y="2036763"/>
            <a:ext cx="2819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20"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l="4616" t="3174" r="6154" b="4762"/>
          <a:stretch>
            <a:fillRect/>
          </a:stretch>
        </p:blipFill>
        <p:spPr bwMode="auto">
          <a:xfrm>
            <a:off x="5943600" y="2057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ectangle 1"/>
          <p:cNvSpPr>
            <a:spLocks noChangeArrowheads="1"/>
          </p:cNvSpPr>
          <p:nvPr/>
        </p:nvSpPr>
        <p:spPr bwMode="auto">
          <a:xfrm>
            <a:off x="762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2" name="Rectangle 16"/>
          <p:cNvSpPr>
            <a:spLocks noChangeArrowheads="1"/>
          </p:cNvSpPr>
          <p:nvPr/>
        </p:nvSpPr>
        <p:spPr bwMode="auto">
          <a:xfrm>
            <a:off x="13716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3" name="Rectangle 17"/>
          <p:cNvSpPr>
            <a:spLocks noChangeArrowheads="1"/>
          </p:cNvSpPr>
          <p:nvPr/>
        </p:nvSpPr>
        <p:spPr bwMode="auto">
          <a:xfrm>
            <a:off x="79248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4" name="Rectangle 18"/>
          <p:cNvSpPr>
            <a:spLocks noChangeArrowheads="1"/>
          </p:cNvSpPr>
          <p:nvPr/>
        </p:nvSpPr>
        <p:spPr bwMode="auto">
          <a:xfrm>
            <a:off x="66294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5" name="Rectangle 19"/>
          <p:cNvSpPr>
            <a:spLocks noChangeArrowheads="1"/>
          </p:cNvSpPr>
          <p:nvPr/>
        </p:nvSpPr>
        <p:spPr bwMode="auto">
          <a:xfrm>
            <a:off x="53340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6" name="Rectangle 20"/>
          <p:cNvSpPr>
            <a:spLocks noChangeArrowheads="1"/>
          </p:cNvSpPr>
          <p:nvPr/>
        </p:nvSpPr>
        <p:spPr bwMode="auto">
          <a:xfrm>
            <a:off x="26670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7" name="Rectangle 21"/>
          <p:cNvSpPr>
            <a:spLocks noChangeArrowheads="1"/>
          </p:cNvSpPr>
          <p:nvPr/>
        </p:nvSpPr>
        <p:spPr bwMode="auto">
          <a:xfrm>
            <a:off x="4038600" y="16002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8" name="Rectangle 22"/>
          <p:cNvSpPr>
            <a:spLocks noChangeArrowheads="1"/>
          </p:cNvSpPr>
          <p:nvPr/>
        </p:nvSpPr>
        <p:spPr bwMode="auto">
          <a:xfrm>
            <a:off x="762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9" name="Rectangle 23"/>
          <p:cNvSpPr>
            <a:spLocks noChangeArrowheads="1"/>
          </p:cNvSpPr>
          <p:nvPr/>
        </p:nvSpPr>
        <p:spPr bwMode="auto">
          <a:xfrm>
            <a:off x="13716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0" name="Rectangle 24"/>
          <p:cNvSpPr>
            <a:spLocks noChangeArrowheads="1"/>
          </p:cNvSpPr>
          <p:nvPr/>
        </p:nvSpPr>
        <p:spPr bwMode="auto">
          <a:xfrm>
            <a:off x="26670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1" name="Rectangle 25"/>
          <p:cNvSpPr>
            <a:spLocks noChangeArrowheads="1"/>
          </p:cNvSpPr>
          <p:nvPr/>
        </p:nvSpPr>
        <p:spPr bwMode="auto">
          <a:xfrm>
            <a:off x="40386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2" name="Rectangle 26"/>
          <p:cNvSpPr>
            <a:spLocks noChangeArrowheads="1"/>
          </p:cNvSpPr>
          <p:nvPr/>
        </p:nvSpPr>
        <p:spPr bwMode="auto">
          <a:xfrm>
            <a:off x="53340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3" name="Rectangle 27"/>
          <p:cNvSpPr>
            <a:spLocks noChangeArrowheads="1"/>
          </p:cNvSpPr>
          <p:nvPr/>
        </p:nvSpPr>
        <p:spPr bwMode="auto">
          <a:xfrm>
            <a:off x="66294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4" name="Rectangle 28"/>
          <p:cNvSpPr>
            <a:spLocks noChangeArrowheads="1"/>
          </p:cNvSpPr>
          <p:nvPr/>
        </p:nvSpPr>
        <p:spPr bwMode="auto">
          <a:xfrm>
            <a:off x="7924800" y="5334000"/>
            <a:ext cx="1066800" cy="152400"/>
          </a:xfrm>
          <a:prstGeom prst="rect">
            <a:avLst/>
          </a:prstGeom>
          <a:solidFill>
            <a:schemeClr val="tx1"/>
          </a:solidFill>
          <a:ln w="9525"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5" name="Down Arrow 12"/>
          <p:cNvSpPr>
            <a:spLocks noChangeArrowheads="1"/>
          </p:cNvSpPr>
          <p:nvPr/>
        </p:nvSpPr>
        <p:spPr bwMode="auto">
          <a:xfrm rot="3481762">
            <a:off x="3700462" y="2962276"/>
            <a:ext cx="246063" cy="392112"/>
          </a:xfrm>
          <a:prstGeom prst="downArrow">
            <a:avLst>
              <a:gd name="adj1" fmla="val 50000"/>
              <a:gd name="adj2" fmla="val 50160"/>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6" name="Down Arrow 12"/>
          <p:cNvSpPr>
            <a:spLocks noChangeArrowheads="1"/>
          </p:cNvSpPr>
          <p:nvPr/>
        </p:nvSpPr>
        <p:spPr bwMode="auto">
          <a:xfrm rot="3481762">
            <a:off x="3843337" y="3365501"/>
            <a:ext cx="246063" cy="392112"/>
          </a:xfrm>
          <a:prstGeom prst="downArrow">
            <a:avLst>
              <a:gd name="adj1" fmla="val 50000"/>
              <a:gd name="adj2" fmla="val 50160"/>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7" name="Down Arrow 12"/>
          <p:cNvSpPr>
            <a:spLocks noChangeArrowheads="1"/>
          </p:cNvSpPr>
          <p:nvPr/>
        </p:nvSpPr>
        <p:spPr bwMode="auto">
          <a:xfrm rot="7769813">
            <a:off x="8258969" y="4231482"/>
            <a:ext cx="247650" cy="392112"/>
          </a:xfrm>
          <a:prstGeom prst="downArrow">
            <a:avLst>
              <a:gd name="adj1" fmla="val 50000"/>
              <a:gd name="adj2" fmla="val 49838"/>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38" name="Down Arrow 12"/>
          <p:cNvSpPr>
            <a:spLocks noChangeArrowheads="1"/>
          </p:cNvSpPr>
          <p:nvPr/>
        </p:nvSpPr>
        <p:spPr bwMode="auto">
          <a:xfrm rot="10515457">
            <a:off x="7712075" y="4429125"/>
            <a:ext cx="247650" cy="392113"/>
          </a:xfrm>
          <a:prstGeom prst="downArrow">
            <a:avLst>
              <a:gd name="adj1" fmla="val 50000"/>
              <a:gd name="adj2" fmla="val 49838"/>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19982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Ileal</a:t>
            </a:r>
            <a:r>
              <a:rPr lang="en-US" altLang="en-US" sz="3600" b="1" dirty="0" smtClean="0">
                <a:solidFill>
                  <a:srgbClr val="FFFF00"/>
                </a:solidFill>
                <a:effectLst>
                  <a:outerShdw blurRad="38100" dist="38100" dir="2700000" algn="tl">
                    <a:srgbClr val="000000"/>
                  </a:outerShdw>
                </a:effectLst>
              </a:rPr>
              <a:t>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68003" y="1447800"/>
            <a:ext cx="5089797"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Congenital absence or complete occlusion of ileum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Vomiting</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Abdominal distension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Multiple dilated bowel loops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Micro-colon </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small unused colon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Soft tissue mass +/- calcification  possible perforation </a:t>
            </a:r>
            <a:endParaRPr lang="en-US" altLang="en-US" sz="2000" b="1" dirty="0" smtClean="0">
              <a:solidFill>
                <a:schemeClr val="bg1"/>
              </a:solidFill>
              <a:effectLst>
                <a:outerShdw blurRad="38100" dist="38100" dir="2700000" algn="tl">
                  <a:srgbClr val="000000"/>
                </a:outerShdw>
              </a:effectLst>
            </a:endParaRP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9" name="Picture 5" descr="Ileal atresia 01"/>
          <p:cNvPicPr>
            <a:picLocks noChangeAspect="1" noChangeArrowheads="1"/>
          </p:cNvPicPr>
          <p:nvPr/>
        </p:nvPicPr>
        <p:blipFill rotWithShape="1">
          <a:blip r:embed="rId3">
            <a:extLst>
              <a:ext uri="{28A0092B-C50C-407E-A947-70E740481C1C}">
                <a14:useLocalDpi xmlns:a14="http://schemas.microsoft.com/office/drawing/2010/main" val="0"/>
              </a:ext>
            </a:extLst>
          </a:blip>
          <a:srcRect b="15000"/>
          <a:stretch/>
        </p:blipFill>
        <p:spPr bwMode="auto">
          <a:xfrm>
            <a:off x="5411787" y="2895600"/>
            <a:ext cx="357822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leal atresia gross"/>
          <p:cNvPicPr>
            <a:picLocks noChangeAspect="1" noChangeArrowheads="1"/>
          </p:cNvPicPr>
          <p:nvPr/>
        </p:nvPicPr>
        <p:blipFill rotWithShape="1">
          <a:blip r:embed="rId4">
            <a:extLst>
              <a:ext uri="{28A0092B-C50C-407E-A947-70E740481C1C}">
                <a14:useLocalDpi xmlns:a14="http://schemas.microsoft.com/office/drawing/2010/main" val="0"/>
              </a:ext>
            </a:extLst>
          </a:blip>
          <a:srcRect t="5668" b="10118"/>
          <a:stretch/>
        </p:blipFill>
        <p:spPr bwMode="auto">
          <a:xfrm>
            <a:off x="5638800" y="113414"/>
            <a:ext cx="3241674" cy="26768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32797" y="2710190"/>
            <a:ext cx="2073003" cy="261610"/>
          </a:xfrm>
          <a:prstGeom prst="rect">
            <a:avLst/>
          </a:prstGeom>
          <a:noFill/>
        </p:spPr>
        <p:txBody>
          <a:bodyPr wrap="none" rtlCol="0">
            <a:spAutoFit/>
          </a:bodyPr>
          <a:lstStyle/>
          <a:p>
            <a:r>
              <a:rPr lang="en-US" sz="1100" dirty="0" smtClean="0">
                <a:solidFill>
                  <a:schemeClr val="bg1">
                    <a:lumMod val="50000"/>
                  </a:schemeClr>
                </a:solidFill>
              </a:rPr>
              <a:t>Source: image.slideserve.com</a:t>
            </a:r>
            <a:endParaRPr lang="en-US" sz="1100" dirty="0">
              <a:solidFill>
                <a:schemeClr val="bg1">
                  <a:lumMod val="50000"/>
                </a:schemeClr>
              </a:solidFill>
            </a:endParaRPr>
          </a:p>
        </p:txBody>
      </p:sp>
    </p:spTree>
    <p:extLst>
      <p:ext uri="{BB962C8B-B14F-4D97-AF65-F5344CB8AC3E}">
        <p14:creationId xmlns:p14="http://schemas.microsoft.com/office/powerpoint/2010/main" val="3434474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Ileal</a:t>
            </a:r>
            <a:r>
              <a:rPr lang="en-US" altLang="en-US" sz="3600" b="1" dirty="0" smtClean="0">
                <a:solidFill>
                  <a:srgbClr val="FFFF00"/>
                </a:solidFill>
                <a:effectLst>
                  <a:outerShdw blurRad="38100" dist="38100" dir="2700000" algn="tl">
                    <a:srgbClr val="000000"/>
                  </a:outerShdw>
                </a:effectLst>
              </a:rPr>
              <a:t>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68003" y="1447800"/>
            <a:ext cx="5089797"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Congenital absence or complete occlusion of ileum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Vomiting</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Abdominal distension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Multiple dilated bowel loops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Micro-colon </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small unused colon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Soft tissue mass +/- calcification  possible perforation </a:t>
            </a:r>
            <a:endParaRPr lang="en-US" altLang="en-US" sz="2000" b="1" dirty="0" smtClean="0">
              <a:solidFill>
                <a:schemeClr val="bg1"/>
              </a:solidFill>
              <a:effectLst>
                <a:outerShdw blurRad="38100" dist="38100" dir="2700000" algn="tl">
                  <a:srgbClr val="000000"/>
                </a:outerShdw>
              </a:effectLst>
            </a:endParaRP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0" name="Picture 4" descr="Ileal atresia gross"/>
          <p:cNvPicPr>
            <a:picLocks noChangeAspect="1" noChangeArrowheads="1"/>
          </p:cNvPicPr>
          <p:nvPr/>
        </p:nvPicPr>
        <p:blipFill rotWithShape="1">
          <a:blip r:embed="rId3">
            <a:extLst>
              <a:ext uri="{28A0092B-C50C-407E-A947-70E740481C1C}">
                <a14:useLocalDpi xmlns:a14="http://schemas.microsoft.com/office/drawing/2010/main" val="0"/>
              </a:ext>
            </a:extLst>
          </a:blip>
          <a:srcRect t="5668" b="10118"/>
          <a:stretch/>
        </p:blipFill>
        <p:spPr bwMode="auto">
          <a:xfrm>
            <a:off x="5638800" y="113414"/>
            <a:ext cx="3241674" cy="26768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32797" y="2710190"/>
            <a:ext cx="2073003" cy="261610"/>
          </a:xfrm>
          <a:prstGeom prst="rect">
            <a:avLst/>
          </a:prstGeom>
          <a:noFill/>
        </p:spPr>
        <p:txBody>
          <a:bodyPr wrap="none" rtlCol="0">
            <a:spAutoFit/>
          </a:bodyPr>
          <a:lstStyle/>
          <a:p>
            <a:r>
              <a:rPr lang="en-US" sz="1100" dirty="0" smtClean="0">
                <a:solidFill>
                  <a:schemeClr val="bg1">
                    <a:lumMod val="50000"/>
                  </a:schemeClr>
                </a:solidFill>
              </a:rPr>
              <a:t>Source: image.slideserve.com</a:t>
            </a:r>
            <a:endParaRPr lang="en-US" sz="1100" dirty="0">
              <a:solidFill>
                <a:schemeClr val="bg1">
                  <a:lumMod val="50000"/>
                </a:schemeClr>
              </a:solidFill>
            </a:endParaRPr>
          </a:p>
        </p:txBody>
      </p:sp>
      <p:pic>
        <p:nvPicPr>
          <p:cNvPr id="8" name="Picture 4" descr="Ileal atresia enema"/>
          <p:cNvPicPr>
            <a:picLocks noChangeAspect="1" noChangeArrowheads="1"/>
          </p:cNvPicPr>
          <p:nvPr/>
        </p:nvPicPr>
        <p:blipFill>
          <a:blip r:embed="rId4">
            <a:extLst>
              <a:ext uri="{28A0092B-C50C-407E-A947-70E740481C1C}">
                <a14:useLocalDpi xmlns:a14="http://schemas.microsoft.com/office/drawing/2010/main" val="0"/>
              </a:ext>
            </a:extLst>
          </a:blip>
          <a:srcRect l="6091"/>
          <a:stretch>
            <a:fillRect/>
          </a:stretch>
        </p:blipFill>
        <p:spPr bwMode="auto">
          <a:xfrm>
            <a:off x="5638800" y="3003698"/>
            <a:ext cx="3089274" cy="366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99570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Meconium Ileus</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68003" y="1447800"/>
            <a:ext cx="5089797" cy="4525963"/>
          </a:xfrm>
        </p:spPr>
        <p:txBody>
          <a:bodyPr/>
          <a:lstStyle/>
          <a:p>
            <a:pPr eaLnBrk="1" hangingPunct="1">
              <a:lnSpc>
                <a:spcPct val="80000"/>
              </a:lnSpc>
              <a:buClr>
                <a:srgbClr val="FF0000"/>
              </a:buClr>
              <a:defRPr/>
            </a:pPr>
            <a:r>
              <a:rPr lang="en-US" altLang="en-US" sz="2700" b="1" dirty="0" smtClean="0">
                <a:solidFill>
                  <a:schemeClr val="bg1"/>
                </a:solidFill>
                <a:effectLst>
                  <a:outerShdw blurRad="38100" dist="38100" dir="2700000" algn="tl">
                    <a:srgbClr val="000000"/>
                  </a:outerShdw>
                </a:effectLst>
              </a:rPr>
              <a:t>Neonatal obstruction of distal ileum due to abnormally thick &amp; tenacious meconium</a:t>
            </a:r>
          </a:p>
          <a:p>
            <a:pPr eaLnBrk="1" hangingPunct="1">
              <a:lnSpc>
                <a:spcPct val="80000"/>
              </a:lnSpc>
              <a:buClr>
                <a:srgbClr val="FF0000"/>
              </a:buClr>
              <a:defRPr/>
            </a:pPr>
            <a:endParaRPr lang="en-US" altLang="en-US" sz="27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700" b="1" dirty="0" smtClean="0">
                <a:solidFill>
                  <a:schemeClr val="bg1"/>
                </a:solidFill>
                <a:effectLst>
                  <a:outerShdw blurRad="38100" dist="38100" dir="2700000" algn="tl">
                    <a:srgbClr val="000000"/>
                  </a:outerShdw>
                </a:effectLst>
              </a:rPr>
              <a:t>Almost always associated with CF</a:t>
            </a:r>
          </a:p>
          <a:p>
            <a:pPr eaLnBrk="1" hangingPunct="1">
              <a:lnSpc>
                <a:spcPct val="80000"/>
              </a:lnSpc>
              <a:buClr>
                <a:srgbClr val="FF0000"/>
              </a:buClr>
              <a:defRPr/>
            </a:pPr>
            <a:endParaRPr lang="en-US" altLang="en-US" sz="27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700" b="1" dirty="0" smtClean="0">
                <a:solidFill>
                  <a:schemeClr val="bg1"/>
                </a:solidFill>
                <a:effectLst>
                  <a:outerShdw blurRad="38100" dist="38100" dir="2700000" algn="tl">
                    <a:srgbClr val="000000"/>
                  </a:outerShdw>
                </a:effectLst>
              </a:rPr>
              <a:t>Complications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Volvulus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Perforation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Meconium peritonitis </a:t>
            </a:r>
            <a:endParaRPr lang="en-US" altLang="en-US" sz="1600" b="1" dirty="0" smtClean="0">
              <a:solidFill>
                <a:schemeClr val="bg1"/>
              </a:solidFill>
              <a:effectLst>
                <a:outerShdw blurRad="38100" dist="38100" dir="2700000" algn="tl">
                  <a:srgbClr val="000000"/>
                </a:outerShdw>
              </a:effectLst>
            </a:endParaRP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8" name="Picture 5" descr="Meconinum ileus gross"/>
          <p:cNvPicPr>
            <a:picLocks noChangeAspect="1" noChangeArrowheads="1"/>
          </p:cNvPicPr>
          <p:nvPr/>
        </p:nvPicPr>
        <p:blipFill>
          <a:blip r:embed="rId3">
            <a:extLst>
              <a:ext uri="{28A0092B-C50C-407E-A947-70E740481C1C}">
                <a14:useLocalDpi xmlns:a14="http://schemas.microsoft.com/office/drawing/2010/main" val="0"/>
              </a:ext>
            </a:extLst>
          </a:blip>
          <a:srcRect l="2000" r="2000" b="9566"/>
          <a:stretch>
            <a:fillRect/>
          </a:stretch>
        </p:blipFill>
        <p:spPr bwMode="auto">
          <a:xfrm>
            <a:off x="5765615" y="5228191"/>
            <a:ext cx="2831349" cy="15336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econium ileus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84"/>
          <a:stretch/>
        </p:blipFill>
        <p:spPr bwMode="auto">
          <a:xfrm>
            <a:off x="5675571" y="3593802"/>
            <a:ext cx="291076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Meconium ileus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313" y="152400"/>
            <a:ext cx="3075025"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70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Small Left Colon Syndrome</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68003" y="1722437"/>
            <a:ext cx="5089797"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Transient functional obstruction of newborn colon</a:t>
            </a:r>
            <a:endParaRPr lang="en-US" altLang="en-US" sz="2400" b="1" dirty="0">
              <a:solidFill>
                <a:schemeClr val="bg1"/>
              </a:solidFill>
              <a:effectLst>
                <a:outerShdw blurRad="38100" dist="38100" dir="2700000" algn="tl">
                  <a:srgbClr val="000000"/>
                </a:outerShdw>
              </a:effectLst>
            </a:endParaRPr>
          </a:p>
          <a:p>
            <a:pPr marL="0" indent="0" eaLnBrk="1" hangingPunct="1">
              <a:lnSpc>
                <a:spcPct val="80000"/>
              </a:lnSpc>
              <a:buClr>
                <a:srgbClr val="FF0000"/>
              </a:buClr>
              <a:buNone/>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Common cause of distal neonatal bowel obstruction</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Infants &lt; 1,500 gm</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Infants of diabetic mothers</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Magnesium sulfate</a:t>
            </a:r>
          </a:p>
          <a:p>
            <a:pPr marL="0" indent="0" eaLnBrk="1" hangingPunct="1">
              <a:lnSpc>
                <a:spcPct val="80000"/>
              </a:lnSpc>
              <a:buClr>
                <a:srgbClr val="FF0000"/>
              </a:buClr>
              <a:buNone/>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Enema can be treatment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Small sigmoid &amp; descending colon </a:t>
            </a:r>
          </a:p>
          <a:p>
            <a:pPr lvl="1" eaLnBrk="1" hangingPunct="1">
              <a:lnSpc>
                <a:spcPct val="80000"/>
              </a:lnSpc>
              <a:buClr>
                <a:srgbClr val="FF0000"/>
              </a:buClr>
              <a:defRPr/>
            </a:pPr>
            <a:endParaRPr lang="en-US" altLang="en-US" sz="1200" b="1" dirty="0" smtClean="0">
              <a:solidFill>
                <a:schemeClr val="bg1"/>
              </a:solidFill>
              <a:effectLst>
                <a:outerShdw blurRad="38100" dist="38100" dir="2700000" algn="tl">
                  <a:srgbClr val="000000"/>
                </a:outerShdw>
              </a:effectLst>
            </a:endParaRP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9"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4616" t="3174" r="6154" b="4762"/>
          <a:stretch>
            <a:fillRect/>
          </a:stretch>
        </p:blipFill>
        <p:spPr bwMode="auto">
          <a:xfrm>
            <a:off x="5289698" y="2895600"/>
            <a:ext cx="3863163" cy="3863163"/>
          </a:xfrm>
          <a:prstGeom prst="rect">
            <a:avLst/>
          </a:prstGeom>
          <a:noFill/>
          <a:extLst>
            <a:ext uri="{909E8E84-426E-40DD-AFC4-6F175D3DCCD1}">
              <a14:hiddenFill xmlns:a14="http://schemas.microsoft.com/office/drawing/2010/main">
                <a:solidFill>
                  <a:srgbClr val="FFFFFF"/>
                </a:solidFill>
              </a14:hiddenFill>
            </a:ext>
          </a:extLst>
        </p:spPr>
      </p:pic>
      <p:pic>
        <p:nvPicPr>
          <p:cNvPr id="272394" name="Picture 10" descr="Trailer for DreamWorks Animation's MR. PEABODY &amp; SHERMAN — GeekTyr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226" y="66232"/>
            <a:ext cx="2184105" cy="273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988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2400"/>
            <a:ext cx="89916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Small Left Colon Syndrome: </a:t>
            </a:r>
            <a:br>
              <a:rPr lang="en-US" altLang="en-US" sz="3600" b="1" dirty="0" smtClean="0">
                <a:solidFill>
                  <a:srgbClr val="FFFF00"/>
                </a:solidFill>
                <a:effectLst>
                  <a:outerShdw blurRad="38100" dist="38100" dir="2700000" algn="tl">
                    <a:srgbClr val="000000"/>
                  </a:outerShdw>
                </a:effectLst>
              </a:rPr>
            </a:br>
            <a:r>
              <a:rPr lang="en-US" altLang="en-US" sz="3600" b="1" dirty="0" smtClean="0">
                <a:solidFill>
                  <a:srgbClr val="FFC000"/>
                </a:solidFill>
                <a:effectLst>
                  <a:outerShdw blurRad="38100" dist="38100" dir="2700000" algn="tl">
                    <a:srgbClr val="000000"/>
                  </a:outerShdw>
                </a:effectLst>
              </a:rPr>
              <a:t>Surgical Findings</a:t>
            </a:r>
            <a:endParaRPr lang="en-US" altLang="en-US" sz="1800" b="1" dirty="0" smtClean="0">
              <a:solidFill>
                <a:srgbClr val="FFC000"/>
              </a:solidFill>
              <a:effectLst>
                <a:outerShdw blurRad="38100" dist="38100" dir="2700000" algn="tl">
                  <a:srgbClr val="000000"/>
                </a:outerShdw>
              </a:effectLst>
            </a:endParaRPr>
          </a:p>
        </p:txBody>
      </p:sp>
      <p:sp>
        <p:nvSpPr>
          <p:cNvPr id="9220" name="Rectangle 4"/>
          <p:cNvSpPr>
            <a:spLocks noChangeArrowheads="1"/>
          </p:cNvSpPr>
          <p:nvPr/>
        </p:nvSpPr>
        <p:spPr bwMode="auto">
          <a:xfrm>
            <a:off x="0" y="1828800"/>
            <a:ext cx="9144000" cy="403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76450"/>
            <a:ext cx="4648200" cy="34861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24449" y="2457449"/>
            <a:ext cx="3810001" cy="2857501"/>
          </a:xfrm>
          <a:prstGeom prst="rect">
            <a:avLst/>
          </a:prstGeom>
        </p:spPr>
      </p:pic>
    </p:spTree>
    <p:extLst>
      <p:ext uri="{BB962C8B-B14F-4D97-AF65-F5344CB8AC3E}">
        <p14:creationId xmlns:p14="http://schemas.microsoft.com/office/powerpoint/2010/main" val="3752754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Neonatal Bowel Obstruction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err="1" smtClean="0">
                <a:solidFill>
                  <a:srgbClr val="FFC000"/>
                </a:solidFill>
                <a:effectLst>
                  <a:outerShdw blurRad="38100" dist="38100" dir="2700000" algn="tl">
                    <a:srgbClr val="000000"/>
                  </a:outerShdw>
                </a:effectLst>
              </a:rPr>
              <a:t>Hirschsprung</a:t>
            </a:r>
            <a:r>
              <a:rPr lang="en-US" altLang="en-US" sz="3200" b="1" dirty="0" smtClean="0">
                <a:solidFill>
                  <a:srgbClr val="FFC000"/>
                </a:solidFill>
                <a:effectLst>
                  <a:outerShdw blurRad="38100" dist="38100" dir="2700000" algn="tl">
                    <a:srgbClr val="000000"/>
                  </a:outerShdw>
                </a:effectLst>
              </a:rPr>
              <a:t> Disease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Functional obstruction of the bowel due to lack of intrinsic enteric ganglion cells</a:t>
            </a:r>
          </a:p>
          <a:p>
            <a:pPr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Pathology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Short </a:t>
            </a:r>
            <a:r>
              <a:rPr lang="en-US" altLang="en-US" sz="2000" b="1" dirty="0" err="1" smtClean="0">
                <a:solidFill>
                  <a:schemeClr val="bg1"/>
                </a:solidFill>
                <a:effectLst>
                  <a:outerShdw blurRad="38100" dist="38100" dir="2700000" algn="tl">
                    <a:srgbClr val="000000"/>
                  </a:outerShdw>
                </a:effectLst>
              </a:rPr>
              <a:t>seg</a:t>
            </a:r>
            <a:r>
              <a:rPr lang="en-US" altLang="en-US" sz="2000" b="1" dirty="0" smtClean="0">
                <a:solidFill>
                  <a:schemeClr val="bg1"/>
                </a:solidFill>
                <a:effectLst>
                  <a:outerShdw blurRad="38100" dist="38100" dir="2700000" algn="tl">
                    <a:srgbClr val="000000"/>
                  </a:outerShdw>
                </a:effectLst>
              </a:rPr>
              <a:t>. disease (80%)</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Long </a:t>
            </a:r>
            <a:r>
              <a:rPr lang="en-US" altLang="en-US" sz="2000" b="1" dirty="0" err="1" smtClean="0">
                <a:solidFill>
                  <a:schemeClr val="bg1"/>
                </a:solidFill>
                <a:effectLst>
                  <a:outerShdw blurRad="38100" dist="38100" dir="2700000" algn="tl">
                    <a:srgbClr val="000000"/>
                  </a:outerShdw>
                </a:effectLst>
              </a:rPr>
              <a:t>seg</a:t>
            </a:r>
            <a:r>
              <a:rPr lang="en-US" altLang="en-US" sz="2000" b="1" dirty="0" smtClean="0">
                <a:solidFill>
                  <a:schemeClr val="bg1"/>
                </a:solidFill>
                <a:effectLst>
                  <a:outerShdw blurRad="38100" dist="38100" dir="2700000" algn="tl">
                    <a:srgbClr val="000000"/>
                  </a:outerShdw>
                </a:effectLst>
              </a:rPr>
              <a:t>. Disease (15%)</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Total colonic HSD (5%) </a:t>
            </a: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8600"/>
            <a:ext cx="3381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S:\_PM.Private\Radiology Research-Lee\Societies and Meetings\RSNA\RSNA 2018\Hirschsprung_acetylcholine.jpg"/>
          <p:cNvPicPr>
            <a:picLocks noChangeAspect="1" noChangeArrowheads="1"/>
          </p:cNvPicPr>
          <p:nvPr/>
        </p:nvPicPr>
        <p:blipFill>
          <a:blip r:embed="rId4">
            <a:extLst>
              <a:ext uri="{28A0092B-C50C-407E-A947-70E740481C1C}">
                <a14:useLocalDpi xmlns:a14="http://schemas.microsoft.com/office/drawing/2010/main" val="0"/>
              </a:ext>
            </a:extLst>
          </a:blip>
          <a:srcRect l="23083" b="10243"/>
          <a:stretch>
            <a:fillRect/>
          </a:stretch>
        </p:blipFill>
        <p:spPr bwMode="auto">
          <a:xfrm>
            <a:off x="5635625" y="3570288"/>
            <a:ext cx="335597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5486400" y="0"/>
            <a:ext cx="36576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2" name="Rectangle 3"/>
          <p:cNvSpPr txBox="1">
            <a:spLocks/>
          </p:cNvSpPr>
          <p:nvPr/>
        </p:nvSpPr>
        <p:spPr bwMode="auto">
          <a:xfrm>
            <a:off x="304800" y="838200"/>
            <a:ext cx="50768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endPar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r>
              <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Clinical symptoms</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Failure to pass meconium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Abdominal distension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Vomiting  </a:t>
            </a:r>
          </a:p>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endPar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r>
              <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Imaging findings</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Focal / diffuse narrowing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Transitional zone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Recto-sigmoid ratio &lt; 1</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Irregular rectal contractions</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Retained contrast on delayed radiographs  </a:t>
            </a:r>
          </a:p>
        </p:txBody>
      </p:sp>
      <p:pic>
        <p:nvPicPr>
          <p:cNvPr id="15365" name="Picture 5" descr="HS 01"/>
          <p:cNvPicPr>
            <a:picLocks noChangeAspect="1" noChangeArrowheads="1"/>
          </p:cNvPicPr>
          <p:nvPr/>
        </p:nvPicPr>
        <p:blipFill>
          <a:blip r:embed="rId2">
            <a:extLst>
              <a:ext uri="{28A0092B-C50C-407E-A947-70E740481C1C}">
                <a14:useLocalDpi xmlns:a14="http://schemas.microsoft.com/office/drawing/2010/main" val="0"/>
              </a:ext>
            </a:extLst>
          </a:blip>
          <a:srcRect t="12540" r="22310" b="12788"/>
          <a:stretch>
            <a:fillRect/>
          </a:stretch>
        </p:blipFill>
        <p:spPr bwMode="auto">
          <a:xfrm>
            <a:off x="7613650" y="228600"/>
            <a:ext cx="1412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l="12746" t="23727" r="14706" b="16406"/>
          <a:stretch>
            <a:fillRect/>
          </a:stretch>
        </p:blipFill>
        <p:spPr bwMode="auto">
          <a:xfrm>
            <a:off x="5562600" y="509588"/>
            <a:ext cx="196056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1"/>
          <p:cNvPicPr>
            <a:picLocks noChangeAspect="1" noChangeArrowheads="1"/>
          </p:cNvPicPr>
          <p:nvPr/>
        </p:nvPicPr>
        <p:blipFill>
          <a:blip r:embed="rId4" cstate="print">
            <a:extLst>
              <a:ext uri="{28A0092B-C50C-407E-A947-70E740481C1C}">
                <a14:useLocalDpi xmlns:a14="http://schemas.microsoft.com/office/drawing/2010/main" val="0"/>
              </a:ext>
            </a:extLst>
          </a:blip>
          <a:srcRect l="15001" t="17021" r="12776" b="20497"/>
          <a:stretch>
            <a:fillRect/>
          </a:stretch>
        </p:blipFill>
        <p:spPr bwMode="auto">
          <a:xfrm>
            <a:off x="7600950" y="1663700"/>
            <a:ext cx="1457325" cy="1231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l="4225" t="3366" r="2817" b="12453"/>
          <a:stretch>
            <a:fillRect/>
          </a:stretch>
        </p:blipFill>
        <p:spPr bwMode="auto">
          <a:xfrm>
            <a:off x="5840413" y="3048000"/>
            <a:ext cx="29495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9" name="Down Arrow 12"/>
          <p:cNvSpPr>
            <a:spLocks noChangeArrowheads="1"/>
          </p:cNvSpPr>
          <p:nvPr/>
        </p:nvSpPr>
        <p:spPr bwMode="auto">
          <a:xfrm rot="6499973">
            <a:off x="8559007" y="2518568"/>
            <a:ext cx="247650" cy="392113"/>
          </a:xfrm>
          <a:prstGeom prst="downArrow">
            <a:avLst>
              <a:gd name="adj1" fmla="val 50000"/>
              <a:gd name="adj2" fmla="val 49838"/>
            </a:avLst>
          </a:prstGeom>
          <a:solidFill>
            <a:schemeClr val="bg2"/>
          </a:solidFill>
          <a:ln w="19050" algn="ctr">
            <a:solidFill>
              <a:schemeClr val="tx1"/>
            </a:solidFill>
            <a:round/>
            <a:headEnd/>
            <a:tailEnd/>
          </a:ln>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5370" name="Rectangle 1"/>
          <p:cNvSpPr>
            <a:spLocks noChangeArrowheads="1"/>
          </p:cNvSpPr>
          <p:nvPr/>
        </p:nvSpPr>
        <p:spPr bwMode="auto">
          <a:xfrm>
            <a:off x="5840413" y="6400800"/>
            <a:ext cx="2949575" cy="304800"/>
          </a:xfrm>
          <a:prstGeom prst="rect">
            <a:avLst/>
          </a:prstGeom>
          <a:solidFill>
            <a:schemeClr val="bg2"/>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Delayed Radiograph</a:t>
            </a:r>
          </a:p>
        </p:txBody>
      </p:sp>
      <p:sp>
        <p:nvSpPr>
          <p:cNvPr id="13" name="Rectangle 2"/>
          <p:cNvSpPr txBox="1">
            <a:spLocks noChangeArrowheads="1"/>
          </p:cNvSpPr>
          <p:nvPr/>
        </p:nvSpPr>
        <p:spPr bwMode="auto">
          <a:xfrm>
            <a:off x="152400" y="152400"/>
            <a:ext cx="495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kern="0" dirty="0" err="1" smtClean="0">
                <a:solidFill>
                  <a:srgbClr val="FFFF00"/>
                </a:solidFill>
                <a:effectLst>
                  <a:outerShdw blurRad="38100" dist="38100" dir="2700000" algn="tl">
                    <a:srgbClr val="000000"/>
                  </a:outerShdw>
                </a:effectLst>
                <a:latin typeface="Arial"/>
              </a:rPr>
              <a:t>Hirschsprung</a:t>
            </a:r>
            <a:r>
              <a:rPr lang="en-US" altLang="en-US" sz="3600" b="1" kern="0" dirty="0" smtClean="0">
                <a:solidFill>
                  <a:srgbClr val="FFFF00"/>
                </a:solidFill>
                <a:effectLst>
                  <a:outerShdw blurRad="38100" dist="38100" dir="2700000" algn="tl">
                    <a:srgbClr val="000000"/>
                  </a:outerShdw>
                </a:effectLst>
                <a:latin typeface="Arial"/>
              </a:rPr>
              <a:t> Disease</a:t>
            </a:r>
            <a:r>
              <a:rPr kumimoji="0" lang="en-US" altLang="en-US" sz="32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a:ea typeface="+mj-ea"/>
                <a:cs typeface="+mj-cs"/>
              </a:rPr>
              <a:t> </a:t>
            </a:r>
            <a:endParaRPr kumimoji="0" lang="en-US" altLang="en-US" sz="18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a:ea typeface="+mj-ea"/>
              <a:cs typeface="+mj-cs"/>
            </a:endParaRPr>
          </a:p>
        </p:txBody>
      </p:sp>
    </p:spTree>
    <p:extLst>
      <p:ext uri="{BB962C8B-B14F-4D97-AF65-F5344CB8AC3E}">
        <p14:creationId xmlns:p14="http://schemas.microsoft.com/office/powerpoint/2010/main" val="1899483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5486400" y="0"/>
            <a:ext cx="36576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2" name="Rectangle 3"/>
          <p:cNvSpPr txBox="1">
            <a:spLocks/>
          </p:cNvSpPr>
          <p:nvPr/>
        </p:nvSpPr>
        <p:spPr bwMode="auto">
          <a:xfrm>
            <a:off x="152400" y="1143000"/>
            <a:ext cx="5486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endPar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r>
              <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Total colonic aganglionosis </a:t>
            </a:r>
            <a:endParaRPr kumimoji="0" lang="en-US" altLang="en-US" sz="24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Variant of HS’s disease (3-10%)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From the anus up to 30-50 cm proximal to the ileocecal valve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Often with toxic megacolon  </a:t>
            </a:r>
          </a:p>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endPar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Tx/>
              <a:buChar char="•"/>
              <a:tabLst/>
              <a:defRPr/>
            </a:pPr>
            <a:r>
              <a:rPr kumimoji="0" lang="en-US" altLang="en-US" sz="28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Imaging findings</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Multiple dilated bowel loops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Can be normal appearance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Microcolon or </a:t>
            </a:r>
            <a:r>
              <a:rPr kumimoji="0" lang="en-US" altLang="en-US" sz="2400" b="1" i="0" u="none" strike="noStrike" kern="1200" cap="none" spc="0" normalizeH="0" baseline="0" noProof="0" dirty="0" smtClean="0">
                <a:ln>
                  <a:noFill/>
                </a:ln>
                <a:solidFill>
                  <a:srgbClr val="00FF00"/>
                </a:solidFill>
                <a:effectLst>
                  <a:outerShdw blurRad="38100" dist="38100" dir="2700000" algn="tl">
                    <a:srgbClr val="000000"/>
                  </a:outerShdw>
                </a:effectLst>
                <a:uLnTx/>
                <a:uFillTx/>
                <a:latin typeface="Arial" charset="0"/>
                <a:ea typeface="ＭＳ Ｐゴシック" pitchFamily="34" charset="-128"/>
                <a:cs typeface="+mn-cs"/>
              </a:rPr>
              <a:t>“?”</a:t>
            </a: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 appearance</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rPr>
              <a:t>Transitional zone / recto-sigmoid index ratio not reliable  </a:t>
            </a: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endPar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a:p>
            <a:pPr marL="742950" marR="0" lvl="1" indent="-285750" algn="l" defTabSz="914400" rtl="0" eaLnBrk="0" fontAlgn="base" latinLnBrk="0" hangingPunct="0">
              <a:lnSpc>
                <a:spcPct val="100000"/>
              </a:lnSpc>
              <a:spcBef>
                <a:spcPct val="20000"/>
              </a:spcBef>
              <a:spcAft>
                <a:spcPct val="0"/>
              </a:spcAft>
              <a:buClr>
                <a:srgbClr val="FF0000"/>
              </a:buClr>
              <a:buSzTx/>
              <a:buFont typeface="Wingdings" pitchFamily="2" charset="2"/>
              <a:buChar char="ü"/>
              <a:tabLst/>
              <a:defRPr/>
            </a:pPr>
            <a:endPar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pitchFamily="34" charset="-128"/>
              <a:cs typeface="+mn-cs"/>
            </a:endParaRPr>
          </a:p>
        </p:txBody>
      </p:sp>
      <p:pic>
        <p:nvPicPr>
          <p:cNvPr id="16389" name="Picture 2" descr="Sammy Zacharie 1017104 (1)"/>
          <p:cNvPicPr>
            <a:picLocks noChangeAspect="1" noChangeArrowheads="1"/>
          </p:cNvPicPr>
          <p:nvPr/>
        </p:nvPicPr>
        <p:blipFill>
          <a:blip r:embed="rId2" cstate="print">
            <a:extLst>
              <a:ext uri="{28A0092B-C50C-407E-A947-70E740481C1C}">
                <a14:useLocalDpi xmlns:a14="http://schemas.microsoft.com/office/drawing/2010/main" val="0"/>
              </a:ext>
            </a:extLst>
          </a:blip>
          <a:srcRect b="8696"/>
          <a:stretch>
            <a:fillRect/>
          </a:stretch>
        </p:blipFill>
        <p:spPr bwMode="auto">
          <a:xfrm>
            <a:off x="5905500" y="176213"/>
            <a:ext cx="2819400" cy="304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390" name="Picture 4" descr="Sammy Zacharie 101710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4388" y="3276600"/>
            <a:ext cx="28416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descr="Image result for Question mark transparent backgroun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200650"/>
            <a:ext cx="863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2"/>
          <p:cNvSpPr>
            <a:spLocks noChangeArrowheads="1"/>
          </p:cNvSpPr>
          <p:nvPr/>
        </p:nvSpPr>
        <p:spPr bwMode="auto">
          <a:xfrm>
            <a:off x="8585200" y="3048000"/>
            <a:ext cx="254000" cy="173038"/>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0" name="Rectangle 2"/>
          <p:cNvSpPr txBox="1">
            <a:spLocks noChangeArrowheads="1"/>
          </p:cNvSpPr>
          <p:nvPr/>
        </p:nvSpPr>
        <p:spPr bwMode="auto">
          <a:xfrm>
            <a:off x="76200" y="152400"/>
            <a:ext cx="53070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kern="0" dirty="0" smtClean="0">
                <a:solidFill>
                  <a:srgbClr val="FFFF00"/>
                </a:solidFill>
                <a:effectLst>
                  <a:outerShdw blurRad="38100" dist="38100" dir="2700000" algn="tl">
                    <a:srgbClr val="000000"/>
                  </a:outerShdw>
                </a:effectLst>
                <a:latin typeface="Arial"/>
              </a:rPr>
              <a:t>Total Colonic </a:t>
            </a:r>
            <a:r>
              <a:rPr lang="en-US" altLang="en-US" sz="3600" b="1" kern="0" dirty="0" err="1" smtClean="0">
                <a:solidFill>
                  <a:srgbClr val="FFFF00"/>
                </a:solidFill>
                <a:effectLst>
                  <a:outerShdw blurRad="38100" dist="38100" dir="2700000" algn="tl">
                    <a:srgbClr val="000000"/>
                  </a:outerShdw>
                </a:effectLst>
                <a:latin typeface="Arial"/>
              </a:rPr>
              <a:t>Hirschsprung</a:t>
            </a:r>
            <a:r>
              <a:rPr lang="en-US" altLang="en-US" sz="3600" b="1" kern="0" dirty="0" smtClean="0">
                <a:solidFill>
                  <a:srgbClr val="FFFF00"/>
                </a:solidFill>
                <a:effectLst>
                  <a:outerShdw blurRad="38100" dist="38100" dir="2700000" algn="tl">
                    <a:srgbClr val="000000"/>
                  </a:outerShdw>
                </a:effectLst>
                <a:latin typeface="Arial"/>
              </a:rPr>
              <a:t> Disease</a:t>
            </a:r>
            <a:r>
              <a:rPr kumimoji="0" lang="en-US" altLang="en-US" sz="32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a:ea typeface="+mj-ea"/>
                <a:cs typeface="+mj-cs"/>
              </a:rPr>
              <a:t> </a:t>
            </a:r>
            <a:endParaRPr kumimoji="0" lang="en-US" altLang="en-US" sz="18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a:ea typeface="+mj-ea"/>
              <a:cs typeface="+mj-cs"/>
            </a:endParaRPr>
          </a:p>
        </p:txBody>
      </p:sp>
    </p:spTree>
    <p:extLst>
      <p:ext uri="{BB962C8B-B14F-4D97-AF65-F5344CB8AC3E}">
        <p14:creationId xmlns:p14="http://schemas.microsoft.com/office/powerpoint/2010/main" val="1459539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457200" y="21336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bowel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Bowel disorders in older children</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hepatobiliary, pancreatic &amp; adrenal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genitourinary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18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457200" y="21336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bowel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Bowel disorders in older children</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hepatobiliary, pancreatic &amp; adrenal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genitourinary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228600" y="2667000"/>
            <a:ext cx="6553200" cy="7620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54579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533400" y="1981200"/>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Bowel Disorders in Older Children</a:t>
            </a: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2</a:t>
            </a:r>
            <a:r>
              <a:rPr lang="en-US" altLang="en-US" sz="2400" b="1" dirty="0">
                <a:solidFill>
                  <a:srgbClr val="00FF00"/>
                </a:solidFill>
                <a:effectLst>
                  <a:outerShdw blurRad="38100" dist="38100" dir="2700000" algn="tl">
                    <a:srgbClr val="000000">
                      <a:alpha val="43137"/>
                    </a:srgbClr>
                  </a:outerShdw>
                </a:effectLst>
              </a:rPr>
              <a:t>5</a:t>
            </a:r>
            <a:r>
              <a:rPr lang="en-US" altLang="en-US" sz="2400" b="1" dirty="0" smtClean="0">
                <a:solidFill>
                  <a:srgbClr val="00FF00"/>
                </a:solidFill>
                <a:effectLst>
                  <a:outerShdw blurRad="38100" dist="38100" dir="2700000" algn="tl">
                    <a:srgbClr val="000000">
                      <a:alpha val="43137"/>
                    </a:srgbClr>
                  </a:outerShdw>
                </a:effectLst>
              </a:rPr>
              <a:t>: </a:t>
            </a:r>
            <a:r>
              <a:rPr lang="en-US" altLang="en-US" sz="2400" b="1" dirty="0" smtClean="0">
                <a:solidFill>
                  <a:schemeClr val="bg1"/>
                </a:solidFill>
                <a:effectLst>
                  <a:outerShdw blurRad="38100" dist="38100" dir="2700000" algn="tl">
                    <a:srgbClr val="000000">
                      <a:alpha val="43137"/>
                    </a:srgbClr>
                  </a:outerShdw>
                </a:effectLst>
              </a:rPr>
              <a:t>Appendicitis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26: </a:t>
            </a:r>
            <a:r>
              <a:rPr lang="en-US" altLang="en-US" sz="2400" b="1" dirty="0" smtClean="0">
                <a:solidFill>
                  <a:schemeClr val="bg1"/>
                </a:solidFill>
                <a:effectLst>
                  <a:outerShdw blurRad="38100" dist="38100" dir="2700000" algn="tl">
                    <a:srgbClr val="000000">
                      <a:alpha val="43137"/>
                    </a:srgbClr>
                  </a:outerShdw>
                </a:effectLst>
              </a:rPr>
              <a:t>Intussusception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27: </a:t>
            </a:r>
            <a:r>
              <a:rPr lang="en-US" altLang="en-US" sz="2400" b="1" dirty="0" smtClean="0">
                <a:solidFill>
                  <a:schemeClr val="bg1"/>
                </a:solidFill>
                <a:effectLst>
                  <a:outerShdw blurRad="38100" dist="38100" dir="2700000" algn="tl">
                    <a:srgbClr val="000000">
                      <a:alpha val="43137"/>
                    </a:srgbClr>
                  </a:outerShdw>
                </a:effectLst>
              </a:rPr>
              <a:t>Henoch </a:t>
            </a:r>
            <a:r>
              <a:rPr lang="en-US" altLang="en-US" sz="2400" b="1" dirty="0" err="1" smtClean="0">
                <a:solidFill>
                  <a:schemeClr val="bg1"/>
                </a:solidFill>
                <a:effectLst>
                  <a:outerShdw blurRad="38100" dist="38100" dir="2700000" algn="tl">
                    <a:srgbClr val="000000">
                      <a:alpha val="43137"/>
                    </a:srgbClr>
                  </a:outerShdw>
                </a:effectLst>
              </a:rPr>
              <a:t>schonlein</a:t>
            </a:r>
            <a:r>
              <a:rPr lang="en-US" altLang="en-US" sz="2400" b="1" dirty="0" smtClean="0">
                <a:solidFill>
                  <a:schemeClr val="bg1"/>
                </a:solidFill>
                <a:effectLst>
                  <a:outerShdw blurRad="38100" dist="38100" dir="2700000" algn="tl">
                    <a:srgbClr val="000000">
                      <a:alpha val="43137"/>
                    </a:srgbClr>
                  </a:outerShdw>
                </a:effectLst>
              </a:rPr>
              <a:t> purpura</a:t>
            </a:r>
            <a:endParaRPr lang="en-US" altLang="en-US" sz="2000" b="1" dirty="0" smtClean="0">
              <a:solidFill>
                <a:schemeClr val="bg1"/>
              </a:solidFill>
              <a:effectLst>
                <a:outerShdw blurRad="38100" dist="38100" dir="2700000" algn="tl">
                  <a:srgbClr val="000000">
                    <a:alpha val="43137"/>
                  </a:srgbClr>
                </a:outerShdw>
              </a:effectLst>
            </a:endParaRPr>
          </a:p>
        </p:txBody>
      </p:sp>
      <p:pic>
        <p:nvPicPr>
          <p:cNvPr id="275458" name="Picture 2" descr="Man with Stomachache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133600"/>
            <a:ext cx="1689921" cy="35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008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Appendicitis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Most common cause of abdominal surgery in children</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Nausea, vomiting, anorexia &amp; fever</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30 – 40% atypical presentation</a:t>
            </a:r>
          </a:p>
          <a:p>
            <a:pPr lvl="1"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rPr>
              <a:t>Retrocecal</a:t>
            </a: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Pelvic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Perforated</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0" name="Picture 4" descr="Appendicitis"/>
          <p:cNvPicPr>
            <a:picLocks noChangeAspect="1" noChangeArrowheads="1"/>
          </p:cNvPicPr>
          <p:nvPr/>
        </p:nvPicPr>
        <p:blipFill rotWithShape="1">
          <a:blip r:embed="rId3">
            <a:extLst>
              <a:ext uri="{28A0092B-C50C-407E-A947-70E740481C1C}">
                <a14:useLocalDpi xmlns:a14="http://schemas.microsoft.com/office/drawing/2010/main" val="0"/>
              </a:ext>
            </a:extLst>
          </a:blip>
          <a:srcRect b="15001"/>
          <a:stretch/>
        </p:blipFill>
        <p:spPr bwMode="auto">
          <a:xfrm>
            <a:off x="5414962" y="2667000"/>
            <a:ext cx="3571875"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5638800" y="4800600"/>
            <a:ext cx="1447800" cy="1524000"/>
          </a:xfrm>
          <a:prstGeom prst="ellipse">
            <a:avLst/>
          </a:prstGeom>
          <a:noFill/>
          <a:ln w="38100" cap="flat" cmpd="sng" algn="ctr">
            <a:solidFill>
              <a:srgbClr val="00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6041410" y="2209800"/>
            <a:ext cx="2492990" cy="261610"/>
          </a:xfrm>
          <a:prstGeom prst="rect">
            <a:avLst/>
          </a:prstGeom>
          <a:noFill/>
        </p:spPr>
        <p:txBody>
          <a:bodyPr wrap="none" rtlCol="0">
            <a:spAutoFit/>
          </a:bodyPr>
          <a:lstStyle/>
          <a:p>
            <a:r>
              <a:rPr lang="en-US" sz="1100" b="1" dirty="0">
                <a:solidFill>
                  <a:schemeClr val="accent2">
                    <a:lumMod val="75000"/>
                  </a:schemeClr>
                </a:solidFill>
              </a:rPr>
              <a:t>https://ilovepathology.com/2742-2</a:t>
            </a:r>
            <a:r>
              <a:rPr lang="en-US" sz="1100" b="1" dirty="0">
                <a:solidFill>
                  <a:schemeClr val="accent2">
                    <a:lumMod val="60000"/>
                    <a:lumOff val="40000"/>
                  </a:schemeClr>
                </a:solidFill>
              </a:rPr>
              <a:t>/</a:t>
            </a:r>
          </a:p>
        </p:txBody>
      </p:sp>
      <p:pic>
        <p:nvPicPr>
          <p:cNvPr id="172036" name="Picture 4" descr="ACUTE APPENDICITIS"/>
          <p:cNvPicPr>
            <a:picLocks noChangeAspect="1" noChangeArrowheads="1"/>
          </p:cNvPicPr>
          <p:nvPr/>
        </p:nvPicPr>
        <p:blipFill rotWithShape="1">
          <a:blip r:embed="rId4">
            <a:extLst>
              <a:ext uri="{28A0092B-C50C-407E-A947-70E740481C1C}">
                <a14:useLocalDpi xmlns:a14="http://schemas.microsoft.com/office/drawing/2010/main" val="0"/>
              </a:ext>
            </a:extLst>
          </a:blip>
          <a:srcRect l="36250" t="20495" r="38125" b="50755"/>
          <a:stretch/>
        </p:blipFill>
        <p:spPr bwMode="auto">
          <a:xfrm>
            <a:off x="5437110" y="228600"/>
            <a:ext cx="3468862" cy="1945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Appendicitis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81000" y="2027237"/>
            <a:ext cx="4800600"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Appendicitis if:</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&gt; 8 mm</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Hyperemia / CE</a:t>
            </a:r>
          </a:p>
          <a:p>
            <a:pPr lvl="1"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rPr>
              <a:t>Appendicolith</a:t>
            </a:r>
            <a:r>
              <a:rPr lang="en-US" altLang="en-US" sz="20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Non-compressible</a:t>
            </a: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Look for </a:t>
            </a:r>
            <a:r>
              <a:rPr lang="en-US" altLang="en-US" sz="2400" b="1" dirty="0" err="1" smtClean="0">
                <a:solidFill>
                  <a:schemeClr val="bg1"/>
                </a:solidFill>
                <a:effectLst>
                  <a:outerShdw blurRad="38100" dist="38100" dir="2700000" algn="tl">
                    <a:srgbClr val="000000"/>
                  </a:outerShdw>
                </a:effectLst>
              </a:rPr>
              <a:t>extraluminal</a:t>
            </a:r>
            <a:r>
              <a:rPr lang="en-US" altLang="en-US" sz="2400" b="1" dirty="0" smtClean="0">
                <a:solidFill>
                  <a:schemeClr val="bg1"/>
                </a:solidFill>
                <a:effectLst>
                  <a:outerShdw blurRad="38100" dist="38100" dir="2700000" algn="tl">
                    <a:srgbClr val="000000"/>
                  </a:outerShdw>
                </a:effectLst>
              </a:rPr>
              <a:t> collections (perforated)</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Exclude other alternative DXs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Intussusception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Ovarian torsion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Mesenteric adenitis, PID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l="10989" t="11720" r="24176" b="25275"/>
          <a:stretch>
            <a:fillRect/>
          </a:stretch>
        </p:blipFill>
        <p:spPr bwMode="auto">
          <a:xfrm>
            <a:off x="5486400" y="381000"/>
            <a:ext cx="335454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l="26563" t="17188" b="14063"/>
          <a:stretch>
            <a:fillRect/>
          </a:stretch>
        </p:blipFill>
        <p:spPr bwMode="auto">
          <a:xfrm>
            <a:off x="5334000" y="3124200"/>
            <a:ext cx="3746448" cy="350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80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533400"/>
            <a:ext cx="88392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pic>
        <p:nvPicPr>
          <p:cNvPr id="8" name="Picture 3" descr="XR1"/>
          <p:cNvPicPr>
            <a:picLocks noChangeAspect="1" noChangeArrowheads="1"/>
          </p:cNvPicPr>
          <p:nvPr/>
        </p:nvPicPr>
        <p:blipFill rotWithShape="1">
          <a:blip r:embed="rId3">
            <a:extLst>
              <a:ext uri="{28A0092B-C50C-407E-A947-70E740481C1C}">
                <a14:useLocalDpi xmlns:a14="http://schemas.microsoft.com/office/drawing/2010/main" val="0"/>
              </a:ext>
            </a:extLst>
          </a:blip>
          <a:srcRect l="17122" t="2384" r="2258" b="24889"/>
          <a:stretch/>
        </p:blipFill>
        <p:spPr bwMode="auto">
          <a:xfrm>
            <a:off x="609600" y="1739773"/>
            <a:ext cx="4038600" cy="4782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XR"/>
          <p:cNvPicPr>
            <a:picLocks noChangeAspect="1" noChangeArrowheads="1"/>
          </p:cNvPicPr>
          <p:nvPr/>
        </p:nvPicPr>
        <p:blipFill>
          <a:blip r:embed="rId4">
            <a:extLst>
              <a:ext uri="{28A0092B-C50C-407E-A947-70E740481C1C}">
                <a14:useLocalDpi xmlns:a14="http://schemas.microsoft.com/office/drawing/2010/main" val="0"/>
              </a:ext>
            </a:extLst>
          </a:blip>
          <a:srcRect l="10846" t="11267" r="14137" b="3777"/>
          <a:stretch>
            <a:fillRect/>
          </a:stretch>
        </p:blipFill>
        <p:spPr bwMode="auto">
          <a:xfrm>
            <a:off x="5026592" y="1739772"/>
            <a:ext cx="3507808" cy="478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91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88392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Intussusception </a:t>
            </a:r>
            <a:endParaRPr lang="en-US" altLang="en-US" sz="1800" b="1" dirty="0" smtClean="0">
              <a:solidFill>
                <a:srgbClr val="FFC000"/>
              </a:solidFill>
              <a:effectLst>
                <a:outerShdw blurRad="38100" dist="38100" dir="2700000" algn="tl">
                  <a:srgbClr val="000000"/>
                </a:outerShdw>
              </a:effectLst>
            </a:endParaRPr>
          </a:p>
        </p:txBody>
      </p:sp>
      <p:pic>
        <p:nvPicPr>
          <p:cNvPr id="5" name="Picture 3" descr="US"/>
          <p:cNvPicPr>
            <a:picLocks noChangeAspect="1" noChangeArrowheads="1"/>
          </p:cNvPicPr>
          <p:nvPr/>
        </p:nvPicPr>
        <p:blipFill>
          <a:blip r:embed="rId3">
            <a:extLst>
              <a:ext uri="{28A0092B-C50C-407E-A947-70E740481C1C}">
                <a14:useLocalDpi xmlns:a14="http://schemas.microsoft.com/office/drawing/2010/main" val="0"/>
              </a:ext>
            </a:extLst>
          </a:blip>
          <a:srcRect l="19887" t="12802" r="32555" b="17653"/>
          <a:stretch>
            <a:fillRect/>
          </a:stretch>
        </p:blipFill>
        <p:spPr bwMode="auto">
          <a:xfrm>
            <a:off x="222422" y="1676400"/>
            <a:ext cx="4376738" cy="480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S"/>
          <p:cNvPicPr>
            <a:picLocks noChangeAspect="1" noChangeArrowheads="1"/>
          </p:cNvPicPr>
          <p:nvPr/>
        </p:nvPicPr>
        <p:blipFill>
          <a:blip r:embed="rId4">
            <a:extLst>
              <a:ext uri="{28A0092B-C50C-407E-A947-70E740481C1C}">
                <a14:useLocalDpi xmlns:a14="http://schemas.microsoft.com/office/drawing/2010/main" val="0"/>
              </a:ext>
            </a:extLst>
          </a:blip>
          <a:srcRect l="18523" t="13029" r="30574" b="10606"/>
          <a:stretch>
            <a:fillRect/>
          </a:stretch>
        </p:blipFill>
        <p:spPr bwMode="auto">
          <a:xfrm>
            <a:off x="4792662" y="1666592"/>
            <a:ext cx="4198938"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8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Intussusception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81000" y="2027237"/>
            <a:ext cx="4800600" cy="4525963"/>
          </a:xfrm>
        </p:spPr>
        <p:txBody>
          <a:bodyPr/>
          <a:lstStyle/>
          <a:p>
            <a:pPr eaLnBrk="1" hangingPunct="1">
              <a:lnSpc>
                <a:spcPct val="80000"/>
              </a:lnSpc>
              <a:buClr>
                <a:srgbClr val="FF0000"/>
              </a:buClr>
              <a:defRPr/>
            </a:pPr>
            <a:r>
              <a:rPr lang="en-US" altLang="en-US" sz="2400" b="1" dirty="0" err="1" smtClean="0">
                <a:solidFill>
                  <a:schemeClr val="bg1"/>
                </a:solidFill>
                <a:effectLst>
                  <a:outerShdw blurRad="38100" dist="38100" dir="2700000" algn="tl">
                    <a:srgbClr val="000000"/>
                  </a:outerShdw>
                </a:effectLst>
              </a:rPr>
              <a:t>Invaginating</a:t>
            </a:r>
            <a:r>
              <a:rPr lang="en-US" altLang="en-US" sz="2400" b="1" dirty="0" smtClean="0">
                <a:solidFill>
                  <a:schemeClr val="bg1"/>
                </a:solidFill>
                <a:effectLst>
                  <a:outerShdw blurRad="38100" dist="38100" dir="2700000" algn="tl">
                    <a:srgbClr val="000000"/>
                  </a:outerShdw>
                </a:effectLst>
              </a:rPr>
              <a:t> one bowel segment into another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Most common in 3 months to 2 years (75%)</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Ileocolic (~ 90%) due to lymphoid hyperplasia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Pathologic lead point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&gt; 4 years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DDX: </a:t>
            </a:r>
            <a:r>
              <a:rPr lang="en-US" altLang="en-US" sz="2000" b="1" dirty="0" err="1" smtClean="0">
                <a:solidFill>
                  <a:schemeClr val="bg1"/>
                </a:solidFill>
                <a:effectLst>
                  <a:outerShdw blurRad="38100" dist="38100" dir="2700000" algn="tl">
                    <a:srgbClr val="000000"/>
                  </a:outerShdw>
                </a:effectLst>
              </a:rPr>
              <a:t>Meckels</a:t>
            </a:r>
            <a:r>
              <a:rPr lang="en-US" altLang="en-US" sz="2000" b="1" dirty="0" smtClean="0">
                <a:solidFill>
                  <a:schemeClr val="bg1"/>
                </a:solidFill>
                <a:effectLst>
                  <a:outerShdw blurRad="38100" dist="38100" dir="2700000" algn="tl">
                    <a:srgbClr val="000000"/>
                  </a:outerShdw>
                </a:effectLst>
              </a:rPr>
              <a:t> diverticulum, polyp, duplication cyst &amp; lymphoma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96610" name="Picture 2" descr="Treatment of adult idiopathic ileocolic intussusception with non-operative  reduction under fluoroscopic gui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7200"/>
            <a:ext cx="3538537" cy="1021798"/>
          </a:xfrm>
          <a:prstGeom prst="rect">
            <a:avLst/>
          </a:prstGeom>
          <a:noFill/>
          <a:extLst>
            <a:ext uri="{909E8E84-426E-40DD-AFC4-6F175D3DCCD1}">
              <a14:hiddenFill xmlns:a14="http://schemas.microsoft.com/office/drawing/2010/main">
                <a:solidFill>
                  <a:srgbClr val="FFFFFF"/>
                </a:solidFill>
              </a14:hiddenFill>
            </a:ext>
          </a:extLst>
        </p:spPr>
      </p:pic>
      <p:pic>
        <p:nvPicPr>
          <p:cNvPr id="196612" name="Picture 4" descr="Intussusception Flashcards | Quiz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029500"/>
            <a:ext cx="3612513" cy="421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79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28600" y="152400"/>
            <a:ext cx="8610600" cy="1143000"/>
          </a:xfrm>
        </p:spPr>
        <p:txBody>
          <a:bodyPr/>
          <a:lstStyle/>
          <a:p>
            <a:r>
              <a:rPr lang="en-US" altLang="en-US" b="1" dirty="0">
                <a:solidFill>
                  <a:schemeClr val="accent2"/>
                </a:solidFill>
                <a:latin typeface="Arial" panose="020B0604020202020204" pitchFamily="34" charset="0"/>
              </a:rPr>
              <a:t>I</a:t>
            </a:r>
            <a:r>
              <a:rPr lang="en-US" altLang="en-US" b="1" dirty="0">
                <a:solidFill>
                  <a:schemeClr val="accent2"/>
                </a:solidFill>
                <a:effectLst>
                  <a:outerShdw blurRad="38100" dist="38100" dir="2700000" algn="tl">
                    <a:srgbClr val="000000">
                      <a:alpha val="43137"/>
                    </a:srgbClr>
                  </a:outerShdw>
                </a:effectLst>
                <a:latin typeface="Arial" panose="020B0604020202020204" pitchFamily="34" charset="0"/>
              </a:rPr>
              <a:t>ntussusception Reduction: </a:t>
            </a:r>
            <a:r>
              <a:rPr lang="en-US" altLang="en-US" b="1" dirty="0">
                <a:solidFill>
                  <a:srgbClr val="FFC000"/>
                </a:solidFill>
                <a:effectLst>
                  <a:outerShdw blurRad="38100" dist="38100" dir="2700000" algn="tl">
                    <a:srgbClr val="000000">
                      <a:alpha val="43137"/>
                    </a:srgbClr>
                  </a:outerShdw>
                </a:effectLst>
                <a:latin typeface="Arial" panose="020B0604020202020204" pitchFamily="34" charset="0"/>
              </a:rPr>
              <a:t>Step by Step Approach!</a:t>
            </a:r>
          </a:p>
        </p:txBody>
      </p:sp>
      <p:sp>
        <p:nvSpPr>
          <p:cNvPr id="126979" name="Rectangle 3"/>
          <p:cNvSpPr>
            <a:spLocks noGrp="1" noChangeArrowheads="1"/>
          </p:cNvSpPr>
          <p:nvPr>
            <p:ph type="body" idx="1"/>
          </p:nvPr>
        </p:nvSpPr>
        <p:spPr>
          <a:xfrm>
            <a:off x="228600" y="1524000"/>
            <a:ext cx="8839200" cy="4114800"/>
          </a:xfrm>
        </p:spPr>
        <p:txBody>
          <a:bodyPr/>
          <a:lstStyle/>
          <a:p>
            <a:pPr>
              <a:lnSpc>
                <a:spcPct val="90000"/>
              </a:lnSpc>
              <a:buClr>
                <a:schemeClr val="hlink"/>
              </a:buClr>
            </a:pPr>
            <a:r>
              <a:rPr lang="en-US" altLang="en-US" sz="2400" b="1" dirty="0">
                <a:solidFill>
                  <a:srgbClr val="00FF00"/>
                </a:solidFill>
                <a:effectLst>
                  <a:outerShdw blurRad="38100" dist="38100" dir="2700000" algn="tl">
                    <a:srgbClr val="000000">
                      <a:alpha val="43137"/>
                    </a:srgbClr>
                  </a:outerShdw>
                </a:effectLst>
                <a:latin typeface="Arial" panose="020B0604020202020204" pitchFamily="34" charset="0"/>
              </a:rPr>
              <a:t>Work-up</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Contraindication to reduction – perforation and peritonitis</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Surgery consult</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IV access</a:t>
            </a:r>
          </a:p>
          <a:p>
            <a:pPr lvl="1">
              <a:lnSpc>
                <a:spcPct val="90000"/>
              </a:lnSpc>
              <a:buClr>
                <a:schemeClr val="hlink"/>
              </a:buClr>
              <a:buFontTx/>
              <a:buChar char="•"/>
            </a:pPr>
            <a:r>
              <a:rPr lang="en-US" altLang="en-US" sz="2000" b="1" dirty="0" err="1">
                <a:effectLst>
                  <a:outerShdw blurRad="38100" dist="38100" dir="2700000" algn="tl">
                    <a:srgbClr val="000000">
                      <a:alpha val="43137"/>
                    </a:srgbClr>
                  </a:outerShdw>
                </a:effectLst>
                <a:latin typeface="Arial" panose="020B0604020202020204" pitchFamily="34" charset="0"/>
              </a:rPr>
              <a:t>Abx</a:t>
            </a:r>
            <a:endParaRPr lang="en-US" altLang="en-US" sz="2000" b="1" dirty="0">
              <a:effectLst>
                <a:outerShdw blurRad="38100" dist="38100" dir="2700000" algn="tl">
                  <a:srgbClr val="000000">
                    <a:alpha val="43137"/>
                  </a:srgbClr>
                </a:outerShdw>
              </a:effectLst>
              <a:latin typeface="Arial" panose="020B0604020202020204" pitchFamily="34" charset="0"/>
            </a:endParaRPr>
          </a:p>
          <a:p>
            <a:pPr>
              <a:lnSpc>
                <a:spcPct val="90000"/>
              </a:lnSpc>
              <a:buClr>
                <a:schemeClr val="hlink"/>
              </a:buClr>
            </a:pPr>
            <a:r>
              <a:rPr lang="en-US" altLang="en-US" sz="2400" b="1" dirty="0">
                <a:solidFill>
                  <a:srgbClr val="00FF00"/>
                </a:solidFill>
                <a:effectLst>
                  <a:outerShdw blurRad="38100" dist="38100" dir="2700000" algn="tl">
                    <a:srgbClr val="000000">
                      <a:alpha val="43137"/>
                    </a:srgbClr>
                  </a:outerShdw>
                </a:effectLst>
                <a:latin typeface="Arial" panose="020B0604020202020204" pitchFamily="34" charset="0"/>
              </a:rPr>
              <a:t>Before start</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Check abdominal x ray for possible free air or </a:t>
            </a:r>
            <a:r>
              <a:rPr lang="en-US" altLang="en-US" sz="2000" b="1" dirty="0" err="1">
                <a:effectLst>
                  <a:outerShdw blurRad="38100" dist="38100" dir="2700000" algn="tl">
                    <a:srgbClr val="000000">
                      <a:alpha val="43137"/>
                    </a:srgbClr>
                  </a:outerShdw>
                </a:effectLst>
                <a:latin typeface="Arial" panose="020B0604020202020204" pitchFamily="34" charset="0"/>
              </a:rPr>
              <a:t>pneumatosis</a:t>
            </a:r>
            <a:endParaRPr lang="en-US" altLang="en-US" sz="2000" b="1" dirty="0">
              <a:effectLst>
                <a:outerShdw blurRad="38100" dist="38100" dir="2700000" algn="tl">
                  <a:srgbClr val="000000">
                    <a:alpha val="43137"/>
                  </a:srgbClr>
                </a:outerShdw>
              </a:effectLst>
              <a:latin typeface="Arial" panose="020B0604020202020204" pitchFamily="34" charset="0"/>
            </a:endParaRPr>
          </a:p>
          <a:p>
            <a:pPr>
              <a:lnSpc>
                <a:spcPct val="90000"/>
              </a:lnSpc>
              <a:buClr>
                <a:schemeClr val="hlink"/>
              </a:buClr>
            </a:pPr>
            <a:r>
              <a:rPr lang="en-US" altLang="en-US" sz="2400" b="1" dirty="0">
                <a:solidFill>
                  <a:srgbClr val="00FF00"/>
                </a:solidFill>
                <a:effectLst>
                  <a:outerShdw blurRad="38100" dist="38100" dir="2700000" algn="tl">
                    <a:srgbClr val="000000">
                      <a:alpha val="43137"/>
                    </a:srgbClr>
                  </a:outerShdw>
                </a:effectLst>
                <a:latin typeface="Arial" panose="020B0604020202020204" pitchFamily="34" charset="0"/>
              </a:rPr>
              <a:t>Air </a:t>
            </a:r>
            <a:r>
              <a:rPr lang="en-US" altLang="en-US" sz="2400" b="1" dirty="0" smtClean="0">
                <a:solidFill>
                  <a:srgbClr val="00FF00"/>
                </a:solidFill>
                <a:effectLst>
                  <a:outerShdw blurRad="38100" dist="38100" dir="2700000" algn="tl">
                    <a:srgbClr val="000000">
                      <a:alpha val="43137"/>
                    </a:srgbClr>
                  </a:outerShdw>
                </a:effectLst>
                <a:latin typeface="Arial" panose="020B0604020202020204" pitchFamily="34" charset="0"/>
              </a:rPr>
              <a:t>enema</a:t>
            </a:r>
            <a:endParaRPr lang="en-US" altLang="en-US" sz="2400" b="1" dirty="0">
              <a:solidFill>
                <a:srgbClr val="00FF00"/>
              </a:solidFill>
              <a:effectLst>
                <a:outerShdw blurRad="38100" dist="38100" dir="2700000" algn="tl">
                  <a:srgbClr val="000000">
                    <a:alpha val="43137"/>
                  </a:srgbClr>
                </a:outerShdw>
              </a:effectLst>
              <a:latin typeface="Arial" panose="020B0604020202020204" pitchFamily="34" charset="0"/>
            </a:endParaRP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Pressure never go up to 120 mm mercury</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Repeat 3 times before sending a patient to surgery</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Successful reduction </a:t>
            </a:r>
            <a:r>
              <a:rPr lang="en-US" altLang="en-US" sz="2000" b="1" dirty="0">
                <a:effectLst>
                  <a:outerShdw blurRad="38100" dist="38100" dir="2700000" algn="tl">
                    <a:srgbClr val="000000">
                      <a:alpha val="43137"/>
                    </a:srgbClr>
                  </a:outerShdw>
                </a:effectLst>
                <a:latin typeface="Arial" panose="020B0604020202020204" pitchFamily="34" charset="0"/>
                <a:sym typeface="Wingdings" panose="05000000000000000000" pitchFamily="2" charset="2"/>
              </a:rPr>
              <a:t> free flow of air into the TI</a:t>
            </a:r>
            <a:endParaRPr lang="en-US" altLang="en-US" sz="2000" b="1" dirty="0">
              <a:effectLst>
                <a:outerShdw blurRad="38100" dist="38100" dir="2700000" algn="tl">
                  <a:srgbClr val="000000">
                    <a:alpha val="43137"/>
                  </a:srgbClr>
                </a:outerShdw>
              </a:effectLst>
              <a:latin typeface="Arial" panose="020B0604020202020204" pitchFamily="34" charset="0"/>
            </a:endParaRPr>
          </a:p>
          <a:p>
            <a:pPr>
              <a:lnSpc>
                <a:spcPct val="90000"/>
              </a:lnSpc>
              <a:buClr>
                <a:schemeClr val="hlink"/>
              </a:buClr>
            </a:pPr>
            <a:r>
              <a:rPr lang="en-US" altLang="en-US" sz="2400" b="1" dirty="0">
                <a:solidFill>
                  <a:srgbClr val="00FF00"/>
                </a:solidFill>
                <a:effectLst>
                  <a:outerShdw blurRad="38100" dist="38100" dir="2700000" algn="tl">
                    <a:srgbClr val="000000">
                      <a:alpha val="43137"/>
                    </a:srgbClr>
                  </a:outerShdw>
                </a:effectLst>
                <a:latin typeface="Arial" panose="020B0604020202020204" pitchFamily="34" charset="0"/>
              </a:rPr>
              <a:t>After enema</a:t>
            </a:r>
          </a:p>
          <a:p>
            <a:pPr lvl="1">
              <a:lnSpc>
                <a:spcPct val="90000"/>
              </a:lnSpc>
              <a:buClr>
                <a:schemeClr val="hlink"/>
              </a:buClr>
              <a:buFontTx/>
              <a:buChar char="•"/>
            </a:pPr>
            <a:r>
              <a:rPr lang="en-US" altLang="en-US" sz="2000" b="1" dirty="0">
                <a:effectLst>
                  <a:outerShdw blurRad="38100" dist="38100" dir="2700000" algn="tl">
                    <a:srgbClr val="000000">
                      <a:alpha val="43137"/>
                    </a:srgbClr>
                  </a:outerShdw>
                </a:effectLst>
                <a:latin typeface="Arial" panose="020B0604020202020204" pitchFamily="34" charset="0"/>
              </a:rPr>
              <a:t>Post evacuation film – to check for free air or residual intussusception </a:t>
            </a:r>
          </a:p>
        </p:txBody>
      </p:sp>
    </p:spTree>
    <p:extLst>
      <p:ext uri="{BB962C8B-B14F-4D97-AF65-F5344CB8AC3E}">
        <p14:creationId xmlns:p14="http://schemas.microsoft.com/office/powerpoint/2010/main" val="1828877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28600" y="304800"/>
            <a:ext cx="8610600" cy="1143000"/>
          </a:xfrm>
        </p:spPr>
        <p:txBody>
          <a:bodyPr/>
          <a:lstStyle/>
          <a:p>
            <a:r>
              <a:rPr lang="en-US" altLang="en-US" b="1" dirty="0">
                <a:solidFill>
                  <a:schemeClr val="accent2"/>
                </a:solidFill>
                <a:latin typeface="Arial" panose="020B0604020202020204" pitchFamily="34" charset="0"/>
              </a:rPr>
              <a:t>Intussusception Reduction: </a:t>
            </a:r>
            <a:r>
              <a:rPr lang="en-US" altLang="en-US" b="1" dirty="0">
                <a:solidFill>
                  <a:srgbClr val="FFC000"/>
                </a:solidFill>
                <a:latin typeface="Arial" panose="020B0604020202020204" pitchFamily="34" charset="0"/>
              </a:rPr>
              <a:t/>
            </a:r>
            <a:br>
              <a:rPr lang="en-US" altLang="en-US" b="1" dirty="0">
                <a:solidFill>
                  <a:srgbClr val="FFC000"/>
                </a:solidFill>
                <a:latin typeface="Arial" panose="020B0604020202020204" pitchFamily="34" charset="0"/>
              </a:rPr>
            </a:br>
            <a:r>
              <a:rPr lang="en-US" altLang="en-US" b="1" dirty="0" smtClean="0">
                <a:solidFill>
                  <a:srgbClr val="FFC000"/>
                </a:solidFill>
                <a:latin typeface="Arial" panose="020B0604020202020204" pitchFamily="34" charset="0"/>
              </a:rPr>
              <a:t>Air Enema</a:t>
            </a:r>
            <a:endParaRPr lang="en-US" altLang="en-US" b="1" dirty="0">
              <a:solidFill>
                <a:srgbClr val="FFC000"/>
              </a:solidFill>
              <a:latin typeface="Arial" panose="020B0604020202020204" pitchFamily="34" charset="0"/>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4058712718"/>
              </p:ext>
            </p:extLst>
          </p:nvPr>
        </p:nvGraphicFramePr>
        <p:xfrm>
          <a:off x="152400" y="1828800"/>
          <a:ext cx="4419600" cy="4267200"/>
        </p:xfrm>
        <a:graphic>
          <a:graphicData uri="http://schemas.openxmlformats.org/presentationml/2006/ole">
            <mc:AlternateContent xmlns:mc="http://schemas.openxmlformats.org/markup-compatibility/2006">
              <mc:Choice xmlns:v="urn:schemas-microsoft-com:vml" Requires="v">
                <p:oleObj spid="_x0000_s198870" name="Bitmap Image" r:id="rId3" imgW="4877481" imgH="4877481" progId="Paint.Picture">
                  <p:embed/>
                </p:oleObj>
              </mc:Choice>
              <mc:Fallback>
                <p:oleObj name="Bitmap Image" r:id="rId3" imgW="4877481" imgH="4877481" progId="Paint.Picture">
                  <p:embed/>
                  <p:pic>
                    <p:nvPicPr>
                      <p:cNvPr id="113667" name="Object 3"/>
                      <p:cNvPicPr>
                        <a:picLocks noChangeAspect="1" noChangeArrowheads="1"/>
                      </p:cNvPicPr>
                      <p:nvPr/>
                    </p:nvPicPr>
                    <p:blipFill>
                      <a:blip r:embed="rId4">
                        <a:extLst>
                          <a:ext uri="{28A0092B-C50C-407E-A947-70E740481C1C}">
                            <a14:useLocalDpi xmlns:a14="http://schemas.microsoft.com/office/drawing/2010/main" val="0"/>
                          </a:ext>
                        </a:extLst>
                      </a:blip>
                      <a:srcRect l="4688" t="6250" r="4688" b="6250"/>
                      <a:stretch>
                        <a:fillRect/>
                      </a:stretch>
                    </p:blipFill>
                    <p:spPr bwMode="auto">
                      <a:xfrm>
                        <a:off x="152400" y="1828800"/>
                        <a:ext cx="441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3344590755"/>
              </p:ext>
            </p:extLst>
          </p:nvPr>
        </p:nvGraphicFramePr>
        <p:xfrm>
          <a:off x="4495800" y="1828800"/>
          <a:ext cx="4572000" cy="4267200"/>
        </p:xfrm>
        <a:graphic>
          <a:graphicData uri="http://schemas.openxmlformats.org/presentationml/2006/ole">
            <mc:AlternateContent xmlns:mc="http://schemas.openxmlformats.org/markup-compatibility/2006">
              <mc:Choice xmlns:v="urn:schemas-microsoft-com:vml" Requires="v">
                <p:oleObj spid="_x0000_s198871" name="Bitmap Image" r:id="rId5" imgW="4877481" imgH="4877481" progId="Paint.Picture">
                  <p:embed/>
                </p:oleObj>
              </mc:Choice>
              <mc:Fallback>
                <p:oleObj name="Bitmap Image" r:id="rId5" imgW="4877481" imgH="4877481" progId="Paint.Picture">
                  <p:embed/>
                  <p:pic>
                    <p:nvPicPr>
                      <p:cNvPr id="113668" name="Object 4"/>
                      <p:cNvPicPr>
                        <a:picLocks noChangeAspect="1" noChangeArrowheads="1"/>
                      </p:cNvPicPr>
                      <p:nvPr/>
                    </p:nvPicPr>
                    <p:blipFill>
                      <a:blip r:embed="rId6">
                        <a:extLst>
                          <a:ext uri="{28A0092B-C50C-407E-A947-70E740481C1C}">
                            <a14:useLocalDpi xmlns:a14="http://schemas.microsoft.com/office/drawing/2010/main" val="0"/>
                          </a:ext>
                        </a:extLst>
                      </a:blip>
                      <a:srcRect l="3125" t="6250" r="3125" b="6250"/>
                      <a:stretch>
                        <a:fillRect/>
                      </a:stretch>
                    </p:blipFill>
                    <p:spPr bwMode="auto">
                      <a:xfrm>
                        <a:off x="4495800" y="1828800"/>
                        <a:ext cx="4572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val 6"/>
          <p:cNvSpPr/>
          <p:nvPr/>
        </p:nvSpPr>
        <p:spPr bwMode="auto">
          <a:xfrm>
            <a:off x="1524000" y="2133600"/>
            <a:ext cx="2362200" cy="2286000"/>
          </a:xfrm>
          <a:prstGeom prst="ellipse">
            <a:avLst/>
          </a:prstGeom>
          <a:noFill/>
          <a:ln w="38100" cap="flat" cmpd="sng" algn="ctr">
            <a:solidFill>
              <a:srgbClr val="00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50609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828800"/>
            <a:ext cx="9144000" cy="3505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9"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7990" t="7477" b="6541"/>
          <a:stretch>
            <a:fillRect/>
          </a:stretch>
        </p:blipFill>
        <p:spPr bwMode="auto">
          <a:xfrm>
            <a:off x="86411" y="2019299"/>
            <a:ext cx="300486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
          <p:cNvPicPr>
            <a:picLocks noChangeAspect="1" noChangeArrowheads="1"/>
          </p:cNvPicPr>
          <p:nvPr/>
        </p:nvPicPr>
        <p:blipFill>
          <a:blip r:embed="rId3" cstate="print">
            <a:extLst>
              <a:ext uri="{28A0092B-C50C-407E-A947-70E740481C1C}">
                <a14:useLocalDpi xmlns:a14="http://schemas.microsoft.com/office/drawing/2010/main" val="0"/>
              </a:ext>
            </a:extLst>
          </a:blip>
          <a:srcRect l="5992" t="7477" r="8115" b="12149"/>
          <a:stretch>
            <a:fillRect/>
          </a:stretch>
        </p:blipFill>
        <p:spPr bwMode="auto">
          <a:xfrm>
            <a:off x="3124200" y="2019300"/>
            <a:ext cx="3000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1"/>
          <p:cNvPicPr>
            <a:picLocks noChangeAspect="1" noChangeArrowheads="1"/>
          </p:cNvPicPr>
          <p:nvPr/>
        </p:nvPicPr>
        <p:blipFill>
          <a:blip r:embed="rId4" cstate="print">
            <a:extLst>
              <a:ext uri="{28A0092B-C50C-407E-A947-70E740481C1C}">
                <a14:useLocalDpi xmlns:a14="http://schemas.microsoft.com/office/drawing/2010/main" val="0"/>
              </a:ext>
            </a:extLst>
          </a:blip>
          <a:srcRect l="5992" t="4672" r="10112" b="14954"/>
          <a:stretch>
            <a:fillRect/>
          </a:stretch>
        </p:blipFill>
        <p:spPr bwMode="auto">
          <a:xfrm>
            <a:off x="6172200" y="2019300"/>
            <a:ext cx="29305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emale Student Surprised clipart. Free download transparent .PN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6696" y="201612"/>
            <a:ext cx="1556504" cy="14747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4800" y="5634335"/>
            <a:ext cx="9067800" cy="461665"/>
          </a:xfrm>
          <a:prstGeom prst="rect">
            <a:avLst/>
          </a:prstGeom>
          <a:noFill/>
        </p:spPr>
        <p:txBody>
          <a:bodyPr wrap="square" rtlCol="0">
            <a:spAutoFit/>
          </a:bodyPr>
          <a:lstStyle/>
          <a:p>
            <a:pPr algn="ctr"/>
            <a:r>
              <a:rPr lang="en-US" sz="2400" b="1" dirty="0" smtClean="0">
                <a:solidFill>
                  <a:srgbClr val="00FF00"/>
                </a:solidFill>
              </a:rPr>
              <a:t>Complication: Bowel Perforation and Free Air </a:t>
            </a:r>
            <a:endParaRPr lang="en-US" sz="2400" b="1" dirty="0">
              <a:solidFill>
                <a:srgbClr val="00FF00"/>
              </a:solidFill>
            </a:endParaRPr>
          </a:p>
        </p:txBody>
      </p:sp>
    </p:spTree>
    <p:extLst>
      <p:ext uri="{BB962C8B-B14F-4D97-AF65-F5344CB8AC3E}">
        <p14:creationId xmlns:p14="http://schemas.microsoft.com/office/powerpoint/2010/main" val="337305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457200" y="21336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bowel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Bowel disorders in older children</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hepatobiliary, pancreatic &amp; adrenal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genitourinary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228600" y="1905000"/>
            <a:ext cx="5562600" cy="7620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716505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Henoch-</a:t>
            </a:r>
            <a:r>
              <a:rPr lang="en-US" altLang="en-US" sz="2800" b="1" dirty="0" err="1" smtClean="0">
                <a:solidFill>
                  <a:srgbClr val="FFC000"/>
                </a:solidFill>
                <a:effectLst>
                  <a:outerShdw blurRad="38100" dist="38100" dir="2700000" algn="tl">
                    <a:srgbClr val="000000"/>
                  </a:outerShdw>
                </a:effectLst>
              </a:rPr>
              <a:t>Schonlein</a:t>
            </a:r>
            <a:r>
              <a:rPr lang="en-US" altLang="en-US" sz="2800" b="1" dirty="0" smtClean="0">
                <a:solidFill>
                  <a:srgbClr val="FFC000"/>
                </a:solidFill>
                <a:effectLst>
                  <a:outerShdw blurRad="38100" dist="38100" dir="2700000" algn="tl">
                    <a:srgbClr val="000000"/>
                  </a:outerShdw>
                </a:effectLst>
              </a:rPr>
              <a:t> Purpura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81000" y="2027237"/>
            <a:ext cx="4800600"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Inflammation of small vessels of skin, joints, bowels &amp; kidneys</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Diagnosis of HSP (Tetrad)</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Purpura</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Arthritis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Kidney inflammation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Abdominal pain</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&gt; 90% in children</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NSAIDs / +/- steroids</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7" name="Picture 2" descr="hsp_5_0205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048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507" y="3124200"/>
            <a:ext cx="3386932" cy="353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92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Bowel Disorder in Older Children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Henoch-</a:t>
            </a:r>
            <a:r>
              <a:rPr lang="en-US" altLang="en-US" sz="2800" b="1" dirty="0" err="1" smtClean="0">
                <a:solidFill>
                  <a:srgbClr val="FFC000"/>
                </a:solidFill>
                <a:effectLst>
                  <a:outerShdw blurRad="38100" dist="38100" dir="2700000" algn="tl">
                    <a:srgbClr val="000000"/>
                  </a:outerShdw>
                </a:effectLst>
              </a:rPr>
              <a:t>Schonlein</a:t>
            </a:r>
            <a:r>
              <a:rPr lang="en-US" altLang="en-US" sz="2800" b="1" dirty="0" smtClean="0">
                <a:solidFill>
                  <a:srgbClr val="FFC000"/>
                </a:solidFill>
                <a:effectLst>
                  <a:outerShdw blurRad="38100" dist="38100" dir="2700000" algn="tl">
                    <a:srgbClr val="000000"/>
                  </a:outerShdw>
                </a:effectLst>
              </a:rPr>
              <a:t> Purpura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81000" y="2514600"/>
            <a:ext cx="4800600" cy="3200400"/>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Bowel wall thickening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Hyperemia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Contrast enhancement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Free fluid </a:t>
            </a: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Complications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Intussusception (lead point)</a:t>
            </a:r>
            <a:endParaRPr lang="en-US" altLang="en-US" sz="2000" b="1" dirty="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l="20007" t="11864" r="30882" b="10170"/>
          <a:stretch>
            <a:fillRect/>
          </a:stretch>
        </p:blipFill>
        <p:spPr bwMode="auto">
          <a:xfrm>
            <a:off x="5370968" y="228600"/>
            <a:ext cx="35814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t="6200" b="16306"/>
          <a:stretch>
            <a:fillRect/>
          </a:stretch>
        </p:blipFill>
        <p:spPr bwMode="auto">
          <a:xfrm>
            <a:off x="5367651" y="3657600"/>
            <a:ext cx="3623949"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94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457200" y="2133600"/>
            <a:ext cx="8153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bowel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Bowel disorders in older children</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hepatobiliary, pancreatic </a:t>
            </a:r>
            <a:r>
              <a:rPr lang="en-US" altLang="en-US" sz="2800" b="1" dirty="0">
                <a:solidFill>
                  <a:schemeClr val="bg1"/>
                </a:solidFill>
                <a:effectLst>
                  <a:outerShdw blurRad="38100" dist="38100" dir="2700000" algn="tl">
                    <a:srgbClr val="000000">
                      <a:alpha val="43137"/>
                    </a:srgbClr>
                  </a:outerShdw>
                </a:effectLst>
              </a:rPr>
              <a:t>&amp;</a:t>
            </a:r>
            <a:r>
              <a:rPr lang="en-US" altLang="en-US" sz="2800" b="1" dirty="0" smtClean="0">
                <a:solidFill>
                  <a:schemeClr val="bg1"/>
                </a:solidFill>
                <a:effectLst>
                  <a:outerShdw blurRad="38100" dist="38100" dir="2700000" algn="tl">
                    <a:srgbClr val="000000">
                      <a:alpha val="43137"/>
                    </a:srgbClr>
                  </a:outerShdw>
                </a:effectLst>
              </a:rPr>
              <a:t> adrenal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genitourinary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228600" y="3581400"/>
            <a:ext cx="8763000" cy="10668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37010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533400" y="1981200"/>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Hepatobiliary, Pancreatic &amp; Adrenal Disorders</a:t>
            </a: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28: </a:t>
            </a:r>
            <a:r>
              <a:rPr lang="en-US" altLang="en-US" sz="2400" b="1" dirty="0" smtClean="0">
                <a:solidFill>
                  <a:schemeClr val="bg1"/>
                </a:solidFill>
                <a:effectLst>
                  <a:outerShdw blurRad="38100" dist="38100" dir="2700000" algn="tl">
                    <a:srgbClr val="000000">
                      <a:alpha val="43137"/>
                    </a:srgbClr>
                  </a:outerShdw>
                </a:effectLst>
              </a:rPr>
              <a:t>Biliary atresia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29: </a:t>
            </a:r>
            <a:r>
              <a:rPr lang="en-US" altLang="en-US" sz="2400" b="1" dirty="0" err="1" smtClean="0">
                <a:solidFill>
                  <a:schemeClr val="bg1"/>
                </a:solidFill>
                <a:effectLst>
                  <a:outerShdw blurRad="38100" dist="38100" dir="2700000" algn="tl">
                    <a:srgbClr val="000000">
                      <a:alpha val="43137"/>
                    </a:srgbClr>
                  </a:outerShdw>
                </a:effectLst>
              </a:rPr>
              <a:t>Choledochal</a:t>
            </a:r>
            <a:r>
              <a:rPr lang="en-US" altLang="en-US" sz="2400" b="1" dirty="0" smtClean="0">
                <a:solidFill>
                  <a:schemeClr val="bg1"/>
                </a:solidFill>
                <a:effectLst>
                  <a:outerShdw blurRad="38100" dist="38100" dir="2700000" algn="tl">
                    <a:srgbClr val="000000">
                      <a:alpha val="43137"/>
                    </a:srgbClr>
                  </a:outerShdw>
                </a:effectLst>
              </a:rPr>
              <a:t> cyst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30: </a:t>
            </a:r>
            <a:r>
              <a:rPr lang="en-US" altLang="en-US" sz="2400" b="1" dirty="0" smtClean="0">
                <a:solidFill>
                  <a:schemeClr val="bg1"/>
                </a:solidFill>
                <a:effectLst>
                  <a:outerShdw blurRad="38100" dist="38100" dir="2700000" algn="tl">
                    <a:srgbClr val="000000">
                      <a:alpha val="43137"/>
                    </a:srgbClr>
                  </a:outerShdw>
                </a:effectLst>
              </a:rPr>
              <a:t>Hemangioma</a:t>
            </a: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31: </a:t>
            </a:r>
            <a:r>
              <a:rPr lang="en-US" altLang="en-US" sz="2400" b="1" dirty="0" smtClean="0">
                <a:solidFill>
                  <a:schemeClr val="bg1"/>
                </a:solidFill>
                <a:effectLst>
                  <a:outerShdw blurRad="38100" dist="38100" dir="2700000" algn="tl">
                    <a:srgbClr val="000000">
                      <a:alpha val="43137"/>
                    </a:srgbClr>
                  </a:outerShdw>
                </a:effectLst>
              </a:rPr>
              <a:t>Mesenchymal hematoma </a:t>
            </a: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32: </a:t>
            </a:r>
            <a:r>
              <a:rPr lang="en-US" altLang="en-US" sz="2400" b="1" dirty="0" err="1" smtClean="0">
                <a:solidFill>
                  <a:schemeClr val="bg1"/>
                </a:solidFill>
                <a:effectLst>
                  <a:outerShdw blurRad="38100" dist="38100" dir="2700000" algn="tl">
                    <a:srgbClr val="000000">
                      <a:alpha val="43137"/>
                    </a:srgbClr>
                  </a:outerShdw>
                </a:effectLst>
              </a:rPr>
              <a:t>Hepatoblastoma</a:t>
            </a:r>
            <a:r>
              <a:rPr lang="en-US" altLang="en-US" sz="2400" b="1" dirty="0" smtClean="0">
                <a:solidFill>
                  <a:schemeClr val="bg1"/>
                </a:solidFill>
                <a:effectLst>
                  <a:outerShdw blurRad="38100" dist="38100" dir="2700000" algn="tl">
                    <a:srgbClr val="000000">
                      <a:alpha val="43137"/>
                    </a:srgbClr>
                  </a:outerShdw>
                </a:effectLst>
              </a:rPr>
              <a:t>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33: </a:t>
            </a:r>
            <a:r>
              <a:rPr lang="en-US" altLang="en-US" sz="2400" b="1" dirty="0" err="1" smtClean="0">
                <a:solidFill>
                  <a:schemeClr val="bg1"/>
                </a:solidFill>
                <a:effectLst>
                  <a:outerShdw blurRad="38100" dist="38100" dir="2700000" algn="tl">
                    <a:srgbClr val="000000">
                      <a:alpha val="43137"/>
                    </a:srgbClr>
                  </a:outerShdw>
                </a:effectLst>
              </a:rPr>
              <a:t>Pancreatiocoblastoma</a:t>
            </a:r>
            <a:r>
              <a:rPr lang="en-US" altLang="en-US" sz="2400" b="1" dirty="0" smtClean="0">
                <a:solidFill>
                  <a:schemeClr val="bg1"/>
                </a:solidFill>
                <a:effectLst>
                  <a:outerShdw blurRad="38100" dist="38100" dir="2700000" algn="tl">
                    <a:srgbClr val="000000">
                      <a:alpha val="43137"/>
                    </a:srgbClr>
                  </a:outerShdw>
                </a:effectLst>
              </a:rPr>
              <a:t>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34: </a:t>
            </a:r>
            <a:r>
              <a:rPr lang="en-US" altLang="en-US" sz="2400" b="1" dirty="0" err="1" smtClean="0">
                <a:solidFill>
                  <a:schemeClr val="bg1"/>
                </a:solidFill>
                <a:effectLst>
                  <a:outerShdw blurRad="38100" dist="38100" dir="2700000" algn="tl">
                    <a:srgbClr val="000000">
                      <a:alpha val="43137"/>
                    </a:srgbClr>
                  </a:outerShdw>
                </a:effectLst>
              </a:rPr>
              <a:t>Neuroblastoma</a:t>
            </a:r>
            <a:r>
              <a:rPr lang="en-US" altLang="en-US" sz="2400" b="1" dirty="0" smtClean="0">
                <a:solidFill>
                  <a:schemeClr val="bg1"/>
                </a:solidFill>
                <a:effectLst>
                  <a:outerShdw blurRad="38100" dist="38100" dir="2700000" algn="tl">
                    <a:srgbClr val="000000">
                      <a:alpha val="43137"/>
                    </a:srgbClr>
                  </a:outerShdw>
                </a:effectLst>
              </a:rPr>
              <a:t>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10174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Biliary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066800"/>
            <a:ext cx="4800600" cy="3200400"/>
          </a:xfrm>
        </p:spPr>
        <p:txBody>
          <a:bodyPr/>
          <a:lstStyle/>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Most common cause of neonatal cholestasis &amp; liver TX</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Underlying etiology</a:t>
            </a:r>
          </a:p>
          <a:p>
            <a:pPr lvl="1"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rPr>
              <a:t>Obliterative</a:t>
            </a:r>
            <a:r>
              <a:rPr lang="en-US" altLang="en-US" sz="2000" b="1" dirty="0" smtClean="0">
                <a:solidFill>
                  <a:schemeClr val="bg1"/>
                </a:solidFill>
                <a:effectLst>
                  <a:outerShdw blurRad="38100" dist="38100" dir="2700000" algn="tl">
                    <a:srgbClr val="000000"/>
                  </a:outerShdw>
                </a:effectLst>
              </a:rPr>
              <a:t> </a:t>
            </a:r>
            <a:r>
              <a:rPr lang="en-US" altLang="en-US" sz="2000" b="1" dirty="0" err="1" smtClean="0">
                <a:solidFill>
                  <a:schemeClr val="bg1"/>
                </a:solidFill>
                <a:effectLst>
                  <a:outerShdw blurRad="38100" dist="38100" dir="2700000" algn="tl">
                    <a:srgbClr val="000000"/>
                  </a:outerShdw>
                </a:effectLst>
              </a:rPr>
              <a:t>cholangiopathy</a:t>
            </a: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Unidentified inflammatory process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Chronic cholestasis &amp; biliary cirrhosis</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Isolated finding (90%)</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Associated with syndrome</a:t>
            </a:r>
          </a:p>
          <a:p>
            <a:pPr lvl="1"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rPr>
              <a:t>Heterotaxy</a:t>
            </a:r>
            <a:r>
              <a:rPr lang="en-US" altLang="en-US" sz="2000" b="1" dirty="0" smtClean="0">
                <a:solidFill>
                  <a:schemeClr val="bg1"/>
                </a:solidFill>
                <a:effectLst>
                  <a:outerShdw blurRad="38100" dist="38100" dir="2700000" algn="tl">
                    <a:srgbClr val="000000"/>
                  </a:outerShdw>
                </a:effectLst>
              </a:rPr>
              <a:t> syndrome </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Classic clinical features</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Jaundice</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Pale- or clay-colored stools</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Dark urine</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1" name="Picture 18" descr="http://library.med.utah.edu/WebPath/jpeg4/LIVER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08000"/>
            <a:ext cx="32877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6057900" y="2892425"/>
            <a:ext cx="262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smtClean="0">
                <a:solidFill>
                  <a:schemeClr val="bg2">
                    <a:lumMod val="50000"/>
                  </a:schemeClr>
                </a:solidFill>
              </a:rPr>
              <a:t>http://library.med.utah.edu/WebPath</a:t>
            </a:r>
          </a:p>
        </p:txBody>
      </p:sp>
      <p:pic>
        <p:nvPicPr>
          <p:cNvPr id="13" name="Picture 20"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913" y="3962400"/>
            <a:ext cx="3238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6397625" y="6200775"/>
            <a:ext cx="198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smtClean="0">
                <a:solidFill>
                  <a:schemeClr val="tx1">
                    <a:lumMod val="85000"/>
                    <a:lumOff val="15000"/>
                  </a:schemeClr>
                </a:solidFill>
              </a:rPr>
              <a:t>http://clinicalgate.com/liver</a:t>
            </a:r>
          </a:p>
        </p:txBody>
      </p:sp>
    </p:spTree>
    <p:extLst>
      <p:ext uri="{BB962C8B-B14F-4D97-AF65-F5344CB8AC3E}">
        <p14:creationId xmlns:p14="http://schemas.microsoft.com/office/powerpoint/2010/main" val="2545415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Biliary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7526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Kasai </a:t>
            </a:r>
            <a:r>
              <a:rPr lang="en-US" altLang="en-US" sz="2400" b="1" dirty="0" err="1" smtClean="0">
                <a:solidFill>
                  <a:schemeClr val="bg1"/>
                </a:solidFill>
                <a:effectLst>
                  <a:outerShdw blurRad="38100" dist="38100" dir="2700000" algn="tl">
                    <a:srgbClr val="000000"/>
                  </a:outerShdw>
                </a:effectLst>
              </a:rPr>
              <a:t>portoenterostomy</a:t>
            </a: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Initial surgical intervention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Excision of the central fibrotic bile duct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Anastomosis of a Roux-</a:t>
            </a:r>
            <a:r>
              <a:rPr lang="en-US" altLang="en-US" sz="2000" b="1" dirty="0" err="1" smtClean="0">
                <a:solidFill>
                  <a:schemeClr val="bg1"/>
                </a:solidFill>
                <a:effectLst>
                  <a:outerShdw blurRad="38100" dist="38100" dir="2700000" algn="tl">
                    <a:srgbClr val="000000"/>
                  </a:outerShdw>
                </a:effectLst>
              </a:rPr>
              <a:t>en</a:t>
            </a:r>
            <a:r>
              <a:rPr lang="en-US" altLang="en-US" sz="2000" b="1" dirty="0" smtClean="0">
                <a:solidFill>
                  <a:schemeClr val="bg1"/>
                </a:solidFill>
                <a:effectLst>
                  <a:outerShdw blurRad="38100" dist="38100" dir="2700000" algn="tl">
                    <a:srgbClr val="000000"/>
                  </a:outerShdw>
                </a:effectLst>
              </a:rPr>
              <a:t>-Y </a:t>
            </a:r>
            <a:r>
              <a:rPr lang="en-US" altLang="en-US" sz="2000" b="1" dirty="0" err="1" smtClean="0">
                <a:solidFill>
                  <a:schemeClr val="bg1"/>
                </a:solidFill>
                <a:effectLst>
                  <a:outerShdw blurRad="38100" dist="38100" dir="2700000" algn="tl">
                    <a:srgbClr val="000000"/>
                  </a:outerShdw>
                </a:effectLst>
              </a:rPr>
              <a:t>jejunal</a:t>
            </a:r>
            <a:r>
              <a:rPr lang="en-US" altLang="en-US" sz="2000" b="1" dirty="0" smtClean="0">
                <a:solidFill>
                  <a:schemeClr val="bg1"/>
                </a:solidFill>
                <a:effectLst>
                  <a:outerShdw blurRad="38100" dist="38100" dir="2700000" algn="tl">
                    <a:srgbClr val="000000"/>
                  </a:outerShdw>
                </a:effectLst>
              </a:rPr>
              <a:t> limb to portal </a:t>
            </a:r>
            <a:r>
              <a:rPr lang="en-US" altLang="en-US" sz="2000" b="1" dirty="0" err="1" smtClean="0">
                <a:solidFill>
                  <a:schemeClr val="bg1"/>
                </a:solidFill>
                <a:effectLst>
                  <a:outerShdw blurRad="38100" dist="38100" dir="2700000" algn="tl">
                    <a:srgbClr val="000000"/>
                  </a:outerShdw>
                </a:effectLst>
              </a:rPr>
              <a:t>hepatis</a:t>
            </a: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Restoration of bile flow in ~65% of patients </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Liver Transplant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Substantially improved surgical technique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82% survival rate at 10 years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TextBox 2"/>
          <p:cNvSpPr txBox="1">
            <a:spLocks noChangeArrowheads="1"/>
          </p:cNvSpPr>
          <p:nvPr/>
        </p:nvSpPr>
        <p:spPr bwMode="auto">
          <a:xfrm>
            <a:off x="6397625" y="6200775"/>
            <a:ext cx="198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smtClean="0">
                <a:solidFill>
                  <a:schemeClr val="tx1">
                    <a:lumMod val="85000"/>
                    <a:lumOff val="15000"/>
                  </a:schemeClr>
                </a:solidFill>
              </a:rPr>
              <a:t>http://clinicalgate.com/liver</a:t>
            </a:r>
          </a:p>
        </p:txBody>
      </p:sp>
      <p:pic>
        <p:nvPicPr>
          <p:cNvPr id="9" name="Picture 26" descr="Image result for kasai procedure"/>
          <p:cNvPicPr>
            <a:picLocks noChangeAspect="1" noChangeArrowheads="1"/>
          </p:cNvPicPr>
          <p:nvPr/>
        </p:nvPicPr>
        <p:blipFill>
          <a:blip r:embed="rId3">
            <a:extLst>
              <a:ext uri="{28A0092B-C50C-407E-A947-70E740481C1C}">
                <a14:useLocalDpi xmlns:a14="http://schemas.microsoft.com/office/drawing/2010/main" val="0"/>
              </a:ext>
            </a:extLst>
          </a:blip>
          <a:srcRect r="56142" b="4793"/>
          <a:stretch>
            <a:fillRect/>
          </a:stretch>
        </p:blipFill>
        <p:spPr bwMode="auto">
          <a:xfrm>
            <a:off x="5715000" y="287338"/>
            <a:ext cx="3148013"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Image result for kasai procedure"/>
          <p:cNvPicPr>
            <a:picLocks noChangeAspect="1" noChangeArrowheads="1"/>
          </p:cNvPicPr>
          <p:nvPr/>
        </p:nvPicPr>
        <p:blipFill>
          <a:blip r:embed="rId3">
            <a:extLst>
              <a:ext uri="{28A0092B-C50C-407E-A947-70E740481C1C}">
                <a14:useLocalDpi xmlns:a14="http://schemas.microsoft.com/office/drawing/2010/main" val="0"/>
              </a:ext>
            </a:extLst>
          </a:blip>
          <a:srcRect l="50000" r="3876"/>
          <a:stretch>
            <a:fillRect/>
          </a:stretch>
        </p:blipFill>
        <p:spPr bwMode="auto">
          <a:xfrm>
            <a:off x="5768975" y="3657600"/>
            <a:ext cx="30702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
          <p:cNvSpPr txBox="1">
            <a:spLocks noChangeArrowheads="1"/>
          </p:cNvSpPr>
          <p:nvPr/>
        </p:nvSpPr>
        <p:spPr bwMode="auto">
          <a:xfrm>
            <a:off x="6738938" y="6261100"/>
            <a:ext cx="1490662" cy="215900"/>
          </a:xfrm>
          <a:prstGeom prst="rect">
            <a:avLst/>
          </a:prstGeom>
          <a:noFill/>
          <a:ln w="9525">
            <a:no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800" dirty="0" smtClean="0">
                <a:solidFill>
                  <a:schemeClr val="bg1">
                    <a:lumMod val="85000"/>
                  </a:schemeClr>
                </a:solidFill>
              </a:rPr>
              <a:t>http://profmohammadali.com</a:t>
            </a:r>
          </a:p>
        </p:txBody>
      </p:sp>
    </p:spTree>
    <p:extLst>
      <p:ext uri="{BB962C8B-B14F-4D97-AF65-F5344CB8AC3E}">
        <p14:creationId xmlns:p14="http://schemas.microsoft.com/office/powerpoint/2010/main" val="28206536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Biliary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0668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Initial assessment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Ultrasound</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Hepatobiliary scintigraphy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t>
            </a:r>
            <a:r>
              <a:rPr lang="en-US" altLang="en-US" sz="2000" b="1" dirty="0" smtClean="0">
                <a:solidFill>
                  <a:srgbClr val="FFC000"/>
                </a:solidFill>
                <a:effectLst>
                  <a:outerShdw blurRad="38100" dist="38100" dir="2700000" algn="tl">
                    <a:srgbClr val="000000"/>
                  </a:outerShdw>
                </a:effectLst>
              </a:rPr>
              <a:t>Triangular cord sign</a:t>
            </a:r>
            <a:r>
              <a:rPr lang="en-US" altLang="en-US" sz="2000" b="1" dirty="0" smtClean="0">
                <a:solidFill>
                  <a:schemeClr val="bg1"/>
                </a:solidFill>
                <a:effectLst>
                  <a:outerShdw blurRad="38100" dist="38100" dir="2700000" algn="tl">
                    <a:srgbClr val="000000"/>
                  </a:outerShdw>
                </a:effectLst>
              </a:rPr>
              <a: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Fibrous remnants of bile ducts</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Hyperechoic thickening (≥ 3 mm)</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Continuous with anterior wall of right portal vein</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At or just beyond the bifurcation </a:t>
            </a:r>
          </a:p>
          <a:p>
            <a:pPr lvl="2" eaLnBrk="1" hangingPunct="1">
              <a:lnSpc>
                <a:spcPct val="80000"/>
              </a:lnSpc>
              <a:buClr>
                <a:srgbClr val="FF0000"/>
              </a:buClr>
              <a:defRPr/>
            </a:pPr>
            <a:r>
              <a:rPr lang="en-US" altLang="en-US" sz="1600" b="1" dirty="0" smtClean="0">
                <a:solidFill>
                  <a:srgbClr val="FFC000"/>
                </a:solidFill>
                <a:effectLst>
                  <a:outerShdw blurRad="38100" dist="38100" dir="2700000" algn="tl">
                    <a:srgbClr val="000000"/>
                  </a:outerShdw>
                </a:effectLst>
              </a:rPr>
              <a:t>Highly specific for BA </a:t>
            </a:r>
            <a:r>
              <a:rPr lang="en-US" altLang="en-US" sz="1600" b="1" dirty="0" smtClean="0">
                <a:solidFill>
                  <a:schemeClr val="bg1"/>
                </a:solidFill>
                <a:effectLst>
                  <a:outerShdw blurRad="38100" dist="38100" dir="2700000" algn="tl">
                    <a:srgbClr val="000000"/>
                  </a:outerShdw>
                </a:effectLst>
              </a:rPr>
              <a:t>but less sensitivity (~75%)</a:t>
            </a:r>
          </a:p>
          <a:p>
            <a:pPr lvl="2" eaLnBrk="1" hangingPunct="1">
              <a:lnSpc>
                <a:spcPct val="80000"/>
              </a:lnSpc>
              <a:buClr>
                <a:srgbClr val="FF0000"/>
              </a:buClr>
              <a:defRPr/>
            </a:pPr>
            <a:endParaRPr lang="en-US" altLang="en-US" sz="16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Non-visualization of CBD</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Absent or small gallbladder</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Enlarged hepatic artery</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16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17" descr="S:\_PM.Private\Radiology Research-Lee\Book Chapters\Ed Lee - Pediatric Radiology Texbook\Pediatric Abdominal Imaging\GI_Trout Liver Chapter\Final Submission Folder 1-21-2015\Figure 71.tif"/>
          <p:cNvPicPr>
            <a:picLocks noChangeAspect="1" noChangeArrowheads="1"/>
          </p:cNvPicPr>
          <p:nvPr/>
        </p:nvPicPr>
        <p:blipFill>
          <a:blip r:embed="rId3">
            <a:extLst>
              <a:ext uri="{28A0092B-C50C-407E-A947-70E740481C1C}">
                <a14:useLocalDpi xmlns:a14="http://schemas.microsoft.com/office/drawing/2010/main" val="0"/>
              </a:ext>
            </a:extLst>
          </a:blip>
          <a:srcRect t="9721" r="49117" b="5617"/>
          <a:stretch>
            <a:fillRect/>
          </a:stretch>
        </p:blipFill>
        <p:spPr bwMode="auto">
          <a:xfrm>
            <a:off x="5715000" y="228600"/>
            <a:ext cx="31400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wn Arrow 15"/>
          <p:cNvSpPr>
            <a:spLocks noChangeArrowheads="1"/>
          </p:cNvSpPr>
          <p:nvPr/>
        </p:nvSpPr>
        <p:spPr bwMode="auto">
          <a:xfrm rot="1736470">
            <a:off x="6781800" y="1030288"/>
            <a:ext cx="407988" cy="604837"/>
          </a:xfrm>
          <a:prstGeom prst="downArrow">
            <a:avLst>
              <a:gd name="adj1" fmla="val 50000"/>
              <a:gd name="adj2" fmla="val 50048"/>
            </a:avLst>
          </a:prstGeom>
          <a:solidFill>
            <a:srgbClr val="FF0000"/>
          </a:solidFill>
          <a:ln w="19050" cmpd="thinThick"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5" name="Picture 18" descr="S:\_PM.Private\Radiology Research-Lee\Book Chapters\Ed Lee - Pediatric Radiology Texbook\Pediatric Abdominal Imaging\GI_Trout Liver Chapter\Final Submission Folder 1-21-2015\Figure 71.tif"/>
          <p:cNvPicPr>
            <a:picLocks noChangeAspect="1" noChangeArrowheads="1"/>
          </p:cNvPicPr>
          <p:nvPr/>
        </p:nvPicPr>
        <p:blipFill>
          <a:blip r:embed="rId3">
            <a:extLst>
              <a:ext uri="{28A0092B-C50C-407E-A947-70E740481C1C}">
                <a14:useLocalDpi xmlns:a14="http://schemas.microsoft.com/office/drawing/2010/main" val="0"/>
              </a:ext>
            </a:extLst>
          </a:blip>
          <a:srcRect l="50000" t="5518" b="11491"/>
          <a:stretch>
            <a:fillRect/>
          </a:stretch>
        </p:blipFill>
        <p:spPr bwMode="auto">
          <a:xfrm>
            <a:off x="5715000" y="3657600"/>
            <a:ext cx="31400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04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Biliary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6002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Hepatobiliary scintigraphy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Highly sensitive (~100%)</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Absent excretion of radiotracer into the bowel at 24 hours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MRI (MRCP)</a:t>
            </a:r>
            <a:endParaRPr lang="en-US" altLang="en-US" sz="22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Imaging modality of choice for follow-up</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Imaging findings of Kasai failure</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Cirrhosis</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Bile duct dilatation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Portal hypertension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Picture 17" descr="S:\_PM.Private\Radiology Research-Lee\Book Chapters\Ed Lee - Pediatric Radiology Texbook\Pediatric Abdominal Imaging\GI_Trout Liver Chapter\Final Submission Folder 1-21-2015\Figure 72a-R.tif"/>
          <p:cNvPicPr>
            <a:picLocks noChangeAspect="1" noChangeArrowheads="1"/>
          </p:cNvPicPr>
          <p:nvPr/>
        </p:nvPicPr>
        <p:blipFill>
          <a:blip r:embed="rId3">
            <a:extLst>
              <a:ext uri="{28A0092B-C50C-407E-A947-70E740481C1C}">
                <a14:useLocalDpi xmlns:a14="http://schemas.microsoft.com/office/drawing/2010/main" val="0"/>
              </a:ext>
            </a:extLst>
          </a:blip>
          <a:srcRect b="2422"/>
          <a:stretch>
            <a:fillRect/>
          </a:stretch>
        </p:blipFill>
        <p:spPr bwMode="auto">
          <a:xfrm>
            <a:off x="5992813" y="304800"/>
            <a:ext cx="269398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S:\_PM.Private\Radiology Research-Lee\Book Chapters\Ed Lee - Pediatric Radiology Texbook\Pediatric Abdominal Imaging\GI_Trout Liver Chapter\Final Submission Folder 1-21-2015\Figure 72B.tif"/>
          <p:cNvPicPr>
            <a:picLocks noChangeAspect="1" noChangeArrowheads="1"/>
          </p:cNvPicPr>
          <p:nvPr/>
        </p:nvPicPr>
        <p:blipFill>
          <a:blip r:embed="rId4">
            <a:extLst>
              <a:ext uri="{28A0092B-C50C-407E-A947-70E740481C1C}">
                <a14:useLocalDpi xmlns:a14="http://schemas.microsoft.com/office/drawing/2010/main" val="0"/>
              </a:ext>
            </a:extLst>
          </a:blip>
          <a:srcRect b="11449"/>
          <a:stretch>
            <a:fillRect/>
          </a:stretch>
        </p:blipFill>
        <p:spPr bwMode="auto">
          <a:xfrm>
            <a:off x="5997575" y="3676650"/>
            <a:ext cx="2765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flipH="1">
            <a:off x="6827518" y="6172200"/>
            <a:ext cx="1783082"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24 Hours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9856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Biliary Atresia</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6002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Hepatobiliary scintigraphy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Highly sensitive (~100%)</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Absent excretion of radiotracer into the bowel at 24 hours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MRI (MRCP)</a:t>
            </a:r>
            <a:endParaRPr lang="en-US" altLang="en-US" sz="22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Imaging modality of choice for follow-up</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Imaging findings of Kasai failure</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Cirrhosis</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Bile duct dilatation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Portal hypertension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2" descr="S:\_PM.Private\Radiology Research-Lee\Book Chapters\Ed Lee - Pediatric Radiology Texbook\Pediatric Abdominal Imaging\GI_Trout Liver Chapter\Final Submission Folder 1-21-2015\Figure 73-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733800"/>
            <a:ext cx="33337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_PM.Private\Radiology Research-Lee\Book Chapters\Ed Lee - Pediatric Radiology Texbook\Pediatric Abdominal Imaging\GI_Trout Liver Chapter\Final Submission Folder 1-21-2015\Figure 7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699" y="304799"/>
            <a:ext cx="3423501" cy="289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9186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371600"/>
            <a:ext cx="9144000" cy="4953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5" name="Picture 17" descr="S:\_PM.Private\Radiology Research-Lee\Book Chapters\Ed Lee - Pediatric Radiology Texbook\Pediatric Abdominal Imaging\GI_Trout Liver Chapter\Final Submission Folder 1-21-2015\Figure 61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20" y="1828800"/>
            <a:ext cx="426238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l="14063" t="12441" r="18271" b="28176"/>
          <a:stretch/>
        </p:blipFill>
        <p:spPr bwMode="auto">
          <a:xfrm>
            <a:off x="4343400" y="1676400"/>
            <a:ext cx="4688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67554" y="572869"/>
            <a:ext cx="6733446" cy="646331"/>
          </a:xfrm>
          <a:prstGeom prst="rect">
            <a:avLst/>
          </a:prstGeom>
          <a:no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Jaundice and Abdominal Pain</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5489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2192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685800" y="1828800"/>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Bowel Disorders</a:t>
            </a: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2</a:t>
            </a:r>
            <a:r>
              <a:rPr lang="en-US" altLang="en-US" sz="2400" b="1" dirty="0" smtClean="0">
                <a:solidFill>
                  <a:srgbClr val="00FF00"/>
                </a:solidFill>
                <a:effectLst>
                  <a:outerShdw blurRad="38100" dist="38100" dir="2700000" algn="tl">
                    <a:srgbClr val="000000">
                      <a:alpha val="43137"/>
                    </a:srgbClr>
                  </a:outerShdw>
                </a:effectLst>
              </a:rPr>
              <a:t>1</a:t>
            </a:r>
            <a:r>
              <a:rPr lang="en-US" altLang="en-US" sz="2400" b="1" dirty="0">
                <a:solidFill>
                  <a:srgbClr val="00FF00"/>
                </a:solidFill>
                <a:effectLst>
                  <a:outerShdw blurRad="38100" dist="38100" dir="2700000" algn="tl">
                    <a:srgbClr val="000000">
                      <a:alpha val="43137"/>
                    </a:srgbClr>
                  </a:outerShdw>
                </a:effectLst>
              </a:rPr>
              <a:t>: </a:t>
            </a:r>
            <a:r>
              <a:rPr lang="en-US" altLang="en-US" sz="2400" b="1" dirty="0" smtClean="0">
                <a:solidFill>
                  <a:schemeClr val="bg1"/>
                </a:solidFill>
                <a:effectLst>
                  <a:outerShdw blurRad="38100" dist="38100" dir="2700000" algn="tl">
                    <a:srgbClr val="000000">
                      <a:alpha val="43137"/>
                    </a:srgbClr>
                  </a:outerShdw>
                </a:effectLst>
              </a:rPr>
              <a:t>Esophageal atresia and TEF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22: </a:t>
            </a:r>
            <a:r>
              <a:rPr lang="en-US" altLang="en-US" sz="2400" b="1" dirty="0" smtClean="0">
                <a:solidFill>
                  <a:schemeClr val="bg1"/>
                </a:solidFill>
                <a:effectLst>
                  <a:outerShdw blurRad="38100" dist="38100" dir="2700000" algn="tl">
                    <a:srgbClr val="000000">
                      <a:alpha val="43137"/>
                    </a:srgbClr>
                  </a:outerShdw>
                </a:effectLst>
              </a:rPr>
              <a:t>Hypertrophic pyloric stenosis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23</a:t>
            </a:r>
            <a:r>
              <a:rPr lang="en-US" altLang="en-US" sz="2400" b="1" dirty="0">
                <a:solidFill>
                  <a:srgbClr val="00FF00"/>
                </a:solidFill>
                <a:effectLst>
                  <a:outerShdw blurRad="38100" dist="38100" dir="2700000" algn="tl">
                    <a:srgbClr val="000000">
                      <a:alpha val="43137"/>
                    </a:srgbClr>
                  </a:outerShdw>
                </a:effectLst>
              </a:rPr>
              <a:t>: </a:t>
            </a:r>
            <a:r>
              <a:rPr lang="en-US" altLang="en-US" sz="2400" b="1" dirty="0" smtClean="0">
                <a:solidFill>
                  <a:schemeClr val="bg1"/>
                </a:solidFill>
                <a:effectLst>
                  <a:outerShdw blurRad="38100" dist="38100" dir="2700000" algn="tl">
                    <a:srgbClr val="000000">
                      <a:alpha val="43137"/>
                    </a:srgbClr>
                  </a:outerShdw>
                </a:effectLst>
              </a:rPr>
              <a:t>Neonatal bowel obstruction:</a:t>
            </a:r>
          </a:p>
          <a:p>
            <a:pPr marL="457200" lvl="1" indent="0" eaLnBrk="1" hangingPunct="1">
              <a:lnSpc>
                <a:spcPct val="80000"/>
              </a:lnSpc>
              <a:buClr>
                <a:srgbClr val="FF0000"/>
              </a:buClr>
              <a:buNone/>
              <a:defRPr/>
            </a:pPr>
            <a:r>
              <a:rPr lang="en-US" altLang="en-US" sz="2400" b="1" dirty="0">
                <a:solidFill>
                  <a:schemeClr val="bg1"/>
                </a:solidFill>
                <a:effectLst>
                  <a:outerShdw blurRad="38100" dist="38100" dir="2700000" algn="tl">
                    <a:srgbClr val="000000">
                      <a:alpha val="43137"/>
                    </a:srgbClr>
                  </a:outerShdw>
                </a:effectLst>
              </a:rPr>
              <a:t> </a:t>
            </a:r>
            <a:r>
              <a:rPr lang="en-US" altLang="en-US" sz="2400" b="1" dirty="0" smtClean="0">
                <a:solidFill>
                  <a:schemeClr val="bg1"/>
                </a:solidFill>
                <a:effectLst>
                  <a:outerShdw blurRad="38100" dist="38100" dir="2700000" algn="tl">
                    <a:srgbClr val="000000">
                      <a:alpha val="43137"/>
                    </a:srgbClr>
                  </a:outerShdw>
                </a:effectLst>
              </a:rPr>
              <a:t>                   high obstruction</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alpha val="43137"/>
                    </a:srgbClr>
                  </a:outerShdw>
                </a:effectLst>
              </a:rPr>
              <a:t>Duodenal obstruction </a:t>
            </a:r>
          </a:p>
          <a:p>
            <a:pPr lvl="2"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alpha val="43137"/>
                    </a:srgbClr>
                  </a:outerShdw>
                </a:effectLst>
              </a:rPr>
              <a:t>Malrotation</a:t>
            </a:r>
            <a:r>
              <a:rPr lang="en-US" altLang="en-US" sz="2000" b="1" dirty="0" smtClean="0">
                <a:solidFill>
                  <a:schemeClr val="bg1"/>
                </a:solidFill>
                <a:effectLst>
                  <a:outerShdw blurRad="38100" dist="38100" dir="2700000" algn="tl">
                    <a:srgbClr val="000000">
                      <a:alpha val="43137"/>
                    </a:srgbClr>
                  </a:outerShdw>
                </a:effectLst>
              </a:rPr>
              <a:t> (and </a:t>
            </a:r>
            <a:r>
              <a:rPr lang="en-US" altLang="en-US" sz="2000" b="1" dirty="0" err="1" smtClean="0">
                <a:solidFill>
                  <a:schemeClr val="bg1"/>
                </a:solidFill>
                <a:effectLst>
                  <a:outerShdw blurRad="38100" dist="38100" dir="2700000" algn="tl">
                    <a:srgbClr val="000000">
                      <a:alpha val="43137"/>
                    </a:srgbClr>
                  </a:outerShdw>
                </a:effectLst>
              </a:rPr>
              <a:t>midgut</a:t>
            </a:r>
            <a:r>
              <a:rPr lang="en-US" altLang="en-US" sz="2000" b="1" dirty="0" smtClean="0">
                <a:solidFill>
                  <a:schemeClr val="bg1"/>
                </a:solidFill>
                <a:effectLst>
                  <a:outerShdw blurRad="38100" dist="38100" dir="2700000" algn="tl">
                    <a:srgbClr val="000000">
                      <a:alpha val="43137"/>
                    </a:srgbClr>
                  </a:outerShdw>
                </a:effectLst>
              </a:rPr>
              <a:t> volvulus)</a:t>
            </a:r>
          </a:p>
          <a:p>
            <a:pPr lvl="2"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alpha val="43137"/>
                    </a:srgbClr>
                  </a:outerShdw>
                </a:effectLst>
              </a:rPr>
              <a:t>Jejunal</a:t>
            </a:r>
            <a:r>
              <a:rPr lang="en-US" altLang="en-US" sz="2000" b="1" dirty="0" smtClean="0">
                <a:solidFill>
                  <a:schemeClr val="bg1"/>
                </a:solidFill>
                <a:effectLst>
                  <a:outerShdw blurRad="38100" dist="38100" dir="2700000" algn="tl">
                    <a:srgbClr val="000000">
                      <a:alpha val="43137"/>
                    </a:srgbClr>
                  </a:outerShdw>
                </a:effectLst>
              </a:rPr>
              <a:t> atresia  </a:t>
            </a:r>
            <a:endParaRPr lang="en-US" altLang="en-US" sz="20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24</a:t>
            </a:r>
            <a:r>
              <a:rPr lang="en-US" altLang="en-US" sz="2400" b="1" dirty="0">
                <a:solidFill>
                  <a:srgbClr val="00FF00"/>
                </a:solidFill>
                <a:effectLst>
                  <a:outerShdw blurRad="38100" dist="38100" dir="2700000" algn="tl">
                    <a:srgbClr val="000000">
                      <a:alpha val="43137"/>
                    </a:srgbClr>
                  </a:outerShdw>
                </a:effectLst>
              </a:rPr>
              <a:t>: </a:t>
            </a:r>
            <a:r>
              <a:rPr lang="en-US" altLang="en-US" sz="2400" b="1" dirty="0" smtClean="0">
                <a:solidFill>
                  <a:schemeClr val="bg1"/>
                </a:solidFill>
                <a:effectLst>
                  <a:outerShdw blurRad="38100" dist="38100" dir="2700000" algn="tl">
                    <a:srgbClr val="000000">
                      <a:alpha val="43137"/>
                    </a:srgbClr>
                  </a:outerShdw>
                </a:effectLst>
              </a:rPr>
              <a:t>Neonatal bowel obstruction: </a:t>
            </a:r>
          </a:p>
          <a:p>
            <a:pPr marL="457200" lvl="1" indent="0" eaLnBrk="1" hangingPunct="1">
              <a:lnSpc>
                <a:spcPct val="80000"/>
              </a:lnSpc>
              <a:buClr>
                <a:srgbClr val="FF0000"/>
              </a:buClr>
              <a:buNone/>
              <a:defRPr/>
            </a:pPr>
            <a:r>
              <a:rPr lang="en-US" altLang="en-US" sz="2400" b="1" dirty="0" smtClean="0">
                <a:solidFill>
                  <a:schemeClr val="bg1"/>
                </a:solidFill>
                <a:effectLst>
                  <a:outerShdw blurRad="38100" dist="38100" dir="2700000" algn="tl">
                    <a:srgbClr val="000000">
                      <a:alpha val="43137"/>
                    </a:srgbClr>
                  </a:outerShdw>
                </a:effectLst>
              </a:rPr>
              <a:t>                    low obstruction</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alpha val="43137"/>
                    </a:srgbClr>
                  </a:outerShdw>
                </a:effectLst>
              </a:rPr>
              <a:t>Small bowel involvement (</a:t>
            </a:r>
            <a:r>
              <a:rPr lang="en-US" altLang="en-US" sz="2000" b="1" dirty="0" err="1" smtClean="0">
                <a:solidFill>
                  <a:schemeClr val="bg1"/>
                </a:solidFill>
                <a:effectLst>
                  <a:outerShdw blurRad="38100" dist="38100" dir="2700000" algn="tl">
                    <a:srgbClr val="000000">
                      <a:alpha val="43137"/>
                    </a:srgbClr>
                  </a:outerShdw>
                </a:effectLst>
              </a:rPr>
              <a:t>ileal</a:t>
            </a:r>
            <a:r>
              <a:rPr lang="en-US" altLang="en-US" sz="2000" b="1" dirty="0" smtClean="0">
                <a:solidFill>
                  <a:schemeClr val="bg1"/>
                </a:solidFill>
                <a:effectLst>
                  <a:outerShdw blurRad="38100" dist="38100" dir="2700000" algn="tl">
                    <a:srgbClr val="000000">
                      <a:alpha val="43137"/>
                    </a:srgbClr>
                  </a:outerShdw>
                </a:effectLst>
              </a:rPr>
              <a:t> atresia &amp; meconium aspiration)</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alpha val="43137"/>
                    </a:srgbClr>
                  </a:outerShdw>
                </a:effectLst>
              </a:rPr>
              <a:t>Large bowel involvement (meconium plug syndrome &amp; </a:t>
            </a:r>
            <a:r>
              <a:rPr lang="en-US" altLang="en-US" sz="2000" b="1" dirty="0" err="1" smtClean="0">
                <a:solidFill>
                  <a:schemeClr val="bg1"/>
                </a:solidFill>
                <a:effectLst>
                  <a:outerShdw blurRad="38100" dist="38100" dir="2700000" algn="tl">
                    <a:srgbClr val="000000">
                      <a:alpha val="43137"/>
                    </a:srgbClr>
                  </a:outerShdw>
                </a:effectLst>
              </a:rPr>
              <a:t>Hirshsprung</a:t>
            </a:r>
            <a:r>
              <a:rPr lang="en-US" altLang="en-US" sz="2000" b="1" dirty="0" smtClean="0">
                <a:solidFill>
                  <a:schemeClr val="bg1"/>
                </a:solidFill>
                <a:effectLst>
                  <a:outerShdw blurRad="38100" dist="38100" dir="2700000" algn="tl">
                    <a:srgbClr val="000000">
                      <a:alpha val="43137"/>
                    </a:srgbClr>
                  </a:outerShdw>
                </a:effectLst>
              </a:rPr>
              <a:t> disease) </a:t>
            </a:r>
          </a:p>
        </p:txBody>
      </p:sp>
    </p:spTree>
    <p:extLst>
      <p:ext uri="{BB962C8B-B14F-4D97-AF65-F5344CB8AC3E}">
        <p14:creationId xmlns:p14="http://schemas.microsoft.com/office/powerpoint/2010/main" val="3160195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Choledochal</a:t>
            </a:r>
            <a:r>
              <a:rPr lang="en-US" altLang="en-US" sz="3200" b="1" dirty="0" smtClean="0">
                <a:solidFill>
                  <a:srgbClr val="FFFF00"/>
                </a:solidFill>
                <a:effectLst>
                  <a:outerShdw blurRad="38100" dist="38100" dir="2700000" algn="tl">
                    <a:srgbClr val="000000"/>
                  </a:outerShdw>
                </a:effectLst>
              </a:rPr>
              <a:t> Cysts</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676400"/>
            <a:ext cx="4800600" cy="3200400"/>
          </a:xfrm>
        </p:spPr>
        <p:txBody>
          <a:bodyPr/>
          <a:lstStyle/>
          <a:p>
            <a:pPr eaLnBrk="1" hangingPunct="1">
              <a:lnSpc>
                <a:spcPct val="80000"/>
              </a:lnSpc>
              <a:buClr>
                <a:srgbClr val="FF0000"/>
              </a:buClr>
              <a:defRPr/>
            </a:pPr>
            <a:r>
              <a:rPr lang="en-US" altLang="en-US" sz="2500" b="1" dirty="0" smtClean="0">
                <a:solidFill>
                  <a:schemeClr val="bg1"/>
                </a:solidFill>
                <a:effectLst>
                  <a:outerShdw blurRad="38100" dist="38100" dir="2700000" algn="tl">
                    <a:srgbClr val="000000"/>
                  </a:outerShdw>
                </a:effectLst>
              </a:rPr>
              <a:t>Characterized by cystic dilatation of the intra- and/or extrahepatic bile ducts</a:t>
            </a:r>
          </a:p>
          <a:p>
            <a:pPr eaLnBrk="1" hangingPunct="1">
              <a:lnSpc>
                <a:spcPct val="80000"/>
              </a:lnSpc>
              <a:buClr>
                <a:srgbClr val="FF0000"/>
              </a:buClr>
              <a:defRPr/>
            </a:pPr>
            <a:endParaRPr lang="en-US" altLang="en-US" sz="25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500" b="1" dirty="0" smtClean="0">
                <a:solidFill>
                  <a:schemeClr val="bg1"/>
                </a:solidFill>
                <a:effectLst>
                  <a:outerShdw blurRad="38100" dist="38100" dir="2700000" algn="tl">
                    <a:srgbClr val="000000"/>
                  </a:outerShdw>
                </a:effectLst>
              </a:rPr>
              <a:t>Typically present &lt; 10 years old</a:t>
            </a:r>
          </a:p>
          <a:p>
            <a:pPr eaLnBrk="1" hangingPunct="1">
              <a:lnSpc>
                <a:spcPct val="80000"/>
              </a:lnSpc>
              <a:buClr>
                <a:srgbClr val="FF0000"/>
              </a:buClr>
              <a:defRPr/>
            </a:pPr>
            <a:endParaRPr lang="en-US" altLang="en-US" sz="25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500" b="1" dirty="0" smtClean="0">
                <a:solidFill>
                  <a:schemeClr val="bg1"/>
                </a:solidFill>
                <a:effectLst>
                  <a:outerShdw blurRad="38100" dist="38100" dir="2700000" algn="tl">
                    <a:srgbClr val="000000"/>
                  </a:outerShdw>
                </a:effectLst>
              </a:rPr>
              <a:t>Classic triad presentation  (&lt; 20%)</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Jaundice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Abdominal pain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Palpable abdominal mass</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3" name="Picture 18" descr="http://www.humpath.com/IMG/jpg_choledochal_cyst_08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685800"/>
            <a:ext cx="31051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a:spLocks noChangeArrowheads="1"/>
          </p:cNvSpPr>
          <p:nvPr/>
        </p:nvSpPr>
        <p:spPr bwMode="auto">
          <a:xfrm>
            <a:off x="6472238" y="2892425"/>
            <a:ext cx="1757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400" dirty="0" smtClean="0">
                <a:solidFill>
                  <a:schemeClr val="tx1">
                    <a:lumMod val="85000"/>
                    <a:lumOff val="15000"/>
                  </a:schemeClr>
                </a:solidFill>
              </a:rPr>
              <a:t>http://www.humpath</a:t>
            </a:r>
          </a:p>
        </p:txBody>
      </p:sp>
      <p:pic>
        <p:nvPicPr>
          <p:cNvPr id="15" name="Picture 20" descr="http://www.humpath.com/IMG/jpg_choledochal_cyst_epithelial_dysplasia_08_4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17950"/>
            <a:ext cx="31432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9"/>
          <p:cNvSpPr txBox="1">
            <a:spLocks noChangeArrowheads="1"/>
          </p:cNvSpPr>
          <p:nvPr/>
        </p:nvSpPr>
        <p:spPr bwMode="auto">
          <a:xfrm>
            <a:off x="6548438" y="6245225"/>
            <a:ext cx="1757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400" dirty="0" smtClean="0">
                <a:solidFill>
                  <a:schemeClr val="tx1">
                    <a:lumMod val="85000"/>
                    <a:lumOff val="15000"/>
                  </a:schemeClr>
                </a:solidFill>
              </a:rPr>
              <a:t>http://www.humpath</a:t>
            </a:r>
          </a:p>
        </p:txBody>
      </p:sp>
    </p:spTree>
    <p:extLst>
      <p:ext uri="{BB962C8B-B14F-4D97-AF65-F5344CB8AC3E}">
        <p14:creationId xmlns:p14="http://schemas.microsoft.com/office/powerpoint/2010/main" val="1985982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92202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Choledochal</a:t>
            </a:r>
            <a:r>
              <a:rPr lang="en-US" altLang="en-US" sz="3200" b="1" dirty="0" smtClean="0">
                <a:solidFill>
                  <a:srgbClr val="FFFF00"/>
                </a:solidFill>
                <a:effectLst>
                  <a:outerShdw blurRad="38100" dist="38100" dir="2700000" algn="tl">
                    <a:srgbClr val="000000"/>
                  </a:outerShdw>
                </a:effectLst>
              </a:rPr>
              <a:t> Cysts: </a:t>
            </a:r>
            <a:r>
              <a:rPr lang="en-US" altLang="en-US" sz="3200" b="1" dirty="0" err="1" smtClean="0">
                <a:solidFill>
                  <a:srgbClr val="FFFF00"/>
                </a:solidFill>
                <a:effectLst>
                  <a:outerShdw blurRad="38100" dist="38100" dir="2700000" algn="tl">
                    <a:srgbClr val="000000"/>
                  </a:outerShdw>
                </a:effectLst>
              </a:rPr>
              <a:t>Todani</a:t>
            </a:r>
            <a:r>
              <a:rPr lang="en-US" altLang="en-US" sz="3200" b="1" dirty="0" smtClean="0">
                <a:solidFill>
                  <a:srgbClr val="FFFF00"/>
                </a:solidFill>
                <a:effectLst>
                  <a:outerShdw blurRad="38100" dist="38100" dir="2700000" algn="tl">
                    <a:srgbClr val="000000"/>
                  </a:outerShdw>
                </a:effectLst>
              </a:rPr>
              <a:t> Classification</a:t>
            </a:r>
            <a:endParaRPr lang="en-US" altLang="en-US" sz="1600" b="1" dirty="0" smtClean="0">
              <a:solidFill>
                <a:srgbClr val="FFC000"/>
              </a:solidFill>
              <a:effectLst>
                <a:outerShdw blurRad="38100" dist="38100" dir="2700000" algn="tl">
                  <a:srgbClr val="000000"/>
                </a:outerShdw>
              </a:effectLst>
            </a:endParaRPr>
          </a:p>
        </p:txBody>
      </p:sp>
      <p:sp>
        <p:nvSpPr>
          <p:cNvPr id="12" name="Rectangle 8"/>
          <p:cNvSpPr>
            <a:spLocks noChangeArrowheads="1"/>
          </p:cNvSpPr>
          <p:nvPr/>
        </p:nvSpPr>
        <p:spPr bwMode="auto">
          <a:xfrm>
            <a:off x="304800" y="2427288"/>
            <a:ext cx="1600200" cy="1535112"/>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3" name="Rectangle 8"/>
          <p:cNvSpPr>
            <a:spLocks noChangeArrowheads="1"/>
          </p:cNvSpPr>
          <p:nvPr/>
        </p:nvSpPr>
        <p:spPr bwMode="auto">
          <a:xfrm>
            <a:off x="2133600" y="2438400"/>
            <a:ext cx="1600200" cy="1535113"/>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 name="Rectangle 8"/>
          <p:cNvSpPr>
            <a:spLocks noChangeArrowheads="1"/>
          </p:cNvSpPr>
          <p:nvPr/>
        </p:nvSpPr>
        <p:spPr bwMode="auto">
          <a:xfrm>
            <a:off x="3886200" y="2438400"/>
            <a:ext cx="1600200" cy="1535113"/>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3" name="Rectangle 8"/>
          <p:cNvSpPr>
            <a:spLocks noChangeArrowheads="1"/>
          </p:cNvSpPr>
          <p:nvPr/>
        </p:nvSpPr>
        <p:spPr bwMode="auto">
          <a:xfrm>
            <a:off x="5638800" y="2427288"/>
            <a:ext cx="1600200" cy="1535112"/>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 name="Rectangle 8"/>
          <p:cNvSpPr>
            <a:spLocks noChangeArrowheads="1"/>
          </p:cNvSpPr>
          <p:nvPr/>
        </p:nvSpPr>
        <p:spPr bwMode="auto">
          <a:xfrm>
            <a:off x="7391400" y="2438400"/>
            <a:ext cx="1600200" cy="1535113"/>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5" name="TextBox 1"/>
          <p:cNvSpPr txBox="1">
            <a:spLocks noChangeArrowheads="1"/>
          </p:cNvSpPr>
          <p:nvPr/>
        </p:nvSpPr>
        <p:spPr bwMode="auto">
          <a:xfrm>
            <a:off x="228600" y="4114800"/>
            <a:ext cx="16859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FF00"/>
                </a:solidFill>
              </a:rPr>
              <a:t>Type 1</a:t>
            </a:r>
          </a:p>
          <a:p>
            <a:pPr algn="ctr">
              <a:spcBef>
                <a:spcPct val="0"/>
              </a:spcBef>
              <a:buFontTx/>
              <a:buNone/>
            </a:pPr>
            <a:endParaRPr lang="en-US" altLang="en-US" sz="1400" b="1" dirty="0">
              <a:solidFill>
                <a:schemeClr val="bg1"/>
              </a:solidFill>
            </a:endParaRPr>
          </a:p>
          <a:p>
            <a:pPr algn="ctr">
              <a:spcBef>
                <a:spcPct val="0"/>
              </a:spcBef>
              <a:buFontTx/>
              <a:buNone/>
            </a:pPr>
            <a:r>
              <a:rPr lang="en-US" altLang="en-US" sz="1400" b="1" dirty="0">
                <a:solidFill>
                  <a:schemeClr val="bg1"/>
                </a:solidFill>
              </a:rPr>
              <a:t>Extrahepatic Bile </a:t>
            </a:r>
          </a:p>
          <a:p>
            <a:pPr algn="ctr">
              <a:spcBef>
                <a:spcPct val="0"/>
              </a:spcBef>
              <a:buFontTx/>
              <a:buNone/>
            </a:pPr>
            <a:r>
              <a:rPr lang="en-US" altLang="en-US" sz="1400" b="1" dirty="0">
                <a:solidFill>
                  <a:schemeClr val="bg1"/>
                </a:solidFill>
              </a:rPr>
              <a:t>Duct Dilatation </a:t>
            </a:r>
          </a:p>
        </p:txBody>
      </p:sp>
      <p:sp>
        <p:nvSpPr>
          <p:cNvPr id="26" name="TextBox 21"/>
          <p:cNvSpPr txBox="1">
            <a:spLocks noChangeArrowheads="1"/>
          </p:cNvSpPr>
          <p:nvPr/>
        </p:nvSpPr>
        <p:spPr bwMode="auto">
          <a:xfrm>
            <a:off x="2325688" y="4114800"/>
            <a:ext cx="11493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FF00"/>
                </a:solidFill>
              </a:rPr>
              <a:t>Type 2</a:t>
            </a:r>
          </a:p>
          <a:p>
            <a:pPr algn="ctr">
              <a:spcBef>
                <a:spcPct val="0"/>
              </a:spcBef>
              <a:buFontTx/>
              <a:buNone/>
            </a:pPr>
            <a:endParaRPr lang="en-US" altLang="en-US" sz="1400" b="1" dirty="0">
              <a:solidFill>
                <a:schemeClr val="bg1"/>
              </a:solidFill>
            </a:endParaRPr>
          </a:p>
          <a:p>
            <a:pPr algn="ctr">
              <a:spcBef>
                <a:spcPct val="0"/>
              </a:spcBef>
              <a:buFontTx/>
              <a:buNone/>
            </a:pPr>
            <a:r>
              <a:rPr lang="en-US" altLang="en-US" sz="1400" b="1" dirty="0">
                <a:solidFill>
                  <a:schemeClr val="bg1"/>
                </a:solidFill>
              </a:rPr>
              <a:t>Eccentric </a:t>
            </a:r>
          </a:p>
          <a:p>
            <a:pPr algn="ctr">
              <a:spcBef>
                <a:spcPct val="0"/>
              </a:spcBef>
              <a:buFontTx/>
              <a:buNone/>
            </a:pPr>
            <a:r>
              <a:rPr lang="en-US" altLang="en-US" sz="1400" b="1" dirty="0">
                <a:solidFill>
                  <a:schemeClr val="bg1"/>
                </a:solidFill>
              </a:rPr>
              <a:t>Diverticula </a:t>
            </a:r>
          </a:p>
        </p:txBody>
      </p:sp>
      <p:sp>
        <p:nvSpPr>
          <p:cNvPr id="27" name="TextBox 22"/>
          <p:cNvSpPr txBox="1">
            <a:spLocks noChangeArrowheads="1"/>
          </p:cNvSpPr>
          <p:nvPr/>
        </p:nvSpPr>
        <p:spPr bwMode="auto">
          <a:xfrm>
            <a:off x="3771900" y="4114800"/>
            <a:ext cx="18938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FF00"/>
                </a:solidFill>
              </a:rPr>
              <a:t>Type 3</a:t>
            </a:r>
          </a:p>
          <a:p>
            <a:pPr algn="ctr">
              <a:spcBef>
                <a:spcPct val="0"/>
              </a:spcBef>
              <a:buFontTx/>
              <a:buNone/>
            </a:pPr>
            <a:endParaRPr lang="en-US" altLang="en-US" sz="1400" b="1" dirty="0">
              <a:solidFill>
                <a:schemeClr val="bg1"/>
              </a:solidFill>
            </a:endParaRPr>
          </a:p>
          <a:p>
            <a:pPr algn="ctr">
              <a:spcBef>
                <a:spcPct val="0"/>
              </a:spcBef>
              <a:buFontTx/>
              <a:buNone/>
            </a:pPr>
            <a:r>
              <a:rPr lang="en-US" altLang="en-US" sz="1400" b="1" dirty="0">
                <a:solidFill>
                  <a:schemeClr val="bg1"/>
                </a:solidFill>
              </a:rPr>
              <a:t>“</a:t>
            </a:r>
            <a:r>
              <a:rPr lang="en-US" altLang="en-US" sz="1400" b="1" dirty="0" err="1">
                <a:solidFill>
                  <a:schemeClr val="bg1"/>
                </a:solidFill>
              </a:rPr>
              <a:t>Choledochoceles</a:t>
            </a:r>
            <a:r>
              <a:rPr lang="en-US" altLang="en-US" sz="1400" b="1" dirty="0">
                <a:solidFill>
                  <a:schemeClr val="bg1"/>
                </a:solidFill>
              </a:rPr>
              <a:t>”</a:t>
            </a:r>
          </a:p>
          <a:p>
            <a:pPr algn="ctr">
              <a:spcBef>
                <a:spcPct val="0"/>
              </a:spcBef>
              <a:buFontTx/>
              <a:buNone/>
            </a:pPr>
            <a:r>
              <a:rPr lang="en-US" altLang="en-US" sz="1400" b="1" dirty="0">
                <a:solidFill>
                  <a:schemeClr val="bg1"/>
                </a:solidFill>
              </a:rPr>
              <a:t>Focal Dilatation of</a:t>
            </a:r>
          </a:p>
          <a:p>
            <a:pPr algn="ctr">
              <a:spcBef>
                <a:spcPct val="0"/>
              </a:spcBef>
              <a:buFontTx/>
              <a:buNone/>
            </a:pPr>
            <a:r>
              <a:rPr lang="en-US" altLang="en-US" sz="1400" b="1" dirty="0">
                <a:solidFill>
                  <a:schemeClr val="bg1"/>
                </a:solidFill>
              </a:rPr>
              <a:t>Terminal Intramural </a:t>
            </a:r>
          </a:p>
          <a:p>
            <a:pPr algn="ctr">
              <a:spcBef>
                <a:spcPct val="0"/>
              </a:spcBef>
              <a:buFontTx/>
              <a:buNone/>
            </a:pPr>
            <a:r>
              <a:rPr lang="en-US" altLang="en-US" sz="1400" b="1" dirty="0">
                <a:solidFill>
                  <a:schemeClr val="bg1"/>
                </a:solidFill>
              </a:rPr>
              <a:t>Portion of CBD </a:t>
            </a:r>
          </a:p>
        </p:txBody>
      </p:sp>
      <p:sp>
        <p:nvSpPr>
          <p:cNvPr id="28" name="TextBox 23"/>
          <p:cNvSpPr txBox="1">
            <a:spLocks noChangeArrowheads="1"/>
          </p:cNvSpPr>
          <p:nvPr/>
        </p:nvSpPr>
        <p:spPr bwMode="auto">
          <a:xfrm>
            <a:off x="5538788" y="4114800"/>
            <a:ext cx="18669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FF00"/>
                </a:solidFill>
              </a:rPr>
              <a:t>Type 4A </a:t>
            </a:r>
          </a:p>
          <a:p>
            <a:pPr algn="ctr">
              <a:spcBef>
                <a:spcPct val="0"/>
              </a:spcBef>
              <a:buFontTx/>
              <a:buNone/>
            </a:pPr>
            <a:endParaRPr lang="en-US" altLang="en-US" sz="1400" b="1" dirty="0">
              <a:solidFill>
                <a:schemeClr val="bg1"/>
              </a:solidFill>
            </a:endParaRPr>
          </a:p>
          <a:p>
            <a:pPr algn="ctr">
              <a:spcBef>
                <a:spcPct val="0"/>
              </a:spcBef>
              <a:buFontTx/>
              <a:buNone/>
            </a:pPr>
            <a:r>
              <a:rPr lang="en-US" altLang="en-US" sz="1400" b="1" dirty="0">
                <a:solidFill>
                  <a:schemeClr val="bg1"/>
                </a:solidFill>
              </a:rPr>
              <a:t>Multiple Separate </a:t>
            </a:r>
          </a:p>
          <a:p>
            <a:pPr algn="ctr">
              <a:spcBef>
                <a:spcPct val="0"/>
              </a:spcBef>
              <a:buFontTx/>
              <a:buNone/>
            </a:pPr>
            <a:r>
              <a:rPr lang="en-US" altLang="en-US" sz="1400" b="1" dirty="0">
                <a:solidFill>
                  <a:schemeClr val="bg1"/>
                </a:solidFill>
              </a:rPr>
              <a:t>Dilatation of </a:t>
            </a:r>
          </a:p>
          <a:p>
            <a:pPr algn="ctr">
              <a:spcBef>
                <a:spcPct val="0"/>
              </a:spcBef>
              <a:buFontTx/>
              <a:buNone/>
            </a:pPr>
            <a:r>
              <a:rPr lang="en-US" altLang="en-US" sz="1400" b="1" dirty="0">
                <a:solidFill>
                  <a:schemeClr val="bg1"/>
                </a:solidFill>
              </a:rPr>
              <a:t>Biliary Tree </a:t>
            </a:r>
          </a:p>
          <a:p>
            <a:pPr algn="ctr">
              <a:spcBef>
                <a:spcPct val="0"/>
              </a:spcBef>
              <a:buFontTx/>
              <a:buNone/>
            </a:pPr>
            <a:r>
              <a:rPr lang="en-US" altLang="en-US" sz="1400" b="1" dirty="0">
                <a:solidFill>
                  <a:schemeClr val="bg1"/>
                </a:solidFill>
              </a:rPr>
              <a:t>Intra / Extra Hepatic</a:t>
            </a:r>
          </a:p>
          <a:p>
            <a:pPr algn="ctr">
              <a:spcBef>
                <a:spcPct val="0"/>
              </a:spcBef>
              <a:buFontTx/>
              <a:buNone/>
            </a:pPr>
            <a:r>
              <a:rPr lang="en-US" altLang="en-US" sz="1400" b="1" dirty="0">
                <a:solidFill>
                  <a:schemeClr val="bg1"/>
                </a:solidFill>
              </a:rPr>
              <a:t>Portion</a:t>
            </a:r>
          </a:p>
        </p:txBody>
      </p:sp>
      <p:sp>
        <p:nvSpPr>
          <p:cNvPr id="29" name="TextBox 25"/>
          <p:cNvSpPr txBox="1">
            <a:spLocks noChangeArrowheads="1"/>
          </p:cNvSpPr>
          <p:nvPr/>
        </p:nvSpPr>
        <p:spPr bwMode="auto">
          <a:xfrm>
            <a:off x="7439025" y="4114800"/>
            <a:ext cx="17668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FF00"/>
                </a:solidFill>
              </a:rPr>
              <a:t>Type 4B </a:t>
            </a:r>
          </a:p>
          <a:p>
            <a:pPr algn="ctr">
              <a:spcBef>
                <a:spcPct val="0"/>
              </a:spcBef>
              <a:buFontTx/>
              <a:buNone/>
            </a:pPr>
            <a:endParaRPr lang="en-US" altLang="en-US" sz="1400" b="1" dirty="0">
              <a:solidFill>
                <a:schemeClr val="bg1"/>
              </a:solidFill>
            </a:endParaRPr>
          </a:p>
          <a:p>
            <a:pPr algn="ctr">
              <a:spcBef>
                <a:spcPct val="0"/>
              </a:spcBef>
              <a:buFontTx/>
              <a:buNone/>
            </a:pPr>
            <a:r>
              <a:rPr lang="en-US" altLang="en-US" sz="1400" b="1" dirty="0">
                <a:solidFill>
                  <a:schemeClr val="bg1"/>
                </a:solidFill>
              </a:rPr>
              <a:t>Multiple Separate </a:t>
            </a:r>
          </a:p>
          <a:p>
            <a:pPr algn="ctr">
              <a:spcBef>
                <a:spcPct val="0"/>
              </a:spcBef>
              <a:buFontTx/>
              <a:buNone/>
            </a:pPr>
            <a:r>
              <a:rPr lang="en-US" altLang="en-US" sz="1400" b="1" dirty="0">
                <a:solidFill>
                  <a:schemeClr val="bg1"/>
                </a:solidFill>
              </a:rPr>
              <a:t>Dilatation of </a:t>
            </a:r>
          </a:p>
          <a:p>
            <a:pPr algn="ctr">
              <a:spcBef>
                <a:spcPct val="0"/>
              </a:spcBef>
              <a:buFontTx/>
              <a:buNone/>
            </a:pPr>
            <a:r>
              <a:rPr lang="en-US" altLang="en-US" sz="1400" b="1" dirty="0">
                <a:solidFill>
                  <a:schemeClr val="bg1"/>
                </a:solidFill>
              </a:rPr>
              <a:t>Biliary Tree </a:t>
            </a:r>
          </a:p>
          <a:p>
            <a:pPr algn="ctr">
              <a:spcBef>
                <a:spcPct val="0"/>
              </a:spcBef>
              <a:buFontTx/>
              <a:buNone/>
            </a:pPr>
            <a:r>
              <a:rPr lang="en-US" altLang="en-US" sz="1400" b="1" dirty="0">
                <a:solidFill>
                  <a:schemeClr val="bg1"/>
                </a:solidFill>
              </a:rPr>
              <a:t>Extra Hepatic</a:t>
            </a:r>
          </a:p>
          <a:p>
            <a:pPr algn="ctr">
              <a:spcBef>
                <a:spcPct val="0"/>
              </a:spcBef>
              <a:buFontTx/>
              <a:buNone/>
            </a:pPr>
            <a:r>
              <a:rPr lang="en-US" altLang="en-US" sz="1400" b="1" dirty="0">
                <a:solidFill>
                  <a:schemeClr val="bg1"/>
                </a:solidFill>
              </a:rPr>
              <a:t>Portion</a:t>
            </a:r>
          </a:p>
        </p:txBody>
      </p:sp>
      <p:pic>
        <p:nvPicPr>
          <p:cNvPr id="30" name="Picture 16"/>
          <p:cNvPicPr>
            <a:picLocks noChangeAspect="1" noChangeArrowheads="1"/>
          </p:cNvPicPr>
          <p:nvPr/>
        </p:nvPicPr>
        <p:blipFill>
          <a:blip r:embed="rId3">
            <a:extLst>
              <a:ext uri="{28A0092B-C50C-407E-A947-70E740481C1C}">
                <a14:useLocalDpi xmlns:a14="http://schemas.microsoft.com/office/drawing/2010/main" val="0"/>
              </a:ext>
            </a:extLst>
          </a:blip>
          <a:srcRect r="68600" b="51385"/>
          <a:stretch>
            <a:fillRect/>
          </a:stretch>
        </p:blipFill>
        <p:spPr bwMode="auto">
          <a:xfrm>
            <a:off x="465138" y="2519363"/>
            <a:ext cx="1287462"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6"/>
          <p:cNvPicPr>
            <a:picLocks noChangeAspect="1" noChangeArrowheads="1"/>
          </p:cNvPicPr>
          <p:nvPr/>
        </p:nvPicPr>
        <p:blipFill>
          <a:blip r:embed="rId4">
            <a:extLst>
              <a:ext uri="{28A0092B-C50C-407E-A947-70E740481C1C}">
                <a14:useLocalDpi xmlns:a14="http://schemas.microsoft.com/office/drawing/2010/main" val="0"/>
              </a:ext>
            </a:extLst>
          </a:blip>
          <a:srcRect l="32742" r="33627" b="51695"/>
          <a:stretch>
            <a:fillRect/>
          </a:stretch>
        </p:blipFill>
        <p:spPr bwMode="auto">
          <a:xfrm>
            <a:off x="2243138" y="2519363"/>
            <a:ext cx="1363662" cy="132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6"/>
          <p:cNvPicPr>
            <a:picLocks noChangeAspect="1" noChangeArrowheads="1"/>
          </p:cNvPicPr>
          <p:nvPr/>
        </p:nvPicPr>
        <p:blipFill>
          <a:blip r:embed="rId5">
            <a:extLst>
              <a:ext uri="{28A0092B-C50C-407E-A947-70E740481C1C}">
                <a14:useLocalDpi xmlns:a14="http://schemas.microsoft.com/office/drawing/2010/main" val="0"/>
              </a:ext>
            </a:extLst>
          </a:blip>
          <a:srcRect l="67606" b="51585"/>
          <a:stretch>
            <a:fillRect/>
          </a:stretch>
        </p:blipFill>
        <p:spPr bwMode="auto">
          <a:xfrm>
            <a:off x="4038600" y="2552700"/>
            <a:ext cx="1295400" cy="131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6"/>
          <p:cNvPicPr>
            <a:picLocks noChangeAspect="1" noChangeArrowheads="1"/>
          </p:cNvPicPr>
          <p:nvPr/>
        </p:nvPicPr>
        <p:blipFill>
          <a:blip r:embed="rId6">
            <a:extLst>
              <a:ext uri="{28A0092B-C50C-407E-A947-70E740481C1C}">
                <a14:useLocalDpi xmlns:a14="http://schemas.microsoft.com/office/drawing/2010/main" val="0"/>
              </a:ext>
            </a:extLst>
          </a:blip>
          <a:srcRect t="52214" r="68452"/>
          <a:stretch>
            <a:fillRect/>
          </a:stretch>
        </p:blipFill>
        <p:spPr bwMode="auto">
          <a:xfrm>
            <a:off x="5770563" y="2519363"/>
            <a:ext cx="1316037"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6"/>
          <p:cNvPicPr>
            <a:picLocks noChangeAspect="1" noChangeArrowheads="1"/>
          </p:cNvPicPr>
          <p:nvPr/>
        </p:nvPicPr>
        <p:blipFill>
          <a:blip r:embed="rId7">
            <a:extLst>
              <a:ext uri="{28A0092B-C50C-407E-A947-70E740481C1C}">
                <a14:useLocalDpi xmlns:a14="http://schemas.microsoft.com/office/drawing/2010/main" val="0"/>
              </a:ext>
            </a:extLst>
          </a:blip>
          <a:srcRect l="32809" t="51324" r="35777"/>
          <a:stretch>
            <a:fillRect/>
          </a:stretch>
        </p:blipFill>
        <p:spPr bwMode="auto">
          <a:xfrm>
            <a:off x="7537450" y="2514600"/>
            <a:ext cx="1301750"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 Box 9"/>
          <p:cNvSpPr txBox="1">
            <a:spLocks noChangeArrowheads="1"/>
          </p:cNvSpPr>
          <p:nvPr/>
        </p:nvSpPr>
        <p:spPr bwMode="auto">
          <a:xfrm>
            <a:off x="152400" y="6124575"/>
            <a:ext cx="8991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rgbClr val="FFC000"/>
                </a:solidFill>
              </a:rPr>
              <a:t>Lee EY, et al. Focal Hepatic Masses in Pediatric Patients. AJR 2012</a:t>
            </a:r>
          </a:p>
        </p:txBody>
      </p:sp>
    </p:spTree>
    <p:extLst>
      <p:ext uri="{BB962C8B-B14F-4D97-AF65-F5344CB8AC3E}">
        <p14:creationId xmlns:p14="http://schemas.microsoft.com/office/powerpoint/2010/main" val="21032429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Choledochal</a:t>
            </a:r>
            <a:r>
              <a:rPr lang="en-US" altLang="en-US" sz="3200" b="1" dirty="0" smtClean="0">
                <a:solidFill>
                  <a:srgbClr val="FFFF00"/>
                </a:solidFill>
                <a:effectLst>
                  <a:outerShdw blurRad="38100" dist="38100" dir="2700000" algn="tl">
                    <a:srgbClr val="000000"/>
                  </a:outerShdw>
                </a:effectLst>
              </a:rPr>
              <a:t> Cysts</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219200"/>
            <a:ext cx="4800600" cy="3200400"/>
          </a:xfrm>
        </p:spPr>
        <p:txBody>
          <a:bodyPr/>
          <a:lstStyle/>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US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Initial imaging modality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Anechoic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Cystic</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CT</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Dilated bile ducts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Fusiform dilatation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Hypo-attenuation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No enhancement</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MRI (MRCP)</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Full extent of abnormality </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Communication of cysts with biliary tree</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Identification of </a:t>
            </a:r>
            <a:r>
              <a:rPr lang="en-US" altLang="en-US" sz="1600" b="1" dirty="0" err="1" smtClean="0">
                <a:solidFill>
                  <a:schemeClr val="bg1"/>
                </a:solidFill>
                <a:effectLst>
                  <a:outerShdw blurRad="38100" dist="38100" dir="2700000" algn="tl">
                    <a:srgbClr val="000000"/>
                  </a:outerShdw>
                </a:effectLst>
              </a:rPr>
              <a:t>pancreatico</a:t>
            </a:r>
            <a:r>
              <a:rPr lang="en-US" altLang="en-US" sz="1600" b="1" dirty="0" smtClean="0">
                <a:solidFill>
                  <a:schemeClr val="bg1"/>
                </a:solidFill>
                <a:effectLst>
                  <a:outerShdw blurRad="38100" dist="38100" dir="2700000" algn="tl">
                    <a:srgbClr val="000000"/>
                  </a:outerShdw>
                </a:effectLst>
              </a:rPr>
              <a:t>-biliary </a:t>
            </a:r>
            <a:r>
              <a:rPr lang="en-US" altLang="en-US" sz="1600" b="1" dirty="0">
                <a:solidFill>
                  <a:schemeClr val="bg1"/>
                </a:solidFill>
                <a:effectLst>
                  <a:outerShdw blurRad="38100" dist="38100" dir="2700000" algn="tl">
                    <a:srgbClr val="000000"/>
                  </a:outerShdw>
                </a:effectLst>
              </a:rPr>
              <a:t> </a:t>
            </a:r>
            <a:r>
              <a:rPr lang="en-US" altLang="en-US" sz="1600" b="1" dirty="0" smtClean="0">
                <a:solidFill>
                  <a:schemeClr val="bg1"/>
                </a:solidFill>
                <a:effectLst>
                  <a:outerShdw blurRad="38100" dist="38100" dir="2700000" algn="tl">
                    <a:srgbClr val="000000"/>
                  </a:outerShdw>
                </a:effectLst>
              </a:rPr>
              <a:t>  mal-junction</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17" descr="S:\_PM.Private\Radiology Research-Lee\Book Chapters\Ed Lee - Pediatric Radiology Texbook\Pediatric Abdominal Imaging\GI_Trout Liver Chapter\Final Submission Folder 1-21-2015\Figure 61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320516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S:\_PM.Private\Radiology Research-Lee\Book Chapters\Ed Lee - Pediatric Radiology Texbook\Pediatric Abdominal Imaging\GI_Trout Liver Chapter\Final Submission Folder 1-21-2015\Figure 61B.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738" y="3695700"/>
            <a:ext cx="31416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291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Choledochal</a:t>
            </a:r>
            <a:r>
              <a:rPr lang="en-US" altLang="en-US" sz="3200" b="1" dirty="0" smtClean="0">
                <a:solidFill>
                  <a:srgbClr val="FFFF00"/>
                </a:solidFill>
                <a:effectLst>
                  <a:outerShdw blurRad="38100" dist="38100" dir="2700000" algn="tl">
                    <a:srgbClr val="000000"/>
                  </a:outerShdw>
                </a:effectLst>
              </a:rPr>
              <a:t> Cysts</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676400"/>
            <a:ext cx="4800600" cy="3200400"/>
          </a:xfrm>
        </p:spPr>
        <p:txBody>
          <a:bodyPr/>
          <a:lstStyle/>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Complications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Stone formation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Abscesses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Cholangitis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Pancreatitis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Bile peritonitis (rupture)</a:t>
            </a:r>
          </a:p>
          <a:p>
            <a:pPr lvl="1" eaLnBrk="1" hangingPunct="1">
              <a:lnSpc>
                <a:spcPct val="80000"/>
              </a:lnSpc>
              <a:buClr>
                <a:srgbClr val="FF0000"/>
              </a:buClr>
              <a:defRPr/>
            </a:pPr>
            <a:r>
              <a:rPr lang="en-US" altLang="en-US" sz="2200" b="1" dirty="0" err="1" smtClean="0">
                <a:solidFill>
                  <a:schemeClr val="bg1"/>
                </a:solidFill>
                <a:effectLst>
                  <a:outerShdw blurRad="38100" dist="38100" dir="2700000" algn="tl">
                    <a:srgbClr val="000000"/>
                  </a:outerShdw>
                </a:effectLst>
              </a:rPr>
              <a:t>Cholangiocarcinoma</a:t>
            </a: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6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Treatment</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Varies with types of abnormality</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Cyst excision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Liver TX</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4" descr="1"/>
          <p:cNvPicPr>
            <a:picLocks noChangeAspect="1" noChangeArrowheads="1"/>
          </p:cNvPicPr>
          <p:nvPr/>
        </p:nvPicPr>
        <p:blipFill>
          <a:blip r:embed="rId3">
            <a:lum contrast="6000"/>
            <a:extLst>
              <a:ext uri="{28A0092B-C50C-407E-A947-70E740481C1C}">
                <a14:useLocalDpi xmlns:a14="http://schemas.microsoft.com/office/drawing/2010/main" val="0"/>
              </a:ext>
            </a:extLst>
          </a:blip>
          <a:srcRect l="12500" t="17188" r="9375" b="23370"/>
          <a:stretch>
            <a:fillRect/>
          </a:stretch>
        </p:blipFill>
        <p:spPr bwMode="auto">
          <a:xfrm>
            <a:off x="5718998" y="23028"/>
            <a:ext cx="2963803" cy="225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l="7813" t="15625" r="10938" b="18750"/>
          <a:stretch>
            <a:fillRect/>
          </a:stretch>
        </p:blipFill>
        <p:spPr bwMode="auto">
          <a:xfrm>
            <a:off x="5956181" y="2349246"/>
            <a:ext cx="2698705" cy="218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1"/>
          <p:cNvPicPr>
            <a:picLocks noChangeAspect="1" noChangeArrowheads="1"/>
          </p:cNvPicPr>
          <p:nvPr/>
        </p:nvPicPr>
        <p:blipFill rotWithShape="1">
          <a:blip r:embed="rId5">
            <a:lum bright="6000" contrast="12000"/>
            <a:extLst>
              <a:ext uri="{28A0092B-C50C-407E-A947-70E740481C1C}">
                <a14:useLocalDpi xmlns:a14="http://schemas.microsoft.com/office/drawing/2010/main" val="0"/>
              </a:ext>
            </a:extLst>
          </a:blip>
          <a:srcRect l="14063" t="12441" b="28176"/>
          <a:stretch/>
        </p:blipFill>
        <p:spPr bwMode="auto">
          <a:xfrm>
            <a:off x="5771479" y="4633882"/>
            <a:ext cx="3068108" cy="212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8281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752600" y="-152400"/>
            <a:ext cx="7315200" cy="1143000"/>
          </a:xfrm>
          <a:extLst>
            <a:ext uri="{909E8E84-426E-40DD-AFC4-6F175D3DCCD1}">
              <a14:hiddenFill xmlns:a14="http://schemas.microsoft.com/office/drawing/2010/main">
                <a:solidFill>
                  <a:srgbClr val="D0FF4B"/>
                </a:solidFill>
              </a14:hiddenFill>
            </a:ext>
            <a:ext uri="{91240B29-F687-4F45-9708-019B960494DF}">
              <a14:hiddenLine xmlns:a14="http://schemas.microsoft.com/office/drawing/2010/main" w="9525">
                <a:solidFill>
                  <a:srgbClr val="D0FF4B"/>
                </a:solidFill>
                <a:miter lim="800000"/>
                <a:headEnd/>
                <a:tailEnd/>
              </a14:hiddenLine>
            </a:ext>
          </a:extLst>
        </p:spPr>
        <p:txBody>
          <a:bodyPr/>
          <a:lstStyle/>
          <a:p>
            <a:pPr eaLnBrk="1" hangingPunct="1"/>
            <a:r>
              <a:rPr lang="en-US" altLang="en-US" sz="4000" b="1" dirty="0" smtClean="0">
                <a:solidFill>
                  <a:srgbClr val="FFFF00"/>
                </a:solidFill>
                <a:effectLst>
                  <a:outerShdw blurRad="38100" dist="38100" dir="2700000" algn="tl">
                    <a:srgbClr val="000000">
                      <a:alpha val="43137"/>
                    </a:srgbClr>
                  </a:outerShdw>
                </a:effectLst>
              </a:rPr>
              <a:t>Another </a:t>
            </a:r>
            <a:r>
              <a:rPr lang="en-US" altLang="en-US" sz="4000" b="1" dirty="0" err="1" smtClean="0">
                <a:solidFill>
                  <a:srgbClr val="FFFF00"/>
                </a:solidFill>
                <a:effectLst>
                  <a:outerShdw blurRad="38100" dist="38100" dir="2700000" algn="tl">
                    <a:srgbClr val="000000">
                      <a:alpha val="43137"/>
                    </a:srgbClr>
                  </a:outerShdw>
                </a:effectLst>
              </a:rPr>
              <a:t>Choledochal</a:t>
            </a:r>
            <a:r>
              <a:rPr lang="en-US" altLang="en-US" sz="4000" b="1" dirty="0" smtClean="0">
                <a:solidFill>
                  <a:srgbClr val="FFFF00"/>
                </a:solidFill>
                <a:effectLst>
                  <a:outerShdw blurRad="38100" dist="38100" dir="2700000" algn="tl">
                    <a:srgbClr val="000000">
                      <a:alpha val="43137"/>
                    </a:srgbClr>
                  </a:outerShdw>
                </a:effectLst>
              </a:rPr>
              <a:t> Cyst? </a:t>
            </a:r>
            <a:r>
              <a:rPr lang="en-US" altLang="en-US" b="1" dirty="0" smtClean="0">
                <a:solidFill>
                  <a:srgbClr val="FFFF00"/>
                </a:solidFill>
                <a:effectLst>
                  <a:outerShdw blurRad="38100" dist="38100" dir="2700000" algn="tl">
                    <a:srgbClr val="000000">
                      <a:alpha val="43137"/>
                    </a:srgbClr>
                  </a:outerShdw>
                </a:effectLst>
              </a:rPr>
              <a:t>  </a:t>
            </a:r>
          </a:p>
        </p:txBody>
      </p:sp>
      <p:sp>
        <p:nvSpPr>
          <p:cNvPr id="58372" name="Rectangle 8"/>
          <p:cNvSpPr>
            <a:spLocks noChangeArrowheads="1"/>
          </p:cNvSpPr>
          <p:nvPr/>
        </p:nvSpPr>
        <p:spPr bwMode="auto">
          <a:xfrm>
            <a:off x="479425" y="1604963"/>
            <a:ext cx="3178175" cy="4033837"/>
          </a:xfrm>
          <a:prstGeom prst="rect">
            <a:avLst/>
          </a:prstGeom>
          <a:solidFill>
            <a:schemeClr val="tx2"/>
          </a:solidFill>
          <a:ln w="76200" cmpd="tri">
            <a:solidFill>
              <a:srgbClr val="D8FF6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8374" name="AutoShape 20" descr="https://upload.wikimedia.org/wikipedia/commons/thumb/b/b4/Capillary_hemangioma_-_very_high_mag.jpg/1280px-Capillary_hemangioma_-_very_high_mag.jpg"/>
          <p:cNvSpPr>
            <a:spLocks noChangeAspect="1" noChangeArrowheads="1"/>
          </p:cNvSpPr>
          <p:nvPr/>
        </p:nvSpPr>
        <p:spPr bwMode="auto">
          <a:xfrm>
            <a:off x="63500" y="-136525"/>
            <a:ext cx="10963275" cy="73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3255" name="Rectangle 8"/>
          <p:cNvSpPr>
            <a:spLocks noChangeArrowheads="1"/>
          </p:cNvSpPr>
          <p:nvPr/>
        </p:nvSpPr>
        <p:spPr bwMode="auto">
          <a:xfrm>
            <a:off x="4495800" y="3810000"/>
            <a:ext cx="3657600" cy="1868488"/>
          </a:xfrm>
          <a:prstGeom prst="rect">
            <a:avLst/>
          </a:prstGeom>
          <a:solidFill>
            <a:schemeClr val="tx2"/>
          </a:solidFill>
          <a:ln w="76200" cmpd="tri">
            <a:solidFill>
              <a:srgbClr val="D8FF6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8376" name="Rectangle 8"/>
          <p:cNvSpPr>
            <a:spLocks noChangeArrowheads="1"/>
          </p:cNvSpPr>
          <p:nvPr/>
        </p:nvSpPr>
        <p:spPr bwMode="auto">
          <a:xfrm>
            <a:off x="4495800" y="1373188"/>
            <a:ext cx="3657600" cy="2284412"/>
          </a:xfrm>
          <a:prstGeom prst="rect">
            <a:avLst/>
          </a:prstGeom>
          <a:solidFill>
            <a:schemeClr val="tx2"/>
          </a:solidFill>
          <a:ln w="76200" cmpd="tri">
            <a:solidFill>
              <a:srgbClr val="D8FF6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3257" name="Rectangle 3"/>
          <p:cNvSpPr>
            <a:spLocks noChangeArrowheads="1"/>
          </p:cNvSpPr>
          <p:nvPr/>
        </p:nvSpPr>
        <p:spPr bwMode="auto">
          <a:xfrm>
            <a:off x="1066800" y="5827713"/>
            <a:ext cx="7188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solidFill>
                  <a:srgbClr val="00FF00"/>
                </a:solidFill>
              </a:rPr>
              <a:t>SPEN (Solid &amp; Cystic Papillary Epithelial </a:t>
            </a:r>
          </a:p>
          <a:p>
            <a:pPr algn="ctr">
              <a:spcBef>
                <a:spcPct val="0"/>
              </a:spcBef>
              <a:buFontTx/>
              <a:buNone/>
            </a:pPr>
            <a:r>
              <a:rPr lang="en-US" altLang="en-US" sz="2800" b="1" dirty="0">
                <a:solidFill>
                  <a:srgbClr val="00FF00"/>
                </a:solidFill>
              </a:rPr>
              <a:t>Neoplasm) of Pancreas </a:t>
            </a:r>
            <a:endParaRPr lang="en-US" altLang="en-US" sz="2800" dirty="0">
              <a:solidFill>
                <a:srgbClr val="00FF00"/>
              </a:solidFill>
            </a:endParaRPr>
          </a:p>
        </p:txBody>
      </p:sp>
      <p:pic>
        <p:nvPicPr>
          <p:cNvPr id="58378" name="Picture 4"/>
          <p:cNvPicPr>
            <a:picLocks noChangeAspect="1" noChangeArrowheads="1"/>
          </p:cNvPicPr>
          <p:nvPr/>
        </p:nvPicPr>
        <p:blipFill>
          <a:blip r:embed="rId2">
            <a:lum contrast="6000"/>
            <a:extLst>
              <a:ext uri="{28A0092B-C50C-407E-A947-70E740481C1C}">
                <a14:useLocalDpi xmlns:a14="http://schemas.microsoft.com/office/drawing/2010/main" val="0"/>
              </a:ext>
            </a:extLst>
          </a:blip>
          <a:srcRect l="3999" t="10667" r="8000" b="6667"/>
          <a:stretch>
            <a:fillRect/>
          </a:stretch>
        </p:blipFill>
        <p:spPr bwMode="auto">
          <a:xfrm>
            <a:off x="4824413" y="1447800"/>
            <a:ext cx="2947987"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9" name="Picture 2"/>
          <p:cNvPicPr>
            <a:picLocks noChangeAspect="1" noChangeArrowheads="1"/>
          </p:cNvPicPr>
          <p:nvPr/>
        </p:nvPicPr>
        <p:blipFill>
          <a:blip r:embed="rId3">
            <a:extLst>
              <a:ext uri="{28A0092B-C50C-407E-A947-70E740481C1C}">
                <a14:useLocalDpi xmlns:a14="http://schemas.microsoft.com/office/drawing/2010/main" val="0"/>
              </a:ext>
            </a:extLst>
          </a:blip>
          <a:srcRect l="12204" t="8475" r="6441"/>
          <a:stretch>
            <a:fillRect/>
          </a:stretch>
        </p:blipFill>
        <p:spPr bwMode="auto">
          <a:xfrm>
            <a:off x="685800" y="1676400"/>
            <a:ext cx="2819400" cy="3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967163"/>
            <a:ext cx="3352800" cy="15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1" name="Picture 6" descr="168603-001"/>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228600" y="65088"/>
            <a:ext cx="1393825"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74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500"/>
                                        <p:tgtEl>
                                          <p:spTgt spid="53255"/>
                                        </p:tgtEl>
                                      </p:cBhvr>
                                    </p:animEffect>
                                  </p:childTnLst>
                                </p:cTn>
                              </p:par>
                              <p:par>
                                <p:cTn id="8" presetID="10" presetClass="entr" presetSubtype="0" fill="hold"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500"/>
                                        <p:tgtEl>
                                          <p:spTgt spid="532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3257">
                                            <p:txEl>
                                              <p:pRg st="0" end="0"/>
                                            </p:txEl>
                                          </p:spTgt>
                                        </p:tgtEl>
                                        <p:attrNameLst>
                                          <p:attrName>style.visibility</p:attrName>
                                        </p:attrNameLst>
                                      </p:cBhvr>
                                      <p:to>
                                        <p:strVal val="visible"/>
                                      </p:to>
                                    </p:set>
                                    <p:animEffect transition="in" filter="fade">
                                      <p:cBhvr>
                                        <p:cTn id="15" dur="500"/>
                                        <p:tgtEl>
                                          <p:spTgt spid="5325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257">
                                            <p:txEl>
                                              <p:pRg st="1" end="1"/>
                                            </p:txEl>
                                          </p:spTgt>
                                        </p:tgtEl>
                                        <p:attrNameLst>
                                          <p:attrName>style.visibility</p:attrName>
                                        </p:attrNameLst>
                                      </p:cBhvr>
                                      <p:to>
                                        <p:strVal val="visible"/>
                                      </p:to>
                                    </p:set>
                                    <p:animEffect transition="in" filter="fade">
                                      <p:cBhvr>
                                        <p:cTn id="18" dur="500"/>
                                        <p:tgtEl>
                                          <p:spTgt spid="532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Infantile Hemangioma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8288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True benign neoplasm</a:t>
            </a:r>
          </a:p>
          <a:p>
            <a:pPr marL="0" indent="0" eaLnBrk="1" hangingPunct="1">
              <a:lnSpc>
                <a:spcPct val="80000"/>
              </a:lnSpc>
              <a:buClr>
                <a:srgbClr val="FF0000"/>
              </a:buClr>
              <a:buNone/>
              <a:defRPr/>
            </a:pPr>
            <a:r>
              <a:rPr lang="en-US" altLang="en-US" sz="24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Composed of a network of capillary-sized endothelium-lined vessels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Most are asymptomatic</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CHF, consumptive coagulopathy, jaundice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Classified b/o distribution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Focal type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Multifocal type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Diffuse type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24" descr="Image result for hemangioma pa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5041" r="3334"/>
          <a:stretch>
            <a:fillRect/>
          </a:stretch>
        </p:blipFill>
        <p:spPr bwMode="auto">
          <a:xfrm>
            <a:off x="5632450" y="212725"/>
            <a:ext cx="3300413"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S:\_PM.Private\Radiology Research-Lee\Book Chapters\Ed Lee - Pediatric Radiology Texbook\Pediatric Abdominal Imaging\GI_Trout Liver Chapter\Final Submission Folder 1-21-2015\Figure 15A.tif"/>
          <p:cNvPicPr>
            <a:picLocks noChangeAspect="1" noChangeArrowheads="1"/>
          </p:cNvPicPr>
          <p:nvPr/>
        </p:nvPicPr>
        <p:blipFill>
          <a:blip r:embed="rId5">
            <a:extLst>
              <a:ext uri="{28A0092B-C50C-407E-A947-70E740481C1C}">
                <a14:useLocalDpi xmlns:a14="http://schemas.microsoft.com/office/drawing/2010/main" val="0"/>
              </a:ext>
            </a:extLst>
          </a:blip>
          <a:srcRect l="15283" t="-2" r="5904" b="8987"/>
          <a:stretch>
            <a:fillRect/>
          </a:stretch>
        </p:blipFill>
        <p:spPr bwMode="auto">
          <a:xfrm>
            <a:off x="5661025" y="3581400"/>
            <a:ext cx="32543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p:cNvSpPr txBox="1">
            <a:spLocks noChangeArrowheads="1"/>
          </p:cNvSpPr>
          <p:nvPr/>
        </p:nvSpPr>
        <p:spPr bwMode="auto">
          <a:xfrm>
            <a:off x="5768975" y="3124200"/>
            <a:ext cx="2994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dirty="0">
                <a:solidFill>
                  <a:schemeClr val="bg1"/>
                </a:solidFill>
              </a:rPr>
              <a:t>http://library.med.utah.edu/WebPath/PEDHTML/PED037.html</a:t>
            </a:r>
          </a:p>
        </p:txBody>
      </p:sp>
    </p:spTree>
    <p:extLst>
      <p:ext uri="{BB962C8B-B14F-4D97-AF65-F5344CB8AC3E}">
        <p14:creationId xmlns:p14="http://schemas.microsoft.com/office/powerpoint/2010/main" val="2611367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9220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Infantile Hemangioma </a:t>
            </a:r>
            <a:endParaRPr lang="en-US" altLang="en-US" sz="1600" b="1" dirty="0" smtClean="0">
              <a:solidFill>
                <a:srgbClr val="FFC000"/>
              </a:solidFill>
              <a:effectLst>
                <a:outerShdw blurRad="38100" dist="38100" dir="2700000" algn="tl">
                  <a:srgbClr val="000000"/>
                </a:outerShdw>
              </a:effectLst>
            </a:endParaRPr>
          </a:p>
        </p:txBody>
      </p:sp>
      <p:sp>
        <p:nvSpPr>
          <p:cNvPr id="11" name="Rectangle 8"/>
          <p:cNvSpPr>
            <a:spLocks noChangeArrowheads="1"/>
          </p:cNvSpPr>
          <p:nvPr/>
        </p:nvSpPr>
        <p:spPr bwMode="auto">
          <a:xfrm>
            <a:off x="381000" y="1752600"/>
            <a:ext cx="2590800" cy="25146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 name="Rectangle 8"/>
          <p:cNvSpPr>
            <a:spLocks noChangeArrowheads="1"/>
          </p:cNvSpPr>
          <p:nvPr/>
        </p:nvSpPr>
        <p:spPr bwMode="auto">
          <a:xfrm>
            <a:off x="3352800" y="1752600"/>
            <a:ext cx="2590800" cy="25146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6" name="Rectangle 8"/>
          <p:cNvSpPr>
            <a:spLocks noChangeArrowheads="1"/>
          </p:cNvSpPr>
          <p:nvPr/>
        </p:nvSpPr>
        <p:spPr bwMode="auto">
          <a:xfrm>
            <a:off x="6248400" y="1752600"/>
            <a:ext cx="2590800" cy="25146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7" name="Picture 2" descr="S:\_PM.Private\Radiology Research-Lee\Book Chapters\Ed Lee - Pediatric Radiology Texbook\Pediatric Abdominal Imaging\GI_Trout Liver Chapter\Final Submission Folder 1-21-2015\Figure 15B.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78025"/>
            <a:ext cx="2438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S:\_PM.Private\Radiology Research-Lee\Book Chapters\Ed Lee - Pediatric Radiology Texbook\Pediatric Abdominal Imaging\GI_Trout Liver Chapter\Final Submission Folder 1-21-2015\Figure 16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52625"/>
            <a:ext cx="24384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S:\_PM.Private\Radiology Research-Lee\Book Chapters\Ed Lee - Pediatric Radiology Texbook\Pediatric Abdominal Imaging\GI_Trout Liver Chapter\Final Submission Folder 1-21-2015\Figure 17B.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3" y="1828800"/>
            <a:ext cx="24526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17538" y="4495800"/>
            <a:ext cx="2224087" cy="1477963"/>
          </a:xfrm>
          <a:prstGeom prst="rect">
            <a:avLst/>
          </a:prstGeom>
          <a:noFill/>
        </p:spPr>
        <p:txBody>
          <a:bodyPr wrap="none">
            <a:spAutoFit/>
          </a:bodyPr>
          <a:lstStyle/>
          <a:p>
            <a:pPr algn="ctr">
              <a:defRPr/>
            </a:pPr>
            <a:r>
              <a:rPr lang="en-US" sz="2400" b="1" dirty="0">
                <a:solidFill>
                  <a:schemeClr val="bg1"/>
                </a:solidFill>
                <a:effectLst>
                  <a:outerShdw blurRad="38100" dist="38100" dir="2700000" algn="tl">
                    <a:srgbClr val="000000">
                      <a:alpha val="43137"/>
                    </a:srgbClr>
                  </a:outerShdw>
                </a:effectLst>
                <a:latin typeface="Arial" charset="0"/>
              </a:rPr>
              <a:t>Focal IHH</a:t>
            </a:r>
          </a:p>
          <a:p>
            <a:pPr marL="342900" indent="-342900">
              <a:buClr>
                <a:srgbClr val="00FF00"/>
              </a:buClr>
              <a:buFont typeface="Arial" panose="020B0604020202020204" pitchFamily="34" charset="0"/>
              <a:buChar char="•"/>
              <a:defRPr/>
            </a:pPr>
            <a:endParaRPr lang="en-US" sz="2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Prenatal period </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Congenital </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Regress w/o therapy</a:t>
            </a:r>
          </a:p>
        </p:txBody>
      </p:sp>
      <p:sp>
        <p:nvSpPr>
          <p:cNvPr id="21" name="TextBox 20"/>
          <p:cNvSpPr txBox="1"/>
          <p:nvPr/>
        </p:nvSpPr>
        <p:spPr>
          <a:xfrm>
            <a:off x="3276600" y="4495800"/>
            <a:ext cx="2774950" cy="1692275"/>
          </a:xfrm>
          <a:prstGeom prst="rect">
            <a:avLst/>
          </a:prstGeom>
          <a:noFill/>
        </p:spPr>
        <p:txBody>
          <a:bodyPr wrap="none">
            <a:spAutoFit/>
          </a:bodyPr>
          <a:lstStyle/>
          <a:p>
            <a:pPr algn="ctr">
              <a:buClr>
                <a:srgbClr val="00FF00"/>
              </a:buClr>
              <a:defRPr/>
            </a:pPr>
            <a:r>
              <a:rPr lang="en-US" sz="2400" b="1" dirty="0">
                <a:solidFill>
                  <a:schemeClr val="bg1"/>
                </a:solidFill>
                <a:effectLst>
                  <a:outerShdw blurRad="38100" dist="38100" dir="2700000" algn="tl">
                    <a:srgbClr val="000000">
                      <a:alpha val="43137"/>
                    </a:srgbClr>
                  </a:outerShdw>
                </a:effectLst>
                <a:latin typeface="Arial" charset="0"/>
              </a:rPr>
              <a:t>Multifocal IHH</a:t>
            </a:r>
          </a:p>
          <a:p>
            <a:pPr marL="342900" indent="-342900" algn="ctr">
              <a:buClr>
                <a:srgbClr val="00FF00"/>
              </a:buClr>
              <a:buFont typeface="Arial" panose="020B0604020202020204" pitchFamily="34" charset="0"/>
              <a:buChar char="•"/>
              <a:defRPr/>
            </a:pPr>
            <a:endParaRPr lang="en-US" sz="2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~1</a:t>
            </a:r>
            <a:r>
              <a:rPr lang="en-US" sz="1400" b="1" baseline="30000" dirty="0">
                <a:solidFill>
                  <a:schemeClr val="bg1"/>
                </a:solidFill>
                <a:effectLst>
                  <a:outerShdw blurRad="38100" dist="38100" dir="2700000" algn="tl">
                    <a:srgbClr val="000000">
                      <a:alpha val="43137"/>
                    </a:srgbClr>
                  </a:outerShdw>
                </a:effectLst>
                <a:latin typeface="Arial" charset="0"/>
              </a:rPr>
              <a:t>st</a:t>
            </a:r>
            <a:r>
              <a:rPr lang="en-US" sz="1400" b="1" dirty="0">
                <a:solidFill>
                  <a:schemeClr val="bg1"/>
                </a:solidFill>
                <a:effectLst>
                  <a:outerShdw blurRad="38100" dist="38100" dir="2700000" algn="tl">
                    <a:srgbClr val="000000">
                      <a:alpha val="43137"/>
                    </a:srgbClr>
                  </a:outerShdw>
                </a:effectLst>
                <a:latin typeface="Arial" charset="0"/>
              </a:rPr>
              <a:t> week of life </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 Cutaneous Hemangioma </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Rapid growth (1</a:t>
            </a:r>
            <a:r>
              <a:rPr lang="en-US" sz="1400" b="1" baseline="30000" dirty="0">
                <a:solidFill>
                  <a:schemeClr val="bg1"/>
                </a:solidFill>
                <a:effectLst>
                  <a:outerShdw blurRad="38100" dist="38100" dir="2700000" algn="tl">
                    <a:srgbClr val="000000">
                      <a:alpha val="43137"/>
                    </a:srgbClr>
                  </a:outerShdw>
                </a:effectLst>
                <a:latin typeface="Arial" charset="0"/>
              </a:rPr>
              <a:t>st</a:t>
            </a:r>
            <a:r>
              <a:rPr lang="en-US" sz="1400" b="1" dirty="0">
                <a:solidFill>
                  <a:schemeClr val="bg1"/>
                </a:solidFill>
                <a:effectLst>
                  <a:outerShdw blurRad="38100" dist="38100" dir="2700000" algn="tl">
                    <a:srgbClr val="000000">
                      <a:alpha val="43137"/>
                    </a:srgbClr>
                  </a:outerShdw>
                </a:effectLst>
                <a:latin typeface="Arial" charset="0"/>
              </a:rPr>
              <a:t> year)</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Slowly involute</a:t>
            </a:r>
          </a:p>
        </p:txBody>
      </p:sp>
      <p:sp>
        <p:nvSpPr>
          <p:cNvPr id="22" name="TextBox 21"/>
          <p:cNvSpPr txBox="1"/>
          <p:nvPr/>
        </p:nvSpPr>
        <p:spPr>
          <a:xfrm>
            <a:off x="6216650" y="4495800"/>
            <a:ext cx="2774950" cy="1692275"/>
          </a:xfrm>
          <a:prstGeom prst="rect">
            <a:avLst/>
          </a:prstGeom>
          <a:noFill/>
        </p:spPr>
        <p:txBody>
          <a:bodyPr wrap="none">
            <a:spAutoFit/>
          </a:bodyPr>
          <a:lstStyle/>
          <a:p>
            <a:pPr algn="ctr">
              <a:buClr>
                <a:srgbClr val="00FF00"/>
              </a:buClr>
              <a:defRPr/>
            </a:pPr>
            <a:r>
              <a:rPr lang="en-US" sz="2400" b="1" dirty="0">
                <a:solidFill>
                  <a:schemeClr val="bg1"/>
                </a:solidFill>
                <a:effectLst>
                  <a:outerShdw blurRad="38100" dist="38100" dir="2700000" algn="tl">
                    <a:srgbClr val="000000">
                      <a:alpha val="43137"/>
                    </a:srgbClr>
                  </a:outerShdw>
                </a:effectLst>
                <a:latin typeface="Arial" charset="0"/>
              </a:rPr>
              <a:t>Diffuse IHH</a:t>
            </a:r>
          </a:p>
          <a:p>
            <a:pPr marL="342900" indent="-342900" algn="ctr">
              <a:buClr>
                <a:srgbClr val="00FF00"/>
              </a:buClr>
              <a:buFont typeface="Arial" panose="020B0604020202020204" pitchFamily="34" charset="0"/>
              <a:buChar char="•"/>
              <a:defRPr/>
            </a:pPr>
            <a:endParaRPr lang="en-US" sz="2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~1</a:t>
            </a:r>
            <a:r>
              <a:rPr lang="en-US" sz="1400" b="1" baseline="30000" dirty="0">
                <a:solidFill>
                  <a:schemeClr val="bg1"/>
                </a:solidFill>
                <a:effectLst>
                  <a:outerShdw blurRad="38100" dist="38100" dir="2700000" algn="tl">
                    <a:srgbClr val="000000">
                      <a:alpha val="43137"/>
                    </a:srgbClr>
                  </a:outerShdw>
                </a:effectLst>
                <a:latin typeface="Arial" charset="0"/>
              </a:rPr>
              <a:t>st</a:t>
            </a:r>
            <a:r>
              <a:rPr lang="en-US" sz="1400" b="1" dirty="0">
                <a:solidFill>
                  <a:schemeClr val="bg1"/>
                </a:solidFill>
                <a:effectLst>
                  <a:outerShdw blurRad="38100" dist="38100" dir="2700000" algn="tl">
                    <a:srgbClr val="000000">
                      <a:alpha val="43137"/>
                    </a:srgbClr>
                  </a:outerShdw>
                </a:effectLst>
                <a:latin typeface="Arial" charset="0"/>
              </a:rPr>
              <a:t> week of life </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 Cutaneous Hemangioma </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Rapid growth (1</a:t>
            </a:r>
            <a:r>
              <a:rPr lang="en-US" sz="1400" b="1" baseline="30000" dirty="0">
                <a:solidFill>
                  <a:schemeClr val="bg1"/>
                </a:solidFill>
                <a:effectLst>
                  <a:outerShdw blurRad="38100" dist="38100" dir="2700000" algn="tl">
                    <a:srgbClr val="000000">
                      <a:alpha val="43137"/>
                    </a:srgbClr>
                  </a:outerShdw>
                </a:effectLst>
                <a:latin typeface="Arial" charset="0"/>
              </a:rPr>
              <a:t>st</a:t>
            </a:r>
            <a:r>
              <a:rPr lang="en-US" sz="1400" b="1" dirty="0">
                <a:solidFill>
                  <a:schemeClr val="bg1"/>
                </a:solidFill>
                <a:effectLst>
                  <a:outerShdw blurRad="38100" dist="38100" dir="2700000" algn="tl">
                    <a:srgbClr val="000000">
                      <a:alpha val="43137"/>
                    </a:srgbClr>
                  </a:outerShdw>
                </a:effectLst>
                <a:latin typeface="Arial" charset="0"/>
              </a:rPr>
              <a:t> year)</a:t>
            </a:r>
          </a:p>
          <a:p>
            <a:pPr marL="285750" indent="-285750">
              <a:buClr>
                <a:srgbClr val="00FF00"/>
              </a:buClr>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Slowly involute</a:t>
            </a:r>
          </a:p>
        </p:txBody>
      </p:sp>
    </p:spTree>
    <p:extLst>
      <p:ext uri="{BB962C8B-B14F-4D97-AF65-F5344CB8AC3E}">
        <p14:creationId xmlns:p14="http://schemas.microsoft.com/office/powerpoint/2010/main" val="141674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Infantile Hemangioma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9812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US, CT &amp; MRI</a:t>
            </a:r>
            <a:endParaRPr lang="en-US" altLang="en-US" sz="16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Focal &amp; multifocal IHH</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Well-defined &amp; spherical </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Hypoechoic or mixed echogenicity</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“Peripheral enhancement with central filling”</a:t>
            </a:r>
          </a:p>
          <a:p>
            <a:pPr marL="914400" lvl="2" indent="0" eaLnBrk="1" hangingPunct="1">
              <a:lnSpc>
                <a:spcPct val="80000"/>
              </a:lnSpc>
              <a:buClr>
                <a:srgbClr val="FF0000"/>
              </a:buClr>
              <a:buNone/>
              <a:defRPr/>
            </a:pPr>
            <a:endParaRPr lang="en-US" altLang="en-US" sz="16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Diffuse IHH</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Total or near-total replacement of the liver parenchyma</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Heterogeneous echogenicity</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Variable enhancement</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Ca+ (~ 50%)</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Enlarged arteries &amp; veins </a:t>
            </a:r>
            <a:r>
              <a:rPr lang="en-US" altLang="en-US" sz="1800" b="1" dirty="0" smtClean="0">
                <a:solidFill>
                  <a:schemeClr val="bg1"/>
                </a:solidFill>
                <a:effectLst>
                  <a:outerShdw blurRad="38100" dist="38100" dir="2700000" algn="tl">
                    <a:srgbClr val="000000"/>
                  </a:outerShdw>
                </a:effectLst>
                <a:sym typeface="Wingdings" panose="05000000000000000000" pitchFamily="2" charset="2"/>
              </a:rPr>
              <a:t> vascular steal &amp; shunting</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l="26616" t="9380" r="23618" b="32629"/>
          <a:stretch>
            <a:fillRect/>
          </a:stretch>
        </p:blipFill>
        <p:spPr bwMode="auto">
          <a:xfrm>
            <a:off x="5727700" y="342900"/>
            <a:ext cx="3181350" cy="293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25867" t="15462" r="20946" b="13393"/>
          <a:stretch>
            <a:fillRect/>
          </a:stretch>
        </p:blipFill>
        <p:spPr bwMode="auto">
          <a:xfrm>
            <a:off x="5745163" y="3656013"/>
            <a:ext cx="3063875"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7288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92202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Arteriovenous Shunting (IHH)</a:t>
            </a:r>
            <a:endParaRPr lang="en-US" altLang="en-US" sz="2000" b="1" dirty="0" smtClean="0">
              <a:solidFill>
                <a:srgbClr val="FFC000"/>
              </a:solidFill>
              <a:effectLst>
                <a:outerShdw blurRad="38100" dist="38100" dir="2700000" algn="tl">
                  <a:srgbClr val="000000"/>
                </a:outerShdw>
              </a:effectLst>
            </a:endParaRPr>
          </a:p>
        </p:txBody>
      </p:sp>
      <p:graphicFrame>
        <p:nvGraphicFramePr>
          <p:cNvPr id="17" name="Object 2"/>
          <p:cNvGraphicFramePr>
            <a:graphicFrameLocks noChangeAspect="1"/>
          </p:cNvGraphicFramePr>
          <p:nvPr>
            <p:extLst>
              <p:ext uri="{D42A27DB-BD31-4B8C-83A1-F6EECF244321}">
                <p14:modId xmlns:p14="http://schemas.microsoft.com/office/powerpoint/2010/main" val="2998797324"/>
              </p:ext>
            </p:extLst>
          </p:nvPr>
        </p:nvGraphicFramePr>
        <p:xfrm>
          <a:off x="152400" y="1828799"/>
          <a:ext cx="4271854" cy="3429001"/>
        </p:xfrm>
        <a:graphic>
          <a:graphicData uri="http://schemas.openxmlformats.org/presentationml/2006/ole">
            <mc:AlternateContent xmlns:mc="http://schemas.openxmlformats.org/markup-compatibility/2006">
              <mc:Choice xmlns:v="urn:schemas-microsoft-com:vml" Requires="v">
                <p:oleObj spid="_x0000_s212158" name="Bitmap Image" r:id="rId4" imgW="4877481" imgH="4877481" progId="PBrush">
                  <p:embed/>
                </p:oleObj>
              </mc:Choice>
              <mc:Fallback>
                <p:oleObj name="Bitmap Image" r:id="rId4" imgW="4877481" imgH="4877481" progId="PBrush">
                  <p:embed/>
                  <p:pic>
                    <p:nvPicPr>
                      <p:cNvPr id="20489" name="Object 2"/>
                      <p:cNvPicPr>
                        <a:picLocks noChangeAspect="1" noChangeArrowheads="1"/>
                      </p:cNvPicPr>
                      <p:nvPr/>
                    </p:nvPicPr>
                    <p:blipFill>
                      <a:blip r:embed="rId5">
                        <a:extLst>
                          <a:ext uri="{28A0092B-C50C-407E-A947-70E740481C1C}">
                            <a14:useLocalDpi xmlns:a14="http://schemas.microsoft.com/office/drawing/2010/main" val="0"/>
                          </a:ext>
                        </a:extLst>
                      </a:blip>
                      <a:srcRect l="4878" t="19513" b="9756"/>
                      <a:stretch>
                        <a:fillRect/>
                      </a:stretch>
                    </p:blipFill>
                    <p:spPr bwMode="auto">
                      <a:xfrm>
                        <a:off x="152400" y="1828799"/>
                        <a:ext cx="4271854" cy="3429001"/>
                      </a:xfrm>
                      <a:prstGeom prst="rect">
                        <a:avLst/>
                      </a:prstGeom>
                      <a:noFill/>
                      <a:ln>
                        <a:noFill/>
                      </a:ln>
                    </p:spPr>
                  </p:pic>
                </p:oleObj>
              </mc:Fallback>
            </mc:AlternateContent>
          </a:graphicData>
        </a:graphic>
      </p:graphicFrame>
      <p:graphicFrame>
        <p:nvGraphicFramePr>
          <p:cNvPr id="18" name="Object 3"/>
          <p:cNvGraphicFramePr>
            <a:graphicFrameLocks noChangeAspect="1"/>
          </p:cNvGraphicFramePr>
          <p:nvPr>
            <p:extLst>
              <p:ext uri="{D42A27DB-BD31-4B8C-83A1-F6EECF244321}">
                <p14:modId xmlns:p14="http://schemas.microsoft.com/office/powerpoint/2010/main" val="2311584771"/>
              </p:ext>
            </p:extLst>
          </p:nvPr>
        </p:nvGraphicFramePr>
        <p:xfrm>
          <a:off x="4512530" y="1825781"/>
          <a:ext cx="4434092" cy="3355819"/>
        </p:xfrm>
        <a:graphic>
          <a:graphicData uri="http://schemas.openxmlformats.org/presentationml/2006/ole">
            <mc:AlternateContent xmlns:mc="http://schemas.openxmlformats.org/markup-compatibility/2006">
              <mc:Choice xmlns:v="urn:schemas-microsoft-com:vml" Requires="v">
                <p:oleObj spid="_x0000_s212159" name="Bitmap Image" r:id="rId6" imgW="4877481" imgH="4877481" progId="PBrush">
                  <p:embed/>
                </p:oleObj>
              </mc:Choice>
              <mc:Fallback>
                <p:oleObj name="Bitmap Image" r:id="rId6" imgW="4877481" imgH="4877481" progId="PBrush">
                  <p:embed/>
                  <p:pic>
                    <p:nvPicPr>
                      <p:cNvPr id="20490" name="Object 3"/>
                      <p:cNvPicPr>
                        <a:picLocks noChangeAspect="1" noChangeArrowheads="1"/>
                      </p:cNvPicPr>
                      <p:nvPr/>
                    </p:nvPicPr>
                    <p:blipFill>
                      <a:blip r:embed="rId7">
                        <a:extLst>
                          <a:ext uri="{28A0092B-C50C-407E-A947-70E740481C1C}">
                            <a14:useLocalDpi xmlns:a14="http://schemas.microsoft.com/office/drawing/2010/main" val="0"/>
                          </a:ext>
                        </a:extLst>
                      </a:blip>
                      <a:srcRect l="6383" t="21277" r="2127" b="10638"/>
                      <a:stretch>
                        <a:fillRect/>
                      </a:stretch>
                    </p:blipFill>
                    <p:spPr bwMode="auto">
                      <a:xfrm>
                        <a:off x="4512530" y="1825781"/>
                        <a:ext cx="4434092" cy="335581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2903069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76200"/>
            <a:ext cx="92202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Another Infantile Hemangioma?</a:t>
            </a:r>
            <a:endParaRPr lang="en-US" altLang="en-US" sz="2000" b="1" dirty="0" smtClean="0">
              <a:solidFill>
                <a:srgbClr val="FFC000"/>
              </a:solidFill>
              <a:effectLst>
                <a:outerShdw blurRad="38100" dist="38100" dir="2700000" algn="tl">
                  <a:srgbClr val="000000"/>
                </a:outerShdw>
              </a:effectLst>
            </a:endParaRPr>
          </a:p>
        </p:txBody>
      </p:sp>
      <p:sp>
        <p:nvSpPr>
          <p:cNvPr id="6" name="Rectangle 8"/>
          <p:cNvSpPr>
            <a:spLocks noChangeArrowheads="1"/>
          </p:cNvSpPr>
          <p:nvPr/>
        </p:nvSpPr>
        <p:spPr bwMode="auto">
          <a:xfrm>
            <a:off x="374650" y="1524000"/>
            <a:ext cx="3176588" cy="4033838"/>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Rectangle 8"/>
          <p:cNvSpPr>
            <a:spLocks noChangeArrowheads="1"/>
          </p:cNvSpPr>
          <p:nvPr/>
        </p:nvSpPr>
        <p:spPr bwMode="auto">
          <a:xfrm>
            <a:off x="3733800" y="1524000"/>
            <a:ext cx="2263775" cy="2016125"/>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 name="Rectangle 8"/>
          <p:cNvSpPr>
            <a:spLocks noChangeArrowheads="1"/>
          </p:cNvSpPr>
          <p:nvPr/>
        </p:nvSpPr>
        <p:spPr bwMode="auto">
          <a:xfrm>
            <a:off x="6172200" y="1524000"/>
            <a:ext cx="2362200" cy="19812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9" name="Rectangle 8"/>
          <p:cNvSpPr>
            <a:spLocks noChangeArrowheads="1"/>
          </p:cNvSpPr>
          <p:nvPr/>
        </p:nvSpPr>
        <p:spPr bwMode="auto">
          <a:xfrm>
            <a:off x="3733800" y="3733800"/>
            <a:ext cx="2286000" cy="18288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 name="Rectangle 8"/>
          <p:cNvSpPr>
            <a:spLocks noChangeArrowheads="1"/>
          </p:cNvSpPr>
          <p:nvPr/>
        </p:nvSpPr>
        <p:spPr bwMode="auto">
          <a:xfrm>
            <a:off x="6172200" y="3733800"/>
            <a:ext cx="2362200" cy="18288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1" name="Picture 6" descr="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2972" t="11737" r="23828" b="30510"/>
          <a:stretch>
            <a:fillRect/>
          </a:stretch>
        </p:blipFill>
        <p:spPr>
          <a:xfrm>
            <a:off x="457200" y="1828800"/>
            <a:ext cx="3030538" cy="3289300"/>
          </a:xfrm>
          <a:noFill/>
          <a:extLst>
            <a:ext uri="{909E8E84-426E-40DD-AFC4-6F175D3DCCD1}">
              <a14:hiddenFill xmlns:a14="http://schemas.microsoft.com/office/drawing/2010/main">
                <a:solidFill>
                  <a:srgbClr val="FFFFFF"/>
                </a:solidFill>
              </a14:hiddenFill>
            </a:ext>
          </a:extLst>
        </p:spPr>
      </p:pic>
      <p:pic>
        <p:nvPicPr>
          <p:cNvPr id="12"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40614" t="32153" r="40614" b="54547"/>
          <a:stretch>
            <a:fillRect/>
          </a:stretch>
        </p:blipFill>
        <p:spPr bwMode="auto">
          <a:xfrm>
            <a:off x="3808413" y="1676400"/>
            <a:ext cx="2135187"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l="15950" t="15117" r="11464" b="23686"/>
          <a:stretch>
            <a:fillRect/>
          </a:stretch>
        </p:blipFill>
        <p:spPr bwMode="auto">
          <a:xfrm>
            <a:off x="6248400" y="1600200"/>
            <a:ext cx="2209800"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descr="1"/>
          <p:cNvPicPr>
            <a:picLocks noChangeAspect="1" noChangeArrowheads="1"/>
          </p:cNvPicPr>
          <p:nvPr/>
        </p:nvPicPr>
        <p:blipFill>
          <a:blip r:embed="rId6">
            <a:extLst>
              <a:ext uri="{28A0092B-C50C-407E-A947-70E740481C1C}">
                <a14:useLocalDpi xmlns:a14="http://schemas.microsoft.com/office/drawing/2010/main" val="0"/>
              </a:ext>
            </a:extLst>
          </a:blip>
          <a:srcRect l="10487" t="20065" r="12698" b="20067"/>
          <a:stretch>
            <a:fillRect/>
          </a:stretch>
        </p:blipFill>
        <p:spPr bwMode="auto">
          <a:xfrm>
            <a:off x="3810000" y="3810000"/>
            <a:ext cx="2151063"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descr="S08-1201poorly diff NB stage 4S"/>
          <p:cNvPicPr>
            <a:picLocks noChangeAspect="1" noChangeArrowheads="1"/>
          </p:cNvPicPr>
          <p:nvPr/>
        </p:nvPicPr>
        <p:blipFill>
          <a:blip r:embed="rId7">
            <a:extLst>
              <a:ext uri="{28A0092B-C50C-407E-A947-70E740481C1C}">
                <a14:useLocalDpi xmlns:a14="http://schemas.microsoft.com/office/drawing/2010/main" val="0"/>
              </a:ext>
            </a:extLst>
          </a:blip>
          <a:srcRect t="7379" r="13889"/>
          <a:stretch>
            <a:fillRect/>
          </a:stretch>
        </p:blipFill>
        <p:spPr bwMode="auto">
          <a:xfrm>
            <a:off x="6248400" y="3810000"/>
            <a:ext cx="22098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285875" y="5715000"/>
            <a:ext cx="6715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solidFill>
                  <a:srgbClr val="00FF00"/>
                </a:solidFill>
              </a:rPr>
              <a:t>Metastatic </a:t>
            </a:r>
            <a:r>
              <a:rPr lang="en-US" altLang="en-US" sz="4000" b="1" dirty="0" err="1">
                <a:solidFill>
                  <a:srgbClr val="00FF00"/>
                </a:solidFill>
              </a:rPr>
              <a:t>Neuroblastoma</a:t>
            </a:r>
            <a:r>
              <a:rPr lang="en-US" altLang="en-US" sz="4000" b="1" dirty="0">
                <a:solidFill>
                  <a:srgbClr val="00FF00"/>
                </a:solidFill>
              </a:rPr>
              <a:t> </a:t>
            </a:r>
            <a:endParaRPr lang="en-US" altLang="en-US" sz="4000" dirty="0">
              <a:solidFill>
                <a:srgbClr val="00FF00"/>
              </a:solidFill>
            </a:endParaRPr>
          </a:p>
        </p:txBody>
      </p:sp>
    </p:spTree>
    <p:extLst>
      <p:ext uri="{BB962C8B-B14F-4D97-AF65-F5344CB8AC3E}">
        <p14:creationId xmlns:p14="http://schemas.microsoft.com/office/powerpoint/2010/main" val="238395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9906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0"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33842" t="7031" r="21034" b="42969"/>
          <a:stretch>
            <a:fillRect/>
          </a:stretch>
        </p:blipFill>
        <p:spPr bwMode="auto">
          <a:xfrm>
            <a:off x="2819400" y="1257300"/>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arr_anm3"/>
          <p:cNvPicPr>
            <a:picLocks noChangeAspect="1" noChangeArrowheads="1" noCrop="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7829550" y="0"/>
            <a:ext cx="13144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142973" y="190108"/>
            <a:ext cx="8991600" cy="6858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Esophageal Atresia</a:t>
            </a:r>
            <a:endParaRPr lang="en-US" altLang="en-US" sz="2000" b="1" dirty="0" smtClean="0">
              <a:solidFill>
                <a:srgbClr val="FFC000"/>
              </a:solidFill>
              <a:effectLst>
                <a:outerShdw blurRad="38100" dist="38100" dir="2700000" algn="tl">
                  <a:srgbClr val="000000"/>
                </a:outerShdw>
              </a:effectLst>
            </a:endParaRPr>
          </a:p>
        </p:txBody>
      </p:sp>
    </p:spTree>
    <p:extLst>
      <p:ext uri="{BB962C8B-B14F-4D97-AF65-F5344CB8AC3E}">
        <p14:creationId xmlns:p14="http://schemas.microsoft.com/office/powerpoint/2010/main" val="20726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Mesenchymal Hamartoma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828800"/>
            <a:ext cx="4800600" cy="3200400"/>
          </a:xfrm>
        </p:spPr>
        <p:txBody>
          <a:bodyPr/>
          <a:lstStyle/>
          <a:p>
            <a:pPr eaLnBrk="1" hangingPunct="1">
              <a:lnSpc>
                <a:spcPct val="80000"/>
              </a:lnSpc>
              <a:buClr>
                <a:srgbClr val="FF0000"/>
              </a:buClr>
              <a:defRPr/>
            </a:pPr>
            <a:r>
              <a:rPr lang="en-US" altLang="en-US" sz="2300" b="1" dirty="0" smtClean="0">
                <a:solidFill>
                  <a:schemeClr val="bg1"/>
                </a:solidFill>
                <a:effectLst>
                  <a:outerShdw blurRad="38100" dist="38100" dir="2700000" algn="tl">
                    <a:srgbClr val="000000"/>
                  </a:outerShdw>
                </a:effectLst>
              </a:rPr>
              <a:t>2</a:t>
            </a:r>
            <a:r>
              <a:rPr lang="en-US" altLang="en-US" sz="2300" b="1" baseline="30000" dirty="0" smtClean="0">
                <a:solidFill>
                  <a:schemeClr val="bg1"/>
                </a:solidFill>
                <a:effectLst>
                  <a:outerShdw blurRad="38100" dist="38100" dir="2700000" algn="tl">
                    <a:srgbClr val="000000"/>
                  </a:outerShdw>
                </a:effectLst>
              </a:rPr>
              <a:t>nd</a:t>
            </a:r>
            <a:r>
              <a:rPr lang="en-US" altLang="en-US" sz="2300" b="1" dirty="0" smtClean="0">
                <a:solidFill>
                  <a:schemeClr val="bg1"/>
                </a:solidFill>
                <a:effectLst>
                  <a:outerShdw blurRad="38100" dist="38100" dir="2700000" algn="tl">
                    <a:srgbClr val="000000"/>
                  </a:outerShdw>
                </a:effectLst>
              </a:rPr>
              <a:t> most common benign pediatric liver tumor</a:t>
            </a:r>
          </a:p>
          <a:p>
            <a:pPr eaLnBrk="1" hangingPunct="1">
              <a:lnSpc>
                <a:spcPct val="80000"/>
              </a:lnSpc>
              <a:buClr>
                <a:srgbClr val="FF0000"/>
              </a:buClr>
              <a:defRPr/>
            </a:pPr>
            <a:endParaRPr lang="en-US" altLang="en-US" sz="23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300" b="1" dirty="0" smtClean="0">
                <a:solidFill>
                  <a:schemeClr val="bg1"/>
                </a:solidFill>
                <a:effectLst>
                  <a:outerShdw blurRad="38100" dist="38100" dir="2700000" algn="tl">
                    <a:srgbClr val="000000"/>
                  </a:outerShdw>
                </a:effectLst>
              </a:rPr>
              <a:t>Pathology</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Primitive stellate mesenchymal cells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T(11; 19) chromosomal translocation</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300" b="1" dirty="0" smtClean="0">
                <a:solidFill>
                  <a:schemeClr val="bg1"/>
                </a:solidFill>
                <a:effectLst>
                  <a:outerShdw blurRad="38100" dist="38100" dir="2700000" algn="tl">
                    <a:srgbClr val="000000"/>
                  </a:outerShdw>
                </a:effectLst>
              </a:rPr>
              <a:t>Clinical presentations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Rapidly enlarging mass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Jaundice, ascites &amp; CHF </a:t>
            </a:r>
          </a:p>
          <a:p>
            <a:pPr eaLnBrk="1" hangingPunct="1">
              <a:lnSpc>
                <a:spcPct val="80000"/>
              </a:lnSpc>
              <a:buClr>
                <a:srgbClr val="FF0000"/>
              </a:buClr>
              <a:defRPr/>
            </a:pPr>
            <a:endParaRPr lang="en-US" altLang="en-US" sz="23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300" b="1" dirty="0" smtClean="0">
                <a:solidFill>
                  <a:schemeClr val="bg1"/>
                </a:solidFill>
                <a:effectLst>
                  <a:outerShdw blurRad="38100" dist="38100" dir="2700000" algn="tl">
                    <a:srgbClr val="000000"/>
                  </a:outerShdw>
                </a:effectLst>
              </a:rPr>
              <a:t>Tumor composition</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Solid component (20%)</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Cystic component (80%)</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TextBox 4"/>
          <p:cNvSpPr txBox="1">
            <a:spLocks noChangeArrowheads="1"/>
          </p:cNvSpPr>
          <p:nvPr/>
        </p:nvSpPr>
        <p:spPr bwMode="auto">
          <a:xfrm>
            <a:off x="5768975" y="2374900"/>
            <a:ext cx="2994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chemeClr val="bg2">
                    <a:lumMod val="75000"/>
                  </a:schemeClr>
                </a:solidFill>
                <a:effectLst/>
                <a:uLnTx/>
                <a:uFillTx/>
                <a:latin typeface="Arial" panose="020B0604020202020204" pitchFamily="34" charset="0"/>
                <a:ea typeface="+mn-ea"/>
                <a:cs typeface="+mn-cs"/>
              </a:rPr>
              <a:t>http://library.med.utah.edu/WebPath/PEDHTML/PED037.html</a:t>
            </a:r>
          </a:p>
        </p:txBody>
      </p:sp>
      <p:pic>
        <p:nvPicPr>
          <p:cNvPr id="8" name="Picture 17" descr="S:\_PM.Private\Radiology Research-Lee\Book Chapters\Ed Lee - Pediatric Radiology Texbook\Pediatric Abdominal Imaging\GI_Trout Liver Chapter\Final Submission Folder 1-21-2015\Figure 21 new Hamartoma.tif"/>
          <p:cNvPicPr>
            <a:picLocks noChangeAspect="1" noChangeArrowheads="1"/>
          </p:cNvPicPr>
          <p:nvPr/>
        </p:nvPicPr>
        <p:blipFill>
          <a:blip r:embed="rId3">
            <a:extLst>
              <a:ext uri="{28A0092B-C50C-407E-A947-70E740481C1C}">
                <a14:useLocalDpi xmlns:a14="http://schemas.microsoft.com/office/drawing/2010/main" val="0"/>
              </a:ext>
            </a:extLst>
          </a:blip>
          <a:srcRect r="32690"/>
          <a:stretch>
            <a:fillRect/>
          </a:stretch>
        </p:blipFill>
        <p:spPr bwMode="auto">
          <a:xfrm>
            <a:off x="5691188" y="228600"/>
            <a:ext cx="3194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S:\_PM.Private\Radiology Research-Lee\Book Chapters\Ed Lee - Pediatric Radiology Texbook\Pediatric Abdominal Imaging\GI_Trout Liver Chapter\Final Submission Folder 1-21-2015\Figure 21 new Hamartoma.tif"/>
          <p:cNvPicPr>
            <a:picLocks noChangeAspect="1" noChangeArrowheads="1"/>
          </p:cNvPicPr>
          <p:nvPr/>
        </p:nvPicPr>
        <p:blipFill>
          <a:blip r:embed="rId4">
            <a:extLst>
              <a:ext uri="{28A0092B-C50C-407E-A947-70E740481C1C}">
                <a14:useLocalDpi xmlns:a14="http://schemas.microsoft.com/office/drawing/2010/main" val="0"/>
              </a:ext>
            </a:extLst>
          </a:blip>
          <a:srcRect l="69000" t="9193"/>
          <a:stretch>
            <a:fillRect/>
          </a:stretch>
        </p:blipFill>
        <p:spPr bwMode="auto">
          <a:xfrm>
            <a:off x="5691188" y="2681288"/>
            <a:ext cx="3194050"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6231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Mesenchymal Hamartoma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52400" y="1828800"/>
            <a:ext cx="56388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Solid component </a:t>
            </a: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 Hyperechoic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Cystic component  Hypoechoic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sym typeface="Wingdings" panose="05000000000000000000" pitchFamily="2" charset="2"/>
              </a:rPr>
              <a:t>Little blood flow</a:t>
            </a:r>
            <a:endParaRPr lang="en-US" altLang="en-US" sz="20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Complex cystic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Ca+ is rare</a:t>
            </a:r>
          </a:p>
          <a:p>
            <a:pPr lvl="1"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rPr>
              <a:t>Septation</a:t>
            </a:r>
            <a:r>
              <a:rPr lang="en-US" altLang="en-US" sz="2000" b="1" dirty="0" smtClean="0">
                <a:solidFill>
                  <a:schemeClr val="bg1"/>
                </a:solidFill>
                <a:effectLst>
                  <a:outerShdw blurRad="38100" dist="38100" dir="2700000" algn="tl">
                    <a:srgbClr val="000000"/>
                  </a:outerShdw>
                </a:effectLst>
              </a:rPr>
              <a:t> &amp; stromal component enhance</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MRI</a:t>
            </a:r>
            <a:endParaRPr lang="en-US" altLang="en-US" sz="12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Cystic component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Hypo-intense on T1WI</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Hyper-intense on T2WI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Solid component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Hypo-intense on T1WI &amp; T2WI</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Contrast enhancement</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8749" t="13333" r="20000" b="13333"/>
          <a:stretch>
            <a:fillRect/>
          </a:stretch>
        </p:blipFill>
        <p:spPr bwMode="auto">
          <a:xfrm>
            <a:off x="5505269" y="304800"/>
            <a:ext cx="3381809" cy="26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S:\_PM.Private\Radiology Research-Lee\Book Chapters\Ed Lee - Pediatric Radiology Texbook\Pediatric Abdominal Imaging\GI_Trout Liver Chapter\Final Submission Folder 1-21-2015\Figure 20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0693" y="3331928"/>
            <a:ext cx="3285254" cy="32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6175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28600"/>
            <a:ext cx="92202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Mesenchymal Hamartoma</a:t>
            </a:r>
            <a:r>
              <a:rPr lang="en-US" altLang="en-US" sz="4000" b="1" dirty="0">
                <a:solidFill>
                  <a:srgbClr val="FFFF00"/>
                </a:solidFill>
                <a:effectLst>
                  <a:outerShdw blurRad="38100" dist="38100" dir="2700000" algn="tl">
                    <a:srgbClr val="000000"/>
                  </a:outerShdw>
                </a:effectLst>
              </a:rPr>
              <a:t/>
            </a:r>
            <a:br>
              <a:rPr lang="en-US" altLang="en-US" sz="4000" b="1" dirty="0">
                <a:solidFill>
                  <a:srgbClr val="FFFF00"/>
                </a:solidFill>
                <a:effectLst>
                  <a:outerShdw blurRad="38100" dist="38100" dir="2700000" algn="tl">
                    <a:srgbClr val="000000"/>
                  </a:outerShdw>
                </a:effectLst>
              </a:rPr>
            </a:br>
            <a:r>
              <a:rPr lang="en-US" altLang="en-US" sz="4000" b="1" dirty="0" smtClean="0">
                <a:solidFill>
                  <a:srgbClr val="FFFF00"/>
                </a:solidFill>
                <a:effectLst>
                  <a:outerShdw blurRad="38100" dist="38100" dir="2700000" algn="tl">
                    <a:srgbClr val="000000"/>
                  </a:outerShdw>
                </a:effectLst>
              </a:rPr>
              <a:t>Enhancement Pattern</a:t>
            </a:r>
            <a:endParaRPr lang="en-US" altLang="en-US" sz="2000" b="1" dirty="0" smtClean="0">
              <a:solidFill>
                <a:srgbClr val="FFC000"/>
              </a:solidFill>
              <a:effectLst>
                <a:outerShdw blurRad="38100" dist="38100" dir="2700000" algn="tl">
                  <a:srgbClr val="000000"/>
                </a:outerShdw>
              </a:effectLst>
            </a:endParaRPr>
          </a:p>
        </p:txBody>
      </p:sp>
      <p:sp>
        <p:nvSpPr>
          <p:cNvPr id="5" name="Rectangle 8"/>
          <p:cNvSpPr>
            <a:spLocks noChangeArrowheads="1"/>
          </p:cNvSpPr>
          <p:nvPr/>
        </p:nvSpPr>
        <p:spPr bwMode="auto">
          <a:xfrm>
            <a:off x="304800" y="2019300"/>
            <a:ext cx="2743200" cy="27051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Rectangle 8"/>
          <p:cNvSpPr>
            <a:spLocks noChangeArrowheads="1"/>
          </p:cNvSpPr>
          <p:nvPr/>
        </p:nvSpPr>
        <p:spPr bwMode="auto">
          <a:xfrm>
            <a:off x="3124200" y="2020888"/>
            <a:ext cx="3084513" cy="2703512"/>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Rectangle 8"/>
          <p:cNvSpPr>
            <a:spLocks noChangeArrowheads="1"/>
          </p:cNvSpPr>
          <p:nvPr/>
        </p:nvSpPr>
        <p:spPr bwMode="auto">
          <a:xfrm>
            <a:off x="6172200" y="2017713"/>
            <a:ext cx="2819400" cy="2706687"/>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 name="TextBox 24"/>
          <p:cNvSpPr txBox="1">
            <a:spLocks noChangeArrowheads="1"/>
          </p:cNvSpPr>
          <p:nvPr/>
        </p:nvSpPr>
        <p:spPr bwMode="auto">
          <a:xfrm>
            <a:off x="533400" y="4800600"/>
            <a:ext cx="215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chemeClr val="bg1"/>
                </a:solidFill>
              </a:rPr>
              <a:t>Pre-contrast T1WI</a:t>
            </a:r>
          </a:p>
        </p:txBody>
      </p:sp>
      <p:sp>
        <p:nvSpPr>
          <p:cNvPr id="9" name="TextBox 25"/>
          <p:cNvSpPr txBox="1">
            <a:spLocks noChangeArrowheads="1"/>
          </p:cNvSpPr>
          <p:nvPr/>
        </p:nvSpPr>
        <p:spPr bwMode="auto">
          <a:xfrm>
            <a:off x="3276600" y="4800600"/>
            <a:ext cx="258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chemeClr val="bg1"/>
                </a:solidFill>
              </a:rPr>
              <a:t>Fat-suppressed T2WI </a:t>
            </a:r>
          </a:p>
        </p:txBody>
      </p:sp>
      <p:sp>
        <p:nvSpPr>
          <p:cNvPr id="10" name="TextBox 28"/>
          <p:cNvSpPr txBox="1">
            <a:spLocks noChangeArrowheads="1"/>
          </p:cNvSpPr>
          <p:nvPr/>
        </p:nvSpPr>
        <p:spPr bwMode="auto">
          <a:xfrm>
            <a:off x="6400800" y="4800600"/>
            <a:ext cx="2519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chemeClr val="bg1"/>
                </a:solidFill>
              </a:rPr>
              <a:t>Fat-suppressed T1WI</a:t>
            </a:r>
          </a:p>
          <a:p>
            <a:pPr algn="ctr">
              <a:spcBef>
                <a:spcPct val="0"/>
              </a:spcBef>
              <a:buFontTx/>
              <a:buNone/>
            </a:pPr>
            <a:r>
              <a:rPr lang="en-US" altLang="en-US" sz="1800" b="1" dirty="0">
                <a:solidFill>
                  <a:schemeClr val="bg1"/>
                </a:solidFill>
              </a:rPr>
              <a:t>Post-contrast</a:t>
            </a:r>
          </a:p>
        </p:txBody>
      </p:sp>
      <p:pic>
        <p:nvPicPr>
          <p:cNvPr id="11" name="Picture 2" descr="S:\_PM.Private\Radiology Research-Lee\Book Chapters\Ed Lee - Pediatric Radiology Texbook\Pediatric Abdominal Imaging\GI_Trout Liver Chapter\Final Submission Folder 1-21-2015\Figure 20B.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133600"/>
            <a:ext cx="2422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S:\_PM.Private\Radiology Research-Lee\Book Chapters\Ed Lee - Pediatric Radiology Texbook\Pediatric Abdominal Imaging\GI_Trout Liver Chapter\Final Submission Folder 1-21-2015\Figure 20C.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2133600"/>
            <a:ext cx="25288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S:\_PM.Private\Radiology Research-Lee\Book Chapters\Ed Lee - Pediatric Radiology Texbook\Pediatric Abdominal Imaging\GI_Trout Liver Chapter\Final Submission Folder 1-21-2015\Figure 20D.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913" y="2133600"/>
            <a:ext cx="25542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152400" y="6124575"/>
            <a:ext cx="8991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rgbClr val="FFC000"/>
                </a:solidFill>
              </a:rPr>
              <a:t>Lee EY, et al. Focal Hepatic Masses in Pediatric Patients. AJR 2012</a:t>
            </a:r>
          </a:p>
        </p:txBody>
      </p:sp>
    </p:spTree>
    <p:extLst>
      <p:ext uri="{BB962C8B-B14F-4D97-AF65-F5344CB8AC3E}">
        <p14:creationId xmlns:p14="http://schemas.microsoft.com/office/powerpoint/2010/main" val="25783593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err="1" smtClean="0">
                <a:solidFill>
                  <a:srgbClr val="FFC000"/>
                </a:solidFill>
                <a:effectLst>
                  <a:outerShdw blurRad="38100" dist="38100" dir="2700000" algn="tl">
                    <a:srgbClr val="000000"/>
                  </a:outerShdw>
                </a:effectLst>
              </a:rPr>
              <a:t>Hepatoblastoma</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76200" y="1828800"/>
            <a:ext cx="5638800" cy="3200400"/>
          </a:xfrm>
        </p:spPr>
        <p:txBody>
          <a:bodyPr/>
          <a:lstStyle/>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Most common primary hepatic malignancy (~ 70%)</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Median age of DX = 18 months</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Risk factors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Genetic syndromes </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Familiar adenomatous polyposis coli</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Beckwith-</a:t>
            </a:r>
            <a:r>
              <a:rPr lang="en-US" altLang="en-US" sz="1800" b="1" dirty="0" err="1" smtClean="0">
                <a:solidFill>
                  <a:schemeClr val="bg1"/>
                </a:solidFill>
                <a:effectLst>
                  <a:outerShdw blurRad="38100" dist="38100" dir="2700000" algn="tl">
                    <a:srgbClr val="000000"/>
                  </a:outerShdw>
                </a:effectLst>
              </a:rPr>
              <a:t>Wiedemann</a:t>
            </a:r>
            <a:endParaRPr lang="en-US" altLang="en-US" sz="18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1800" b="1" dirty="0" err="1" smtClean="0">
                <a:solidFill>
                  <a:schemeClr val="bg1"/>
                </a:solidFill>
                <a:effectLst>
                  <a:outerShdw blurRad="38100" dist="38100" dir="2700000" algn="tl">
                    <a:srgbClr val="000000"/>
                  </a:outerShdw>
                </a:effectLst>
              </a:rPr>
              <a:t>Hemihypertrophy</a:t>
            </a:r>
            <a:endParaRPr lang="en-US" altLang="en-US" sz="18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Trisomy 18 </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Palpable abdominal mass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Precocious puberty (b-HCG)</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Elevated serum AFP (~ 90%)</a:t>
            </a:r>
          </a:p>
        </p:txBody>
      </p:sp>
      <p:sp>
        <p:nvSpPr>
          <p:cNvPr id="10244" name="Rectangle 4"/>
          <p:cNvSpPr>
            <a:spLocks noChangeArrowheads="1"/>
          </p:cNvSpPr>
          <p:nvPr/>
        </p:nvSpPr>
        <p:spPr bwMode="auto">
          <a:xfrm>
            <a:off x="5486400" y="0"/>
            <a:ext cx="36576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22798" t="17242" r="24484" b="30827"/>
          <a:stretch>
            <a:fillRect/>
          </a:stretch>
        </p:blipFill>
        <p:spPr bwMode="auto">
          <a:xfrm>
            <a:off x="5980113" y="230188"/>
            <a:ext cx="2706687" cy="26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l="28737" t="23204" r="20296" b="12315"/>
          <a:stretch>
            <a:fillRect/>
          </a:stretch>
        </p:blipFill>
        <p:spPr bwMode="auto">
          <a:xfrm>
            <a:off x="5707062" y="3352800"/>
            <a:ext cx="31321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56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err="1" smtClean="0">
                <a:solidFill>
                  <a:srgbClr val="FFC000"/>
                </a:solidFill>
                <a:effectLst>
                  <a:outerShdw blurRad="38100" dist="38100" dir="2700000" algn="tl">
                    <a:srgbClr val="000000"/>
                  </a:outerShdw>
                </a:effectLst>
              </a:rPr>
              <a:t>Hepatoblastoma</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52400" y="1828800"/>
            <a:ext cx="4953000" cy="3200400"/>
          </a:xfrm>
        </p:spPr>
        <p:txBody>
          <a:bodyPr/>
          <a:lstStyle/>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Pathology</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Epithelial type</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Most common</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Primitive hepatocytes</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“Mature tumors” </a:t>
            </a:r>
            <a:r>
              <a:rPr lang="en-US" altLang="en-US" sz="1400" b="1" dirty="0" smtClean="0">
                <a:solidFill>
                  <a:schemeClr val="bg1"/>
                </a:solidFill>
                <a:effectLst>
                  <a:outerShdw blurRad="38100" dist="38100" dir="2700000" algn="tl">
                    <a:srgbClr val="000000"/>
                  </a:outerShdw>
                </a:effectLst>
                <a:sym typeface="Wingdings" panose="05000000000000000000" pitchFamily="2" charset="2"/>
              </a:rPr>
              <a:t> better prognosis</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sym typeface="Wingdings" panose="05000000000000000000" pitchFamily="2" charset="2"/>
              </a:rPr>
              <a:t>Small cell undifferentiated pattern  worse prognosis </a:t>
            </a:r>
            <a:endParaRPr lang="en-US" altLang="en-US" sz="1400"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Mixed type</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Mesenchymal elements (bone, cartilage &amp; adipose tissue)</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Role of Imaging Evaluation</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Conform DX</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Stage disease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Assistant in surgical planning</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Hepatic sectional &amp; vascular anatomy  </a:t>
            </a:r>
            <a:endParaRPr lang="en-US" altLang="en-US" sz="10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17" descr="S:\_PM.Private\Radiology Research-Lee\Book Chapters\Ed Lee - Pediatric Radiology Texbook\Pediatric Abdominal Imaging\GI_Trout Liver Chapter\Final Submission Folder 1-21-2015\Figure 27 hepatoblastoma.tif"/>
          <p:cNvPicPr>
            <a:picLocks noChangeAspect="1" noChangeArrowheads="1"/>
          </p:cNvPicPr>
          <p:nvPr/>
        </p:nvPicPr>
        <p:blipFill>
          <a:blip r:embed="rId3">
            <a:extLst>
              <a:ext uri="{28A0092B-C50C-407E-A947-70E740481C1C}">
                <a14:useLocalDpi xmlns:a14="http://schemas.microsoft.com/office/drawing/2010/main" val="0"/>
              </a:ext>
            </a:extLst>
          </a:blip>
          <a:srcRect r="30209"/>
          <a:stretch>
            <a:fillRect/>
          </a:stretch>
        </p:blipFill>
        <p:spPr bwMode="auto">
          <a:xfrm>
            <a:off x="5638800" y="304800"/>
            <a:ext cx="32337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S:\_PM.Private\Radiology Research-Lee\Book Chapters\Ed Lee - Pediatric Radiology Texbook\Pediatric Abdominal Imaging\GI_Trout Liver Chapter\Final Submission Folder 1-21-2015\Figure 27 hepatoblastoma.tif"/>
          <p:cNvPicPr>
            <a:picLocks noChangeAspect="1" noChangeArrowheads="1"/>
          </p:cNvPicPr>
          <p:nvPr/>
        </p:nvPicPr>
        <p:blipFill>
          <a:blip r:embed="rId4">
            <a:extLst>
              <a:ext uri="{28A0092B-C50C-407E-A947-70E740481C1C}">
                <a14:useLocalDpi xmlns:a14="http://schemas.microsoft.com/office/drawing/2010/main" val="0"/>
              </a:ext>
            </a:extLst>
          </a:blip>
          <a:srcRect l="70721" b="14122"/>
          <a:stretch>
            <a:fillRect/>
          </a:stretch>
        </p:blipFill>
        <p:spPr bwMode="auto">
          <a:xfrm>
            <a:off x="5786438" y="2757488"/>
            <a:ext cx="3128962"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7219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err="1" smtClean="0">
                <a:solidFill>
                  <a:srgbClr val="FFC000"/>
                </a:solidFill>
                <a:effectLst>
                  <a:outerShdw blurRad="38100" dist="38100" dir="2700000" algn="tl">
                    <a:srgbClr val="000000"/>
                  </a:outerShdw>
                </a:effectLst>
              </a:rPr>
              <a:t>Hepatoblastoma</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152400" y="1828800"/>
            <a:ext cx="4953000" cy="3200400"/>
          </a:xfrm>
        </p:spPr>
        <p:txBody>
          <a:bodyPr/>
          <a:lstStyle/>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US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Variable appearance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Usually heterogeneously </a:t>
            </a:r>
            <a:r>
              <a:rPr lang="en-US" altLang="en-US" sz="1800" b="1" dirty="0" err="1" smtClean="0">
                <a:solidFill>
                  <a:schemeClr val="bg1"/>
                </a:solidFill>
                <a:effectLst>
                  <a:outerShdw blurRad="38100" dist="38100" dir="2700000" algn="tl">
                    <a:srgbClr val="000000"/>
                  </a:outerShdw>
                </a:effectLst>
              </a:rPr>
              <a:t>hyperechonic</a:t>
            </a:r>
            <a:r>
              <a:rPr lang="en-US" altLang="en-US" sz="18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Ca+ / necrosis / internal blood flow</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CT &amp; MRI</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Enhancing mass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Ca+ (50%)</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Two types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Epithelial tumor type (homogeneous)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Mixed epithelial &amp; mesenchymal tumor type (heterogeneous)</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l="26563" t="18750" r="32813" b="33594"/>
          <a:stretch>
            <a:fillRect/>
          </a:stretch>
        </p:blipFill>
        <p:spPr bwMode="auto">
          <a:xfrm>
            <a:off x="6011863" y="228600"/>
            <a:ext cx="2598737" cy="304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8726" t="18182" r="28426" b="13126"/>
          <a:stretch>
            <a:fillRect/>
          </a:stretch>
        </p:blipFill>
        <p:spPr bwMode="auto">
          <a:xfrm>
            <a:off x="5676900" y="3714750"/>
            <a:ext cx="32004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8024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28600"/>
            <a:ext cx="9220200" cy="1143000"/>
          </a:xfrm>
        </p:spPr>
        <p:txBody>
          <a:bodyPr/>
          <a:lstStyle/>
          <a:p>
            <a:pPr eaLnBrk="1" hangingPunct="1">
              <a:defRPr/>
            </a:pPr>
            <a:r>
              <a:rPr lang="en-US" altLang="en-US" sz="4000" b="1" dirty="0" err="1" smtClean="0">
                <a:solidFill>
                  <a:srgbClr val="FFFF00"/>
                </a:solidFill>
                <a:effectLst>
                  <a:outerShdw blurRad="38100" dist="38100" dir="2700000" algn="tl">
                    <a:srgbClr val="000000"/>
                  </a:outerShdw>
                </a:effectLst>
              </a:rPr>
              <a:t>Hepatoblastoma</a:t>
            </a:r>
            <a:endParaRPr lang="en-US" altLang="en-US" sz="2000" b="1" dirty="0" smtClean="0">
              <a:solidFill>
                <a:srgbClr val="FFC000"/>
              </a:solidFill>
              <a:effectLst>
                <a:outerShdw blurRad="38100" dist="38100" dir="2700000" algn="tl">
                  <a:srgbClr val="000000"/>
                </a:outerShdw>
              </a:effectLst>
            </a:endParaRPr>
          </a:p>
        </p:txBody>
      </p:sp>
      <p:sp>
        <p:nvSpPr>
          <p:cNvPr id="14" name="Text Box 9"/>
          <p:cNvSpPr txBox="1">
            <a:spLocks noChangeArrowheads="1"/>
          </p:cNvSpPr>
          <p:nvPr/>
        </p:nvSpPr>
        <p:spPr bwMode="auto">
          <a:xfrm>
            <a:off x="152400" y="6335712"/>
            <a:ext cx="8991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Lee EY, et al. Focal Hepatic Masses in Pediatric Patients. AJR 2012</a:t>
            </a:r>
          </a:p>
        </p:txBody>
      </p:sp>
      <p:sp>
        <p:nvSpPr>
          <p:cNvPr id="15" name="Rectangle 8"/>
          <p:cNvSpPr>
            <a:spLocks noChangeArrowheads="1"/>
          </p:cNvSpPr>
          <p:nvPr/>
        </p:nvSpPr>
        <p:spPr bwMode="auto">
          <a:xfrm>
            <a:off x="381000" y="1739020"/>
            <a:ext cx="4114800" cy="37719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6" name="Rectangle 8"/>
          <p:cNvSpPr>
            <a:spLocks noChangeArrowheads="1"/>
          </p:cNvSpPr>
          <p:nvPr/>
        </p:nvSpPr>
        <p:spPr bwMode="auto">
          <a:xfrm>
            <a:off x="4800600" y="1752600"/>
            <a:ext cx="4114800" cy="37719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7" name="Picture 8" descr="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887" t="10858" r="6047" b="19135"/>
          <a:stretch>
            <a:fillRect/>
          </a:stretch>
        </p:blipFill>
        <p:spPr>
          <a:xfrm>
            <a:off x="493713" y="2057400"/>
            <a:ext cx="3951287" cy="2971800"/>
          </a:xfrm>
          <a:noFill/>
          <a:extLst>
            <a:ext uri="{909E8E84-426E-40DD-AFC4-6F175D3DCCD1}">
              <a14:hiddenFill xmlns:a14="http://schemas.microsoft.com/office/drawing/2010/main">
                <a:solidFill>
                  <a:srgbClr val="FFFFFF"/>
                </a:solidFill>
              </a14:hiddenFill>
            </a:ext>
          </a:extLst>
        </p:spPr>
      </p:pic>
      <p:pic>
        <p:nvPicPr>
          <p:cNvPr id="18"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7179" t="19057" r="5717" b="13293"/>
          <a:stretch>
            <a:fillRect/>
          </a:stretch>
        </p:blipFill>
        <p:spPr bwMode="auto">
          <a:xfrm>
            <a:off x="4897438" y="2119313"/>
            <a:ext cx="3941762" cy="306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24"/>
          <p:cNvSpPr txBox="1">
            <a:spLocks noChangeArrowheads="1"/>
          </p:cNvSpPr>
          <p:nvPr/>
        </p:nvSpPr>
        <p:spPr bwMode="auto">
          <a:xfrm>
            <a:off x="1066800" y="5638800"/>
            <a:ext cx="262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chemeClr val="bg1"/>
                </a:solidFill>
              </a:rPr>
              <a:t>Epithelial Tumor Type </a:t>
            </a:r>
          </a:p>
        </p:txBody>
      </p:sp>
      <p:sp>
        <p:nvSpPr>
          <p:cNvPr id="20" name="TextBox 28"/>
          <p:cNvSpPr txBox="1">
            <a:spLocks noChangeArrowheads="1"/>
          </p:cNvSpPr>
          <p:nvPr/>
        </p:nvSpPr>
        <p:spPr bwMode="auto">
          <a:xfrm>
            <a:off x="5029200" y="5638800"/>
            <a:ext cx="376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chemeClr val="bg1"/>
                </a:solidFill>
              </a:rPr>
              <a:t>Mixed Epithelial – Mesenchymal </a:t>
            </a:r>
          </a:p>
          <a:p>
            <a:pPr algn="ctr">
              <a:spcBef>
                <a:spcPct val="0"/>
              </a:spcBef>
              <a:buFontTx/>
              <a:buNone/>
            </a:pPr>
            <a:r>
              <a:rPr lang="en-US" altLang="en-US" sz="1800" b="1" dirty="0">
                <a:solidFill>
                  <a:schemeClr val="bg1"/>
                </a:solidFill>
              </a:rPr>
              <a:t>Tumor Type </a:t>
            </a:r>
          </a:p>
        </p:txBody>
      </p:sp>
    </p:spTree>
    <p:extLst>
      <p:ext uri="{BB962C8B-B14F-4D97-AF65-F5344CB8AC3E}">
        <p14:creationId xmlns:p14="http://schemas.microsoft.com/office/powerpoint/2010/main" val="4195422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57912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Pediatric Hepatobiliary Disorder</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err="1" smtClean="0">
                <a:solidFill>
                  <a:srgbClr val="FFC000"/>
                </a:solidFill>
                <a:effectLst>
                  <a:outerShdw blurRad="38100" dist="38100" dir="2700000" algn="tl">
                    <a:srgbClr val="000000"/>
                  </a:outerShdw>
                </a:effectLst>
              </a:rPr>
              <a:t>Hepatoblastoma</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86000"/>
            <a:ext cx="4953000" cy="3200400"/>
          </a:xfrm>
        </p:spPr>
        <p:txBody>
          <a:bodyPr/>
          <a:lstStyle/>
          <a:p>
            <a:pPr eaLnBrk="1" hangingPunct="1">
              <a:lnSpc>
                <a:spcPct val="80000"/>
              </a:lnSpc>
              <a:buClr>
                <a:srgbClr val="FF0000"/>
              </a:buClr>
              <a:defRPr/>
            </a:pPr>
            <a:r>
              <a:rPr lang="en-US" altLang="en-US" sz="2300" b="1" dirty="0" smtClean="0">
                <a:solidFill>
                  <a:schemeClr val="bg1"/>
                </a:solidFill>
                <a:effectLst>
                  <a:outerShdw blurRad="38100" dist="38100" dir="2700000" algn="tl">
                    <a:srgbClr val="000000"/>
                  </a:outerShdw>
                </a:effectLst>
              </a:rPr>
              <a:t>Imaging evaluation strategy</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Hepatic vasculature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IVC / tumor thrombosis </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Metastasis  </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300" b="1" dirty="0" smtClean="0">
                <a:solidFill>
                  <a:schemeClr val="bg1"/>
                </a:solidFill>
                <a:effectLst>
                  <a:outerShdw blurRad="38100" dist="38100" dir="2700000" algn="tl">
                    <a:srgbClr val="000000"/>
                  </a:outerShdw>
                </a:effectLst>
              </a:rPr>
              <a:t>Management</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Surgical resection +/- chemotherapy (~85%)</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Complete surgical resection = ~ 85% 5-year survival rate </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1800" b="1" dirty="0" err="1" smtClean="0">
                <a:solidFill>
                  <a:schemeClr val="bg1"/>
                </a:solidFill>
                <a:effectLst>
                  <a:outerShdw blurRad="38100" dist="38100" dir="2700000" algn="tl">
                    <a:srgbClr val="000000"/>
                  </a:outerShdw>
                </a:effectLst>
              </a:rPr>
              <a:t>Neoadjuvant</a:t>
            </a:r>
            <a:r>
              <a:rPr lang="en-US" altLang="en-US" sz="1800" b="1" dirty="0" smtClean="0">
                <a:solidFill>
                  <a:schemeClr val="bg1"/>
                </a:solidFill>
                <a:effectLst>
                  <a:outerShdw blurRad="38100" dist="38100" dir="2700000" algn="tl">
                    <a:srgbClr val="000000"/>
                  </a:outerShdw>
                </a:effectLst>
              </a:rPr>
              <a:t> chemotherapy with liver transplant (~15%)</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80% 5-year survival rate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6" descr="CT"/>
          <p:cNvPicPr>
            <a:picLocks noChangeAspect="1" noChangeArrowheads="1"/>
          </p:cNvPicPr>
          <p:nvPr/>
        </p:nvPicPr>
        <p:blipFill>
          <a:blip r:embed="rId3">
            <a:extLst>
              <a:ext uri="{28A0092B-C50C-407E-A947-70E740481C1C}">
                <a14:useLocalDpi xmlns:a14="http://schemas.microsoft.com/office/drawing/2010/main" val="0"/>
              </a:ext>
            </a:extLst>
          </a:blip>
          <a:srcRect l="9375" t="21875" r="7813" b="20313"/>
          <a:stretch>
            <a:fillRect/>
          </a:stretch>
        </p:blipFill>
        <p:spPr bwMode="auto">
          <a:xfrm>
            <a:off x="5345434" y="198356"/>
            <a:ext cx="3646166" cy="254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l="21628" t="7765" r="14458" b="32707"/>
          <a:stretch>
            <a:fillRect/>
          </a:stretch>
        </p:blipFill>
        <p:spPr bwMode="auto">
          <a:xfrm>
            <a:off x="5375127" y="3053453"/>
            <a:ext cx="3651545" cy="339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8127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7800" y="228600"/>
            <a:ext cx="7620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Things that Make You Go Hmmm…</a:t>
            </a:r>
            <a:endParaRPr lang="en-US" altLang="en-US" sz="2000" b="1" dirty="0" smtClean="0">
              <a:solidFill>
                <a:srgbClr val="FFC000"/>
              </a:solidFill>
              <a:effectLst>
                <a:outerShdw blurRad="38100" dist="38100" dir="2700000" algn="tl">
                  <a:srgbClr val="000000"/>
                </a:outerShdw>
              </a:effectLst>
            </a:endParaRPr>
          </a:p>
        </p:txBody>
      </p:sp>
      <p:sp>
        <p:nvSpPr>
          <p:cNvPr id="5" name="Rectangle 8"/>
          <p:cNvSpPr>
            <a:spLocks noChangeArrowheads="1"/>
          </p:cNvSpPr>
          <p:nvPr/>
        </p:nvSpPr>
        <p:spPr bwMode="auto">
          <a:xfrm>
            <a:off x="304800" y="2019300"/>
            <a:ext cx="2743200" cy="2705100"/>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8"/>
          <p:cNvSpPr>
            <a:spLocks noChangeArrowheads="1"/>
          </p:cNvSpPr>
          <p:nvPr/>
        </p:nvSpPr>
        <p:spPr bwMode="auto">
          <a:xfrm>
            <a:off x="3124200" y="2020888"/>
            <a:ext cx="3084513" cy="2703512"/>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8"/>
          <p:cNvSpPr>
            <a:spLocks noChangeArrowheads="1"/>
          </p:cNvSpPr>
          <p:nvPr/>
        </p:nvSpPr>
        <p:spPr bwMode="auto">
          <a:xfrm>
            <a:off x="6172200" y="2017713"/>
            <a:ext cx="2819400" cy="2706687"/>
          </a:xfrm>
          <a:prstGeom prst="rect">
            <a:avLst/>
          </a:prstGeom>
          <a:solidFill>
            <a:schemeClr val="tx2"/>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 name="Picture 7" descr="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872" t="27539" r="11726" b="4584"/>
          <a:stretch>
            <a:fillRect/>
          </a:stretch>
        </p:blipFill>
        <p:spPr>
          <a:xfrm>
            <a:off x="365125" y="2133600"/>
            <a:ext cx="2624138" cy="2362200"/>
          </a:xfrm>
          <a:noFill/>
          <a:extLst>
            <a:ext uri="{909E8E84-426E-40DD-AFC4-6F175D3DCCD1}">
              <a14:hiddenFill xmlns:a14="http://schemas.microsoft.com/office/drawing/2010/main">
                <a:solidFill>
                  <a:srgbClr val="FFFFFF"/>
                </a:solidFill>
              </a14:hiddenFill>
            </a:ext>
          </a:extLst>
        </p:spPr>
      </p:pic>
      <p:pic>
        <p:nvPicPr>
          <p:cNvPr id="16"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l="14693" r="16393" b="33595"/>
          <a:stretch>
            <a:fillRect/>
          </a:stretch>
        </p:blipFill>
        <p:spPr bwMode="auto">
          <a:xfrm>
            <a:off x="3257550" y="2133600"/>
            <a:ext cx="26098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descr="1"/>
          <p:cNvPicPr>
            <a:picLocks noChangeAspect="1" noChangeArrowheads="1"/>
          </p:cNvPicPr>
          <p:nvPr/>
        </p:nvPicPr>
        <p:blipFill>
          <a:blip r:embed="rId5">
            <a:extLst>
              <a:ext uri="{28A0092B-C50C-407E-A947-70E740481C1C}">
                <a14:useLocalDpi xmlns:a14="http://schemas.microsoft.com/office/drawing/2010/main" val="0"/>
              </a:ext>
            </a:extLst>
          </a:blip>
          <a:srcRect l="11462" t="3258" r="5475" b="17567"/>
          <a:stretch>
            <a:fillRect/>
          </a:stretch>
        </p:blipFill>
        <p:spPr bwMode="auto">
          <a:xfrm>
            <a:off x="6280150" y="2136775"/>
            <a:ext cx="2635250" cy="251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2" descr="http://66.media.tumblr.com/tumblr_m6cierBkk61ru4rx5o2_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3988" y="2109788"/>
            <a:ext cx="8620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Gonna Make You Sweat feat David Cole Freedom Williams  Zelma Davis CC Music Factory CD cove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80692"/>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90525" y="4886325"/>
            <a:ext cx="2933700" cy="1662113"/>
          </a:xfrm>
          <a:prstGeom prst="rect">
            <a:avLst/>
          </a:prstGeom>
          <a:noFill/>
        </p:spPr>
        <p:txBody>
          <a:bodyPr wrap="none">
            <a:spAutoFit/>
          </a:bodyPr>
          <a:lstStyle/>
          <a:p>
            <a:pPr>
              <a:defRPr/>
            </a:pPr>
            <a:r>
              <a:rPr lang="en-US" sz="1600" b="1" dirty="0">
                <a:solidFill>
                  <a:srgbClr val="00FF00"/>
                </a:solidFill>
                <a:effectLst>
                  <a:outerShdw blurRad="38100" dist="38100" dir="2700000" algn="tl">
                    <a:srgbClr val="000000">
                      <a:alpha val="43137"/>
                    </a:srgbClr>
                  </a:outerShdw>
                </a:effectLst>
                <a:latin typeface="Arial" charset="0"/>
              </a:rPr>
              <a:t>Undifferentiated Embryonal </a:t>
            </a:r>
          </a:p>
          <a:p>
            <a:pPr algn="ctr">
              <a:defRPr/>
            </a:pPr>
            <a:r>
              <a:rPr lang="en-US" sz="1600" b="1" dirty="0">
                <a:solidFill>
                  <a:srgbClr val="00FF00"/>
                </a:solidFill>
                <a:effectLst>
                  <a:outerShdw blurRad="38100" dist="38100" dir="2700000" algn="tl">
                    <a:srgbClr val="000000">
                      <a:alpha val="43137"/>
                    </a:srgbClr>
                  </a:outerShdw>
                </a:effectLst>
                <a:latin typeface="Arial" charset="0"/>
              </a:rPr>
              <a:t>Sarcoma</a:t>
            </a:r>
          </a:p>
          <a:p>
            <a:pPr>
              <a:defRPr/>
            </a:pPr>
            <a:endParaRPr lang="en-US" sz="1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High SI on T2WI</a:t>
            </a: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Right hepatic lobe</a:t>
            </a: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Chromosomal translocation</a:t>
            </a:r>
          </a:p>
          <a:p>
            <a:pPr>
              <a:buClr>
                <a:srgbClr val="00FF00"/>
              </a:buClr>
              <a:buSzPct val="150000"/>
              <a:defRPr/>
            </a:pPr>
            <a:r>
              <a:rPr lang="en-US" sz="1400" b="1" dirty="0">
                <a:solidFill>
                  <a:schemeClr val="bg1"/>
                </a:solidFill>
                <a:effectLst>
                  <a:outerShdw blurRad="38100" dist="38100" dir="2700000" algn="tl">
                    <a:srgbClr val="000000">
                      <a:alpha val="43137"/>
                    </a:srgbClr>
                  </a:outerShdw>
                </a:effectLst>
                <a:latin typeface="Arial" charset="0"/>
              </a:rPr>
              <a:t> </a:t>
            </a:r>
            <a:r>
              <a:rPr lang="en-US" sz="1400" b="1" dirty="0" smtClean="0">
                <a:solidFill>
                  <a:schemeClr val="bg1"/>
                </a:solidFill>
                <a:effectLst>
                  <a:outerShdw blurRad="38100" dist="38100" dir="2700000" algn="tl">
                    <a:srgbClr val="000000">
                      <a:alpha val="43137"/>
                    </a:srgbClr>
                  </a:outerShdw>
                </a:effectLst>
                <a:latin typeface="Arial" charset="0"/>
              </a:rPr>
              <a:t>     t(15;19</a:t>
            </a:r>
            <a:r>
              <a:rPr lang="en-US" sz="1400" b="1" dirty="0">
                <a:solidFill>
                  <a:schemeClr val="bg1"/>
                </a:solidFill>
                <a:effectLst>
                  <a:outerShdw blurRad="38100" dist="38100" dir="2700000" algn="tl">
                    <a:srgbClr val="000000">
                      <a:alpha val="43137"/>
                    </a:srgbClr>
                  </a:outerShdw>
                </a:effectLst>
                <a:latin typeface="Arial" charset="0"/>
              </a:rPr>
              <a:t>)(q13;q13.4)</a:t>
            </a:r>
          </a:p>
        </p:txBody>
      </p:sp>
      <p:sp>
        <p:nvSpPr>
          <p:cNvPr id="21" name="TextBox 20"/>
          <p:cNvSpPr txBox="1"/>
          <p:nvPr/>
        </p:nvSpPr>
        <p:spPr>
          <a:xfrm>
            <a:off x="3886200" y="4886325"/>
            <a:ext cx="2509838" cy="2062163"/>
          </a:xfrm>
          <a:prstGeom prst="rect">
            <a:avLst/>
          </a:prstGeom>
          <a:noFill/>
        </p:spPr>
        <p:txBody>
          <a:bodyPr wrap="none">
            <a:spAutoFit/>
          </a:bodyPr>
          <a:lstStyle/>
          <a:p>
            <a:pPr>
              <a:defRPr/>
            </a:pPr>
            <a:r>
              <a:rPr lang="en-US" sz="1600" b="1" dirty="0">
                <a:solidFill>
                  <a:srgbClr val="00FF00"/>
                </a:solidFill>
                <a:effectLst>
                  <a:outerShdw blurRad="38100" dist="38100" dir="2700000" algn="tl">
                    <a:srgbClr val="000000">
                      <a:alpha val="43137"/>
                    </a:srgbClr>
                  </a:outerShdw>
                </a:effectLst>
                <a:latin typeface="Arial" charset="0"/>
              </a:rPr>
              <a:t>Angiosarcoma</a:t>
            </a:r>
          </a:p>
          <a:p>
            <a:pPr>
              <a:defRPr/>
            </a:pPr>
            <a:endParaRPr lang="en-US" sz="1400" b="1" dirty="0">
              <a:solidFill>
                <a:schemeClr val="bg1"/>
              </a:solidFill>
              <a:effectLst>
                <a:outerShdw blurRad="38100" dist="38100" dir="2700000" algn="tl">
                  <a:srgbClr val="000000">
                    <a:alpha val="43137"/>
                  </a:srgbClr>
                </a:outerShdw>
              </a:effectLst>
              <a:latin typeface="Arial" charset="0"/>
            </a:endParaRPr>
          </a:p>
          <a:p>
            <a:pPr>
              <a:defRPr/>
            </a:pPr>
            <a:endParaRPr lang="en-US" sz="1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“Whirlpool” sign</a:t>
            </a: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Vinyl chloride monomer</a:t>
            </a: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Insecticides </a:t>
            </a: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Thorotrast </a:t>
            </a:r>
          </a:p>
          <a:p>
            <a:pPr>
              <a:defRPr/>
            </a:pPr>
            <a:endParaRPr lang="en-US" sz="1400" b="1" dirty="0">
              <a:solidFill>
                <a:schemeClr val="bg1"/>
              </a:solidFill>
              <a:latin typeface="Arial" charset="0"/>
            </a:endParaRPr>
          </a:p>
          <a:p>
            <a:pPr>
              <a:defRPr/>
            </a:pPr>
            <a:r>
              <a:rPr lang="en-US" sz="1400" b="1" dirty="0">
                <a:solidFill>
                  <a:schemeClr val="bg1"/>
                </a:solidFill>
                <a:latin typeface="Arial" charset="0"/>
              </a:rPr>
              <a:t> </a:t>
            </a:r>
          </a:p>
        </p:txBody>
      </p:sp>
      <p:sp>
        <p:nvSpPr>
          <p:cNvPr id="22" name="TextBox 21"/>
          <p:cNvSpPr txBox="1"/>
          <p:nvPr/>
        </p:nvSpPr>
        <p:spPr>
          <a:xfrm>
            <a:off x="6400800" y="4876800"/>
            <a:ext cx="2739853" cy="2062103"/>
          </a:xfrm>
          <a:prstGeom prst="rect">
            <a:avLst/>
          </a:prstGeom>
          <a:noFill/>
        </p:spPr>
        <p:txBody>
          <a:bodyPr wrap="none">
            <a:spAutoFit/>
          </a:bodyPr>
          <a:lstStyle/>
          <a:p>
            <a:pPr>
              <a:defRPr/>
            </a:pPr>
            <a:r>
              <a:rPr lang="en-US" sz="1600" b="1" dirty="0">
                <a:solidFill>
                  <a:srgbClr val="00FF00"/>
                </a:solidFill>
                <a:effectLst>
                  <a:outerShdw blurRad="38100" dist="38100" dir="2700000" algn="tl">
                    <a:srgbClr val="000000">
                      <a:alpha val="43137"/>
                    </a:srgbClr>
                  </a:outerShdw>
                </a:effectLst>
                <a:latin typeface="Arial" charset="0"/>
              </a:rPr>
              <a:t>Hepatic Rhabdoid Tumor</a:t>
            </a:r>
          </a:p>
          <a:p>
            <a:pPr>
              <a:defRPr/>
            </a:pPr>
            <a:endParaRPr lang="en-US" sz="1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Font typeface="Arial" panose="020B0604020202020204" pitchFamily="34" charset="0"/>
              <a:buChar char="•"/>
              <a:defRPr/>
            </a:pPr>
            <a:endParaRPr lang="en-US" sz="1400" b="1" dirty="0">
              <a:solidFill>
                <a:schemeClr val="bg1"/>
              </a:solidFill>
              <a:effectLst>
                <a:outerShdw blurRad="38100" dist="38100" dir="2700000" algn="tl">
                  <a:srgbClr val="000000">
                    <a:alpha val="43137"/>
                  </a:srgbClr>
                </a:outerShdw>
              </a:effectLst>
              <a:latin typeface="Arial" charset="0"/>
            </a:endParaRP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Loss of tumor suppressor </a:t>
            </a:r>
          </a:p>
          <a:p>
            <a:pPr>
              <a:buClr>
                <a:srgbClr val="00FF00"/>
              </a:buClr>
              <a:buSzPct val="150000"/>
              <a:defRPr/>
            </a:pPr>
            <a:r>
              <a:rPr lang="en-US" sz="1400" b="1" dirty="0">
                <a:solidFill>
                  <a:schemeClr val="bg1"/>
                </a:solidFill>
                <a:effectLst>
                  <a:outerShdw blurRad="38100" dist="38100" dir="2700000" algn="tl">
                    <a:srgbClr val="000000">
                      <a:alpha val="43137"/>
                    </a:srgbClr>
                  </a:outerShdw>
                </a:effectLst>
                <a:latin typeface="Arial" charset="0"/>
              </a:rPr>
              <a:t> </a:t>
            </a:r>
            <a:r>
              <a:rPr lang="en-US" sz="1400" b="1" dirty="0" smtClean="0">
                <a:solidFill>
                  <a:schemeClr val="bg1"/>
                </a:solidFill>
                <a:effectLst>
                  <a:outerShdw blurRad="38100" dist="38100" dir="2700000" algn="tl">
                    <a:srgbClr val="000000">
                      <a:alpha val="43137"/>
                    </a:srgbClr>
                  </a:outerShdw>
                </a:effectLst>
                <a:latin typeface="Arial" charset="0"/>
              </a:rPr>
              <a:t>     gene </a:t>
            </a:r>
            <a:r>
              <a:rPr lang="en-US" sz="1400" b="1" dirty="0">
                <a:solidFill>
                  <a:schemeClr val="bg1"/>
                </a:solidFill>
                <a:effectLst>
                  <a:outerShdw blurRad="38100" dist="38100" dir="2700000" algn="tl">
                    <a:srgbClr val="000000">
                      <a:alpha val="43137"/>
                    </a:srgbClr>
                  </a:outerShdw>
                </a:effectLst>
                <a:latin typeface="Arial" charset="0"/>
              </a:rPr>
              <a:t>(INI1 Protein)</a:t>
            </a:r>
          </a:p>
          <a:p>
            <a:pPr marL="285750" indent="-285750">
              <a:buClr>
                <a:srgbClr val="00FF00"/>
              </a:buClr>
              <a:buSzPct val="150000"/>
              <a:buFont typeface="Arial" panose="020B0604020202020204" pitchFamily="34" charset="0"/>
              <a:buChar char="•"/>
              <a:defRPr/>
            </a:pPr>
            <a:r>
              <a:rPr lang="en-US" sz="1400" b="1" dirty="0">
                <a:solidFill>
                  <a:schemeClr val="bg1"/>
                </a:solidFill>
                <a:effectLst>
                  <a:outerShdw blurRad="38100" dist="38100" dir="2700000" algn="tl">
                    <a:srgbClr val="000000">
                      <a:alpha val="43137"/>
                    </a:srgbClr>
                  </a:outerShdw>
                </a:effectLst>
                <a:latin typeface="Arial" charset="0"/>
              </a:rPr>
              <a:t>Substantial Necrotic </a:t>
            </a:r>
            <a:endParaRPr lang="en-US" sz="1400" b="1" dirty="0" smtClean="0">
              <a:solidFill>
                <a:schemeClr val="bg1"/>
              </a:solidFill>
              <a:effectLst>
                <a:outerShdw blurRad="38100" dist="38100" dir="2700000" algn="tl">
                  <a:srgbClr val="000000">
                    <a:alpha val="43137"/>
                  </a:srgbClr>
                </a:outerShdw>
              </a:effectLst>
              <a:latin typeface="Arial" charset="0"/>
            </a:endParaRPr>
          </a:p>
          <a:p>
            <a:pPr>
              <a:buClr>
                <a:srgbClr val="00FF00"/>
              </a:buClr>
              <a:buSzPct val="150000"/>
              <a:defRPr/>
            </a:pPr>
            <a:r>
              <a:rPr lang="en-US" sz="1400" b="1" dirty="0">
                <a:solidFill>
                  <a:schemeClr val="bg1"/>
                </a:solidFill>
                <a:effectLst>
                  <a:outerShdw blurRad="38100" dist="38100" dir="2700000" algn="tl">
                    <a:srgbClr val="000000">
                      <a:alpha val="43137"/>
                    </a:srgbClr>
                  </a:outerShdw>
                </a:effectLst>
                <a:latin typeface="Arial" charset="0"/>
              </a:rPr>
              <a:t> </a:t>
            </a:r>
            <a:r>
              <a:rPr lang="en-US" sz="1400" b="1" dirty="0" smtClean="0">
                <a:solidFill>
                  <a:schemeClr val="bg1"/>
                </a:solidFill>
                <a:effectLst>
                  <a:outerShdw blurRad="38100" dist="38100" dir="2700000" algn="tl">
                    <a:srgbClr val="000000">
                      <a:alpha val="43137"/>
                    </a:srgbClr>
                  </a:outerShdw>
                </a:effectLst>
                <a:latin typeface="Arial" charset="0"/>
              </a:rPr>
              <a:t>     component</a:t>
            </a:r>
            <a:endParaRPr lang="en-US" sz="1400" b="1" dirty="0">
              <a:solidFill>
                <a:schemeClr val="bg1"/>
              </a:solidFill>
              <a:effectLst>
                <a:outerShdw blurRad="38100" dist="38100" dir="2700000" algn="tl">
                  <a:srgbClr val="000000">
                    <a:alpha val="43137"/>
                  </a:srgbClr>
                </a:outerShdw>
              </a:effectLst>
              <a:latin typeface="Arial" charset="0"/>
            </a:endParaRPr>
          </a:p>
          <a:p>
            <a:pPr>
              <a:defRPr/>
            </a:pPr>
            <a:endParaRPr lang="en-US" sz="1400" b="1" dirty="0">
              <a:solidFill>
                <a:schemeClr val="bg1"/>
              </a:solidFill>
              <a:latin typeface="Arial" charset="0"/>
            </a:endParaRPr>
          </a:p>
          <a:p>
            <a:pPr>
              <a:defRPr/>
            </a:pPr>
            <a:endParaRPr lang="en-US" sz="1400" b="1" dirty="0">
              <a:solidFill>
                <a:schemeClr val="bg1"/>
              </a:solidFill>
              <a:latin typeface="Arial" charset="0"/>
            </a:endParaRPr>
          </a:p>
        </p:txBody>
      </p:sp>
    </p:spTree>
    <p:extLst>
      <p:ext uri="{BB962C8B-B14F-4D97-AF65-F5344CB8AC3E}">
        <p14:creationId xmlns:p14="http://schemas.microsoft.com/office/powerpoint/2010/main" val="24813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utoUpdateAnimBg="0"/>
      <p:bldP spid="21" grpId="0" autoUpdateAnimBg="0"/>
      <p:bldP spid="2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Pancreaticoblastoma</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219200"/>
            <a:ext cx="4800600" cy="3200400"/>
          </a:xfrm>
        </p:spPr>
        <p:txBody>
          <a:bodyPr/>
          <a:lstStyle/>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Rare pediatric tumor of pancreas</a:t>
            </a:r>
            <a:endParaRPr lang="en-US" altLang="en-US" sz="19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1900" b="1" dirty="0" smtClean="0">
                <a:solidFill>
                  <a:schemeClr val="bg1"/>
                </a:solidFill>
                <a:effectLst>
                  <a:outerShdw blurRad="38100" dist="38100" dir="2700000" algn="tl">
                    <a:srgbClr val="000000"/>
                  </a:outerShdw>
                </a:effectLst>
              </a:rPr>
              <a:t>Most common pediatric pancreatic neoplasm</a:t>
            </a:r>
          </a:p>
          <a:p>
            <a:pPr lvl="1" eaLnBrk="1" hangingPunct="1">
              <a:lnSpc>
                <a:spcPct val="80000"/>
              </a:lnSpc>
              <a:buClr>
                <a:srgbClr val="FF0000"/>
              </a:buClr>
              <a:defRPr/>
            </a:pPr>
            <a:r>
              <a:rPr lang="en-US" altLang="en-US" sz="1900" b="1" dirty="0" smtClean="0">
                <a:solidFill>
                  <a:schemeClr val="bg1"/>
                </a:solidFill>
                <a:effectLst>
                  <a:outerShdw blurRad="38100" dist="38100" dir="2700000" algn="tl">
                    <a:srgbClr val="000000"/>
                  </a:outerShdw>
                </a:effectLst>
              </a:rPr>
              <a:t>Elevated alpha-fetoprotein </a:t>
            </a:r>
          </a:p>
          <a:p>
            <a:pPr marL="457200" lvl="1" indent="0" eaLnBrk="1" hangingPunct="1">
              <a:lnSpc>
                <a:spcPct val="80000"/>
              </a:lnSpc>
              <a:buClr>
                <a:srgbClr val="FF0000"/>
              </a:buClr>
              <a:buNone/>
              <a:defRPr/>
            </a:pPr>
            <a:r>
              <a:rPr lang="en-US" altLang="en-US" sz="19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Association</a:t>
            </a:r>
          </a:p>
          <a:p>
            <a:pPr lvl="1" eaLnBrk="1" hangingPunct="1">
              <a:lnSpc>
                <a:spcPct val="80000"/>
              </a:lnSpc>
              <a:buClr>
                <a:srgbClr val="FF0000"/>
              </a:buClr>
              <a:defRPr/>
            </a:pPr>
            <a:r>
              <a:rPr lang="en-US" altLang="en-US" sz="1900" b="1" dirty="0" smtClean="0">
                <a:solidFill>
                  <a:schemeClr val="bg1"/>
                </a:solidFill>
                <a:effectLst>
                  <a:outerShdw blurRad="38100" dist="38100" dir="2700000" algn="tl">
                    <a:srgbClr val="000000"/>
                  </a:outerShdw>
                </a:effectLst>
              </a:rPr>
              <a:t>Beckwith-</a:t>
            </a:r>
            <a:r>
              <a:rPr lang="en-US" altLang="en-US" sz="1900" b="1" dirty="0" err="1" smtClean="0">
                <a:solidFill>
                  <a:schemeClr val="bg1"/>
                </a:solidFill>
                <a:effectLst>
                  <a:outerShdw blurRad="38100" dist="38100" dir="2700000" algn="tl">
                    <a:srgbClr val="000000"/>
                  </a:outerShdw>
                </a:effectLst>
              </a:rPr>
              <a:t>Wiedemann</a:t>
            </a:r>
            <a:r>
              <a:rPr lang="en-US" altLang="en-US" sz="1900" b="1" dirty="0" smtClean="0">
                <a:solidFill>
                  <a:schemeClr val="bg1"/>
                </a:solidFill>
                <a:effectLst>
                  <a:outerShdw blurRad="38100" dist="38100" dir="2700000" algn="tl">
                    <a:srgbClr val="000000"/>
                  </a:outerShdw>
                </a:effectLst>
              </a:rPr>
              <a:t> syndrome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1900" b="1" dirty="0" smtClean="0">
                <a:solidFill>
                  <a:schemeClr val="bg1"/>
                </a:solidFill>
                <a:effectLst>
                  <a:outerShdw blurRad="38100" dist="38100" dir="2700000" algn="tl">
                    <a:srgbClr val="000000"/>
                  </a:outerShdw>
                </a:effectLst>
              </a:rPr>
              <a:t>Large, well-defined heterogeneous mass</a:t>
            </a:r>
          </a:p>
          <a:p>
            <a:pPr lvl="1" eaLnBrk="1" hangingPunct="1">
              <a:lnSpc>
                <a:spcPct val="80000"/>
              </a:lnSpc>
              <a:buClr>
                <a:srgbClr val="FF0000"/>
              </a:buClr>
              <a:defRPr/>
            </a:pPr>
            <a:r>
              <a:rPr lang="en-US" altLang="en-US" sz="1900" b="1" dirty="0" smtClean="0">
                <a:solidFill>
                  <a:schemeClr val="bg1"/>
                </a:solidFill>
                <a:effectLst>
                  <a:outerShdw blurRad="38100" dist="38100" dir="2700000" algn="tl">
                    <a:srgbClr val="000000"/>
                  </a:outerShdw>
                </a:effectLst>
              </a:rPr>
              <a:t>Solid &amp; </a:t>
            </a:r>
            <a:r>
              <a:rPr lang="en-US" altLang="en-US" sz="1900" b="1" dirty="0" err="1" smtClean="0">
                <a:solidFill>
                  <a:schemeClr val="bg1"/>
                </a:solidFill>
                <a:effectLst>
                  <a:outerShdw blurRad="38100" dist="38100" dir="2700000" algn="tl">
                    <a:srgbClr val="000000"/>
                  </a:outerShdw>
                </a:effectLst>
              </a:rPr>
              <a:t>multilocular</a:t>
            </a:r>
            <a:r>
              <a:rPr lang="en-US" altLang="en-US" sz="1900" b="1" dirty="0" smtClean="0">
                <a:solidFill>
                  <a:schemeClr val="bg1"/>
                </a:solidFill>
                <a:effectLst>
                  <a:outerShdw blurRad="38100" dist="38100" dir="2700000" algn="tl">
                    <a:srgbClr val="000000"/>
                  </a:outerShdw>
                </a:effectLst>
              </a:rPr>
              <a:t> cystic area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Prognosis </a:t>
            </a:r>
          </a:p>
          <a:p>
            <a:pPr lvl="1" eaLnBrk="1" hangingPunct="1">
              <a:lnSpc>
                <a:spcPct val="80000"/>
              </a:lnSpc>
              <a:buClr>
                <a:srgbClr val="FF0000"/>
              </a:buClr>
              <a:defRPr/>
            </a:pPr>
            <a:r>
              <a:rPr lang="en-US" altLang="en-US" sz="1900" b="1" dirty="0" smtClean="0">
                <a:solidFill>
                  <a:schemeClr val="bg1"/>
                </a:solidFill>
                <a:effectLst>
                  <a:outerShdw blurRad="38100" dist="38100" dir="2700000" algn="tl">
                    <a:srgbClr val="000000"/>
                  </a:outerShdw>
                </a:effectLst>
              </a:rPr>
              <a:t>Poor but better than adult type pancreatic adenocarcinoma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3" descr="Divja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
            <a:ext cx="3505200" cy="257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ivjak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96347"/>
            <a:ext cx="3463904" cy="25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73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Neonatal Bowel Disorders</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Esophageal Atresia (EA) &amp; TEF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EA/TEF is a congenital defect of the alimentary tract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Various types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SX</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Drooling</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Failure to pass NG tube</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Associated anomalies</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VATER: 20 – 30% of patients </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Cardiac: VSD &amp; PDA</a:t>
            </a:r>
            <a:endParaRPr lang="en-US" altLang="en-US" sz="1600" b="1" dirty="0">
              <a:solidFill>
                <a:schemeClr val="bg1"/>
              </a:solidFill>
              <a:effectLst>
                <a:outerShdw blurRad="38100" dist="38100" dir="2700000" algn="tl">
                  <a:srgbClr val="000000"/>
                </a:outerShdw>
              </a:effectLst>
            </a:endParaRPr>
          </a:p>
        </p:txBody>
      </p:sp>
      <p:sp>
        <p:nvSpPr>
          <p:cNvPr id="819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dirty="0">
              <a:latin typeface="Times New Roman" panose="02020603050405020304" pitchFamily="18" charset="0"/>
            </a:endParaRPr>
          </a:p>
        </p:txBody>
      </p:sp>
      <p:pic>
        <p:nvPicPr>
          <p:cNvPr id="83970" name="Picture 2" descr="What Are Atresia and Transesophageal Fist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381000"/>
            <a:ext cx="3657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2286000"/>
            <a:ext cx="3695700" cy="261610"/>
          </a:xfrm>
          <a:prstGeom prst="rect">
            <a:avLst/>
          </a:prstGeom>
          <a:noFill/>
        </p:spPr>
        <p:txBody>
          <a:bodyPr wrap="square" rtlCol="0">
            <a:spAutoFit/>
          </a:bodyPr>
          <a:lstStyle/>
          <a:p>
            <a:pPr algn="ctr"/>
            <a:r>
              <a:rPr lang="en-US" sz="1100" b="1" dirty="0" smtClean="0">
                <a:solidFill>
                  <a:schemeClr val="bg2">
                    <a:lumMod val="75000"/>
                  </a:schemeClr>
                </a:solidFill>
              </a:rPr>
              <a:t>http:www.icliniq.com/gastro-health/atresia-and-TEF</a:t>
            </a:r>
            <a:endParaRPr lang="en-US" sz="1100" b="1" dirty="0">
              <a:solidFill>
                <a:schemeClr val="bg2">
                  <a:lumMod val="75000"/>
                </a:schemeClr>
              </a:solidFill>
            </a:endParaRPr>
          </a:p>
        </p:txBody>
      </p:sp>
      <p:sp>
        <p:nvSpPr>
          <p:cNvPr id="4" name="Rectangle 3"/>
          <p:cNvSpPr/>
          <p:nvPr/>
        </p:nvSpPr>
        <p:spPr bwMode="auto">
          <a:xfrm>
            <a:off x="5447236" y="2589290"/>
            <a:ext cx="1486964" cy="38250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8000999" y="2584199"/>
            <a:ext cx="923763" cy="38250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1" name="Picture 6" descr="Coiled NG in Proximal Esophageal Pouch | Download Scientifi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282" y="2675698"/>
            <a:ext cx="3360412" cy="40542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5486400" y="2667000"/>
            <a:ext cx="1600200" cy="29970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7924800" y="2672092"/>
            <a:ext cx="1142999" cy="30331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Neuroblastoma</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219200"/>
            <a:ext cx="4800600" cy="3200400"/>
          </a:xfrm>
        </p:spPr>
        <p:txBody>
          <a:bodyPr/>
          <a:lstStyle/>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Most common extra-cranial solid childhood malignancy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Associations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Beckwith-</a:t>
            </a:r>
            <a:r>
              <a:rPr lang="en-US" altLang="en-US" sz="1800" b="1" dirty="0" err="1" smtClean="0">
                <a:solidFill>
                  <a:schemeClr val="bg1"/>
                </a:solidFill>
                <a:effectLst>
                  <a:outerShdw blurRad="38100" dist="38100" dir="2700000" algn="tl">
                    <a:srgbClr val="000000"/>
                  </a:outerShdw>
                </a:effectLst>
              </a:rPr>
              <a:t>Wiedemann</a:t>
            </a:r>
            <a:r>
              <a:rPr lang="en-US" altLang="en-US" sz="1800" b="1" dirty="0" smtClean="0">
                <a:solidFill>
                  <a:schemeClr val="bg1"/>
                </a:solidFill>
                <a:effectLst>
                  <a:outerShdw blurRad="38100" dist="38100" dir="2700000" algn="tl">
                    <a:srgbClr val="000000"/>
                  </a:outerShdw>
                </a:effectLst>
              </a:rPr>
              <a:t> syndrome</a:t>
            </a:r>
          </a:p>
          <a:p>
            <a:pPr lvl="1" eaLnBrk="1" hangingPunct="1">
              <a:lnSpc>
                <a:spcPct val="80000"/>
              </a:lnSpc>
              <a:buClr>
                <a:srgbClr val="FF0000"/>
              </a:buClr>
              <a:defRPr/>
            </a:pPr>
            <a:r>
              <a:rPr lang="en-US" altLang="en-US" sz="1800" b="1" dirty="0" err="1" smtClean="0">
                <a:solidFill>
                  <a:schemeClr val="bg1"/>
                </a:solidFill>
                <a:effectLst>
                  <a:outerShdw blurRad="38100" dist="38100" dir="2700000" algn="tl">
                    <a:srgbClr val="000000"/>
                  </a:outerShdw>
                </a:effectLst>
              </a:rPr>
              <a:t>DiGeorge</a:t>
            </a:r>
            <a:r>
              <a:rPr lang="en-US" altLang="en-US" sz="1800" b="1" dirty="0" smtClean="0">
                <a:solidFill>
                  <a:schemeClr val="bg1"/>
                </a:solidFill>
                <a:effectLst>
                  <a:outerShdw blurRad="38100" dist="38100" dir="2700000" algn="tl">
                    <a:srgbClr val="000000"/>
                  </a:outerShdw>
                </a:effectLst>
              </a:rPr>
              <a:t> syndrome / NF - 1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Clinical presentations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Abdominal mass</a:t>
            </a:r>
          </a:p>
          <a:p>
            <a:pPr lvl="1" eaLnBrk="1" hangingPunct="1">
              <a:lnSpc>
                <a:spcPct val="80000"/>
              </a:lnSpc>
              <a:buClr>
                <a:srgbClr val="FF0000"/>
              </a:buClr>
              <a:defRPr/>
            </a:pPr>
            <a:r>
              <a:rPr lang="en-US" altLang="en-US" sz="1800" b="1" dirty="0" err="1" smtClean="0">
                <a:solidFill>
                  <a:schemeClr val="bg1"/>
                </a:solidFill>
                <a:effectLst>
                  <a:outerShdw blurRad="38100" dist="38100" dir="2700000" algn="tl">
                    <a:srgbClr val="000000"/>
                  </a:outerShdw>
                </a:effectLst>
              </a:rPr>
              <a:t>Opsomyoclonus</a:t>
            </a:r>
            <a:r>
              <a:rPr lang="en-US" altLang="en-US" sz="18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Locations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Sympathetic nervous system</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Abdomen (2/3)</a:t>
            </a:r>
          </a:p>
          <a:p>
            <a:pPr lvl="1" eaLnBrk="1" hangingPunct="1">
              <a:lnSpc>
                <a:spcPct val="80000"/>
              </a:lnSpc>
              <a:buClr>
                <a:srgbClr val="FF0000"/>
              </a:buClr>
              <a:defRPr/>
            </a:pPr>
            <a:r>
              <a:rPr lang="en-US" altLang="en-US" sz="1800" b="1" dirty="0" err="1" smtClean="0">
                <a:solidFill>
                  <a:schemeClr val="bg1"/>
                </a:solidFill>
                <a:effectLst>
                  <a:outerShdw blurRad="38100" dist="38100" dir="2700000" algn="tl">
                    <a:srgbClr val="000000"/>
                  </a:outerShdw>
                </a:effectLst>
              </a:rPr>
              <a:t>Retroperitoneum</a:t>
            </a:r>
            <a:r>
              <a:rPr lang="en-US" altLang="en-US" sz="1800" b="1" dirty="0" smtClean="0">
                <a:solidFill>
                  <a:schemeClr val="bg1"/>
                </a:solidFill>
                <a:effectLst>
                  <a:outerShdw blurRad="38100" dist="38100" dir="2700000" algn="tl">
                    <a:srgbClr val="000000"/>
                  </a:outerShdw>
                </a:effectLst>
              </a:rPr>
              <a:t> (~30%)</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Posterior mediastinum (~20%)</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Neck (~5%) / Pelvis (~3%) </a:t>
            </a: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12996" name="Picture 4" descr="Neuroblastoma Treatment (PDQ®) - NC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4535" y="76200"/>
            <a:ext cx="3588636" cy="3947498"/>
          </a:xfrm>
          <a:prstGeom prst="rect">
            <a:avLst/>
          </a:prstGeom>
          <a:noFill/>
          <a:extLst>
            <a:ext uri="{909E8E84-426E-40DD-AFC4-6F175D3DCCD1}">
              <a14:hiddenFill xmlns:a14="http://schemas.microsoft.com/office/drawing/2010/main">
                <a:solidFill>
                  <a:srgbClr val="FFFFFF"/>
                </a:solidFill>
              </a14:hiddenFill>
            </a:ext>
          </a:extLst>
        </p:spPr>
      </p:pic>
      <p:pic>
        <p:nvPicPr>
          <p:cNvPr id="212998" name="Picture 6" descr="Neuroblastoma - Pathology - Orthobul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413" y="4114233"/>
            <a:ext cx="3566757" cy="234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816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Neuroblastoma</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2192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US</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Heterogeneous mass</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Interval vascularity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Areas of necrosis (low echogenicity)</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Ca+ maybe difficult to detect </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CT</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Heterogeneous solid mass</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Ca+ (up to 80 – 90%)</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Infiltration mass </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Displaced adjacent structures</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Lymphadenopathy </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MRI</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Superior in detecting</a:t>
            </a:r>
          </a:p>
          <a:p>
            <a:pPr lvl="3" eaLnBrk="1" hangingPunct="1">
              <a:lnSpc>
                <a:spcPct val="80000"/>
              </a:lnSpc>
              <a:buClr>
                <a:srgbClr val="FF0000"/>
              </a:buClr>
              <a:defRPr/>
            </a:pPr>
            <a:r>
              <a:rPr lang="en-US" altLang="en-US" sz="1000" b="1" dirty="0" smtClean="0">
                <a:solidFill>
                  <a:schemeClr val="bg1"/>
                </a:solidFill>
                <a:effectLst>
                  <a:outerShdw blurRad="38100" dist="38100" dir="2700000" algn="tl">
                    <a:srgbClr val="000000"/>
                  </a:outerShdw>
                </a:effectLst>
              </a:rPr>
              <a:t>Organ of origin</a:t>
            </a:r>
          </a:p>
          <a:p>
            <a:pPr lvl="3" eaLnBrk="1" hangingPunct="1">
              <a:lnSpc>
                <a:spcPct val="80000"/>
              </a:lnSpc>
              <a:buClr>
                <a:srgbClr val="FF0000"/>
              </a:buClr>
              <a:defRPr/>
            </a:pPr>
            <a:r>
              <a:rPr lang="en-US" altLang="en-US" sz="1000" b="1" dirty="0" smtClean="0">
                <a:solidFill>
                  <a:schemeClr val="bg1"/>
                </a:solidFill>
                <a:effectLst>
                  <a:outerShdw blurRad="38100" dist="38100" dir="2700000" algn="tl">
                    <a:srgbClr val="000000"/>
                  </a:outerShdw>
                </a:effectLst>
              </a:rPr>
              <a:t>Intracranial &amp; </a:t>
            </a:r>
            <a:r>
              <a:rPr lang="en-US" altLang="en-US" sz="1000" b="1" dirty="0" err="1" smtClean="0">
                <a:solidFill>
                  <a:schemeClr val="bg1"/>
                </a:solidFill>
                <a:effectLst>
                  <a:outerShdw blurRad="38100" dist="38100" dir="2700000" algn="tl">
                    <a:srgbClr val="000000"/>
                  </a:outerShdw>
                </a:effectLst>
              </a:rPr>
              <a:t>intraspinal</a:t>
            </a:r>
            <a:r>
              <a:rPr lang="en-US" altLang="en-US" sz="1000" b="1" dirty="0" smtClean="0">
                <a:solidFill>
                  <a:schemeClr val="bg1"/>
                </a:solidFill>
                <a:effectLst>
                  <a:outerShdw blurRad="38100" dist="38100" dir="2700000" algn="tl">
                    <a:srgbClr val="000000"/>
                  </a:outerShdw>
                </a:effectLst>
              </a:rPr>
              <a:t> extension </a:t>
            </a:r>
            <a:endParaRPr lang="en-US" altLang="en-US" sz="1000"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1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T1WI: Heterogeneous &amp; </a:t>
            </a:r>
            <a:r>
              <a:rPr lang="en-US" altLang="en-US" sz="1400" b="1" dirty="0" err="1" smtClean="0">
                <a:solidFill>
                  <a:schemeClr val="bg1"/>
                </a:solidFill>
                <a:effectLst>
                  <a:outerShdw blurRad="38100" dist="38100" dir="2700000" algn="tl">
                    <a:srgbClr val="000000"/>
                  </a:outerShdw>
                </a:effectLst>
              </a:rPr>
              <a:t>iso</a:t>
            </a:r>
            <a:r>
              <a:rPr lang="en-US" altLang="en-US" sz="1400" b="1" dirty="0" smtClean="0">
                <a:solidFill>
                  <a:schemeClr val="bg1"/>
                </a:solidFill>
                <a:effectLst>
                  <a:outerShdw blurRad="38100" dist="38100" dir="2700000" algn="tl">
                    <a:srgbClr val="000000"/>
                  </a:outerShdw>
                </a:effectLst>
              </a:rPr>
              <a:t> to </a:t>
            </a:r>
            <a:r>
              <a:rPr lang="en-US" altLang="en-US" sz="1400" b="1" dirty="0" err="1" smtClean="0">
                <a:solidFill>
                  <a:schemeClr val="bg1"/>
                </a:solidFill>
                <a:effectLst>
                  <a:outerShdw blurRad="38100" dist="38100" dir="2700000" algn="tl">
                    <a:srgbClr val="000000"/>
                  </a:outerShdw>
                </a:effectLst>
              </a:rPr>
              <a:t>hypointense</a:t>
            </a:r>
            <a:r>
              <a:rPr lang="en-US" altLang="en-US" sz="14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T2WI: Heterogeneous &amp; </a:t>
            </a:r>
            <a:r>
              <a:rPr lang="en-US" altLang="en-US" sz="1400" b="1" dirty="0" err="1" smtClean="0">
                <a:solidFill>
                  <a:schemeClr val="bg1"/>
                </a:solidFill>
                <a:effectLst>
                  <a:outerShdw blurRad="38100" dist="38100" dir="2700000" algn="tl">
                    <a:srgbClr val="000000"/>
                  </a:outerShdw>
                </a:effectLst>
              </a:rPr>
              <a:t>hypointense</a:t>
            </a:r>
            <a:r>
              <a:rPr lang="en-US" altLang="en-US" sz="14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Cystic / necrotic area</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T1 C+ (Gad): Variable &amp; heterogeneous enhancement </a:t>
            </a:r>
          </a:p>
          <a:p>
            <a:pPr lvl="2" eaLnBrk="1" hangingPunct="1">
              <a:lnSpc>
                <a:spcPct val="80000"/>
              </a:lnSpc>
              <a:buClr>
                <a:srgbClr val="FF0000"/>
              </a:buClr>
              <a:defRPr/>
            </a:pPr>
            <a:endParaRPr lang="en-US" altLang="en-US" sz="1400"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4422" t="14839" r="5725" b="14841"/>
          <a:stretch>
            <a:fillRect/>
          </a:stretch>
        </p:blipFill>
        <p:spPr bwMode="auto">
          <a:xfrm>
            <a:off x="5432079" y="3982770"/>
            <a:ext cx="3581400" cy="2802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
          <p:cNvPicPr>
            <a:picLocks noChangeAspect="1" noChangeArrowheads="1"/>
          </p:cNvPicPr>
          <p:nvPr/>
        </p:nvPicPr>
        <p:blipFill rotWithShape="1">
          <a:blip r:embed="rId4">
            <a:extLst>
              <a:ext uri="{28A0092B-C50C-407E-A947-70E740481C1C}">
                <a14:useLocalDpi xmlns:a14="http://schemas.microsoft.com/office/drawing/2010/main" val="0"/>
              </a:ext>
            </a:extLst>
          </a:blip>
          <a:srcRect l="21875" r="25000" b="39629"/>
          <a:stretch/>
        </p:blipFill>
        <p:spPr bwMode="auto">
          <a:xfrm>
            <a:off x="5610885" y="152400"/>
            <a:ext cx="321989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54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200" b="1" dirty="0" err="1" smtClean="0">
                <a:solidFill>
                  <a:srgbClr val="FFFF00"/>
                </a:solidFill>
                <a:effectLst>
                  <a:outerShdw blurRad="38100" dist="38100" dir="2700000" algn="tl">
                    <a:srgbClr val="000000"/>
                  </a:outerShdw>
                </a:effectLst>
              </a:rPr>
              <a:t>Neuroblastoma</a:t>
            </a:r>
            <a:r>
              <a:rPr lang="en-US" altLang="en-US" sz="2800" b="1" dirty="0" smtClean="0">
                <a:solidFill>
                  <a:srgbClr val="FFC000"/>
                </a:solidFill>
                <a:effectLst>
                  <a:outerShdw blurRad="38100" dist="38100" dir="2700000" algn="tl">
                    <a:srgbClr val="000000"/>
                  </a:outerShdw>
                </a:effectLst>
              </a:rPr>
              <a:t> </a:t>
            </a:r>
            <a:endParaRPr lang="en-US" altLang="en-US" sz="16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2192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US</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Heterogeneous mass</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Interval vascularity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Areas of necrosis (low echogenicity)</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Ca+ maybe difficult to detect </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CT</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Heterogeneous solid mass</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Ca+ (up to 80 – 90%)</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Infiltration mass </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Displaced adjacent structures</a:t>
            </a:r>
          </a:p>
          <a:p>
            <a:pPr lvl="2" eaLnBrk="1" hangingPunct="1">
              <a:lnSpc>
                <a:spcPct val="80000"/>
              </a:lnSpc>
              <a:buClr>
                <a:srgbClr val="FF0000"/>
              </a:buClr>
              <a:defRPr/>
            </a:pPr>
            <a:r>
              <a:rPr lang="en-US" altLang="en-US" sz="1400" b="1" dirty="0">
                <a:solidFill>
                  <a:schemeClr val="bg1"/>
                </a:solidFill>
                <a:effectLst>
                  <a:outerShdw blurRad="38100" dist="38100" dir="2700000" algn="tl">
                    <a:srgbClr val="000000"/>
                  </a:outerShdw>
                </a:effectLst>
              </a:rPr>
              <a:t>Lymphadenopathy </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MRI</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Superior in detecting</a:t>
            </a:r>
          </a:p>
          <a:p>
            <a:pPr lvl="3" eaLnBrk="1" hangingPunct="1">
              <a:lnSpc>
                <a:spcPct val="80000"/>
              </a:lnSpc>
              <a:buClr>
                <a:srgbClr val="FF0000"/>
              </a:buClr>
              <a:defRPr/>
            </a:pPr>
            <a:r>
              <a:rPr lang="en-US" altLang="en-US" sz="1000" b="1" dirty="0" smtClean="0">
                <a:solidFill>
                  <a:schemeClr val="bg1"/>
                </a:solidFill>
                <a:effectLst>
                  <a:outerShdw blurRad="38100" dist="38100" dir="2700000" algn="tl">
                    <a:srgbClr val="000000"/>
                  </a:outerShdw>
                </a:effectLst>
              </a:rPr>
              <a:t>Organ of origin</a:t>
            </a:r>
          </a:p>
          <a:p>
            <a:pPr lvl="3" eaLnBrk="1" hangingPunct="1">
              <a:lnSpc>
                <a:spcPct val="80000"/>
              </a:lnSpc>
              <a:buClr>
                <a:srgbClr val="FF0000"/>
              </a:buClr>
              <a:defRPr/>
            </a:pPr>
            <a:r>
              <a:rPr lang="en-US" altLang="en-US" sz="1000" b="1" dirty="0" smtClean="0">
                <a:solidFill>
                  <a:schemeClr val="bg1"/>
                </a:solidFill>
                <a:effectLst>
                  <a:outerShdw blurRad="38100" dist="38100" dir="2700000" algn="tl">
                    <a:srgbClr val="000000"/>
                  </a:outerShdw>
                </a:effectLst>
              </a:rPr>
              <a:t>Intracranial &amp; </a:t>
            </a:r>
            <a:r>
              <a:rPr lang="en-US" altLang="en-US" sz="1000" b="1" dirty="0" err="1" smtClean="0">
                <a:solidFill>
                  <a:schemeClr val="bg1"/>
                </a:solidFill>
                <a:effectLst>
                  <a:outerShdw blurRad="38100" dist="38100" dir="2700000" algn="tl">
                    <a:srgbClr val="000000"/>
                  </a:outerShdw>
                </a:effectLst>
              </a:rPr>
              <a:t>intraspinal</a:t>
            </a:r>
            <a:r>
              <a:rPr lang="en-US" altLang="en-US" sz="1000" b="1" dirty="0" smtClean="0">
                <a:solidFill>
                  <a:schemeClr val="bg1"/>
                </a:solidFill>
                <a:effectLst>
                  <a:outerShdw blurRad="38100" dist="38100" dir="2700000" algn="tl">
                    <a:srgbClr val="000000"/>
                  </a:outerShdw>
                </a:effectLst>
              </a:rPr>
              <a:t> extension </a:t>
            </a:r>
            <a:endParaRPr lang="en-US" altLang="en-US" sz="1000"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1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T1WI: Heterogeneous &amp; </a:t>
            </a:r>
            <a:r>
              <a:rPr lang="en-US" altLang="en-US" sz="1400" b="1" dirty="0" err="1" smtClean="0">
                <a:solidFill>
                  <a:schemeClr val="bg1"/>
                </a:solidFill>
                <a:effectLst>
                  <a:outerShdw blurRad="38100" dist="38100" dir="2700000" algn="tl">
                    <a:srgbClr val="000000"/>
                  </a:outerShdw>
                </a:effectLst>
              </a:rPr>
              <a:t>iso</a:t>
            </a:r>
            <a:r>
              <a:rPr lang="en-US" altLang="en-US" sz="1400" b="1" dirty="0" smtClean="0">
                <a:solidFill>
                  <a:schemeClr val="bg1"/>
                </a:solidFill>
                <a:effectLst>
                  <a:outerShdw blurRad="38100" dist="38100" dir="2700000" algn="tl">
                    <a:srgbClr val="000000"/>
                  </a:outerShdw>
                </a:effectLst>
              </a:rPr>
              <a:t> to </a:t>
            </a:r>
            <a:r>
              <a:rPr lang="en-US" altLang="en-US" sz="1400" b="1" dirty="0" err="1" smtClean="0">
                <a:solidFill>
                  <a:schemeClr val="bg1"/>
                </a:solidFill>
                <a:effectLst>
                  <a:outerShdw blurRad="38100" dist="38100" dir="2700000" algn="tl">
                    <a:srgbClr val="000000"/>
                  </a:outerShdw>
                </a:effectLst>
              </a:rPr>
              <a:t>hypointense</a:t>
            </a:r>
            <a:r>
              <a:rPr lang="en-US" altLang="en-US" sz="14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T2WI: Heterogeneous &amp; </a:t>
            </a:r>
            <a:r>
              <a:rPr lang="en-US" altLang="en-US" sz="1400" b="1" dirty="0" err="1" smtClean="0">
                <a:solidFill>
                  <a:schemeClr val="bg1"/>
                </a:solidFill>
                <a:effectLst>
                  <a:outerShdw blurRad="38100" dist="38100" dir="2700000" algn="tl">
                    <a:srgbClr val="000000"/>
                  </a:outerShdw>
                </a:effectLst>
              </a:rPr>
              <a:t>hypointense</a:t>
            </a:r>
            <a:r>
              <a:rPr lang="en-US" altLang="en-US" sz="14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Cystic / necrotic area</a:t>
            </a:r>
          </a:p>
          <a:p>
            <a:pPr lvl="2"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T1 C+ (Gad): Variable &amp; heterogeneous enhancement </a:t>
            </a:r>
          </a:p>
          <a:p>
            <a:pPr lvl="2" eaLnBrk="1" hangingPunct="1">
              <a:lnSpc>
                <a:spcPct val="80000"/>
              </a:lnSpc>
              <a:buClr>
                <a:srgbClr val="FF0000"/>
              </a:buClr>
              <a:defRPr/>
            </a:pPr>
            <a:endParaRPr lang="en-US" altLang="en-US" sz="1400"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45313" t="6250" b="12500"/>
          <a:stretch>
            <a:fillRect/>
          </a:stretch>
        </p:blipFill>
        <p:spPr bwMode="auto">
          <a:xfrm>
            <a:off x="5410200" y="990600"/>
            <a:ext cx="35814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6"/>
          <p:cNvSpPr>
            <a:spLocks noChangeArrowheads="1"/>
          </p:cNvSpPr>
          <p:nvPr/>
        </p:nvSpPr>
        <p:spPr bwMode="auto">
          <a:xfrm>
            <a:off x="5791200" y="3810000"/>
            <a:ext cx="1295400" cy="1219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hlink"/>
              </a:solidFill>
            </a:endParaRPr>
          </a:p>
        </p:txBody>
      </p:sp>
      <p:sp>
        <p:nvSpPr>
          <p:cNvPr id="11" name="Text Box 5"/>
          <p:cNvSpPr txBox="1">
            <a:spLocks noChangeArrowheads="1"/>
          </p:cNvSpPr>
          <p:nvPr/>
        </p:nvSpPr>
        <p:spPr bwMode="auto">
          <a:xfrm>
            <a:off x="6781800" y="6003925"/>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rPr>
              <a:t>MIBG</a:t>
            </a:r>
          </a:p>
        </p:txBody>
      </p:sp>
    </p:spTree>
    <p:extLst>
      <p:ext uri="{BB962C8B-B14F-4D97-AF65-F5344CB8AC3E}">
        <p14:creationId xmlns:p14="http://schemas.microsoft.com/office/powerpoint/2010/main" val="33894274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533400" y="1951037"/>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bowel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Bowel disorders in older children</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hepatobiliary, pancreatic </a:t>
            </a:r>
            <a:r>
              <a:rPr lang="en-US" altLang="en-US" sz="2800" b="1" dirty="0">
                <a:solidFill>
                  <a:schemeClr val="bg1"/>
                </a:solidFill>
                <a:effectLst>
                  <a:outerShdw blurRad="38100" dist="38100" dir="2700000" algn="tl">
                    <a:srgbClr val="000000">
                      <a:alpha val="43137"/>
                    </a:srgbClr>
                  </a:outerShdw>
                </a:effectLst>
              </a:rPr>
              <a:t>&amp;</a:t>
            </a:r>
            <a:r>
              <a:rPr lang="en-US" altLang="en-US" sz="2800" b="1" dirty="0" smtClean="0">
                <a:solidFill>
                  <a:schemeClr val="bg1"/>
                </a:solidFill>
                <a:effectLst>
                  <a:outerShdw blurRad="38100" dist="38100" dir="2700000" algn="tl">
                    <a:srgbClr val="000000">
                      <a:alpha val="43137"/>
                    </a:srgbClr>
                  </a:outerShdw>
                </a:effectLst>
              </a:rPr>
              <a:t> adrenal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genitourinary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228600" y="4572000"/>
            <a:ext cx="6781800" cy="9144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02276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21 - 40</a:t>
            </a:r>
          </a:p>
        </p:txBody>
      </p:sp>
      <p:sp>
        <p:nvSpPr>
          <p:cNvPr id="6147" name="Rectangle 3"/>
          <p:cNvSpPr>
            <a:spLocks noGrp="1" noChangeArrowheads="1"/>
          </p:cNvSpPr>
          <p:nvPr>
            <p:ph type="body" idx="1"/>
          </p:nvPr>
        </p:nvSpPr>
        <p:spPr>
          <a:xfrm>
            <a:off x="304800" y="1981200"/>
            <a:ext cx="84582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Genitourinary Disorders</a:t>
            </a: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35: </a:t>
            </a:r>
            <a:r>
              <a:rPr lang="en-US" altLang="en-US" sz="2400" b="1" dirty="0" err="1" smtClean="0">
                <a:solidFill>
                  <a:schemeClr val="bg1"/>
                </a:solidFill>
                <a:effectLst>
                  <a:outerShdw blurRad="38100" dist="38100" dir="2700000" algn="tl">
                    <a:srgbClr val="000000">
                      <a:alpha val="43137"/>
                    </a:srgbClr>
                  </a:outerShdw>
                </a:effectLst>
              </a:rPr>
              <a:t>Hydronephrosis</a:t>
            </a:r>
            <a:r>
              <a:rPr lang="en-US" altLang="en-US" sz="2400" b="1" dirty="0" smtClean="0">
                <a:solidFill>
                  <a:schemeClr val="bg1"/>
                </a:solidFill>
                <a:effectLst>
                  <a:outerShdw blurRad="38100" dist="38100" dir="2700000" algn="tl">
                    <a:srgbClr val="000000">
                      <a:alpha val="43137"/>
                    </a:srgbClr>
                  </a:outerShdw>
                </a:effectLst>
              </a:rPr>
              <a:t> with various underlying      		    causes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36: </a:t>
            </a:r>
            <a:r>
              <a:rPr lang="en-US" altLang="en-US" sz="2400" b="1" dirty="0" err="1" smtClean="0">
                <a:solidFill>
                  <a:schemeClr val="bg1"/>
                </a:solidFill>
                <a:effectLst>
                  <a:outerShdw blurRad="38100" dist="38100" dir="2700000" algn="tl">
                    <a:srgbClr val="000000">
                      <a:alpha val="43137"/>
                    </a:srgbClr>
                  </a:outerShdw>
                </a:effectLst>
              </a:rPr>
              <a:t>Multicystic</a:t>
            </a:r>
            <a:r>
              <a:rPr lang="en-US" altLang="en-US" sz="2400" b="1" dirty="0" smtClean="0">
                <a:solidFill>
                  <a:schemeClr val="bg1"/>
                </a:solidFill>
                <a:effectLst>
                  <a:outerShdw blurRad="38100" dist="38100" dir="2700000" algn="tl">
                    <a:srgbClr val="000000">
                      <a:alpha val="43137"/>
                    </a:srgbClr>
                  </a:outerShdw>
                </a:effectLst>
              </a:rPr>
              <a:t> dysplastic kidney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37: </a:t>
            </a:r>
            <a:r>
              <a:rPr lang="en-US" altLang="en-US" sz="2400" b="1" dirty="0" smtClean="0">
                <a:solidFill>
                  <a:schemeClr val="bg1"/>
                </a:solidFill>
                <a:effectLst>
                  <a:outerShdw blurRad="38100" dist="38100" dir="2700000" algn="tl">
                    <a:srgbClr val="000000">
                      <a:alpha val="43137"/>
                    </a:srgbClr>
                  </a:outerShdw>
                </a:effectLst>
              </a:rPr>
              <a:t>Renal neoplasm (benign renal tumors)</a:t>
            </a: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38: </a:t>
            </a:r>
            <a:r>
              <a:rPr lang="en-US" altLang="en-US" sz="2400" b="1" dirty="0" smtClean="0">
                <a:solidFill>
                  <a:schemeClr val="bg1"/>
                </a:solidFill>
                <a:effectLst>
                  <a:outerShdw blurRad="38100" dist="38100" dir="2700000" algn="tl">
                    <a:srgbClr val="000000">
                      <a:alpha val="43137"/>
                    </a:srgbClr>
                  </a:outerShdw>
                </a:effectLst>
              </a:rPr>
              <a:t>Renal neoplasm (malignant renal tumors) </a:t>
            </a: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39: </a:t>
            </a:r>
            <a:r>
              <a:rPr lang="en-US" altLang="en-US" sz="2400" b="1" dirty="0" smtClean="0">
                <a:solidFill>
                  <a:schemeClr val="bg1"/>
                </a:solidFill>
                <a:effectLst>
                  <a:outerShdw blurRad="38100" dist="38100" dir="2700000" algn="tl">
                    <a:srgbClr val="000000">
                      <a:alpha val="43137"/>
                    </a:srgbClr>
                  </a:outerShdw>
                </a:effectLst>
              </a:rPr>
              <a:t>Testicular torsion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40: </a:t>
            </a:r>
            <a:r>
              <a:rPr lang="en-US" altLang="en-US" sz="2400" b="1" dirty="0" smtClean="0">
                <a:solidFill>
                  <a:schemeClr val="bg1"/>
                </a:solidFill>
                <a:effectLst>
                  <a:outerShdw blurRad="38100" dist="38100" dir="2700000" algn="tl">
                    <a:srgbClr val="000000">
                      <a:alpha val="43137"/>
                    </a:srgbClr>
                  </a:outerShdw>
                </a:effectLst>
              </a:rPr>
              <a:t>Ovarian torsion    </a:t>
            </a:r>
            <a:endParaRPr lang="en-US" altLang="en-US" sz="2400" b="1" dirty="0">
              <a:solidFill>
                <a:schemeClr val="bg1"/>
              </a:solidFill>
              <a:effectLst>
                <a:outerShdw blurRad="38100" dist="38100" dir="2700000" algn="tl">
                  <a:srgbClr val="000000">
                    <a:alpha val="43137"/>
                  </a:srgbClr>
                </a:outerShdw>
              </a:effectLst>
            </a:endParaRPr>
          </a:p>
          <a:p>
            <a:pPr marL="457200" lvl="1" indent="0" eaLnBrk="1" hangingPunct="1">
              <a:lnSpc>
                <a:spcPct val="80000"/>
              </a:lnSpc>
              <a:buClr>
                <a:srgbClr val="FF0000"/>
              </a:buClr>
              <a:buNone/>
              <a:defRPr/>
            </a:pPr>
            <a:endParaRPr lang="en-US" altLang="en-US" sz="20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77110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Hydronephrosis</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Most common cause of an abnormal mass in the neonate</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Most cases of neonatal </a:t>
            </a:r>
            <a:r>
              <a:rPr lang="en-US" altLang="en-US" sz="2400" b="1" dirty="0" err="1" smtClean="0">
                <a:solidFill>
                  <a:schemeClr val="bg1"/>
                </a:solidFill>
                <a:effectLst>
                  <a:outerShdw blurRad="38100" dist="38100" dir="2700000" algn="tl">
                    <a:srgbClr val="000000"/>
                  </a:outerShdw>
                </a:effectLst>
              </a:rPr>
              <a:t>hydronephrosis</a:t>
            </a:r>
            <a:r>
              <a:rPr lang="en-US" altLang="en-US" sz="2400" b="1" dirty="0" smtClean="0">
                <a:solidFill>
                  <a:schemeClr val="bg1"/>
                </a:solidFill>
                <a:effectLst>
                  <a:outerShdw blurRad="38100" dist="38100" dir="2700000" algn="tl">
                    <a:srgbClr val="000000"/>
                  </a:outerShdw>
                </a:effectLst>
              </a:rPr>
              <a:t> are detected on antenatal US</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If diagnosis is delayed, patients often present with signs &amp; symptoms of UTI</a:t>
            </a:r>
            <a:endParaRPr lang="en-US" altLang="en-US" sz="1400" b="1" dirty="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37574" name="Picture 6" descr="Fetal Genitourinary Tract | Radiology Key"/>
          <p:cNvPicPr>
            <a:picLocks noChangeAspect="1" noChangeArrowheads="1"/>
          </p:cNvPicPr>
          <p:nvPr/>
        </p:nvPicPr>
        <p:blipFill rotWithShape="1">
          <a:blip r:embed="rId3">
            <a:extLst>
              <a:ext uri="{28A0092B-C50C-407E-A947-70E740481C1C}">
                <a14:useLocalDpi xmlns:a14="http://schemas.microsoft.com/office/drawing/2010/main" val="0"/>
              </a:ext>
            </a:extLst>
          </a:blip>
          <a:srcRect t="39841"/>
          <a:stretch/>
        </p:blipFill>
        <p:spPr bwMode="auto">
          <a:xfrm>
            <a:off x="5410200" y="228600"/>
            <a:ext cx="3581967" cy="1415909"/>
          </a:xfrm>
          <a:prstGeom prst="rect">
            <a:avLst/>
          </a:prstGeom>
          <a:noFill/>
          <a:extLst>
            <a:ext uri="{909E8E84-426E-40DD-AFC4-6F175D3DCCD1}">
              <a14:hiddenFill xmlns:a14="http://schemas.microsoft.com/office/drawing/2010/main">
                <a:solidFill>
                  <a:srgbClr val="FFFFFF"/>
                </a:solidFill>
              </a14:hiddenFill>
            </a:ext>
          </a:extLst>
        </p:spPr>
      </p:pic>
      <p:pic>
        <p:nvPicPr>
          <p:cNvPr id="237576" name="Picture 8" descr="Kidney Pathology Flashcards | Quizlet"/>
          <p:cNvPicPr>
            <a:picLocks noChangeAspect="1" noChangeArrowheads="1"/>
          </p:cNvPicPr>
          <p:nvPr/>
        </p:nvPicPr>
        <p:blipFill rotWithShape="1">
          <a:blip r:embed="rId4">
            <a:extLst>
              <a:ext uri="{28A0092B-C50C-407E-A947-70E740481C1C}">
                <a14:useLocalDpi xmlns:a14="http://schemas.microsoft.com/office/drawing/2010/main" val="0"/>
              </a:ext>
            </a:extLst>
          </a:blip>
          <a:srcRect l="2290" t="2399" r="2036" b="3202"/>
          <a:stretch/>
        </p:blipFill>
        <p:spPr bwMode="auto">
          <a:xfrm>
            <a:off x="5423780" y="1952805"/>
            <a:ext cx="35814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3503" y="6400800"/>
            <a:ext cx="3876697" cy="338554"/>
          </a:xfrm>
          <a:prstGeom prst="rect">
            <a:avLst/>
          </a:prstGeom>
          <a:noFill/>
        </p:spPr>
        <p:txBody>
          <a:bodyPr wrap="square" rtlCol="0">
            <a:spAutoFit/>
          </a:bodyPr>
          <a:lstStyle/>
          <a:p>
            <a:pPr algn="ctr"/>
            <a:r>
              <a:rPr lang="en-US" sz="1050" dirty="0">
                <a:solidFill>
                  <a:schemeClr val="bg2">
                    <a:lumMod val="75000"/>
                  </a:schemeClr>
                </a:solidFill>
              </a:rPr>
              <a:t>https://quizlet.com/165735392/kidney-pathology-flash-cards</a:t>
            </a:r>
            <a:r>
              <a:rPr lang="en-US" sz="1600" dirty="0">
                <a:solidFill>
                  <a:schemeClr val="bg2">
                    <a:lumMod val="75000"/>
                  </a:schemeClr>
                </a:solidFill>
              </a:rPr>
              <a:t>/</a:t>
            </a:r>
          </a:p>
        </p:txBody>
      </p:sp>
    </p:spTree>
    <p:extLst>
      <p:ext uri="{BB962C8B-B14F-4D97-AF65-F5344CB8AC3E}">
        <p14:creationId xmlns:p14="http://schemas.microsoft.com/office/powerpoint/2010/main" val="33713444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eaLnBrk="1" hangingPunct="1">
              <a:defRPr/>
            </a:pPr>
            <a:r>
              <a:rPr lang="en-US" altLang="en-US" sz="4000" b="1" dirty="0" err="1" smtClean="0">
                <a:solidFill>
                  <a:srgbClr val="FFFF00"/>
                </a:solidFill>
                <a:effectLst>
                  <a:outerShdw blurRad="38100" dist="38100" dir="2700000" algn="tl">
                    <a:srgbClr val="000000"/>
                  </a:outerShdw>
                </a:effectLst>
              </a:rPr>
              <a:t>Hydronephrosis</a:t>
            </a:r>
            <a:r>
              <a:rPr lang="en-US" altLang="en-US" sz="3600" b="1" dirty="0" smtClean="0">
                <a:solidFill>
                  <a:srgbClr val="FFC000"/>
                </a:solidFill>
                <a:effectLst>
                  <a:outerShdw blurRad="38100" dist="38100" dir="2700000" algn="tl">
                    <a:srgbClr val="000000"/>
                  </a:outerShdw>
                </a:effectLst>
              </a:rPr>
              <a:t>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81000" y="1295400"/>
            <a:ext cx="8839200" cy="3200400"/>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Five disorders account virtually all cases of </a:t>
            </a:r>
            <a:r>
              <a:rPr lang="en-US" altLang="en-US" sz="2800" b="1" dirty="0" err="1" smtClean="0">
                <a:solidFill>
                  <a:schemeClr val="bg1"/>
                </a:solidFill>
                <a:effectLst>
                  <a:outerShdw blurRad="38100" dist="38100" dir="2700000" algn="tl">
                    <a:srgbClr val="000000"/>
                  </a:outerShdw>
                </a:effectLst>
              </a:rPr>
              <a:t>hydronephrosis</a:t>
            </a:r>
            <a:r>
              <a:rPr lang="en-US" altLang="en-US" sz="2800" b="1" dirty="0" smtClean="0">
                <a:solidFill>
                  <a:schemeClr val="bg1"/>
                </a:solidFill>
                <a:effectLst>
                  <a:outerShdw blurRad="38100" dist="38100" dir="2700000" algn="tl">
                    <a:srgbClr val="000000"/>
                  </a:outerShdw>
                </a:effectLst>
              </a:rPr>
              <a:t> in neonate</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UPJ obstruction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UVJ obstruction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VUR</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Duplication anomalies </a:t>
            </a:r>
          </a:p>
          <a:p>
            <a:pPr marL="457200" lvl="1" indent="0" eaLnBrk="1" hangingPunct="1">
              <a:lnSpc>
                <a:spcPct val="80000"/>
              </a:lnSpc>
              <a:buClr>
                <a:srgbClr val="FF0000"/>
              </a:buClr>
              <a:buNone/>
              <a:defRPr/>
            </a:pPr>
            <a:r>
              <a:rPr lang="en-US" altLang="en-US" sz="2400" b="1" dirty="0">
                <a:solidFill>
                  <a:schemeClr val="bg1"/>
                </a:solidFill>
                <a:effectLst>
                  <a:outerShdw blurRad="38100" dist="38100" dir="2700000" algn="tl">
                    <a:srgbClr val="000000"/>
                  </a:outerShdw>
                </a:effectLst>
              </a:rPr>
              <a:t> </a:t>
            </a:r>
            <a:r>
              <a:rPr lang="en-US" altLang="en-US" sz="2400" b="1" dirty="0" smtClean="0">
                <a:solidFill>
                  <a:schemeClr val="bg1"/>
                </a:solidFill>
                <a:effectLst>
                  <a:outerShdw blurRad="38100" dist="38100" dir="2700000" algn="tl">
                    <a:srgbClr val="000000"/>
                  </a:outerShdw>
                </a:effectLst>
              </a:rPr>
              <a:t>  with an obstructed </a:t>
            </a:r>
          </a:p>
          <a:p>
            <a:pPr marL="457200" lvl="1" indent="0" eaLnBrk="1" hangingPunct="1">
              <a:lnSpc>
                <a:spcPct val="80000"/>
              </a:lnSpc>
              <a:buClr>
                <a:srgbClr val="FF0000"/>
              </a:buClr>
              <a:buNone/>
              <a:defRPr/>
            </a:pPr>
            <a:r>
              <a:rPr lang="en-US" altLang="en-US" sz="2400" b="1" dirty="0">
                <a:solidFill>
                  <a:schemeClr val="bg1"/>
                </a:solidFill>
                <a:effectLst>
                  <a:outerShdw blurRad="38100" dist="38100" dir="2700000" algn="tl">
                    <a:srgbClr val="000000"/>
                  </a:outerShdw>
                </a:effectLst>
              </a:rPr>
              <a:t> </a:t>
            </a:r>
            <a:r>
              <a:rPr lang="en-US" altLang="en-US" sz="2400" b="1" dirty="0" smtClean="0">
                <a:solidFill>
                  <a:schemeClr val="bg1"/>
                </a:solidFill>
                <a:effectLst>
                  <a:outerShdw blurRad="38100" dist="38100" dir="2700000" algn="tl">
                    <a:srgbClr val="000000"/>
                  </a:outerShdw>
                </a:effectLst>
              </a:rPr>
              <a:t>  moiety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PUV</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pic>
        <p:nvPicPr>
          <p:cNvPr id="14" name="Picture 6" descr="1"/>
          <p:cNvPicPr>
            <a:picLocks noChangeAspect="1" noChangeArrowheads="1"/>
          </p:cNvPicPr>
          <p:nvPr/>
        </p:nvPicPr>
        <p:blipFill>
          <a:blip r:embed="rId3">
            <a:lum bright="30000" contrast="66000"/>
            <a:extLst>
              <a:ext uri="{28A0092B-C50C-407E-A947-70E740481C1C}">
                <a14:useLocalDpi xmlns:a14="http://schemas.microsoft.com/office/drawing/2010/main" val="0"/>
              </a:ext>
            </a:extLst>
          </a:blip>
          <a:srcRect l="17500" t="19748" r="14999" b="14706"/>
          <a:stretch>
            <a:fillRect/>
          </a:stretch>
        </p:blipFill>
        <p:spPr bwMode="auto">
          <a:xfrm>
            <a:off x="4572000" y="2514600"/>
            <a:ext cx="4325816" cy="31242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7440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Hydronephrosis</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Five disorders account virtually all cases of </a:t>
            </a:r>
            <a:r>
              <a:rPr lang="en-US" altLang="en-US" sz="2400" b="1" dirty="0" err="1" smtClean="0">
                <a:solidFill>
                  <a:schemeClr val="bg1"/>
                </a:solidFill>
                <a:effectLst>
                  <a:outerShdw blurRad="38100" dist="38100" dir="2700000" algn="tl">
                    <a:srgbClr val="000000"/>
                  </a:outerShdw>
                </a:effectLst>
              </a:rPr>
              <a:t>hydronephrosis</a:t>
            </a:r>
            <a:r>
              <a:rPr lang="en-US" altLang="en-US" sz="2400" b="1" dirty="0" smtClean="0">
                <a:solidFill>
                  <a:schemeClr val="bg1"/>
                </a:solidFill>
                <a:effectLst>
                  <a:outerShdw blurRad="38100" dist="38100" dir="2700000" algn="tl">
                    <a:srgbClr val="000000"/>
                  </a:outerShdw>
                </a:effectLst>
              </a:rPr>
              <a:t> in neonate</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UPJ obstruction </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UVJ obstruction </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VUR</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Duplication anomalies with an obstructed moiety </a:t>
            </a:r>
          </a:p>
          <a:p>
            <a:pPr eaLnBrk="1" hangingPunct="1">
              <a:lnSpc>
                <a:spcPct val="80000"/>
              </a:lnSpc>
              <a:buClr>
                <a:srgbClr val="FF0000"/>
              </a:buClr>
              <a:defRPr/>
            </a:pPr>
            <a:endParaRPr lang="en-US" altLang="en-US" sz="2200" b="1" dirty="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PUV</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Picture 5" descr="1"/>
          <p:cNvPicPr>
            <a:picLocks noChangeAspect="1" noChangeArrowheads="1"/>
          </p:cNvPicPr>
          <p:nvPr/>
        </p:nvPicPr>
        <p:blipFill>
          <a:blip r:embed="rId3">
            <a:lum bright="30000" contrast="66000"/>
            <a:extLst>
              <a:ext uri="{28A0092B-C50C-407E-A947-70E740481C1C}">
                <a14:useLocalDpi xmlns:a14="http://schemas.microsoft.com/office/drawing/2010/main" val="0"/>
              </a:ext>
            </a:extLst>
          </a:blip>
          <a:srcRect l="17500" t="19748" r="14999" b="14706"/>
          <a:stretch>
            <a:fillRect/>
          </a:stretch>
        </p:blipFill>
        <p:spPr bwMode="auto">
          <a:xfrm>
            <a:off x="5299175" y="380998"/>
            <a:ext cx="3693481" cy="266700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1"/>
          <p:cNvPicPr>
            <a:picLocks noChangeAspect="1" noChangeArrowheads="1"/>
          </p:cNvPicPr>
          <p:nvPr/>
        </p:nvPicPr>
        <p:blipFill>
          <a:blip r:embed="rId4">
            <a:lum bright="-6000"/>
            <a:extLst>
              <a:ext uri="{28A0092B-C50C-407E-A947-70E740481C1C}">
                <a14:useLocalDpi xmlns:a14="http://schemas.microsoft.com/office/drawing/2010/main" val="0"/>
              </a:ext>
            </a:extLst>
          </a:blip>
          <a:srcRect l="23750" t="16667" r="23750" b="28334"/>
          <a:stretch>
            <a:fillRect/>
          </a:stretch>
        </p:blipFill>
        <p:spPr bwMode="auto">
          <a:xfrm>
            <a:off x="5334000" y="3505200"/>
            <a:ext cx="3491057" cy="274320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1704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Hydronephrosis</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Five disorders account virtually all cases of </a:t>
            </a:r>
            <a:r>
              <a:rPr lang="en-US" altLang="en-US" sz="2400" b="1" dirty="0" err="1" smtClean="0">
                <a:solidFill>
                  <a:schemeClr val="bg1"/>
                </a:solidFill>
                <a:effectLst>
                  <a:outerShdw blurRad="38100" dist="38100" dir="2700000" algn="tl">
                    <a:srgbClr val="000000"/>
                  </a:outerShdw>
                </a:effectLst>
              </a:rPr>
              <a:t>hydronephrosis</a:t>
            </a:r>
            <a:r>
              <a:rPr lang="en-US" altLang="en-US" sz="2400" b="1" dirty="0" smtClean="0">
                <a:solidFill>
                  <a:schemeClr val="bg1"/>
                </a:solidFill>
                <a:effectLst>
                  <a:outerShdw blurRad="38100" dist="38100" dir="2700000" algn="tl">
                    <a:srgbClr val="000000"/>
                  </a:outerShdw>
                </a:effectLst>
              </a:rPr>
              <a:t> in neonate</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UPJ obstruction </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UVJ obstruction </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VUR</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Duplication anomalies with an obstructed moiety </a:t>
            </a:r>
          </a:p>
          <a:p>
            <a:pPr eaLnBrk="1" hangingPunct="1">
              <a:lnSpc>
                <a:spcPct val="80000"/>
              </a:lnSpc>
              <a:buClr>
                <a:srgbClr val="FF0000"/>
              </a:buClr>
              <a:defRPr/>
            </a:pPr>
            <a:endParaRPr lang="en-US" altLang="en-US" sz="2200" b="1" dirty="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PUV</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0" name="Picture 5" descr="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6037" t="18715" r="38841" b="34128"/>
          <a:stretch>
            <a:fillRect/>
          </a:stretch>
        </p:blipFill>
        <p:spPr bwMode="auto">
          <a:xfrm>
            <a:off x="5486400" y="228600"/>
            <a:ext cx="3466135" cy="271602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1"/>
          <p:cNvPicPr>
            <a:picLocks noChangeAspect="1" noChangeArrowheads="1"/>
          </p:cNvPicPr>
          <p:nvPr/>
        </p:nvPicPr>
        <p:blipFill>
          <a:blip r:embed="rId4">
            <a:lum contrast="6000"/>
            <a:extLst>
              <a:ext uri="{28A0092B-C50C-407E-A947-70E740481C1C}">
                <a14:useLocalDpi xmlns:a14="http://schemas.microsoft.com/office/drawing/2010/main" val="0"/>
              </a:ext>
            </a:extLst>
          </a:blip>
          <a:srcRect l="17143" t="12698" r="27618" b="20505"/>
          <a:stretch>
            <a:fillRect/>
          </a:stretch>
        </p:blipFill>
        <p:spPr bwMode="auto">
          <a:xfrm>
            <a:off x="5486400" y="3352800"/>
            <a:ext cx="3442687" cy="31242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644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Hydronephrosis</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Five disorders account virtually all cases of </a:t>
            </a:r>
            <a:r>
              <a:rPr lang="en-US" altLang="en-US" sz="2400" b="1" dirty="0" err="1" smtClean="0">
                <a:solidFill>
                  <a:schemeClr val="bg1"/>
                </a:solidFill>
                <a:effectLst>
                  <a:outerShdw blurRad="38100" dist="38100" dir="2700000" algn="tl">
                    <a:srgbClr val="000000"/>
                  </a:outerShdw>
                </a:effectLst>
              </a:rPr>
              <a:t>hydronephrosis</a:t>
            </a:r>
            <a:r>
              <a:rPr lang="en-US" altLang="en-US" sz="2400" b="1" dirty="0" smtClean="0">
                <a:solidFill>
                  <a:schemeClr val="bg1"/>
                </a:solidFill>
                <a:effectLst>
                  <a:outerShdw blurRad="38100" dist="38100" dir="2700000" algn="tl">
                    <a:srgbClr val="000000"/>
                  </a:outerShdw>
                </a:effectLst>
              </a:rPr>
              <a:t> in neonate</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UPJ obstruction </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UVJ obstruction </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VUR</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Duplication anomalies with an obstructed moiety </a:t>
            </a:r>
          </a:p>
          <a:p>
            <a:pPr eaLnBrk="1" hangingPunct="1">
              <a:lnSpc>
                <a:spcPct val="80000"/>
              </a:lnSpc>
              <a:buClr>
                <a:srgbClr val="FF0000"/>
              </a:buClr>
              <a:defRPr/>
            </a:pPr>
            <a:endParaRPr lang="en-US" altLang="en-US" sz="2200" b="1" dirty="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PUV</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43716" name="Picture 4" descr="When Your Child Has Vesicoureteral Reflux | Saint Luke's Health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810" y="326773"/>
            <a:ext cx="3388179" cy="3162300"/>
          </a:xfrm>
          <a:prstGeom prst="rect">
            <a:avLst/>
          </a:prstGeom>
          <a:noFill/>
          <a:extLst>
            <a:ext uri="{909E8E84-426E-40DD-AFC4-6F175D3DCCD1}">
              <a14:hiddenFill xmlns:a14="http://schemas.microsoft.com/office/drawing/2010/main">
                <a:solidFill>
                  <a:srgbClr val="FFFFFF"/>
                </a:solidFill>
              </a14:hiddenFill>
            </a:ext>
          </a:extLst>
        </p:spPr>
      </p:pic>
      <p:pic>
        <p:nvPicPr>
          <p:cNvPr id="243718" name="Picture 6" descr="Vesicoureteral Reflux | Radiology Key"/>
          <p:cNvPicPr>
            <a:picLocks noChangeAspect="1" noChangeArrowheads="1"/>
          </p:cNvPicPr>
          <p:nvPr/>
        </p:nvPicPr>
        <p:blipFill rotWithShape="1">
          <a:blip r:embed="rId4">
            <a:extLst>
              <a:ext uri="{28A0092B-C50C-407E-A947-70E740481C1C}">
                <a14:useLocalDpi xmlns:a14="http://schemas.microsoft.com/office/drawing/2010/main" val="0"/>
              </a:ext>
            </a:extLst>
          </a:blip>
          <a:srcRect l="2893" r="51499"/>
          <a:stretch/>
        </p:blipFill>
        <p:spPr bwMode="auto">
          <a:xfrm>
            <a:off x="5334000" y="3777746"/>
            <a:ext cx="1676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43720" name="Picture 8" descr="Vesicoureteral Reflux | Radiology Key"/>
          <p:cNvPicPr>
            <a:picLocks noChangeAspect="1" noChangeArrowheads="1"/>
          </p:cNvPicPr>
          <p:nvPr/>
        </p:nvPicPr>
        <p:blipFill rotWithShape="1">
          <a:blip r:embed="rId4">
            <a:extLst>
              <a:ext uri="{28A0092B-C50C-407E-A947-70E740481C1C}">
                <a14:useLocalDpi xmlns:a14="http://schemas.microsoft.com/office/drawing/2010/main" val="0"/>
              </a:ext>
            </a:extLst>
          </a:blip>
          <a:srcRect l="51331" b="8784"/>
          <a:stretch/>
        </p:blipFill>
        <p:spPr bwMode="auto">
          <a:xfrm>
            <a:off x="7124701" y="3815846"/>
            <a:ext cx="1903490"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57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Neonatal Bowel Disorders</a:t>
            </a:r>
            <a:r>
              <a:rPr lang="en-US" altLang="en-US" sz="4000"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Esophageal Atresia (EA) &amp; TEF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EA/TEF is a congenital defect of the alimentary tract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Various types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SX</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Drooling</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Failure to pass NG tube</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Associated anomalies</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VATER: 20 – 30% of patients </a:t>
            </a:r>
          </a:p>
          <a:p>
            <a:pPr lvl="1"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Cardiac: VSD &amp; PDA</a:t>
            </a:r>
            <a:endParaRPr lang="en-US" altLang="en-US" sz="1600" b="1" dirty="0">
              <a:solidFill>
                <a:schemeClr val="bg1"/>
              </a:solidFill>
              <a:effectLst>
                <a:outerShdw blurRad="38100" dist="38100" dir="2700000" algn="tl">
                  <a:srgbClr val="000000"/>
                </a:outerShdw>
              </a:effectLst>
            </a:endParaRPr>
          </a:p>
        </p:txBody>
      </p:sp>
      <p:sp>
        <p:nvSpPr>
          <p:cNvPr id="819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dirty="0">
              <a:latin typeface="Times New Roman" panose="02020603050405020304" pitchFamily="18" charset="0"/>
            </a:endParaRPr>
          </a:p>
        </p:txBody>
      </p:sp>
      <p:sp>
        <p:nvSpPr>
          <p:cNvPr id="4" name="Rectangle 3"/>
          <p:cNvSpPr/>
          <p:nvPr/>
        </p:nvSpPr>
        <p:spPr bwMode="auto">
          <a:xfrm>
            <a:off x="5447236" y="2589290"/>
            <a:ext cx="1486964" cy="38250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8000999" y="2584199"/>
            <a:ext cx="923763" cy="38250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944" t="27824" r="17009" b="17168"/>
          <a:stretch/>
        </p:blipFill>
        <p:spPr bwMode="auto">
          <a:xfrm>
            <a:off x="5604094" y="217683"/>
            <a:ext cx="3013861" cy="337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774" t="27668" r="14471" b="24341"/>
          <a:stretch/>
        </p:blipFill>
        <p:spPr bwMode="auto">
          <a:xfrm>
            <a:off x="5582524" y="3773958"/>
            <a:ext cx="3070136" cy="290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634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Hydronephrosis</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Five disorders account virtually all cases of </a:t>
            </a:r>
            <a:r>
              <a:rPr lang="en-US" altLang="en-US" sz="2400" b="1" dirty="0" err="1" smtClean="0">
                <a:solidFill>
                  <a:schemeClr val="bg1"/>
                </a:solidFill>
                <a:effectLst>
                  <a:outerShdw blurRad="38100" dist="38100" dir="2700000" algn="tl">
                    <a:srgbClr val="000000"/>
                  </a:outerShdw>
                </a:effectLst>
              </a:rPr>
              <a:t>hydronephrosis</a:t>
            </a:r>
            <a:r>
              <a:rPr lang="en-US" altLang="en-US" sz="2400" b="1" dirty="0" smtClean="0">
                <a:solidFill>
                  <a:schemeClr val="bg1"/>
                </a:solidFill>
                <a:effectLst>
                  <a:outerShdw blurRad="38100" dist="38100" dir="2700000" algn="tl">
                    <a:srgbClr val="000000"/>
                  </a:outerShdw>
                </a:effectLst>
              </a:rPr>
              <a:t> in neonate</a:t>
            </a:r>
          </a:p>
          <a:p>
            <a:pPr eaLnBrk="1" hangingPunct="1">
              <a:lnSpc>
                <a:spcPct val="80000"/>
              </a:lnSpc>
              <a:buClr>
                <a:srgbClr val="FF0000"/>
              </a:buClr>
              <a:defRPr/>
            </a:pPr>
            <a:endParaRPr lang="en-US" altLang="en-US" sz="2400" b="1" dirty="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UPJ obstruction </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UVJ obstruction </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VUR</a:t>
            </a:r>
          </a:p>
          <a:p>
            <a:pPr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Duplication anomalies with an obstructed moiety </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PUV</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44740" name="Picture 4" descr="Duplex Kidney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092" r="5864" b="6477"/>
          <a:stretch/>
        </p:blipFill>
        <p:spPr bwMode="auto">
          <a:xfrm>
            <a:off x="5389295" y="208476"/>
            <a:ext cx="3618469" cy="2839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6910" y="3091190"/>
            <a:ext cx="3720890" cy="261610"/>
          </a:xfrm>
          <a:prstGeom prst="rect">
            <a:avLst/>
          </a:prstGeom>
          <a:noFill/>
        </p:spPr>
        <p:txBody>
          <a:bodyPr wrap="none" rtlCol="0">
            <a:spAutoFit/>
          </a:bodyPr>
          <a:lstStyle/>
          <a:p>
            <a:r>
              <a:rPr lang="en-US" sz="1100" dirty="0">
                <a:solidFill>
                  <a:schemeClr val="bg2">
                    <a:lumMod val="75000"/>
                  </a:schemeClr>
                </a:solidFill>
              </a:rPr>
              <a:t>https://www.chop.edu/conditions-diseases/duplex-kidney</a:t>
            </a:r>
          </a:p>
        </p:txBody>
      </p:sp>
      <p:pic>
        <p:nvPicPr>
          <p:cNvPr id="10"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l="13750" t="14999" r="23750" b="10001"/>
          <a:stretch>
            <a:fillRect/>
          </a:stretch>
        </p:blipFill>
        <p:spPr bwMode="auto">
          <a:xfrm>
            <a:off x="5450186" y="3464036"/>
            <a:ext cx="1824264" cy="16413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1"/>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22501" t="10001" r="23750" b="33333"/>
          <a:stretch>
            <a:fillRect/>
          </a:stretch>
        </p:blipFill>
        <p:spPr bwMode="auto">
          <a:xfrm>
            <a:off x="6938293" y="5203055"/>
            <a:ext cx="2057400" cy="162718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137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b="1" dirty="0" err="1" smtClean="0">
                <a:solidFill>
                  <a:srgbClr val="FFFF00"/>
                </a:solidFill>
                <a:effectLst>
                  <a:outerShdw blurRad="38100" dist="38100" dir="2700000" algn="tl">
                    <a:srgbClr val="000000">
                      <a:alpha val="43137"/>
                    </a:srgbClr>
                  </a:outerShdw>
                </a:effectLst>
              </a:rPr>
              <a:t>Weigert</a:t>
            </a:r>
            <a:r>
              <a:rPr lang="en-US" sz="3600" b="1" dirty="0" smtClean="0">
                <a:solidFill>
                  <a:srgbClr val="FFFF00"/>
                </a:solidFill>
                <a:effectLst>
                  <a:outerShdw blurRad="38100" dist="38100" dir="2700000" algn="tl">
                    <a:srgbClr val="000000">
                      <a:alpha val="43137"/>
                    </a:srgbClr>
                  </a:outerShdw>
                </a:effectLst>
              </a:rPr>
              <a:t>-Meyer Rule</a:t>
            </a:r>
            <a:br>
              <a:rPr lang="en-US" sz="3600" b="1" dirty="0" smtClean="0">
                <a:solidFill>
                  <a:srgbClr val="FFFF00"/>
                </a:solidFill>
                <a:effectLst>
                  <a:outerShdw blurRad="38100" dist="38100" dir="2700000" algn="tl">
                    <a:srgbClr val="000000">
                      <a:alpha val="43137"/>
                    </a:srgbClr>
                  </a:outerShdw>
                </a:effectLst>
              </a:rPr>
            </a:br>
            <a:r>
              <a:rPr lang="en-US" sz="2800" b="1" dirty="0" smtClean="0">
                <a:solidFill>
                  <a:srgbClr val="FFC000"/>
                </a:solidFill>
                <a:effectLst>
                  <a:outerShdw blurRad="38100" dist="38100" dir="2700000" algn="tl">
                    <a:srgbClr val="000000">
                      <a:alpha val="43137"/>
                    </a:srgbClr>
                  </a:outerShdw>
                </a:effectLst>
              </a:rPr>
              <a:t>Complete Ureteral Duplications</a:t>
            </a:r>
            <a:endParaRPr lang="en-US" sz="2800" b="1" dirty="0">
              <a:solidFill>
                <a:srgbClr val="FFC000"/>
              </a:solidFill>
              <a:effectLst>
                <a:outerShdw blurRad="38100" dist="38100" dir="2700000" algn="tl">
                  <a:srgbClr val="000000">
                    <a:alpha val="43137"/>
                  </a:srgbClr>
                </a:outerShdw>
              </a:effectLst>
            </a:endParaRPr>
          </a:p>
        </p:txBody>
      </p:sp>
      <p:sp>
        <p:nvSpPr>
          <p:cNvPr id="4" name="Rectangle 3"/>
          <p:cNvSpPr/>
          <p:nvPr/>
        </p:nvSpPr>
        <p:spPr bwMode="auto">
          <a:xfrm>
            <a:off x="0" y="1524000"/>
            <a:ext cx="9144000" cy="5029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6" name="Picture 2" descr="胎儿重复肾的Weigert Meyer规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00176"/>
            <a:ext cx="4616302" cy="45287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810000" y="5791200"/>
            <a:ext cx="1752600" cy="437707"/>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276486" name="Picture 6" descr="Reasons To Smile — disneypixarmax: First set of avatars, feel fre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628078"/>
            <a:ext cx="1731087" cy="17310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4803257" y="2084425"/>
            <a:ext cx="1752600" cy="437707"/>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4876800" y="1828800"/>
            <a:ext cx="4998719" cy="2646878"/>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Upper Renal Moiety</a:t>
            </a:r>
            <a:r>
              <a:rPr lang="en-US" dirty="0" smtClean="0">
                <a:solidFill>
                  <a:schemeClr val="bg1"/>
                </a:solidFill>
                <a:effectLst>
                  <a:outerShdw blurRad="38100" dist="38100" dir="2700000" algn="tl">
                    <a:srgbClr val="000000">
                      <a:alpha val="43137"/>
                    </a:srgbClr>
                  </a:outerShdw>
                </a:effectLst>
              </a:rPr>
              <a:t> </a:t>
            </a:r>
          </a:p>
          <a:p>
            <a:r>
              <a:rPr lang="en-US" dirty="0" smtClean="0">
                <a:solidFill>
                  <a:schemeClr val="bg1"/>
                </a:solidFill>
                <a:effectLst>
                  <a:outerShdw blurRad="38100" dist="38100" dir="2700000" algn="tl">
                    <a:srgbClr val="000000">
                      <a:alpha val="43137"/>
                    </a:srgbClr>
                  </a:outerShdw>
                </a:effectLst>
              </a:rPr>
              <a:t>        Medial &amp; inferior to LP ureter</a:t>
            </a:r>
          </a:p>
          <a:p>
            <a:r>
              <a:rPr lang="en-US" dirty="0" smtClean="0">
                <a:solidFill>
                  <a:schemeClr val="bg1"/>
                </a:solidFill>
                <a:effectLst>
                  <a:outerShdw blurRad="38100" dist="38100" dir="2700000" algn="tl">
                    <a:srgbClr val="000000">
                      <a:alpha val="43137"/>
                    </a:srgbClr>
                  </a:outerShdw>
                </a:effectLst>
              </a:rPr>
              <a:t>        Ectopic insertion     </a:t>
            </a:r>
          </a:p>
          <a:p>
            <a:r>
              <a:rPr lang="en-US" dirty="0" smtClean="0">
                <a:solidFill>
                  <a:schemeClr val="bg1"/>
                </a:solidFill>
                <a:effectLst>
                  <a:outerShdw blurRad="38100" dist="38100" dir="2700000" algn="tl">
                    <a:srgbClr val="000000">
                      <a:alpha val="43137"/>
                    </a:srgbClr>
                  </a:outerShdw>
                </a:effectLst>
              </a:rPr>
              <a:t>        Ends in a </a:t>
            </a:r>
            <a:r>
              <a:rPr lang="en-US" dirty="0" err="1" smtClean="0">
                <a:solidFill>
                  <a:schemeClr val="bg1"/>
                </a:solidFill>
                <a:effectLst>
                  <a:outerShdw blurRad="38100" dist="38100" dir="2700000" algn="tl">
                    <a:srgbClr val="000000">
                      <a:alpha val="43137"/>
                    </a:srgbClr>
                  </a:outerShdw>
                </a:effectLst>
              </a:rPr>
              <a:t>ureterocele</a:t>
            </a:r>
            <a:endParaRPr lang="en-US" dirty="0" smtClean="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Obstruction </a:t>
            </a:r>
          </a:p>
          <a:p>
            <a:r>
              <a:rPr lang="en-US" sz="2000" b="1" dirty="0" smtClean="0">
                <a:solidFill>
                  <a:schemeClr val="bg1"/>
                </a:solidFill>
                <a:effectLst>
                  <a:outerShdw blurRad="38100" dist="38100" dir="2700000" algn="tl">
                    <a:srgbClr val="000000">
                      <a:alpha val="43137"/>
                    </a:srgbClr>
                  </a:outerShdw>
                </a:effectLst>
              </a:rPr>
              <a:t>Lower renal Moiety </a:t>
            </a:r>
            <a:r>
              <a:rPr lang="en-US" dirty="0" smtClean="0">
                <a:solidFill>
                  <a:schemeClr val="bg1"/>
                </a:solidFill>
                <a:effectLst>
                  <a:outerShdw blurRad="38100" dist="38100" dir="2700000" algn="tl">
                    <a:srgbClr val="000000">
                      <a:alpha val="43137"/>
                    </a:srgbClr>
                  </a:outerShdw>
                </a:effectLst>
              </a:rPr>
              <a:t> </a:t>
            </a:r>
          </a:p>
          <a:p>
            <a:r>
              <a:rPr lang="en-US" dirty="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Lateral &amp; superior to UP ureter </a:t>
            </a:r>
          </a:p>
          <a:p>
            <a:r>
              <a:rPr lang="en-US" dirty="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a:t>
            </a:r>
            <a:r>
              <a:rPr lang="en-US" dirty="0" err="1" smtClean="0">
                <a:solidFill>
                  <a:schemeClr val="bg1"/>
                </a:solidFill>
                <a:effectLst>
                  <a:outerShdw blurRad="38100" dist="38100" dir="2700000" algn="tl">
                    <a:srgbClr val="000000">
                      <a:alpha val="43137"/>
                    </a:srgbClr>
                  </a:outerShdw>
                </a:effectLst>
              </a:rPr>
              <a:t>Orthotopic</a:t>
            </a:r>
            <a:r>
              <a:rPr lang="en-US" dirty="0" smtClean="0">
                <a:solidFill>
                  <a:schemeClr val="bg1"/>
                </a:solidFill>
                <a:effectLst>
                  <a:outerShdw blurRad="38100" dist="38100" dir="2700000" algn="tl">
                    <a:srgbClr val="000000">
                      <a:alpha val="43137"/>
                    </a:srgbClr>
                  </a:outerShdw>
                </a:effectLst>
              </a:rPr>
              <a:t> insertion</a:t>
            </a:r>
          </a:p>
          <a:p>
            <a:r>
              <a:rPr lang="en-US" dirty="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Vesicoureteral reflux</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58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Hydronephrosis</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15240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Five disorders account virtually all cases of </a:t>
            </a:r>
            <a:r>
              <a:rPr lang="en-US" altLang="en-US" sz="2400" b="1" dirty="0" err="1" smtClean="0">
                <a:solidFill>
                  <a:schemeClr val="bg1"/>
                </a:solidFill>
                <a:effectLst>
                  <a:outerShdw blurRad="38100" dist="38100" dir="2700000" algn="tl">
                    <a:srgbClr val="000000"/>
                  </a:outerShdw>
                </a:effectLst>
              </a:rPr>
              <a:t>hydronephrosis</a:t>
            </a:r>
            <a:r>
              <a:rPr lang="en-US" altLang="en-US" sz="2400" b="1" dirty="0" smtClean="0">
                <a:solidFill>
                  <a:schemeClr val="bg1"/>
                </a:solidFill>
                <a:effectLst>
                  <a:outerShdw blurRad="38100" dist="38100" dir="2700000" algn="tl">
                    <a:srgbClr val="000000"/>
                  </a:outerShdw>
                </a:effectLst>
              </a:rPr>
              <a:t> in neonate</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UPJ obstruction </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UVJ obstruction </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VUR</a:t>
            </a:r>
          </a:p>
          <a:p>
            <a:pPr eaLnBrk="1" hangingPunct="1">
              <a:lnSpc>
                <a:spcPct val="80000"/>
              </a:lnSpc>
              <a:buClr>
                <a:srgbClr val="FF0000"/>
              </a:buClr>
              <a:defRPr/>
            </a:pPr>
            <a:endParaRPr lang="en-US" altLang="en-US" sz="2200" b="1" dirty="0" smtClean="0">
              <a:solidFill>
                <a:srgbClr val="0000FF"/>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rgbClr val="0000FF"/>
                </a:solidFill>
                <a:effectLst>
                  <a:outerShdw blurRad="38100" dist="38100" dir="2700000" algn="tl">
                    <a:srgbClr val="000000"/>
                  </a:outerShdw>
                </a:effectLst>
              </a:rPr>
              <a:t>Duplication anomalies with an obstructed moiety </a:t>
            </a:r>
          </a:p>
          <a:p>
            <a:pPr eaLnBrk="1" hangingPunct="1">
              <a:lnSpc>
                <a:spcPct val="80000"/>
              </a:lnSpc>
              <a:buClr>
                <a:srgbClr val="FF0000"/>
              </a:buClr>
              <a:defRPr/>
            </a:pPr>
            <a:endParaRPr lang="en-US" altLang="en-US" sz="22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PUV</a:t>
            </a:r>
          </a:p>
          <a:p>
            <a:pPr lvl="2" eaLnBrk="1" hangingPunct="1">
              <a:lnSpc>
                <a:spcPct val="80000"/>
              </a:lnSpc>
              <a:buClr>
                <a:srgbClr val="FF0000"/>
              </a:buClr>
              <a:defRPr/>
            </a:pPr>
            <a:endParaRPr lang="en-US" altLang="en-US" sz="14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5" descr="PU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677" y="509996"/>
            <a:ext cx="3452954" cy="261420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13889" t="13580" r="24074" b="13580"/>
          <a:stretch>
            <a:fillRect/>
          </a:stretch>
        </p:blipFill>
        <p:spPr bwMode="auto">
          <a:xfrm rot="5400000">
            <a:off x="5269902" y="4075725"/>
            <a:ext cx="1993900" cy="175606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1"/>
          <p:cNvPicPr>
            <a:picLocks noChangeAspect="1" noChangeArrowheads="1"/>
          </p:cNvPicPr>
          <p:nvPr/>
        </p:nvPicPr>
        <p:blipFill>
          <a:blip r:embed="rId5" cstate="print">
            <a:extLst>
              <a:ext uri="{28A0092B-C50C-407E-A947-70E740481C1C}">
                <a14:useLocalDpi xmlns:a14="http://schemas.microsoft.com/office/drawing/2010/main" val="0"/>
              </a:ext>
            </a:extLst>
          </a:blip>
          <a:srcRect l="27911" t="22845" r="28291" b="24597"/>
          <a:stretch>
            <a:fillRect/>
          </a:stretch>
        </p:blipFill>
        <p:spPr bwMode="auto">
          <a:xfrm>
            <a:off x="7322899" y="3967905"/>
            <a:ext cx="1643087" cy="197170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4656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81000"/>
            <a:ext cx="5486400" cy="1143000"/>
          </a:xfrm>
        </p:spPr>
        <p:txBody>
          <a:bodyPr/>
          <a:lstStyle/>
          <a:p>
            <a:pPr eaLnBrk="1" hangingPunct="1">
              <a:defRPr/>
            </a:pPr>
            <a:r>
              <a:rPr lang="en-US" altLang="en-US" sz="4000" b="1" dirty="0" smtClean="0">
                <a:solidFill>
                  <a:srgbClr val="00FF00"/>
                </a:solidFill>
                <a:effectLst>
                  <a:outerShdw blurRad="38100" dist="38100" dir="2700000" algn="tl">
                    <a:srgbClr val="000000"/>
                  </a:outerShdw>
                </a:effectLst>
              </a:rPr>
              <a:t>Next: </a:t>
            </a:r>
            <a:r>
              <a:rPr lang="en-US" altLang="en-US" sz="3600" b="1" dirty="0" err="1" smtClean="0">
                <a:solidFill>
                  <a:srgbClr val="FFFF00"/>
                </a:solidFill>
                <a:effectLst>
                  <a:outerShdw blurRad="38100" dist="38100" dir="2700000" algn="tl">
                    <a:srgbClr val="000000"/>
                  </a:outerShdw>
                </a:effectLst>
              </a:rPr>
              <a:t>Multicystic</a:t>
            </a:r>
            <a:r>
              <a:rPr lang="en-US" altLang="en-US" sz="3600" b="1" dirty="0" smtClean="0">
                <a:solidFill>
                  <a:srgbClr val="FFFF00"/>
                </a:solidFill>
                <a:effectLst>
                  <a:outerShdw blurRad="38100" dist="38100" dir="2700000" algn="tl">
                    <a:srgbClr val="000000"/>
                  </a:outerShdw>
                </a:effectLst>
              </a:rPr>
              <a:t> Dysplastic Kidney</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2209800"/>
            <a:ext cx="4800600" cy="3200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Result of aplasia, atresia or hypoplasia of upper portion of ureter in utero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Atresia of both renal pelvis &amp; ureter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presentation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Detected on in utero US </a:t>
            </a:r>
            <a:endParaRPr lang="en-US" altLang="en-US" sz="20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P</a:t>
            </a:r>
            <a:r>
              <a:rPr lang="en-US" altLang="en-US" sz="2000" b="1" dirty="0" smtClean="0">
                <a:solidFill>
                  <a:schemeClr val="bg1"/>
                </a:solidFill>
                <a:effectLst>
                  <a:outerShdw blurRad="38100" dist="38100" dir="2700000" algn="tl">
                    <a:srgbClr val="000000"/>
                  </a:outerShdw>
                </a:effectLst>
              </a:rPr>
              <a:t>alpable abdominal mass in postnatal period</a:t>
            </a:r>
            <a:endParaRPr lang="en-US" altLang="en-US" sz="10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48836" name="Picture 4" descr="Multicystic dysplastic kidney causes, symptoms, diagnosis, treatment &amp;  prognosis"/>
          <p:cNvPicPr>
            <a:picLocks noChangeAspect="1" noChangeArrowheads="1"/>
          </p:cNvPicPr>
          <p:nvPr/>
        </p:nvPicPr>
        <p:blipFill rotWithShape="1">
          <a:blip r:embed="rId3">
            <a:extLst>
              <a:ext uri="{28A0092B-C50C-407E-A947-70E740481C1C}">
                <a14:useLocalDpi xmlns:a14="http://schemas.microsoft.com/office/drawing/2010/main" val="0"/>
              </a:ext>
            </a:extLst>
          </a:blip>
          <a:srcRect l="53776" t="15429"/>
          <a:stretch/>
        </p:blipFill>
        <p:spPr bwMode="auto">
          <a:xfrm>
            <a:off x="5719761" y="114300"/>
            <a:ext cx="306120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48838" name="Picture 6" descr="Multi Cystic Dysplastic Kidney (MCDK) | Springer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761" y="3966172"/>
            <a:ext cx="3061208" cy="27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7805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81000"/>
            <a:ext cx="5486400" cy="1143000"/>
          </a:xfrm>
        </p:spPr>
        <p:txBody>
          <a:bodyPr/>
          <a:lstStyle/>
          <a:p>
            <a:pPr eaLnBrk="1" hangingPunct="1">
              <a:defRPr/>
            </a:pPr>
            <a:r>
              <a:rPr lang="en-US" altLang="en-US" sz="3600" b="1" dirty="0" err="1" smtClean="0">
                <a:solidFill>
                  <a:srgbClr val="FFFF00"/>
                </a:solidFill>
                <a:effectLst>
                  <a:outerShdw blurRad="38100" dist="38100" dir="2700000" algn="tl">
                    <a:srgbClr val="000000"/>
                  </a:outerShdw>
                </a:effectLst>
              </a:rPr>
              <a:t>Multicystic</a:t>
            </a:r>
            <a:r>
              <a:rPr lang="en-US" altLang="en-US" sz="3600" b="1" dirty="0" smtClean="0">
                <a:solidFill>
                  <a:srgbClr val="FFFF00"/>
                </a:solidFill>
                <a:effectLst>
                  <a:outerShdw blurRad="38100" dist="38100" dir="2700000" algn="tl">
                    <a:srgbClr val="000000"/>
                  </a:outerShdw>
                </a:effectLst>
              </a:rPr>
              <a:t> Dysplastic Kidney</a:t>
            </a:r>
            <a:r>
              <a:rPr lang="en-US" altLang="en-US" sz="3200" b="1" dirty="0" smtClean="0">
                <a:solidFill>
                  <a:srgbClr val="FFC000"/>
                </a:solidFill>
                <a:effectLst>
                  <a:outerShdw blurRad="38100" dist="38100" dir="2700000" algn="tl">
                    <a:srgbClr val="000000"/>
                  </a:outerShdw>
                </a:effectLst>
              </a:rPr>
              <a:t> </a:t>
            </a:r>
            <a:endParaRPr lang="en-US" altLang="en-US" sz="1800" b="1" dirty="0" smtClean="0">
              <a:solidFill>
                <a:srgbClr val="FFC000"/>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4" descr="1"/>
          <p:cNvPicPr>
            <a:picLocks noChangeAspect="1" noChangeArrowheads="1"/>
          </p:cNvPicPr>
          <p:nvPr/>
        </p:nvPicPr>
        <p:blipFill>
          <a:blip r:embed="rId3">
            <a:lum contrast="6000"/>
            <a:extLst>
              <a:ext uri="{28A0092B-C50C-407E-A947-70E740481C1C}">
                <a14:useLocalDpi xmlns:a14="http://schemas.microsoft.com/office/drawing/2010/main" val="0"/>
              </a:ext>
            </a:extLst>
          </a:blip>
          <a:srcRect l="21852" t="14433" r="32065" b="30753"/>
          <a:stretch>
            <a:fillRect/>
          </a:stretch>
        </p:blipFill>
        <p:spPr bwMode="auto">
          <a:xfrm>
            <a:off x="5557318" y="228600"/>
            <a:ext cx="3358081" cy="299504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l="12500" t="12500" r="25000" b="11111"/>
          <a:stretch>
            <a:fillRect/>
          </a:stretch>
        </p:blipFill>
        <p:spPr bwMode="auto">
          <a:xfrm>
            <a:off x="5557318" y="3581400"/>
            <a:ext cx="3292325" cy="301796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7664450" y="2743200"/>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MCD RK</a:t>
            </a:r>
          </a:p>
        </p:txBody>
      </p:sp>
      <p:sp>
        <p:nvSpPr>
          <p:cNvPr id="10" name="Rectangle 7"/>
          <p:cNvSpPr>
            <a:spLocks noChangeArrowheads="1"/>
          </p:cNvSpPr>
          <p:nvPr/>
        </p:nvSpPr>
        <p:spPr bwMode="auto">
          <a:xfrm>
            <a:off x="8197850" y="6172200"/>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LK</a:t>
            </a:r>
          </a:p>
        </p:txBody>
      </p:sp>
      <p:sp>
        <p:nvSpPr>
          <p:cNvPr id="12" name="Rectangle 3"/>
          <p:cNvSpPr>
            <a:spLocks noChangeArrowheads="1"/>
          </p:cNvSpPr>
          <p:nvPr/>
        </p:nvSpPr>
        <p:spPr bwMode="auto">
          <a:xfrm>
            <a:off x="-228600" y="1600200"/>
            <a:ext cx="5562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marL="742950" marR="0" lvl="1" indent="-28575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US features</a:t>
            </a: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a:t>
            </a:r>
          </a:p>
          <a:p>
            <a:pPr marL="1143000" marR="0" lvl="2" indent="-22860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Cysts of variable size with a random distribution</a:t>
            </a:r>
          </a:p>
          <a:p>
            <a:pPr marL="1143000" marR="0" lvl="2" indent="-22860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No connection between the cysts</a:t>
            </a:r>
          </a:p>
          <a:p>
            <a:pPr marL="1143000" marR="0" lvl="2" indent="-22860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Small or absent renal pelvis</a:t>
            </a:r>
          </a:p>
          <a:p>
            <a:pPr marL="1143000" marR="0" lvl="2" indent="-22860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Absence of normal renal parenchyma</a:t>
            </a:r>
          </a:p>
          <a:p>
            <a:pPr marL="1143000" marR="0" lvl="2" indent="-228600" algn="l" defTabSz="914400" rtl="0" eaLnBrk="1" fontAlgn="base" latinLnBrk="0" hangingPunct="1">
              <a:lnSpc>
                <a:spcPct val="100000"/>
              </a:lnSpc>
              <a:spcBef>
                <a:spcPct val="20000"/>
              </a:spcBef>
              <a:spcAft>
                <a:spcPct val="0"/>
              </a:spcAft>
              <a:buClr>
                <a:srgbClr val="FF0000"/>
              </a:buClr>
              <a:buSzTx/>
              <a:buFontTx/>
              <a:buChar char="•"/>
              <a:tabLst/>
              <a:defRPr/>
            </a:pPr>
            <a:endParaRPr kumimoji="0" lang="en-US" alt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742950" marR="0" lvl="1" indent="-28575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Serial US </a:t>
            </a: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sym typeface="Wingdings" panose="05000000000000000000" pitchFamily="2" charset="2"/>
              </a:rPr>
              <a:t> Regression in size or disappearance</a:t>
            </a:r>
          </a:p>
          <a:p>
            <a:pPr marL="742950" marR="0" lvl="1" indent="-285750" algn="l" defTabSz="914400" rtl="0" eaLnBrk="1" fontAlgn="base" latinLnBrk="0" hangingPunct="1">
              <a:lnSpc>
                <a:spcPct val="100000"/>
              </a:lnSpc>
              <a:spcBef>
                <a:spcPct val="20000"/>
              </a:spcBef>
              <a:spcAft>
                <a:spcPct val="0"/>
              </a:spcAft>
              <a:buClr>
                <a:srgbClr val="FF0000"/>
              </a:buClr>
              <a:buSzTx/>
              <a:buFontTx/>
              <a:buChar char="•"/>
              <a:tabLst/>
              <a:defRPr/>
            </a:pPr>
            <a:endPar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sym typeface="Wingdings" panose="05000000000000000000" pitchFamily="2" charset="2"/>
            </a:endParaRPr>
          </a:p>
          <a:p>
            <a:pPr marL="742950" marR="0" lvl="1" indent="-28575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altLang="en-US" sz="23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sym typeface="Wingdings" panose="05000000000000000000" pitchFamily="2" charset="2"/>
              </a:rPr>
              <a:t>Associated UPJ obstruction on contralateral side</a:t>
            </a:r>
          </a:p>
        </p:txBody>
      </p:sp>
    </p:spTree>
    <p:extLst>
      <p:ext uri="{BB962C8B-B14F-4D97-AF65-F5344CB8AC3E}">
        <p14:creationId xmlns:p14="http://schemas.microsoft.com/office/powerpoint/2010/main" val="22798228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solidFill>
                  <a:srgbClr val="FFFF00"/>
                </a:solidFill>
                <a:effectLst>
                  <a:outerShdw blurRad="38100" dist="38100" dir="2700000" algn="tl">
                    <a:srgbClr val="000000">
                      <a:alpha val="43137"/>
                    </a:srgbClr>
                  </a:outerShdw>
                </a:effectLst>
              </a:rPr>
              <a:t>Next Topic: </a:t>
            </a:r>
            <a:r>
              <a:rPr lang="en-US" b="1" dirty="0" smtClean="0">
                <a:solidFill>
                  <a:srgbClr val="FFC000"/>
                </a:solidFill>
                <a:effectLst>
                  <a:outerShdw blurRad="38100" dist="38100" dir="2700000" algn="tl">
                    <a:srgbClr val="000000">
                      <a:alpha val="43137"/>
                    </a:srgbClr>
                  </a:outerShdw>
                </a:effectLst>
              </a:rPr>
              <a:t>Renal Masses</a:t>
            </a:r>
            <a:endParaRPr lang="en-US" b="1" dirty="0">
              <a:solidFill>
                <a:srgbClr val="FFC000"/>
              </a:solidFill>
              <a:effectLst>
                <a:outerShdw blurRad="38100" dist="38100" dir="2700000" algn="tl">
                  <a:srgbClr val="000000">
                    <a:alpha val="43137"/>
                  </a:srgbClr>
                </a:outerShdw>
              </a:effectLst>
            </a:endParaRPr>
          </a:p>
        </p:txBody>
      </p:sp>
      <p:sp>
        <p:nvSpPr>
          <p:cNvPr id="4" name="Rectangle 3"/>
          <p:cNvSpPr/>
          <p:nvPr/>
        </p:nvSpPr>
        <p:spPr bwMode="auto">
          <a:xfrm>
            <a:off x="-12405" y="1600200"/>
            <a:ext cx="9144000" cy="446931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7" name="Picture 2" descr="DreamWorks Dedicated Unit contributes to the adventure of DreamWork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3982032" cy="3453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Vector | Cute characters of kidneys human internal organs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90800"/>
            <a:ext cx="4610450" cy="276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9629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381000"/>
            <a:ext cx="77724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Imaging Algorithm</a:t>
            </a:r>
            <a:r>
              <a:rPr lang="en-US" altLang="en-US" sz="4800" b="1" dirty="0" smtClean="0">
                <a:solidFill>
                  <a:srgbClr val="FFFF00"/>
                </a:solidFill>
              </a:rPr>
              <a:t> </a:t>
            </a:r>
            <a:br>
              <a:rPr lang="en-US" altLang="en-US" sz="4800" b="1" dirty="0" smtClean="0">
                <a:solidFill>
                  <a:srgbClr val="FFFF00"/>
                </a:solidFill>
              </a:rPr>
            </a:br>
            <a:endParaRPr lang="en-US" altLang="en-US" sz="4800" b="1" dirty="0" smtClean="0">
              <a:solidFill>
                <a:srgbClr val="FFFF00"/>
              </a:solidFill>
            </a:endParaRPr>
          </a:p>
        </p:txBody>
      </p:sp>
      <p:sp>
        <p:nvSpPr>
          <p:cNvPr id="4099" name="Rectangle 3" descr="Bouquet"/>
          <p:cNvSpPr>
            <a:spLocks noChangeArrowheads="1"/>
          </p:cNvSpPr>
          <p:nvPr/>
        </p:nvSpPr>
        <p:spPr bwMode="auto">
          <a:xfrm>
            <a:off x="228600" y="1295400"/>
            <a:ext cx="8763000" cy="5334000"/>
          </a:xfrm>
          <a:prstGeom prst="rect">
            <a:avLst/>
          </a:prstGeom>
          <a:blipFill dpi="0" rotWithShape="1">
            <a:blip r:embed="rId3"/>
            <a:srcRect/>
            <a:tile tx="0" ty="0" sx="100000" sy="100000" flip="none" algn="tl"/>
          </a:blip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100" name="Picture 4" descr="web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175" y="76200"/>
            <a:ext cx="10429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descr="Papyrus"/>
          <p:cNvSpPr txBox="1">
            <a:spLocks noChangeArrowheads="1"/>
          </p:cNvSpPr>
          <p:nvPr/>
        </p:nvSpPr>
        <p:spPr bwMode="auto">
          <a:xfrm>
            <a:off x="1981200" y="1563688"/>
            <a:ext cx="3597275"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Children with Suspected Renal Masses</a:t>
            </a:r>
          </a:p>
        </p:txBody>
      </p:sp>
      <p:sp>
        <p:nvSpPr>
          <p:cNvPr id="4102" name="Line 6"/>
          <p:cNvSpPr>
            <a:spLocks noChangeShapeType="1"/>
          </p:cNvSpPr>
          <p:nvPr/>
        </p:nvSpPr>
        <p:spPr bwMode="auto">
          <a:xfrm>
            <a:off x="3810000" y="2217738"/>
            <a:ext cx="0" cy="5254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03" name="Line 8"/>
          <p:cNvSpPr>
            <a:spLocks noChangeShapeType="1"/>
          </p:cNvSpPr>
          <p:nvPr/>
        </p:nvSpPr>
        <p:spPr bwMode="auto">
          <a:xfrm flipH="1">
            <a:off x="3810000" y="4191000"/>
            <a:ext cx="3175"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04" name="Line 10"/>
          <p:cNvSpPr>
            <a:spLocks noChangeShapeType="1"/>
          </p:cNvSpPr>
          <p:nvPr/>
        </p:nvSpPr>
        <p:spPr bwMode="auto">
          <a:xfrm flipH="1">
            <a:off x="2362200" y="5345113"/>
            <a:ext cx="15240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05" name="Line 11"/>
          <p:cNvSpPr>
            <a:spLocks noChangeShapeType="1"/>
          </p:cNvSpPr>
          <p:nvPr/>
        </p:nvSpPr>
        <p:spPr bwMode="auto">
          <a:xfrm>
            <a:off x="3886200" y="5334000"/>
            <a:ext cx="16002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06" name="Oval 12" descr="White marble"/>
          <p:cNvSpPr>
            <a:spLocks noChangeArrowheads="1"/>
          </p:cNvSpPr>
          <p:nvPr/>
        </p:nvSpPr>
        <p:spPr bwMode="auto">
          <a:xfrm>
            <a:off x="838200" y="5715000"/>
            <a:ext cx="1524000" cy="685800"/>
          </a:xfrm>
          <a:prstGeom prst="ellipse">
            <a:avLst/>
          </a:prstGeom>
          <a:blipFill dpi="0" rotWithShape="1">
            <a:blip r:embed="rId6"/>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MRI</a:t>
            </a:r>
          </a:p>
        </p:txBody>
      </p:sp>
      <p:sp>
        <p:nvSpPr>
          <p:cNvPr id="4107" name="Oval 13" descr="White marble"/>
          <p:cNvSpPr>
            <a:spLocks noChangeArrowheads="1"/>
          </p:cNvSpPr>
          <p:nvPr/>
        </p:nvSpPr>
        <p:spPr bwMode="auto">
          <a:xfrm>
            <a:off x="5486400" y="5715000"/>
            <a:ext cx="1524000" cy="685800"/>
          </a:xfrm>
          <a:prstGeom prst="ellipse">
            <a:avLst/>
          </a:prstGeom>
          <a:blipFill dpi="0" rotWithShape="1">
            <a:blip r:embed="rId6"/>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CT</a:t>
            </a:r>
          </a:p>
        </p:txBody>
      </p:sp>
      <p:sp>
        <p:nvSpPr>
          <p:cNvPr id="135187" name="Text Box 19"/>
          <p:cNvSpPr txBox="1">
            <a:spLocks noChangeArrowheads="1"/>
          </p:cNvSpPr>
          <p:nvPr/>
        </p:nvSpPr>
        <p:spPr bwMode="auto">
          <a:xfrm>
            <a:off x="5322888" y="2743200"/>
            <a:ext cx="306705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
                <a:srgbClr val="FF0000"/>
              </a:buClr>
              <a:buSzPct val="150000"/>
              <a:buFont typeface="Wingdings" pitchFamily="2" charset="2"/>
              <a:buChar char="ü"/>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Initial Evaluation</a:t>
            </a:r>
          </a:p>
          <a:p>
            <a:pPr marL="742950" marR="0" lvl="1" indent="-285750" algn="l" defTabSz="914400" rtl="0" eaLnBrk="0" fontAlgn="base" latinLnBrk="0" hangingPunct="0">
              <a:lnSpc>
                <a:spcPct val="100000"/>
              </a:lnSpc>
              <a:spcBef>
                <a:spcPct val="0"/>
              </a:spcBef>
              <a:spcAft>
                <a:spcPct val="0"/>
              </a:spcAft>
              <a:buClr>
                <a:srgbClr val="00CC00"/>
              </a:buClr>
              <a:buSzPct val="150000"/>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Opacity &amp; mass effect</a:t>
            </a:r>
          </a:p>
          <a:p>
            <a:pPr marL="742950" marR="0" lvl="1" indent="-285750" algn="l" defTabSz="914400" rtl="0" eaLnBrk="0" fontAlgn="base" latinLnBrk="0" hangingPunct="0">
              <a:lnSpc>
                <a:spcPct val="100000"/>
              </a:lnSpc>
              <a:spcBef>
                <a:spcPct val="0"/>
              </a:spcBef>
              <a:spcAft>
                <a:spcPct val="0"/>
              </a:spcAft>
              <a:buClr>
                <a:srgbClr val="00CC00"/>
              </a:buClr>
              <a:buSzPct val="150000"/>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a:t>
            </a:r>
          </a:p>
          <a:p>
            <a:pPr marL="742950" marR="0" lvl="1" indent="-285750" algn="l" defTabSz="914400" rtl="0" eaLnBrk="0" fontAlgn="base" latinLnBrk="0" hangingPunct="0">
              <a:lnSpc>
                <a:spcPct val="100000"/>
              </a:lnSpc>
              <a:spcBef>
                <a:spcPct val="0"/>
              </a:spcBef>
              <a:spcAft>
                <a:spcPct val="0"/>
              </a:spcAft>
              <a:buClr>
                <a:srgbClr val="00CC00"/>
              </a:buClr>
              <a:buSzPct val="150000"/>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Alternative diagnoses</a:t>
            </a:r>
          </a:p>
          <a:p>
            <a:pPr marL="457200" marR="0" lvl="1"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109" name="Text Box 20"/>
          <p:cNvSpPr txBox="1">
            <a:spLocks noChangeArrowheads="1"/>
          </p:cNvSpPr>
          <p:nvPr/>
        </p:nvSpPr>
        <p:spPr bwMode="auto">
          <a:xfrm>
            <a:off x="5486400" y="4267200"/>
            <a:ext cx="3508375"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FF0000"/>
              </a:buClr>
              <a:buSzPct val="150000"/>
              <a:buFont typeface="Wingdings" panose="05000000000000000000" pitchFamily="2" charset="2"/>
              <a:buChar char="ü"/>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Confirmation of Diagnosis </a:t>
            </a:r>
          </a:p>
          <a:p>
            <a:pPr marL="0" marR="0" lvl="0" indent="0" algn="l" defTabSz="914400" rtl="0" eaLnBrk="0" fontAlgn="base" latinLnBrk="0" hangingPunct="0">
              <a:lnSpc>
                <a:spcPct val="100000"/>
              </a:lnSpc>
              <a:spcBef>
                <a:spcPct val="0"/>
              </a:spcBef>
              <a:spcAft>
                <a:spcPct val="0"/>
              </a:spcAft>
              <a:buClr>
                <a:srgbClr val="FF0000"/>
              </a:buClr>
              <a:buSzPct val="150000"/>
              <a:buFont typeface="Wingdings" panose="05000000000000000000" pitchFamily="2" charset="2"/>
              <a:buChar char="ü"/>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Further Characterization</a:t>
            </a:r>
          </a:p>
          <a:p>
            <a:pPr marL="0" marR="0" lvl="0" indent="0" algn="l" defTabSz="914400" rtl="0" eaLnBrk="0" fontAlgn="base" latinLnBrk="0" hangingPunct="0">
              <a:lnSpc>
                <a:spcPct val="100000"/>
              </a:lnSpc>
              <a:spcBef>
                <a:spcPct val="0"/>
              </a:spcBef>
              <a:spcAft>
                <a:spcPct val="0"/>
              </a:spcAft>
              <a:buClr>
                <a:srgbClr val="FF0000"/>
              </a:buClr>
              <a:buSzPct val="150000"/>
              <a:buFont typeface="Wingdings" panose="05000000000000000000" pitchFamily="2" charset="2"/>
              <a:buChar char="ü"/>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Preoperative Assessment</a:t>
            </a:r>
          </a:p>
          <a:p>
            <a:pPr marL="0" marR="0" lvl="0" indent="0" algn="l" defTabSz="914400" rtl="0" eaLnBrk="0" fontAlgn="base" latinLnBrk="0" hangingPunct="0">
              <a:lnSpc>
                <a:spcPct val="100000"/>
              </a:lnSpc>
              <a:spcBef>
                <a:spcPct val="0"/>
              </a:spcBef>
              <a:spcAft>
                <a:spcPct val="0"/>
              </a:spcAft>
              <a:buClr>
                <a:srgbClr val="FF0000"/>
              </a:buClr>
              <a:buSzPct val="150000"/>
              <a:buFont typeface="Wingdings" panose="05000000000000000000" pitchFamily="2" charset="2"/>
              <a:buChar char="ü"/>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Follow-up Evaluation </a:t>
            </a:r>
          </a:p>
        </p:txBody>
      </p:sp>
      <p:sp>
        <p:nvSpPr>
          <p:cNvPr id="2" name="Oval 1"/>
          <p:cNvSpPr/>
          <p:nvPr/>
        </p:nvSpPr>
        <p:spPr bwMode="auto">
          <a:xfrm>
            <a:off x="6019800" y="1454150"/>
            <a:ext cx="2895600" cy="984250"/>
          </a:xfrm>
          <a:prstGeom prst="ellips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Physical Exam</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Abdominal distension</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Pain, hematuria, HTN </a:t>
            </a:r>
          </a:p>
        </p:txBody>
      </p:sp>
      <p:sp>
        <p:nvSpPr>
          <p:cNvPr id="4111" name="Line 6"/>
          <p:cNvSpPr>
            <a:spLocks noChangeShapeType="1"/>
          </p:cNvSpPr>
          <p:nvPr/>
        </p:nvSpPr>
        <p:spPr bwMode="auto">
          <a:xfrm flipH="1">
            <a:off x="5654675" y="1935163"/>
            <a:ext cx="36512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12" name="Oval 13" descr="White marble"/>
          <p:cNvSpPr>
            <a:spLocks noChangeArrowheads="1"/>
          </p:cNvSpPr>
          <p:nvPr/>
        </p:nvSpPr>
        <p:spPr bwMode="auto">
          <a:xfrm>
            <a:off x="304800" y="2362200"/>
            <a:ext cx="2362200" cy="914400"/>
          </a:xfrm>
          <a:prstGeom prst="ellipse">
            <a:avLst/>
          </a:prstGeom>
          <a:blipFill dpi="0" rotWithShape="1">
            <a:blip r:embed="rId6"/>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Clinical Information</a:t>
            </a:r>
          </a:p>
          <a:p>
            <a:pPr marL="0" marR="0" lvl="0" indent="0" algn="ctr"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Syndrome</a:t>
            </a:r>
          </a:p>
          <a:p>
            <a:pPr marL="0" marR="0" lvl="0" indent="0" algn="ctr"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Genetic mutation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13" name="Line 6"/>
          <p:cNvSpPr>
            <a:spLocks noChangeShapeType="1"/>
          </p:cNvSpPr>
          <p:nvPr/>
        </p:nvSpPr>
        <p:spPr bwMode="auto">
          <a:xfrm flipV="1">
            <a:off x="2667000" y="2438400"/>
            <a:ext cx="990600" cy="304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14" name="Rectangle 9" descr="Pink tissue paper"/>
          <p:cNvSpPr>
            <a:spLocks noChangeArrowheads="1"/>
          </p:cNvSpPr>
          <p:nvPr/>
        </p:nvSpPr>
        <p:spPr bwMode="auto">
          <a:xfrm>
            <a:off x="2286000" y="4697413"/>
            <a:ext cx="3200400" cy="685800"/>
          </a:xfrm>
          <a:prstGeom prst="rect">
            <a:avLst/>
          </a:prstGeom>
          <a:blipFill dpi="0" rotWithShape="1">
            <a:blip r:embed="rId7"/>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Cross Sectional Imaging</a:t>
            </a:r>
          </a:p>
        </p:txBody>
      </p:sp>
      <p:sp>
        <p:nvSpPr>
          <p:cNvPr id="4115" name="Oval 7" descr="Parchment"/>
          <p:cNvSpPr>
            <a:spLocks noChangeArrowheads="1"/>
          </p:cNvSpPr>
          <p:nvPr/>
        </p:nvSpPr>
        <p:spPr bwMode="auto">
          <a:xfrm>
            <a:off x="2900363" y="3657600"/>
            <a:ext cx="1824037" cy="533400"/>
          </a:xfrm>
          <a:prstGeom prst="ellipse">
            <a:avLst/>
          </a:prstGeom>
          <a:blipFill dpi="0" rotWithShape="1">
            <a:blip r:embed="rId8"/>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Ultrasound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p>
        </p:txBody>
      </p:sp>
      <p:sp>
        <p:nvSpPr>
          <p:cNvPr id="4116" name="Line 6"/>
          <p:cNvSpPr>
            <a:spLocks noChangeShapeType="1"/>
          </p:cNvSpPr>
          <p:nvPr/>
        </p:nvSpPr>
        <p:spPr bwMode="auto">
          <a:xfrm>
            <a:off x="3810000" y="3048000"/>
            <a:ext cx="0" cy="5254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17" name="Text Box 5" descr="Papyrus"/>
          <p:cNvSpPr txBox="1">
            <a:spLocks noChangeArrowheads="1"/>
          </p:cNvSpPr>
          <p:nvPr/>
        </p:nvSpPr>
        <p:spPr bwMode="auto">
          <a:xfrm>
            <a:off x="3009900" y="2847975"/>
            <a:ext cx="1595438" cy="368300"/>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Radiography</a:t>
            </a:r>
          </a:p>
        </p:txBody>
      </p:sp>
    </p:spTree>
    <p:extLst>
      <p:ext uri="{BB962C8B-B14F-4D97-AF65-F5344CB8AC3E}">
        <p14:creationId xmlns:p14="http://schemas.microsoft.com/office/powerpoint/2010/main" val="4016504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542043"/>
            <a:ext cx="77724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Let’s Start With Abdominal </a:t>
            </a:r>
            <a:r>
              <a:rPr lang="en-US" altLang="en-US" sz="3600" b="1" dirty="0" smtClean="0">
                <a:solidFill>
                  <a:srgbClr val="FFFF00"/>
                </a:solidFill>
                <a:effectLst>
                  <a:outerShdw blurRad="38100" dist="38100" dir="2700000" algn="tl">
                    <a:srgbClr val="000000"/>
                  </a:outerShdw>
                </a:effectLst>
              </a:rPr>
              <a:t>Radiograph</a:t>
            </a:r>
            <a:r>
              <a:rPr lang="en-US" altLang="en-US" sz="3600" b="1" dirty="0" smtClean="0">
                <a:solidFill>
                  <a:srgbClr val="FFFF00"/>
                </a:solidFill>
              </a:rPr>
              <a:t> </a:t>
            </a:r>
            <a:r>
              <a:rPr lang="en-US" altLang="en-US" sz="4800" b="1" dirty="0" smtClean="0">
                <a:solidFill>
                  <a:srgbClr val="FFFF00"/>
                </a:solidFill>
              </a:rPr>
              <a:t/>
            </a:r>
            <a:br>
              <a:rPr lang="en-US" altLang="en-US" sz="4800" b="1" dirty="0" smtClean="0">
                <a:solidFill>
                  <a:srgbClr val="FFFF00"/>
                </a:solidFill>
              </a:rPr>
            </a:br>
            <a:endParaRPr lang="en-US" altLang="en-US" sz="4800" b="1" dirty="0" smtClean="0">
              <a:solidFill>
                <a:srgbClr val="FFFF00"/>
              </a:solidFill>
            </a:endParaRPr>
          </a:p>
        </p:txBody>
      </p:sp>
      <p:sp>
        <p:nvSpPr>
          <p:cNvPr id="5123" name="Rectangle 2"/>
          <p:cNvSpPr>
            <a:spLocks noChangeArrowheads="1"/>
          </p:cNvSpPr>
          <p:nvPr/>
        </p:nvSpPr>
        <p:spPr bwMode="auto">
          <a:xfrm>
            <a:off x="0" y="1371600"/>
            <a:ext cx="9144000" cy="44958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5124" name="Picture 20"/>
          <p:cNvPicPr>
            <a:picLocks noChangeAspect="1"/>
          </p:cNvPicPr>
          <p:nvPr/>
        </p:nvPicPr>
        <p:blipFill>
          <a:blip r:embed="rId3">
            <a:extLst>
              <a:ext uri="{28A0092B-C50C-407E-A947-70E740481C1C}">
                <a14:useLocalDpi xmlns:a14="http://schemas.microsoft.com/office/drawing/2010/main" val="0"/>
              </a:ext>
            </a:extLst>
          </a:blip>
          <a:srcRect l="23705" r="18289" b="30659"/>
          <a:stretch>
            <a:fillRect/>
          </a:stretch>
        </p:blipFill>
        <p:spPr bwMode="auto">
          <a:xfrm>
            <a:off x="228600" y="2070100"/>
            <a:ext cx="2667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p:cNvPicPr>
            <a:picLocks noChangeAspect="1" noChangeArrowheads="1"/>
          </p:cNvPicPr>
          <p:nvPr/>
        </p:nvPicPr>
        <p:blipFill>
          <a:blip r:embed="rId4">
            <a:extLst>
              <a:ext uri="{28A0092B-C50C-407E-A947-70E740481C1C}">
                <a14:useLocalDpi xmlns:a14="http://schemas.microsoft.com/office/drawing/2010/main" val="0"/>
              </a:ext>
            </a:extLst>
          </a:blip>
          <a:srcRect l="25565" t="12030" r="17857" b="21146"/>
          <a:stretch>
            <a:fillRect/>
          </a:stretch>
        </p:blipFill>
        <p:spPr bwMode="auto">
          <a:xfrm rot="-743180">
            <a:off x="3140075" y="1871663"/>
            <a:ext cx="2897188" cy="342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l="14957" t="25095" r="3044" b="10773"/>
          <a:stretch>
            <a:fillRect/>
          </a:stretch>
        </p:blipFill>
        <p:spPr bwMode="auto">
          <a:xfrm>
            <a:off x="6197600" y="2074863"/>
            <a:ext cx="2625725"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3"/>
          <p:cNvSpPr>
            <a:spLocks noChangeArrowheads="1"/>
          </p:cNvSpPr>
          <p:nvPr/>
        </p:nvSpPr>
        <p:spPr bwMode="auto">
          <a:xfrm>
            <a:off x="76200" y="5257800"/>
            <a:ext cx="9067800" cy="609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8" name="Rectangle 24"/>
          <p:cNvSpPr>
            <a:spLocks noChangeArrowheads="1"/>
          </p:cNvSpPr>
          <p:nvPr/>
        </p:nvSpPr>
        <p:spPr bwMode="auto">
          <a:xfrm>
            <a:off x="76200" y="1524000"/>
            <a:ext cx="9067800" cy="609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9" name="Rectangle 4"/>
          <p:cNvSpPr>
            <a:spLocks noChangeArrowheads="1"/>
          </p:cNvSpPr>
          <p:nvPr/>
        </p:nvSpPr>
        <p:spPr bwMode="auto">
          <a:xfrm>
            <a:off x="2743200" y="1828800"/>
            <a:ext cx="304800" cy="3657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30" name="Rectangle 26"/>
          <p:cNvSpPr>
            <a:spLocks noChangeArrowheads="1"/>
          </p:cNvSpPr>
          <p:nvPr/>
        </p:nvSpPr>
        <p:spPr bwMode="auto">
          <a:xfrm>
            <a:off x="5867400" y="1905000"/>
            <a:ext cx="304800" cy="36576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Down Arrow 5"/>
          <p:cNvSpPr>
            <a:spLocks noChangeArrowheads="1"/>
          </p:cNvSpPr>
          <p:nvPr/>
        </p:nvSpPr>
        <p:spPr bwMode="auto">
          <a:xfrm rot="7267008">
            <a:off x="5132387" y="3871913"/>
            <a:ext cx="296863" cy="585788"/>
          </a:xfrm>
          <a:prstGeom prst="downArrow">
            <a:avLst>
              <a:gd name="adj1" fmla="val 50000"/>
              <a:gd name="adj2" fmla="val 50126"/>
            </a:avLst>
          </a:prstGeom>
          <a:solidFill>
            <a:srgbClr val="FFC000"/>
          </a:solidFill>
          <a:ln w="38100"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Down Arrow 29"/>
          <p:cNvSpPr>
            <a:spLocks noChangeArrowheads="1"/>
          </p:cNvSpPr>
          <p:nvPr/>
        </p:nvSpPr>
        <p:spPr bwMode="auto">
          <a:xfrm rot="-7605079">
            <a:off x="3527425" y="3887788"/>
            <a:ext cx="296863" cy="585787"/>
          </a:xfrm>
          <a:prstGeom prst="downArrow">
            <a:avLst>
              <a:gd name="adj1" fmla="val 50000"/>
              <a:gd name="adj2" fmla="val 50126"/>
            </a:avLst>
          </a:prstGeom>
          <a:solidFill>
            <a:srgbClr val="FFC000"/>
          </a:solidFill>
          <a:ln w="38100"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Down Arrow 30"/>
          <p:cNvSpPr>
            <a:spLocks noChangeArrowheads="1"/>
          </p:cNvSpPr>
          <p:nvPr/>
        </p:nvSpPr>
        <p:spPr bwMode="auto">
          <a:xfrm rot="-3182057">
            <a:off x="3679826" y="2994025"/>
            <a:ext cx="296862" cy="585787"/>
          </a:xfrm>
          <a:prstGeom prst="downArrow">
            <a:avLst>
              <a:gd name="adj1" fmla="val 50000"/>
              <a:gd name="adj2" fmla="val 50126"/>
            </a:avLst>
          </a:prstGeom>
          <a:solidFill>
            <a:srgbClr val="FFC000"/>
          </a:solidFill>
          <a:ln w="38100"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 name="Down Arrow 31"/>
          <p:cNvSpPr>
            <a:spLocks noChangeArrowheads="1"/>
          </p:cNvSpPr>
          <p:nvPr/>
        </p:nvSpPr>
        <p:spPr bwMode="auto">
          <a:xfrm rot="3229666">
            <a:off x="5089525" y="2995613"/>
            <a:ext cx="296863" cy="585787"/>
          </a:xfrm>
          <a:prstGeom prst="downArrow">
            <a:avLst>
              <a:gd name="adj1" fmla="val 50000"/>
              <a:gd name="adj2" fmla="val 50126"/>
            </a:avLst>
          </a:prstGeom>
          <a:solidFill>
            <a:srgbClr val="FFC000"/>
          </a:solidFill>
          <a:ln w="38100"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 name="Down Arrow 32"/>
          <p:cNvSpPr>
            <a:spLocks noChangeArrowheads="1"/>
          </p:cNvSpPr>
          <p:nvPr/>
        </p:nvSpPr>
        <p:spPr bwMode="auto">
          <a:xfrm rot="10800000">
            <a:off x="6781800" y="3327400"/>
            <a:ext cx="296863" cy="584200"/>
          </a:xfrm>
          <a:prstGeom prst="downArrow">
            <a:avLst>
              <a:gd name="adj1" fmla="val 50000"/>
              <a:gd name="adj2" fmla="val 49990"/>
            </a:avLst>
          </a:prstGeom>
          <a:solidFill>
            <a:srgbClr val="FFC000"/>
          </a:solidFill>
          <a:ln w="38100"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 name="Down Arrow 33"/>
          <p:cNvSpPr>
            <a:spLocks noChangeArrowheads="1"/>
          </p:cNvSpPr>
          <p:nvPr/>
        </p:nvSpPr>
        <p:spPr bwMode="auto">
          <a:xfrm rot="10800000">
            <a:off x="7848600" y="2762250"/>
            <a:ext cx="296863" cy="585788"/>
          </a:xfrm>
          <a:prstGeom prst="downArrow">
            <a:avLst>
              <a:gd name="adj1" fmla="val 50000"/>
              <a:gd name="adj2" fmla="val 50126"/>
            </a:avLst>
          </a:prstGeom>
          <a:solidFill>
            <a:srgbClr val="FFC000"/>
          </a:solidFill>
          <a:ln w="38100" cmpd="tri"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5-Point Star 8"/>
          <p:cNvSpPr/>
          <p:nvPr/>
        </p:nvSpPr>
        <p:spPr bwMode="auto">
          <a:xfrm>
            <a:off x="1828800" y="3505200"/>
            <a:ext cx="457200" cy="381000"/>
          </a:xfrm>
          <a:prstGeom prst="star5">
            <a:avLst/>
          </a:prstGeom>
          <a:solidFill>
            <a:srgbClr val="FFC000"/>
          </a:solidFill>
          <a:ln w="19050" cap="flat" cmpd="sng" algn="ctr">
            <a:solidFill>
              <a:schemeClr val="tx1"/>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TextBox 9"/>
          <p:cNvSpPr txBox="1">
            <a:spLocks noChangeArrowheads="1"/>
          </p:cNvSpPr>
          <p:nvPr/>
        </p:nvSpPr>
        <p:spPr bwMode="auto">
          <a:xfrm>
            <a:off x="790575" y="6019800"/>
            <a:ext cx="7667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CC00"/>
                </a:solidFill>
                <a:effectLst/>
                <a:uLnTx/>
                <a:uFillTx/>
                <a:latin typeface="Arial" panose="020B0604020202020204" pitchFamily="34" charset="0"/>
                <a:ea typeface="+mn-ea"/>
                <a:cs typeface="+mn-cs"/>
              </a:rPr>
              <a:t>Attention to Opacity and Bowel Loop Displacement</a:t>
            </a:r>
          </a:p>
        </p:txBody>
      </p:sp>
      <p:sp>
        <p:nvSpPr>
          <p:cNvPr id="11" name="Rectangle 10"/>
          <p:cNvSpPr/>
          <p:nvPr/>
        </p:nvSpPr>
        <p:spPr bwMode="auto">
          <a:xfrm>
            <a:off x="152400" y="2133600"/>
            <a:ext cx="2590800" cy="3124200"/>
          </a:xfrm>
          <a:prstGeom prst="rect">
            <a:avLst/>
          </a:prstGeom>
          <a:noFill/>
          <a:ln w="28575" cap="flat" cmpd="sng" algn="ctr">
            <a:solidFill>
              <a:srgbClr val="FFFF00"/>
            </a:solidFill>
            <a:prstDash val="solid"/>
            <a:round/>
            <a:headEnd type="none" w="med" len="med"/>
            <a:tailEnd type="none" w="med" len="med"/>
          </a:ln>
          <a:effectLst>
            <a:glow rad="228600">
              <a:schemeClr val="accent3">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9881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P spid="31" grpId="0" animBg="1"/>
      <p:bldP spid="32" grpId="0" animBg="1"/>
      <p:bldP spid="33" grpId="0" animBg="1"/>
      <p:bldP spid="3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28600"/>
            <a:ext cx="6248400" cy="1143000"/>
          </a:xfrm>
        </p:spPr>
        <p:txBody>
          <a:bodyPr/>
          <a:lstStyle/>
          <a:p>
            <a:pPr eaLnBrk="1" hangingPunct="1">
              <a:defRPr/>
            </a:pPr>
            <a:r>
              <a:rPr lang="en-US" altLang="en-US" b="1" dirty="0" smtClean="0">
                <a:solidFill>
                  <a:srgbClr val="00CC00"/>
                </a:solidFill>
                <a:effectLst>
                  <a:outerShdw blurRad="38100" dist="38100" dir="2700000" algn="tl">
                    <a:srgbClr val="000000"/>
                  </a:outerShdw>
                </a:effectLst>
              </a:rPr>
              <a:t>Statistics</a:t>
            </a:r>
            <a:r>
              <a:rPr lang="en-US" altLang="en-US" b="1" dirty="0" smtClean="0">
                <a:solidFill>
                  <a:srgbClr val="FFFF00"/>
                </a:solidFill>
                <a:effectLst>
                  <a:outerShdw blurRad="38100" dist="38100" dir="2700000" algn="tl">
                    <a:srgbClr val="000000"/>
                  </a:outerShdw>
                </a:effectLst>
              </a:rPr>
              <a:t> </a:t>
            </a:r>
            <a:br>
              <a:rPr lang="en-US" altLang="en-US" b="1" dirty="0" smtClean="0">
                <a:solidFill>
                  <a:srgbClr val="FFFF00"/>
                </a:solidFill>
                <a:effectLst>
                  <a:outerShdw blurRad="38100" dist="38100" dir="2700000" algn="tl">
                    <a:srgbClr val="000000"/>
                  </a:outerShdw>
                </a:effectLst>
              </a:rPr>
            </a:br>
            <a:r>
              <a:rPr lang="en-US" altLang="en-US" sz="3200" b="1" dirty="0" smtClean="0">
                <a:solidFill>
                  <a:srgbClr val="FFFF00"/>
                </a:solidFill>
                <a:effectLst>
                  <a:outerShdw blurRad="38100" dist="38100" dir="2700000" algn="tl">
                    <a:srgbClr val="000000"/>
                  </a:outerShdw>
                </a:effectLst>
              </a:rPr>
              <a:t>Pediatric Renal Neoplasms</a:t>
            </a:r>
          </a:p>
        </p:txBody>
      </p:sp>
      <p:sp>
        <p:nvSpPr>
          <p:cNvPr id="6147" name="Rectangle 3"/>
          <p:cNvSpPr>
            <a:spLocks noGrp="1" noChangeArrowheads="1"/>
          </p:cNvSpPr>
          <p:nvPr>
            <p:ph type="body" idx="1"/>
          </p:nvPr>
        </p:nvSpPr>
        <p:spPr>
          <a:xfrm>
            <a:off x="457200" y="2255838"/>
            <a:ext cx="6400800" cy="4525962"/>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87%	Wilms Tumor</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7% 		Renal Cell Carcinoma </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5% 		Clear Cell Sarcoma </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2% 		Rhabdoid Tumor</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2%		Mesoblastic Nephroma</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0.5%	Lymphoma </a:t>
            </a:r>
            <a:r>
              <a:rPr lang="en-US" altLang="en-US" sz="1800" b="1" dirty="0" smtClean="0">
                <a:solidFill>
                  <a:schemeClr val="bg1"/>
                </a:solidFill>
                <a:effectLst>
                  <a:outerShdw blurRad="38100" dist="38100" dir="2700000" algn="tl">
                    <a:srgbClr val="000000"/>
                  </a:outerShdw>
                </a:effectLst>
              </a:rPr>
              <a:t>  </a:t>
            </a:r>
          </a:p>
        </p:txBody>
      </p:sp>
      <p:sp>
        <p:nvSpPr>
          <p:cNvPr id="6148"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614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5832" t="6570" r="5058" b="20338"/>
          <a:stretch>
            <a:fillRect/>
          </a:stretch>
        </p:blipFill>
        <p:spPr bwMode="auto">
          <a:xfrm>
            <a:off x="6553200" y="1981200"/>
            <a:ext cx="24304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2"/>
          <p:cNvGraphicFramePr>
            <a:graphicFrameLocks noChangeAspect="1"/>
          </p:cNvGraphicFramePr>
          <p:nvPr/>
        </p:nvGraphicFramePr>
        <p:xfrm>
          <a:off x="6472238" y="4403725"/>
          <a:ext cx="2530475" cy="1920875"/>
        </p:xfrm>
        <a:graphic>
          <a:graphicData uri="http://schemas.openxmlformats.org/presentationml/2006/ole">
            <mc:AlternateContent xmlns:mc="http://schemas.openxmlformats.org/markup-compatibility/2006">
              <mc:Choice xmlns:v="urn:schemas-microsoft-com:vml" Requires="v">
                <p:oleObj spid="_x0000_s260161" name="Bitmap Image" r:id="rId5" imgW="4877481" imgH="4877481" progId="PBrush">
                  <p:embed/>
                </p:oleObj>
              </mc:Choice>
              <mc:Fallback>
                <p:oleObj name="Bitmap Image" r:id="rId5" imgW="4877481" imgH="4877481" progId="PBrush">
                  <p:embed/>
                  <p:pic>
                    <p:nvPicPr>
                      <p:cNvPr id="6150" name="Object 2"/>
                      <p:cNvPicPr>
                        <a:picLocks noChangeAspect="1" noChangeArrowheads="1"/>
                      </p:cNvPicPr>
                      <p:nvPr/>
                    </p:nvPicPr>
                    <p:blipFill>
                      <a:blip r:embed="rId6">
                        <a:extLst>
                          <a:ext uri="{28A0092B-C50C-407E-A947-70E740481C1C}">
                            <a14:useLocalDpi xmlns:a14="http://schemas.microsoft.com/office/drawing/2010/main" val="0"/>
                          </a:ext>
                        </a:extLst>
                      </a:blip>
                      <a:srcRect l="9435" t="15094" r="9435" b="23291"/>
                      <a:stretch>
                        <a:fillRect/>
                      </a:stretch>
                    </p:blipFill>
                    <p:spPr bwMode="auto">
                      <a:xfrm>
                        <a:off x="6472238" y="4403725"/>
                        <a:ext cx="2530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1" name="AutoShape 8" descr="Image result for statistics chart">
            <a:hlinkClick r:id="rId7"/>
          </p:cNvPr>
          <p:cNvSpPr>
            <a:spLocks noChangeAspect="1" noChangeArrowheads="1"/>
          </p:cNvSpPr>
          <p:nvPr/>
        </p:nvSpPr>
        <p:spPr bwMode="auto">
          <a:xfrm>
            <a:off x="155575" y="-1371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6152" name="Picture 10" descr="Image result for statistics char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22250"/>
            <a:ext cx="25146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Box 7"/>
          <p:cNvSpPr txBox="1">
            <a:spLocks noChangeArrowheads="1"/>
          </p:cNvSpPr>
          <p:nvPr/>
        </p:nvSpPr>
        <p:spPr bwMode="auto">
          <a:xfrm>
            <a:off x="493713" y="5410200"/>
            <a:ext cx="5449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Lee EY, et al. Focal renal lesions in pediatric patients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AJR 2012</a:t>
            </a:r>
          </a:p>
        </p:txBody>
      </p:sp>
    </p:spTree>
    <p:extLst>
      <p:ext uri="{BB962C8B-B14F-4D97-AF65-F5344CB8AC3E}">
        <p14:creationId xmlns:p14="http://schemas.microsoft.com/office/powerpoint/2010/main" val="1965883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28600"/>
            <a:ext cx="8229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Spectrum of Renal Masses:</a:t>
            </a:r>
            <a:br>
              <a:rPr lang="en-US" altLang="en-US" b="1" dirty="0" smtClean="0">
                <a:solidFill>
                  <a:srgbClr val="FFFF00"/>
                </a:solidFill>
                <a:effectLst>
                  <a:outerShdw blurRad="38100" dist="38100" dir="2700000" algn="tl">
                    <a:srgbClr val="000000"/>
                  </a:outerShdw>
                </a:effectLst>
              </a:rPr>
            </a:br>
            <a:r>
              <a:rPr lang="en-US" altLang="en-US" b="1" dirty="0" smtClean="0">
                <a:solidFill>
                  <a:srgbClr val="FFFF00"/>
                </a:solidFill>
                <a:effectLst>
                  <a:outerShdw blurRad="38100" dist="38100" dir="2700000" algn="tl">
                    <a:srgbClr val="000000"/>
                  </a:outerShdw>
                </a:effectLst>
              </a:rPr>
              <a:t>Neoplasms</a:t>
            </a:r>
          </a:p>
        </p:txBody>
      </p:sp>
      <p:sp>
        <p:nvSpPr>
          <p:cNvPr id="6147" name="Rectangle 3"/>
          <p:cNvSpPr>
            <a:spLocks noGrp="1" noChangeArrowheads="1"/>
          </p:cNvSpPr>
          <p:nvPr>
            <p:ph type="body" idx="1"/>
          </p:nvPr>
        </p:nvSpPr>
        <p:spPr>
          <a:xfrm>
            <a:off x="457200" y="1676400"/>
            <a:ext cx="8305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Primary Neoplasms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Benign neoplasms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Malignant neoplasms</a:t>
            </a:r>
          </a:p>
          <a:p>
            <a:pPr marL="457200" lvl="1" indent="0" eaLnBrk="1" hangingPunct="1">
              <a:lnSpc>
                <a:spcPct val="80000"/>
              </a:lnSpc>
              <a:buClr>
                <a:srgbClr val="FF0000"/>
              </a:buClr>
              <a:buFontTx/>
              <a:buNone/>
              <a:defRPr/>
            </a:pPr>
            <a:r>
              <a:rPr lang="en-US" altLang="en-US" sz="24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Secondary Neoplasms / Metastatic Disease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Lymphoma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Leukemia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Metastatic disease   </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Mimics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Pyelonephritis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Abscess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Xanthogranulomatous pyelonephritis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Lymphatic malformation </a:t>
            </a:r>
          </a:p>
          <a:p>
            <a:pPr marL="457200" lvl="1"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p:txBody>
      </p:sp>
    </p:spTree>
    <p:extLst>
      <p:ext uri="{BB962C8B-B14F-4D97-AF65-F5344CB8AC3E}">
        <p14:creationId xmlns:p14="http://schemas.microsoft.com/office/powerpoint/2010/main" val="3527798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28600"/>
            <a:ext cx="88392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Neonatal Bowel Disorders</a:t>
            </a:r>
            <a:r>
              <a:rPr lang="en-US" altLang="en-US" b="1" dirty="0" smtClean="0">
                <a:solidFill>
                  <a:srgbClr val="FFFF00"/>
                </a:solidFill>
                <a:effectLst>
                  <a:outerShdw blurRad="38100" dist="38100" dir="2700000" algn="tl">
                    <a:srgbClr val="000000"/>
                  </a:outerShdw>
                </a:effectLst>
              </a:rPr>
              <a:t>:</a:t>
            </a:r>
            <a:r>
              <a:rPr lang="en-US" altLang="en-US" sz="3200" b="1" dirty="0">
                <a:solidFill>
                  <a:srgbClr val="FFFF00"/>
                </a:solidFill>
                <a:effectLst>
                  <a:outerShdw blurRad="38100" dist="38100" dir="2700000" algn="tl">
                    <a:srgbClr val="000000"/>
                  </a:outerShdw>
                </a:effectLst>
              </a:rPr>
              <a:t/>
            </a:r>
            <a:br>
              <a:rPr lang="en-US" altLang="en-US" sz="32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Esophageal Atresia (EA) &amp; TEF – S/P Repair Complication </a:t>
            </a:r>
            <a:endParaRPr lang="en-US" altLang="en-US" sz="2000" b="1" dirty="0" smtClean="0">
              <a:solidFill>
                <a:srgbClr val="FFC000"/>
              </a:solidFill>
              <a:effectLst>
                <a:outerShdw blurRad="38100" dist="38100" dir="2700000" algn="tl">
                  <a:srgbClr val="000000"/>
                </a:outerShdw>
              </a:effectLst>
            </a:endParaRPr>
          </a:p>
        </p:txBody>
      </p:sp>
      <p:graphicFrame>
        <p:nvGraphicFramePr>
          <p:cNvPr id="12" name="Object 2"/>
          <p:cNvGraphicFramePr>
            <a:graphicFrameLocks noChangeAspect="1"/>
          </p:cNvGraphicFramePr>
          <p:nvPr>
            <p:extLst>
              <p:ext uri="{D42A27DB-BD31-4B8C-83A1-F6EECF244321}">
                <p14:modId xmlns:p14="http://schemas.microsoft.com/office/powerpoint/2010/main" val="926048828"/>
              </p:ext>
            </p:extLst>
          </p:nvPr>
        </p:nvGraphicFramePr>
        <p:xfrm>
          <a:off x="838200" y="1851434"/>
          <a:ext cx="3395279" cy="4701766"/>
        </p:xfrm>
        <a:graphic>
          <a:graphicData uri="http://schemas.openxmlformats.org/presentationml/2006/ole">
            <mc:AlternateContent xmlns:mc="http://schemas.openxmlformats.org/markup-compatibility/2006">
              <mc:Choice xmlns:v="urn:schemas-microsoft-com:vml" Requires="v">
                <p:oleObj spid="_x0000_s168164" name="Bitmap Image" r:id="rId4" imgW="9752381" imgH="9752381" progId="Paint.Picture">
                  <p:embed/>
                </p:oleObj>
              </mc:Choice>
              <mc:Fallback>
                <p:oleObj name="Bitmap Image" r:id="rId4" imgW="9752381" imgH="9752381" progId="Paint.Picture">
                  <p:embed/>
                  <p:pic>
                    <p:nvPicPr>
                      <p:cNvPr id="1078274" name="Object 2"/>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30000" t="16875" r="21249" b="15625"/>
                      <a:stretch>
                        <a:fillRect/>
                      </a:stretch>
                    </p:blipFill>
                    <p:spPr bwMode="auto">
                      <a:xfrm>
                        <a:off x="838200" y="1851434"/>
                        <a:ext cx="3395279" cy="4701766"/>
                      </a:xfrm>
                      <a:prstGeom prst="rect">
                        <a:avLst/>
                      </a:prstGeom>
                      <a:noFill/>
                      <a:ln>
                        <a:noFill/>
                      </a:ln>
                      <a:effectLst/>
                    </p:spPr>
                  </p:pic>
                </p:oleObj>
              </mc:Fallback>
            </mc:AlternateContent>
          </a:graphicData>
        </a:graphic>
      </p:graphicFrame>
      <p:graphicFrame>
        <p:nvGraphicFramePr>
          <p:cNvPr id="13" name="Object 3"/>
          <p:cNvGraphicFramePr>
            <a:graphicFrameLocks noChangeAspect="1"/>
          </p:cNvGraphicFramePr>
          <p:nvPr>
            <p:extLst>
              <p:ext uri="{D42A27DB-BD31-4B8C-83A1-F6EECF244321}">
                <p14:modId xmlns:p14="http://schemas.microsoft.com/office/powerpoint/2010/main" val="598399604"/>
              </p:ext>
            </p:extLst>
          </p:nvPr>
        </p:nvGraphicFramePr>
        <p:xfrm>
          <a:off x="4752315" y="1815220"/>
          <a:ext cx="3553485" cy="4737980"/>
        </p:xfrm>
        <a:graphic>
          <a:graphicData uri="http://schemas.openxmlformats.org/presentationml/2006/ole">
            <mc:AlternateContent xmlns:mc="http://schemas.openxmlformats.org/markup-compatibility/2006">
              <mc:Choice xmlns:v="urn:schemas-microsoft-com:vml" Requires="v">
                <p:oleObj spid="_x0000_s168165" name="Bitmap Image" r:id="rId6" imgW="9752381" imgH="9752381" progId="Paint.Picture">
                  <p:embed/>
                </p:oleObj>
              </mc:Choice>
              <mc:Fallback>
                <p:oleObj name="Bitmap Image" r:id="rId6" imgW="9752381" imgH="9752381" progId="Paint.Picture">
                  <p:embed/>
                  <p:pic>
                    <p:nvPicPr>
                      <p:cNvPr id="1078275" name="Object 3"/>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l="28125" t="18750" r="21249" b="13750"/>
                      <a:stretch>
                        <a:fillRect/>
                      </a:stretch>
                    </p:blipFill>
                    <p:spPr bwMode="auto">
                      <a:xfrm>
                        <a:off x="4752315" y="1815220"/>
                        <a:ext cx="3553485" cy="473798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535678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28600"/>
            <a:ext cx="82296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Spectrum of Renal Masses:</a:t>
            </a:r>
            <a:br>
              <a:rPr lang="en-US" altLang="en-US" b="1" dirty="0" smtClean="0">
                <a:solidFill>
                  <a:srgbClr val="FFFF00"/>
                </a:solidFill>
                <a:effectLst>
                  <a:outerShdw blurRad="38100" dist="38100" dir="2700000" algn="tl">
                    <a:srgbClr val="000000"/>
                  </a:outerShdw>
                </a:effectLst>
              </a:rPr>
            </a:br>
            <a:r>
              <a:rPr lang="en-US" altLang="en-US" b="1" dirty="0" smtClean="0">
                <a:solidFill>
                  <a:srgbClr val="FFFF00"/>
                </a:solidFill>
                <a:effectLst>
                  <a:outerShdw blurRad="38100" dist="38100" dir="2700000" algn="tl">
                    <a:srgbClr val="000000"/>
                  </a:outerShdw>
                </a:effectLst>
              </a:rPr>
              <a:t>Neoplasms</a:t>
            </a:r>
          </a:p>
        </p:txBody>
      </p:sp>
      <p:sp>
        <p:nvSpPr>
          <p:cNvPr id="6147" name="Rectangle 3"/>
          <p:cNvSpPr>
            <a:spLocks noGrp="1" noChangeArrowheads="1"/>
          </p:cNvSpPr>
          <p:nvPr>
            <p:ph type="body" idx="1"/>
          </p:nvPr>
        </p:nvSpPr>
        <p:spPr>
          <a:xfrm>
            <a:off x="457200" y="1828800"/>
            <a:ext cx="8305800" cy="4525963"/>
          </a:xfrm>
        </p:spPr>
        <p:txBody>
          <a:bodyPr/>
          <a:lstStyle/>
          <a:p>
            <a:pPr eaLnBrk="1" hangingPunct="1">
              <a:lnSpc>
                <a:spcPct val="80000"/>
              </a:lnSpc>
              <a:buClr>
                <a:srgbClr val="FF0000"/>
              </a:buClr>
              <a:defRPr/>
            </a:pPr>
            <a:r>
              <a:rPr lang="en-US" altLang="en-US" b="1" dirty="0" smtClean="0">
                <a:solidFill>
                  <a:schemeClr val="bg1"/>
                </a:solidFill>
                <a:effectLst>
                  <a:outerShdw blurRad="38100" dist="38100" dir="2700000" algn="tl">
                    <a:srgbClr val="000000"/>
                  </a:outerShdw>
                </a:effectLst>
              </a:rPr>
              <a:t>Primary Neoplasms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Benign neoplasms</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Mesoblastic nephroma</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Ossifying renal tumor of infancy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Angiomyolipoma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Multilocular cystic nephroma</a:t>
            </a:r>
          </a:p>
          <a:p>
            <a:pPr marL="914400" lvl="2"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b="1" dirty="0" smtClean="0">
                <a:solidFill>
                  <a:schemeClr val="bg1"/>
                </a:solidFill>
                <a:effectLst>
                  <a:outerShdw blurRad="38100" dist="38100" dir="2700000" algn="tl">
                    <a:srgbClr val="000000"/>
                  </a:outerShdw>
                </a:effectLst>
              </a:rPr>
              <a:t>Malignant neoplasms</a:t>
            </a:r>
            <a:endParaRPr lang="en-US" altLang="en-US" sz="2400" b="1" dirty="0" smtClean="0">
              <a:solidFill>
                <a:schemeClr val="bg1"/>
              </a:solidFill>
              <a:effectLst>
                <a:outerShdw blurRad="38100" dist="38100" dir="2700000" algn="tl">
                  <a:srgbClr val="000000"/>
                </a:outerShdw>
              </a:effectLst>
            </a:endParaRP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Nephroblastomatosis</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Wilms tumor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Renal cell carcinoma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Ewing sarcoma of the kidney </a:t>
            </a:r>
          </a:p>
          <a:p>
            <a:pPr marL="914400" lvl="2"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a:p>
            <a:pPr marL="457200" lvl="1" indent="0" eaLnBrk="1" hangingPunct="1">
              <a:lnSpc>
                <a:spcPct val="80000"/>
              </a:lnSpc>
              <a:buClr>
                <a:srgbClr val="FF0000"/>
              </a:buClr>
              <a:buFontTx/>
              <a:buNone/>
              <a:defRPr/>
            </a:pPr>
            <a:r>
              <a:rPr lang="en-US" altLang="en-US" b="1" dirty="0" smtClean="0">
                <a:solidFill>
                  <a:schemeClr val="bg1"/>
                </a:solidFill>
                <a:effectLst>
                  <a:outerShdw blurRad="38100" dist="38100" dir="2700000" algn="tl">
                    <a:srgbClr val="000000"/>
                  </a:outerShdw>
                </a:effectLst>
              </a:rPr>
              <a:t> </a:t>
            </a:r>
          </a:p>
        </p:txBody>
      </p:sp>
      <p:pic>
        <p:nvPicPr>
          <p:cNvPr id="4" name="Picture 2" descr="PENGUINS OF MADAGASCAR animation comedy adventure family penguin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363" y="4162425"/>
            <a:ext cx="24844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914400" y="2226129"/>
            <a:ext cx="4800600" cy="1800224"/>
          </a:xfrm>
          <a:prstGeom prst="rect">
            <a:avLst/>
          </a:prstGeom>
          <a:noFill/>
          <a:ln w="57150" cap="flat" cmpd="sng" algn="ctr">
            <a:solidFill>
              <a:srgbClr val="00CC00"/>
            </a:solidFill>
            <a:prstDash val="solid"/>
            <a:round/>
            <a:headEnd type="none" w="med" len="med"/>
            <a:tailEnd type="none" w="med" len="med"/>
          </a:ln>
          <a:effectLst>
            <a:glow rad="228600">
              <a:schemeClr val="accent1">
                <a:satMod val="175000"/>
                <a:alpha val="40000"/>
              </a:schemeClr>
            </a:glow>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CC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7305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30480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Mesoblastic Nephroma</a:t>
            </a:r>
          </a:p>
        </p:txBody>
      </p:sp>
      <p:sp>
        <p:nvSpPr>
          <p:cNvPr id="400387" name="Rectangle 3"/>
          <p:cNvSpPr>
            <a:spLocks noGrp="1" noChangeArrowheads="1"/>
          </p:cNvSpPr>
          <p:nvPr>
            <p:ph type="body" idx="1"/>
          </p:nvPr>
        </p:nvSpPr>
        <p:spPr>
          <a:xfrm>
            <a:off x="304800" y="1066800"/>
            <a:ext cx="5943600" cy="54102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rgbClr val="00CC00"/>
                </a:solidFill>
                <a:effectLst>
                  <a:outerShdw blurRad="38100" dist="38100" dir="2700000" algn="tl">
                    <a:srgbClr val="000000"/>
                  </a:outerShdw>
                </a:effectLst>
              </a:rPr>
              <a:t>Most common solid renal tumor </a:t>
            </a:r>
            <a:r>
              <a:rPr lang="en-US" altLang="en-US" sz="2400" b="1" dirty="0" smtClean="0">
                <a:solidFill>
                  <a:schemeClr val="bg1"/>
                </a:solidFill>
                <a:effectLst>
                  <a:outerShdw blurRad="38100" dist="38100" dir="2700000" algn="tl">
                    <a:srgbClr val="000000"/>
                  </a:outerShdw>
                </a:effectLst>
              </a:rPr>
              <a:t>in the neonates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 First 3 months of life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5% of all pediatric renal tumors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AKA fetal renal hamartoma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presentation</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Palpable abdominal mass</a:t>
            </a:r>
          </a:p>
          <a:p>
            <a:pPr lvl="1" eaLnBrk="1" hangingPunct="1">
              <a:lnSpc>
                <a:spcPct val="80000"/>
              </a:lnSpc>
              <a:buClr>
                <a:srgbClr val="FF0000"/>
              </a:buClr>
              <a:defRPr/>
            </a:pPr>
            <a:r>
              <a:rPr lang="en-US" altLang="en-US" sz="2000" b="1" dirty="0">
                <a:solidFill>
                  <a:schemeClr val="bg1"/>
                </a:solidFill>
                <a:effectLst>
                  <a:outerShdw blurRad="38100" dist="38100" dir="2700000" algn="tl">
                    <a:srgbClr val="000000"/>
                  </a:outerShdw>
                </a:effectLst>
              </a:rPr>
              <a:t>Hypercalcemia, CHF, HTN </a:t>
            </a:r>
            <a:endParaRPr lang="en-US" altLang="en-US" sz="20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Pathology</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Cellular type (66%) - ~ infantile fibromatosis</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Classic type (24%) - ~ Infantile fibrosarcoma</a:t>
            </a:r>
          </a:p>
          <a:p>
            <a:pPr lvl="1"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Mixed type (10%) – Combination of both</a:t>
            </a:r>
          </a:p>
          <a:p>
            <a:pPr lvl="2" eaLnBrk="1" hangingPunct="1">
              <a:lnSpc>
                <a:spcPct val="80000"/>
              </a:lnSpc>
              <a:buClr>
                <a:srgbClr val="FF0000"/>
              </a:buClr>
              <a:defRPr/>
            </a:pPr>
            <a:endParaRPr lang="en-US" altLang="en-US" sz="1500" b="1" dirty="0" smtClean="0">
              <a:solidFill>
                <a:schemeClr val="bg1"/>
              </a:solidFill>
              <a:effectLst>
                <a:outerShdw blurRad="38100" dist="38100" dir="2700000" algn="tl">
                  <a:srgbClr val="000000"/>
                </a:outerShdw>
              </a:effectLst>
            </a:endParaRPr>
          </a:p>
        </p:txBody>
      </p:sp>
      <p:sp>
        <p:nvSpPr>
          <p:cNvPr id="9220"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221"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9222" name="Picture 2" descr="S:\_PM.Private\Radiology Research-Lee\Book Chapters\Ed Lee - Pediatric Radiology Texbook\Pediatric Abdominal Imaging\Kidney - Jonathan Dillman\FINAL SUBMISSION FOLDER 2-23-2015\Fig 17.tif"/>
          <p:cNvPicPr>
            <a:picLocks noChangeAspect="1" noChangeArrowheads="1"/>
          </p:cNvPicPr>
          <p:nvPr/>
        </p:nvPicPr>
        <p:blipFill>
          <a:blip r:embed="rId2">
            <a:extLst>
              <a:ext uri="{28A0092B-C50C-407E-A947-70E740481C1C}">
                <a14:useLocalDpi xmlns:a14="http://schemas.microsoft.com/office/drawing/2010/main" val="0"/>
              </a:ext>
            </a:extLst>
          </a:blip>
          <a:srcRect r="47243"/>
          <a:stretch>
            <a:fillRect/>
          </a:stretch>
        </p:blipFill>
        <p:spPr bwMode="auto">
          <a:xfrm>
            <a:off x="6324600" y="76200"/>
            <a:ext cx="2747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 descr="S:\_PM.Private\Radiology Research-Lee\Book Chapters\Ed Lee - Pediatric Radiology Texbook\Pediatric Abdominal Imaging\Kidney - Jonathan Dillman\FINAL SUBMISSION FOLDER 2-23-2015\Fig 17.tif"/>
          <p:cNvPicPr>
            <a:picLocks noChangeAspect="1" noChangeArrowheads="1"/>
          </p:cNvPicPr>
          <p:nvPr/>
        </p:nvPicPr>
        <p:blipFill>
          <a:blip r:embed="rId2">
            <a:extLst>
              <a:ext uri="{28A0092B-C50C-407E-A947-70E740481C1C}">
                <a14:useLocalDpi xmlns:a14="http://schemas.microsoft.com/office/drawing/2010/main" val="0"/>
              </a:ext>
            </a:extLst>
          </a:blip>
          <a:srcRect l="55080"/>
          <a:stretch>
            <a:fillRect/>
          </a:stretch>
        </p:blipFill>
        <p:spPr bwMode="auto">
          <a:xfrm>
            <a:off x="6324600" y="3200400"/>
            <a:ext cx="2747963"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967264"/>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30480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Mesoblastic Nephroma</a:t>
            </a:r>
          </a:p>
        </p:txBody>
      </p:sp>
      <p:sp>
        <p:nvSpPr>
          <p:cNvPr id="400387" name="Rectangle 3"/>
          <p:cNvSpPr>
            <a:spLocks noGrp="1" noChangeArrowheads="1"/>
          </p:cNvSpPr>
          <p:nvPr>
            <p:ph type="body" idx="1"/>
          </p:nvPr>
        </p:nvSpPr>
        <p:spPr>
          <a:xfrm>
            <a:off x="304800" y="1066800"/>
            <a:ext cx="5943600" cy="54102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On Imaging</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Large solid intrarenal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Well-circumscribed border</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Rare tumor invasion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Cystic area = necrosis or hemorrhage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Ca+ rare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 Contrast enhancement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Lesser degree than the normal renal tissue  </a:t>
            </a:r>
          </a:p>
          <a:p>
            <a:pPr marL="0" indent="0" eaLnBrk="1" hangingPunct="1">
              <a:lnSpc>
                <a:spcPct val="80000"/>
              </a:lnSpc>
              <a:buClr>
                <a:srgbClr val="FF0000"/>
              </a:buClr>
              <a:buFontTx/>
              <a:buNone/>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Excellent prognosis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Nephrectomy w/ wide margins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Chemotherapy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If resection is incomplete (&gt; 3 month old)</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If tumor ruptures during surgery</a:t>
            </a:r>
            <a:endParaRPr lang="en-US" altLang="en-US" sz="1500" b="1" dirty="0" smtClean="0">
              <a:solidFill>
                <a:schemeClr val="bg1"/>
              </a:solidFill>
              <a:effectLst>
                <a:outerShdw blurRad="38100" dist="38100" dir="2700000" algn="tl">
                  <a:srgbClr val="000000"/>
                </a:outerShdw>
              </a:effectLst>
            </a:endParaRPr>
          </a:p>
        </p:txBody>
      </p:sp>
      <p:sp>
        <p:nvSpPr>
          <p:cNvPr id="10244"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45"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0246" name="Picture 5"/>
          <p:cNvPicPr>
            <a:picLocks noChangeAspect="1" noChangeArrowheads="1"/>
          </p:cNvPicPr>
          <p:nvPr/>
        </p:nvPicPr>
        <p:blipFill>
          <a:blip r:embed="rId2">
            <a:extLst>
              <a:ext uri="{28A0092B-C50C-407E-A947-70E740481C1C}">
                <a14:useLocalDpi xmlns:a14="http://schemas.microsoft.com/office/drawing/2010/main" val="0"/>
              </a:ext>
            </a:extLst>
          </a:blip>
          <a:srcRect l="8594" t="21205" r="12500" b="20760"/>
          <a:stretch>
            <a:fillRect/>
          </a:stretch>
        </p:blipFill>
        <p:spPr bwMode="auto">
          <a:xfrm>
            <a:off x="6383338" y="2136775"/>
            <a:ext cx="2765425" cy="203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6"/>
          <p:cNvPicPr>
            <a:picLocks noChangeAspect="1" noChangeArrowheads="1"/>
          </p:cNvPicPr>
          <p:nvPr/>
        </p:nvPicPr>
        <p:blipFill>
          <a:blip r:embed="rId3">
            <a:extLst>
              <a:ext uri="{28A0092B-C50C-407E-A947-70E740481C1C}">
                <a14:useLocalDpi xmlns:a14="http://schemas.microsoft.com/office/drawing/2010/main" val="0"/>
              </a:ext>
            </a:extLst>
          </a:blip>
          <a:srcRect l="9821" t="9039" r="12836" b="17076"/>
          <a:stretch>
            <a:fillRect/>
          </a:stretch>
        </p:blipFill>
        <p:spPr bwMode="auto">
          <a:xfrm>
            <a:off x="6515100" y="4267200"/>
            <a:ext cx="25527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15"/>
          <p:cNvPicPr>
            <a:picLocks noChangeAspect="1"/>
          </p:cNvPicPr>
          <p:nvPr/>
        </p:nvPicPr>
        <p:blipFill>
          <a:blip r:embed="rId4">
            <a:extLst>
              <a:ext uri="{28A0092B-C50C-407E-A947-70E740481C1C}">
                <a14:useLocalDpi xmlns:a14="http://schemas.microsoft.com/office/drawing/2010/main" val="0"/>
              </a:ext>
            </a:extLst>
          </a:blip>
          <a:srcRect l="13312" t="19847" r="23438" b="10440"/>
          <a:stretch>
            <a:fillRect/>
          </a:stretch>
        </p:blipFill>
        <p:spPr bwMode="auto">
          <a:xfrm>
            <a:off x="6553200" y="88900"/>
            <a:ext cx="24003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6"/>
          <p:cNvSpPr txBox="1">
            <a:spLocks noChangeArrowheads="1"/>
          </p:cNvSpPr>
          <p:nvPr/>
        </p:nvSpPr>
        <p:spPr bwMode="auto">
          <a:xfrm>
            <a:off x="266700" y="6019800"/>
            <a:ext cx="567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Lee EY. CT imaging of mass-like renal lesion in children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Pediatric Radiology 2007</a:t>
            </a:r>
          </a:p>
        </p:txBody>
      </p:sp>
    </p:spTree>
    <p:extLst>
      <p:ext uri="{BB962C8B-B14F-4D97-AF65-F5344CB8AC3E}">
        <p14:creationId xmlns:p14="http://schemas.microsoft.com/office/powerpoint/2010/main" val="705379406"/>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Ossifying Renal Tumor of Infancy</a:t>
            </a:r>
          </a:p>
        </p:txBody>
      </p:sp>
      <p:sp>
        <p:nvSpPr>
          <p:cNvPr id="400387" name="Rectangle 3"/>
          <p:cNvSpPr>
            <a:spLocks noGrp="1" noChangeArrowheads="1"/>
          </p:cNvSpPr>
          <p:nvPr>
            <p:ph type="body" idx="1"/>
          </p:nvPr>
        </p:nvSpPr>
        <p:spPr>
          <a:xfrm>
            <a:off x="76200" y="1066800"/>
            <a:ext cx="6172200" cy="54102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Rare benign renal neoplasm in infants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6 days to 14 months </a:t>
            </a:r>
          </a:p>
          <a:p>
            <a:pPr marL="0" indent="0" eaLnBrk="1" hangingPunct="1">
              <a:lnSpc>
                <a:spcPct val="80000"/>
              </a:lnSpc>
              <a:buClr>
                <a:srgbClr val="FF0000"/>
              </a:buClr>
              <a:buFontTx/>
              <a:buNone/>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presentation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Abdominal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Gross hematuria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Intrarenal soft tissue </a:t>
            </a:r>
            <a:r>
              <a:rPr lang="en-US" altLang="en-US" sz="1800" b="1" dirty="0" smtClean="0">
                <a:solidFill>
                  <a:schemeClr val="bg1"/>
                </a:solidFill>
                <a:effectLst>
                  <a:outerShdw blurRad="38100" dist="38100" dir="2700000" algn="tl">
                    <a:srgbClr val="000000"/>
                  </a:outerShdw>
                </a:effectLst>
              </a:rPr>
              <a:t>mass  </a:t>
            </a:r>
            <a:endParaRPr lang="en-US" altLang="en-US" sz="1800" b="1" dirty="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1800" b="1" dirty="0">
                <a:solidFill>
                  <a:schemeClr val="bg1"/>
                </a:solidFill>
                <a:effectLst>
                  <a:outerShdw blurRad="38100" dist="38100" dir="2700000" algn="tl">
                    <a:srgbClr val="000000"/>
                  </a:outerShdw>
                </a:effectLst>
              </a:rPr>
              <a:t>No substantial enhancement </a:t>
            </a:r>
          </a:p>
          <a:p>
            <a:pPr lvl="1" eaLnBrk="1" hangingPunct="1">
              <a:lnSpc>
                <a:spcPct val="80000"/>
              </a:lnSpc>
              <a:buClr>
                <a:srgbClr val="FF0000"/>
              </a:buClr>
              <a:defRPr/>
            </a:pPr>
            <a:r>
              <a:rPr lang="en-US" altLang="en-US" sz="1800" b="1" dirty="0">
                <a:solidFill>
                  <a:srgbClr val="00CC00"/>
                </a:solidFill>
                <a:effectLst>
                  <a:outerShdw blurRad="38100" dist="38100" dir="2700000" algn="tl">
                    <a:srgbClr val="000000"/>
                  </a:outerShdw>
                </a:effectLst>
              </a:rPr>
              <a:t>Central </a:t>
            </a:r>
            <a:r>
              <a:rPr lang="en-US" altLang="en-US" sz="1800" b="1" dirty="0" smtClean="0">
                <a:solidFill>
                  <a:srgbClr val="00CC00"/>
                </a:solidFill>
                <a:effectLst>
                  <a:outerShdw blurRad="38100" dist="38100" dir="2700000" algn="tl">
                    <a:srgbClr val="000000"/>
                  </a:outerShdw>
                </a:effectLst>
              </a:rPr>
              <a:t>Ca+ &amp; collecting </a:t>
            </a:r>
            <a:r>
              <a:rPr lang="en-US" altLang="en-US" sz="1800" b="1" dirty="0">
                <a:solidFill>
                  <a:srgbClr val="00CC00"/>
                </a:solidFill>
                <a:effectLst>
                  <a:outerShdw blurRad="38100" dist="38100" dir="2700000" algn="tl">
                    <a:srgbClr val="000000"/>
                  </a:outerShdw>
                </a:effectLst>
              </a:rPr>
              <a:t>system obstruction </a:t>
            </a: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Pathology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Three components (osteoid core, osteoblasts &amp; osteoblasts)</a:t>
            </a:r>
          </a:p>
        </p:txBody>
      </p:sp>
      <p:sp>
        <p:nvSpPr>
          <p:cNvPr id="11268"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1269"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12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699" r="14565" b="3403"/>
          <a:stretch>
            <a:fillRect/>
          </a:stretch>
        </p:blipFill>
        <p:spPr bwMode="auto">
          <a:xfrm>
            <a:off x="6400800" y="2628900"/>
            <a:ext cx="2655888"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3"/>
          <p:cNvPicPr>
            <a:picLocks noChangeAspect="1" noChangeArrowheads="1"/>
          </p:cNvPicPr>
          <p:nvPr/>
        </p:nvPicPr>
        <p:blipFill>
          <a:blip r:embed="rId3">
            <a:extLst>
              <a:ext uri="{28A0092B-C50C-407E-A947-70E740481C1C}">
                <a14:useLocalDpi xmlns:a14="http://schemas.microsoft.com/office/drawing/2010/main" val="0"/>
              </a:ext>
            </a:extLst>
          </a:blip>
          <a:srcRect r="4848"/>
          <a:stretch>
            <a:fillRect/>
          </a:stretch>
        </p:blipFill>
        <p:spPr bwMode="auto">
          <a:xfrm>
            <a:off x="6400800" y="4724400"/>
            <a:ext cx="2655888"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10" descr="1"/>
          <p:cNvPicPr>
            <a:picLocks noChangeAspect="1" noChangeArrowheads="1"/>
          </p:cNvPicPr>
          <p:nvPr/>
        </p:nvPicPr>
        <p:blipFill>
          <a:blip r:embed="rId4">
            <a:extLst>
              <a:ext uri="{28A0092B-C50C-407E-A947-70E740481C1C}">
                <a14:useLocalDpi xmlns:a14="http://schemas.microsoft.com/office/drawing/2010/main" val="0"/>
              </a:ext>
            </a:extLst>
          </a:blip>
          <a:srcRect l="3125" t="17188" r="10938" b="20313"/>
          <a:stretch>
            <a:fillRect/>
          </a:stretch>
        </p:blipFill>
        <p:spPr bwMode="auto">
          <a:xfrm>
            <a:off x="6257925" y="304800"/>
            <a:ext cx="28289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2"/>
          <p:cNvSpPr txBox="1">
            <a:spLocks noChangeArrowheads="1"/>
          </p:cNvSpPr>
          <p:nvPr/>
        </p:nvSpPr>
        <p:spPr bwMode="auto">
          <a:xfrm>
            <a:off x="681038" y="6477000"/>
            <a:ext cx="714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Vazquez JL, et al. ORTI presenting as a palpable abdominal mass. Pediatr Radiol. 1998</a:t>
            </a:r>
          </a:p>
        </p:txBody>
      </p:sp>
    </p:spTree>
    <p:extLst>
      <p:ext uri="{BB962C8B-B14F-4D97-AF65-F5344CB8AC3E}">
        <p14:creationId xmlns:p14="http://schemas.microsoft.com/office/powerpoint/2010/main" val="282681400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Angiomyolipoma</a:t>
            </a:r>
          </a:p>
        </p:txBody>
      </p:sp>
      <p:sp>
        <p:nvSpPr>
          <p:cNvPr id="400387" name="Rectangle 3"/>
          <p:cNvSpPr>
            <a:spLocks noGrp="1" noChangeArrowheads="1"/>
          </p:cNvSpPr>
          <p:nvPr>
            <p:ph type="body" idx="1"/>
          </p:nvPr>
        </p:nvSpPr>
        <p:spPr>
          <a:xfrm>
            <a:off x="228600" y="990600"/>
            <a:ext cx="6172200" cy="54102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Benign renal neoplasm </a:t>
            </a:r>
            <a:r>
              <a:rPr lang="en-US" altLang="en-US" sz="2000" b="1" dirty="0" smtClean="0">
                <a:solidFill>
                  <a:schemeClr val="bg1"/>
                </a:solidFill>
                <a:effectLst>
                  <a:outerShdw blurRad="38100" dist="38100" dir="2700000" algn="tl">
                    <a:srgbClr val="000000"/>
                  </a:outerShdw>
                </a:effectLst>
              </a:rPr>
              <a:t>  </a:t>
            </a:r>
          </a:p>
          <a:p>
            <a:pPr marL="0" indent="0" eaLnBrk="1" hangingPunct="1">
              <a:lnSpc>
                <a:spcPct val="80000"/>
              </a:lnSpc>
              <a:buClr>
                <a:srgbClr val="FF0000"/>
              </a:buClr>
              <a:buFontTx/>
              <a:buNone/>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Also known as a renal hamartoma </a:t>
            </a:r>
            <a:endParaRPr lang="en-US" altLang="en-US" sz="20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presentation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Isolated finding (20%)</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Associated with </a:t>
            </a:r>
            <a:r>
              <a:rPr lang="en-US" altLang="en-US" sz="2000" b="1" dirty="0" smtClean="0">
                <a:solidFill>
                  <a:srgbClr val="00CC00"/>
                </a:solidFill>
                <a:effectLst>
                  <a:outerShdw blurRad="38100" dist="38100" dir="2700000" algn="tl">
                    <a:srgbClr val="000000"/>
                  </a:outerShdw>
                </a:effectLst>
              </a:rPr>
              <a:t>tuberous sclerosis </a:t>
            </a:r>
            <a:r>
              <a:rPr lang="en-US" altLang="en-US" sz="2000" b="1" dirty="0" smtClean="0">
                <a:solidFill>
                  <a:schemeClr val="bg1"/>
                </a:solidFill>
                <a:effectLst>
                  <a:outerShdw blurRad="38100" dist="38100" dir="2700000" algn="tl">
                    <a:srgbClr val="000000"/>
                  </a:outerShdw>
                </a:effectLst>
              </a:rPr>
              <a:t>(80%)</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Asymptomatic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Pain &amp; HTN</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Rupture </a:t>
            </a:r>
          </a:p>
          <a:p>
            <a:pPr lvl="2" eaLnBrk="1" hangingPunct="1">
              <a:lnSpc>
                <a:spcPct val="80000"/>
              </a:lnSpc>
              <a:buClr>
                <a:srgbClr val="FF0000"/>
              </a:buClr>
              <a:defRPr/>
            </a:pPr>
            <a:r>
              <a:rPr lang="en-US" altLang="en-US" sz="1600" b="1" dirty="0" smtClean="0">
                <a:solidFill>
                  <a:srgbClr val="00CC00"/>
                </a:solidFill>
                <a:effectLst>
                  <a:outerShdw blurRad="38100" dist="38100" dir="2700000" algn="tl">
                    <a:srgbClr val="000000"/>
                  </a:outerShdw>
                </a:effectLst>
              </a:rPr>
              <a:t>Hemorrhage  </a:t>
            </a:r>
            <a:endParaRPr lang="en-US" altLang="en-US" sz="1800" b="1" dirty="0">
              <a:solidFill>
                <a:srgbClr val="00CC00"/>
              </a:solidFill>
              <a:effectLst>
                <a:outerShdw blurRad="38100" dist="38100" dir="2700000" algn="tl">
                  <a:srgbClr val="000000"/>
                </a:outerShdw>
              </a:effectLst>
            </a:endParaRP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Pathology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Mature adipose tissue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Smooth muscle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Blood</a:t>
            </a:r>
          </a:p>
        </p:txBody>
      </p:sp>
      <p:sp>
        <p:nvSpPr>
          <p:cNvPr id="12292"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293"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2294" name="Picture 2" descr="http://webpathology.com/images/noim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2147888"/>
            <a:ext cx="5905500" cy="44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descr="http://webpathology.com/images/noim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995488"/>
            <a:ext cx="5905500" cy="44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descr="http://webpathology.com/images/noim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843088"/>
            <a:ext cx="5905500" cy="44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descr="Image result for angiomyolipoma gro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10712" r="20029" b="10246"/>
          <a:stretch>
            <a:fillRect/>
          </a:stretch>
        </p:blipFill>
        <p:spPr bwMode="auto">
          <a:xfrm>
            <a:off x="6394450" y="204788"/>
            <a:ext cx="269875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AutoShape 12" descr="Image result for angiomyolipoma path">
            <a:hlinkClick r:id="rId5"/>
          </p:cNvPr>
          <p:cNvSpPr>
            <a:spLocks noChangeAspect="1" noChangeArrowheads="1"/>
          </p:cNvSpPr>
          <p:nvPr/>
        </p:nvSpPr>
        <p:spPr bwMode="auto">
          <a:xfrm>
            <a:off x="155575" y="-2193925"/>
            <a:ext cx="6991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2299" name="Picture 22" descr="Image result for angiomyolipoma path">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940300"/>
            <a:ext cx="26543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301"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2302" name="Picture 28" descr="Angiomyolipoma of the kidne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2286000"/>
            <a:ext cx="26543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596063" y="6477000"/>
            <a:ext cx="2395537" cy="27622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http://alf3.urz.unibas.ch/pathopic</a:t>
            </a:r>
          </a:p>
        </p:txBody>
      </p:sp>
    </p:spTree>
    <p:extLst>
      <p:ext uri="{BB962C8B-B14F-4D97-AF65-F5344CB8AC3E}">
        <p14:creationId xmlns:p14="http://schemas.microsoft.com/office/powerpoint/2010/main" val="104318811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15240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Angiomyolipoma</a:t>
            </a:r>
          </a:p>
        </p:txBody>
      </p:sp>
      <p:sp>
        <p:nvSpPr>
          <p:cNvPr id="400387" name="Rectangle 3"/>
          <p:cNvSpPr>
            <a:spLocks noGrp="1" noChangeArrowheads="1"/>
          </p:cNvSpPr>
          <p:nvPr>
            <p:ph type="body" idx="1"/>
          </p:nvPr>
        </p:nvSpPr>
        <p:spPr>
          <a:xfrm>
            <a:off x="457200" y="685800"/>
            <a:ext cx="5715000" cy="38100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Focal echogenic lesions on US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Low-attenuation lesions on CT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High-attenuation / contrast on CT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Signal loss on MR (out-of-phase T1W GRE)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Atypical angiomyolipoma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Large (&gt; 4.0 cm)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Fat poor and vascular  </a:t>
            </a:r>
            <a:endParaRPr lang="en-US" altLang="en-US" sz="1600" b="1" dirty="0" smtClean="0">
              <a:solidFill>
                <a:schemeClr val="bg1"/>
              </a:solidFill>
              <a:effectLst>
                <a:outerShdw blurRad="38100" dist="38100" dir="2700000" algn="tl">
                  <a:srgbClr val="000000"/>
                </a:outerShdw>
              </a:effectLst>
            </a:endParaRPr>
          </a:p>
          <a:p>
            <a:pPr marL="0" indent="0" eaLnBrk="1" hangingPunct="1">
              <a:lnSpc>
                <a:spcPct val="80000"/>
              </a:lnSpc>
              <a:buClr>
                <a:srgbClr val="FF0000"/>
              </a:buClr>
              <a:buFontTx/>
              <a:buNone/>
              <a:defRPr/>
            </a:pPr>
            <a:endParaRPr lang="en-US" altLang="en-US" sz="2400" b="1" dirty="0">
              <a:solidFill>
                <a:schemeClr val="bg1"/>
              </a:solidFill>
              <a:effectLst>
                <a:outerShdw blurRad="38100" dist="38100" dir="2700000" algn="tl">
                  <a:srgbClr val="000000"/>
                </a:outerShdw>
              </a:effectLst>
            </a:endParaRPr>
          </a:p>
        </p:txBody>
      </p:sp>
      <p:sp>
        <p:nvSpPr>
          <p:cNvPr id="13316"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7"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8"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9"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3320" name="Picture 2" descr="S:\_PM.Private\Radiology Research-Lee\Book Chapters\Ed Lee - Pediatric Radiology Texbook\Pediatric Abdominal Imaging\Kidney - Jonathan Dillman\FINAL SUBMISSION FOLDER 2-23-2015\Fig 22a.tif"/>
          <p:cNvPicPr>
            <a:picLocks noChangeAspect="1" noChangeArrowheads="1"/>
          </p:cNvPicPr>
          <p:nvPr/>
        </p:nvPicPr>
        <p:blipFill>
          <a:blip r:embed="rId2">
            <a:extLst>
              <a:ext uri="{28A0092B-C50C-407E-A947-70E740481C1C}">
                <a14:useLocalDpi xmlns:a14="http://schemas.microsoft.com/office/drawing/2010/main" val="0"/>
              </a:ext>
            </a:extLst>
          </a:blip>
          <a:srcRect r="8023"/>
          <a:stretch>
            <a:fillRect/>
          </a:stretch>
        </p:blipFill>
        <p:spPr bwMode="auto">
          <a:xfrm>
            <a:off x="6342063" y="76200"/>
            <a:ext cx="26384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Rectangle 5"/>
          <p:cNvSpPr>
            <a:spLocks noChangeArrowheads="1"/>
          </p:cNvSpPr>
          <p:nvPr/>
        </p:nvSpPr>
        <p:spPr bwMode="auto">
          <a:xfrm>
            <a:off x="0" y="4610100"/>
            <a:ext cx="9144000" cy="2247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3322" name="Picture 4" descr="S:\_PM.Private\Radiology Research-Lee\Book Chapters\Ed Lee - Pediatric Radiology Texbook\Pediatric Abdominal Imaging\Kidney - Jonathan Dillman\FINAL SUBMISSION FOLDER 2-23-2015\Fig 23-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779963"/>
            <a:ext cx="2503488"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descr="S:\_PM.Private\Radiology Research-Lee\Book Chapters\Ed Lee - Pediatric Radiology Texbook\Pediatric Abdominal Imaging\Kidney - Jonathan Dillman\FINAL SUBMISSION FOLDER 2-23-2015\Fig 24-o.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737100"/>
            <a:ext cx="25908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4" descr="1"/>
          <p:cNvPicPr>
            <a:picLocks noChangeAspect="1" noChangeArrowheads="1"/>
          </p:cNvPicPr>
          <p:nvPr/>
        </p:nvPicPr>
        <p:blipFill>
          <a:blip r:embed="rId5">
            <a:extLst>
              <a:ext uri="{28A0092B-C50C-407E-A947-70E740481C1C}">
                <a14:useLocalDpi xmlns:a14="http://schemas.microsoft.com/office/drawing/2010/main" val="0"/>
              </a:ext>
            </a:extLst>
          </a:blip>
          <a:srcRect l="7106" t="16838" r="13354" b="25856"/>
          <a:stretch>
            <a:fillRect/>
          </a:stretch>
        </p:blipFill>
        <p:spPr bwMode="auto">
          <a:xfrm>
            <a:off x="304800" y="4779963"/>
            <a:ext cx="2779713"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25"/>
          <p:cNvPicPr>
            <a:picLocks noChangeAspect="1"/>
          </p:cNvPicPr>
          <p:nvPr/>
        </p:nvPicPr>
        <p:blipFill>
          <a:blip r:embed="rId6">
            <a:extLst>
              <a:ext uri="{28A0092B-C50C-407E-A947-70E740481C1C}">
                <a14:useLocalDpi xmlns:a14="http://schemas.microsoft.com/office/drawing/2010/main" val="0"/>
              </a:ext>
            </a:extLst>
          </a:blip>
          <a:srcRect l="9796" t="15381" r="29181" b="21915"/>
          <a:stretch>
            <a:fillRect/>
          </a:stretch>
        </p:blipFill>
        <p:spPr bwMode="auto">
          <a:xfrm>
            <a:off x="6450013" y="2438400"/>
            <a:ext cx="25701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197085"/>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dirty="0" smtClean="0">
                <a:solidFill>
                  <a:srgbClr val="FFFF00"/>
                </a:solidFill>
                <a:effectLst>
                  <a:outerShdw blurRad="38100" dist="38100" dir="2700000" algn="tl">
                    <a:srgbClr val="000000">
                      <a:alpha val="43137"/>
                    </a:srgbClr>
                  </a:outerShdw>
                </a:effectLst>
              </a:rPr>
              <a:t>Tuberous Sclerosis</a:t>
            </a:r>
            <a:endParaRPr lang="en-US" b="1" dirty="0">
              <a:solidFill>
                <a:srgbClr val="FFFF00"/>
              </a:solidFill>
              <a:effectLst>
                <a:outerShdw blurRad="38100" dist="38100" dir="2700000" algn="tl">
                  <a:srgbClr val="000000">
                    <a:alpha val="43137"/>
                  </a:srgbClr>
                </a:outerShdw>
              </a:effectLst>
            </a:endParaRPr>
          </a:p>
        </p:txBody>
      </p:sp>
      <p:sp>
        <p:nvSpPr>
          <p:cNvPr id="14339" name="Rectangle 6"/>
          <p:cNvSpPr>
            <a:spLocks noChangeArrowheads="1"/>
          </p:cNvSpPr>
          <p:nvPr/>
        </p:nvSpPr>
        <p:spPr bwMode="auto">
          <a:xfrm>
            <a:off x="0" y="1600200"/>
            <a:ext cx="9144000" cy="41148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l="14900" t="14117" r="21429" b="21954"/>
          <a:stretch>
            <a:fillRect/>
          </a:stretch>
        </p:blipFill>
        <p:spPr bwMode="auto">
          <a:xfrm>
            <a:off x="152400" y="1981200"/>
            <a:ext cx="333851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l="9563" r="8887" b="2728"/>
          <a:stretch>
            <a:fillRect/>
          </a:stretch>
        </p:blipFill>
        <p:spPr bwMode="auto">
          <a:xfrm>
            <a:off x="3654425" y="1676400"/>
            <a:ext cx="27463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3"/>
          <p:cNvPicPr>
            <a:picLocks noChangeAspect="1" noChangeArrowheads="1"/>
          </p:cNvPicPr>
          <p:nvPr/>
        </p:nvPicPr>
        <p:blipFill>
          <a:blip r:embed="rId4">
            <a:extLst>
              <a:ext uri="{28A0092B-C50C-407E-A947-70E740481C1C}">
                <a14:useLocalDpi xmlns:a14="http://schemas.microsoft.com/office/drawing/2010/main" val="0"/>
              </a:ext>
            </a:extLst>
          </a:blip>
          <a:srcRect l="9682" r="8820" b="4292"/>
          <a:stretch>
            <a:fillRect/>
          </a:stretch>
        </p:blipFill>
        <p:spPr bwMode="auto">
          <a:xfrm>
            <a:off x="6553200" y="1676400"/>
            <a:ext cx="253523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3" name="TextBox 10"/>
          <p:cNvSpPr txBox="1">
            <a:spLocks noChangeArrowheads="1"/>
          </p:cNvSpPr>
          <p:nvPr/>
        </p:nvSpPr>
        <p:spPr bwMode="auto">
          <a:xfrm>
            <a:off x="774700" y="4953000"/>
            <a:ext cx="212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Renal &amp; Hepatic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Angiomyolipoma </a:t>
            </a:r>
          </a:p>
        </p:txBody>
      </p:sp>
      <p:sp>
        <p:nvSpPr>
          <p:cNvPr id="14344" name="TextBox 11"/>
          <p:cNvSpPr txBox="1">
            <a:spLocks noChangeArrowheads="1"/>
          </p:cNvSpPr>
          <p:nvPr/>
        </p:nvSpPr>
        <p:spPr bwMode="auto">
          <a:xfrm>
            <a:off x="4171950" y="4964113"/>
            <a:ext cx="192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Cortical Tubers </a:t>
            </a:r>
          </a:p>
        </p:txBody>
      </p:sp>
      <p:sp>
        <p:nvSpPr>
          <p:cNvPr id="14345" name="TextBox 12"/>
          <p:cNvSpPr txBox="1">
            <a:spLocks noChangeArrowheads="1"/>
          </p:cNvSpPr>
          <p:nvPr/>
        </p:nvSpPr>
        <p:spPr bwMode="auto">
          <a:xfrm>
            <a:off x="6599238" y="4953000"/>
            <a:ext cx="2544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Subependymal Giant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Cell Astrocytoma </a:t>
            </a:r>
          </a:p>
        </p:txBody>
      </p:sp>
    </p:spTree>
    <p:extLst>
      <p:ext uri="{BB962C8B-B14F-4D97-AF65-F5344CB8AC3E}">
        <p14:creationId xmlns:p14="http://schemas.microsoft.com/office/powerpoint/2010/main" val="13683016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dirty="0" smtClean="0">
                <a:solidFill>
                  <a:srgbClr val="FFFF00"/>
                </a:solidFill>
                <a:effectLst>
                  <a:outerShdw blurRad="38100" dist="38100" dir="2700000" algn="tl">
                    <a:srgbClr val="000000">
                      <a:alpha val="43137"/>
                    </a:srgbClr>
                  </a:outerShdw>
                </a:effectLst>
              </a:rPr>
              <a:t>Tuberous Sclerosis</a:t>
            </a:r>
            <a:endParaRPr lang="en-US" b="1" dirty="0">
              <a:solidFill>
                <a:srgbClr val="FFFF00"/>
              </a:solidFill>
              <a:effectLst>
                <a:outerShdw blurRad="38100" dist="38100" dir="2700000" algn="tl">
                  <a:srgbClr val="000000">
                    <a:alpha val="43137"/>
                  </a:srgbClr>
                </a:outerShdw>
              </a:effectLst>
            </a:endParaRPr>
          </a:p>
        </p:txBody>
      </p:sp>
      <p:sp>
        <p:nvSpPr>
          <p:cNvPr id="15363" name="Rectangle 6"/>
          <p:cNvSpPr>
            <a:spLocks noChangeArrowheads="1"/>
          </p:cNvSpPr>
          <p:nvPr/>
        </p:nvSpPr>
        <p:spPr bwMode="auto">
          <a:xfrm>
            <a:off x="0" y="1600200"/>
            <a:ext cx="9144000" cy="41148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l="13840" t="10001" r="20714" b="21547"/>
          <a:stretch>
            <a:fillRect/>
          </a:stretch>
        </p:blipFill>
        <p:spPr bwMode="auto">
          <a:xfrm>
            <a:off x="7938" y="2046288"/>
            <a:ext cx="3649662" cy="286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3"/>
          <p:cNvPicPr>
            <a:picLocks noChangeAspect="1" noChangeArrowheads="1"/>
          </p:cNvPicPr>
          <p:nvPr/>
        </p:nvPicPr>
        <p:blipFill>
          <a:blip r:embed="rId3">
            <a:extLst>
              <a:ext uri="{28A0092B-C50C-407E-A947-70E740481C1C}">
                <a14:useLocalDpi xmlns:a14="http://schemas.microsoft.com/office/drawing/2010/main" val="0"/>
              </a:ext>
            </a:extLst>
          </a:blip>
          <a:srcRect l="3955" t="5534" r="5275" b="20447"/>
          <a:stretch>
            <a:fillRect/>
          </a:stretch>
        </p:blipFill>
        <p:spPr bwMode="auto">
          <a:xfrm>
            <a:off x="3733800" y="2057400"/>
            <a:ext cx="2971800" cy="298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l="21875" t="9375" r="25000" b="18750"/>
          <a:stretch>
            <a:fillRect/>
          </a:stretch>
        </p:blipFill>
        <p:spPr bwMode="auto">
          <a:xfrm>
            <a:off x="6858000" y="1905000"/>
            <a:ext cx="22860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4"/>
          <p:cNvSpPr txBox="1">
            <a:spLocks noChangeArrowheads="1"/>
          </p:cNvSpPr>
          <p:nvPr/>
        </p:nvSpPr>
        <p:spPr bwMode="auto">
          <a:xfrm>
            <a:off x="619125" y="5105400"/>
            <a:ext cx="250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Multiple Renal Cysts </a:t>
            </a:r>
          </a:p>
        </p:txBody>
      </p:sp>
      <p:sp>
        <p:nvSpPr>
          <p:cNvPr id="15368" name="TextBox 15"/>
          <p:cNvSpPr txBox="1">
            <a:spLocks noChangeArrowheads="1"/>
          </p:cNvSpPr>
          <p:nvPr/>
        </p:nvSpPr>
        <p:spPr bwMode="auto">
          <a:xfrm>
            <a:off x="3971925" y="51165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Multiple Renal Cysts </a:t>
            </a:r>
          </a:p>
        </p:txBody>
      </p:sp>
      <p:sp>
        <p:nvSpPr>
          <p:cNvPr id="15369" name="TextBox 16"/>
          <p:cNvSpPr txBox="1">
            <a:spLocks noChangeArrowheads="1"/>
          </p:cNvSpPr>
          <p:nvPr/>
        </p:nvSpPr>
        <p:spPr bwMode="auto">
          <a:xfrm>
            <a:off x="6835775" y="5068888"/>
            <a:ext cx="2384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Ca+ Subependymal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Nodules </a:t>
            </a:r>
          </a:p>
        </p:txBody>
      </p:sp>
    </p:spTree>
    <p:extLst>
      <p:ext uri="{BB962C8B-B14F-4D97-AF65-F5344CB8AC3E}">
        <p14:creationId xmlns:p14="http://schemas.microsoft.com/office/powerpoint/2010/main" val="6583014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Multilocular Cystic Nephroma</a:t>
            </a:r>
          </a:p>
        </p:txBody>
      </p:sp>
      <p:sp>
        <p:nvSpPr>
          <p:cNvPr id="400387" name="Rectangle 3"/>
          <p:cNvSpPr>
            <a:spLocks noGrp="1" noChangeArrowheads="1"/>
          </p:cNvSpPr>
          <p:nvPr>
            <p:ph type="body" idx="1"/>
          </p:nvPr>
        </p:nvSpPr>
        <p:spPr>
          <a:xfrm>
            <a:off x="381000" y="14478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Non-hereditary cystic neoplasm</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Young boy (&lt; 4 YO)</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Middle-aged women (~ 40 YO)</a:t>
            </a:r>
            <a:r>
              <a:rPr lang="en-US" altLang="en-US" sz="2400" b="1" dirty="0" smtClean="0">
                <a:solidFill>
                  <a:schemeClr val="bg1"/>
                </a:solidFill>
                <a:effectLst>
                  <a:outerShdw blurRad="38100" dist="38100" dir="2700000" algn="tl">
                    <a:srgbClr val="000000"/>
                  </a:outerShdw>
                </a:effectLst>
              </a:rPr>
              <a:t> </a:t>
            </a:r>
          </a:p>
          <a:p>
            <a:pPr marL="0" indent="0" eaLnBrk="1" hangingPunct="1">
              <a:lnSpc>
                <a:spcPct val="80000"/>
              </a:lnSpc>
              <a:buClr>
                <a:srgbClr val="FF0000"/>
              </a:buClr>
              <a:buFontTx/>
              <a:buNone/>
              <a:defRPr/>
            </a:pPr>
            <a:r>
              <a:rPr lang="en-US" altLang="en-US" sz="28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Clinical presentation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Palpable abdominal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Hematuria </a:t>
            </a:r>
          </a:p>
          <a:p>
            <a:pPr marL="0" indent="0" eaLnBrk="1" hangingPunct="1">
              <a:lnSpc>
                <a:spcPct val="80000"/>
              </a:lnSpc>
              <a:buClr>
                <a:srgbClr val="FF0000"/>
              </a:buClr>
              <a:buFontTx/>
              <a:buNone/>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Pathology</a:t>
            </a:r>
            <a:r>
              <a:rPr lang="en-US" altLang="en-US" sz="28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Fibrous septa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Flattened cuboidal epithelia cells   </a:t>
            </a:r>
            <a:endParaRPr lang="en-US" altLang="en-US" sz="1600" b="1" dirty="0" smtClean="0">
              <a:solidFill>
                <a:schemeClr val="bg1"/>
              </a:solidFill>
              <a:effectLst>
                <a:outerShdw blurRad="38100" dist="38100" dir="2700000" algn="tl">
                  <a:srgbClr val="000000"/>
                </a:outerShdw>
              </a:effectLst>
            </a:endParaRPr>
          </a:p>
          <a:p>
            <a:pPr marL="0" indent="0" eaLnBrk="1" hangingPunct="1">
              <a:lnSpc>
                <a:spcPct val="80000"/>
              </a:lnSpc>
              <a:buClr>
                <a:srgbClr val="FF0000"/>
              </a:buClr>
              <a:buFontTx/>
              <a:buNone/>
              <a:defRPr/>
            </a:pPr>
            <a:endParaRPr lang="en-US" altLang="en-US" sz="2400" b="1" dirty="0">
              <a:solidFill>
                <a:schemeClr val="bg1"/>
              </a:solidFill>
              <a:effectLst>
                <a:outerShdw blurRad="38100" dist="38100" dir="2700000" algn="tl">
                  <a:srgbClr val="000000"/>
                </a:outerShdw>
              </a:effectLst>
            </a:endParaRPr>
          </a:p>
        </p:txBody>
      </p:sp>
      <p:sp>
        <p:nvSpPr>
          <p:cNvPr id="16388"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389"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390"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391"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392"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6393" name="Picture 6" descr="Image result for multilocular cystic nephroma path childr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3297"/>
          <a:stretch>
            <a:fillRect/>
          </a:stretch>
        </p:blipFill>
        <p:spPr bwMode="auto">
          <a:xfrm>
            <a:off x="6450013" y="3659188"/>
            <a:ext cx="2541587"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8" descr="http://www.humpath.com/IMG/jpg/cystic_neproma_03_5.jpg"/>
          <p:cNvPicPr>
            <a:picLocks noChangeAspect="1" noChangeArrowheads="1"/>
          </p:cNvPicPr>
          <p:nvPr/>
        </p:nvPicPr>
        <p:blipFill>
          <a:blip r:embed="rId4">
            <a:extLst>
              <a:ext uri="{28A0092B-C50C-407E-A947-70E740481C1C}">
                <a14:useLocalDpi xmlns:a14="http://schemas.microsoft.com/office/drawing/2010/main" val="0"/>
              </a:ext>
            </a:extLst>
          </a:blip>
          <a:srcRect b="29504"/>
          <a:stretch>
            <a:fillRect/>
          </a:stretch>
        </p:blipFill>
        <p:spPr bwMode="auto">
          <a:xfrm>
            <a:off x="6443663" y="92075"/>
            <a:ext cx="2547937"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3"/>
          <p:cNvSpPr txBox="1">
            <a:spLocks noChangeArrowheads="1"/>
          </p:cNvSpPr>
          <p:nvPr/>
        </p:nvSpPr>
        <p:spPr bwMode="auto">
          <a:xfrm>
            <a:off x="6627813" y="6411913"/>
            <a:ext cx="2211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http://www.humpath</a:t>
            </a:r>
          </a:p>
        </p:txBody>
      </p:sp>
      <p:sp>
        <p:nvSpPr>
          <p:cNvPr id="16396" name="TextBox 15"/>
          <p:cNvSpPr txBox="1">
            <a:spLocks noChangeArrowheads="1"/>
          </p:cNvSpPr>
          <p:nvPr/>
        </p:nvSpPr>
        <p:spPr bwMode="auto">
          <a:xfrm>
            <a:off x="493713" y="6121400"/>
            <a:ext cx="5449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Lee EY, et al. Focal renal lesions in pediatric patients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C000"/>
                </a:solidFill>
                <a:effectLst/>
                <a:uLnTx/>
                <a:uFillTx/>
                <a:latin typeface="Arial" panose="020B0604020202020204" pitchFamily="34" charset="0"/>
                <a:ea typeface="+mn-ea"/>
                <a:cs typeface="+mn-cs"/>
              </a:rPr>
              <a:t>AJR 2012</a:t>
            </a:r>
          </a:p>
        </p:txBody>
      </p:sp>
    </p:spTree>
    <p:extLst>
      <p:ext uri="{BB962C8B-B14F-4D97-AF65-F5344CB8AC3E}">
        <p14:creationId xmlns:p14="http://schemas.microsoft.com/office/powerpoint/2010/main" val="227359162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400050"/>
            <a:ext cx="6248400" cy="59055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Multilocular Cystic Nephroma</a:t>
            </a:r>
          </a:p>
        </p:txBody>
      </p:sp>
      <p:sp>
        <p:nvSpPr>
          <p:cNvPr id="400387" name="Rectangle 3"/>
          <p:cNvSpPr>
            <a:spLocks noGrp="1" noChangeArrowheads="1"/>
          </p:cNvSpPr>
          <p:nvPr>
            <p:ph type="body" idx="1"/>
          </p:nvPr>
        </p:nvSpPr>
        <p:spPr>
          <a:xfrm>
            <a:off x="381000" y="1295400"/>
            <a:ext cx="5715000" cy="4114800"/>
          </a:xfrm>
        </p:spPr>
        <p:txBody>
          <a:bodyPr/>
          <a:lstStyle/>
          <a:p>
            <a:pPr eaLnBrk="1" hangingPunct="1">
              <a:lnSpc>
                <a:spcPct val="80000"/>
              </a:lnSpc>
              <a:buClr>
                <a:srgbClr val="FF0000"/>
              </a:buClr>
              <a:buFontTx/>
              <a:buNone/>
              <a:defRPr/>
            </a:pPr>
            <a:r>
              <a:rPr lang="en-US" altLang="en-US" sz="2900" b="1" dirty="0" smtClean="0">
                <a:solidFill>
                  <a:schemeClr val="bg1"/>
                </a:solidFill>
                <a:effectLst>
                  <a:outerShdw blurRad="38100" dist="38100" dir="2700000" algn="tl">
                    <a:srgbClr val="000000"/>
                  </a:outerShdw>
                </a:effectLst>
              </a:rPr>
              <a:t> </a:t>
            </a: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Well-circumscribed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Non-enhancing cystic mass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Multiple thin septations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Rarely septal or wall Ca+</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Association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Cystic nephroma </a:t>
            </a:r>
          </a:p>
          <a:p>
            <a:pPr lvl="1" eaLnBrk="1" hangingPunct="1">
              <a:lnSpc>
                <a:spcPct val="80000"/>
              </a:lnSpc>
              <a:buClr>
                <a:srgbClr val="FF0000"/>
              </a:buClr>
              <a:defRPr/>
            </a:pPr>
            <a:r>
              <a:rPr lang="en-US" altLang="en-US" sz="2000" b="1" dirty="0" smtClean="0">
                <a:solidFill>
                  <a:srgbClr val="00CC00"/>
                </a:solidFill>
                <a:effectLst>
                  <a:outerShdw blurRad="38100" dist="38100" dir="2700000" algn="tl">
                    <a:srgbClr val="000000"/>
                  </a:outerShdw>
                </a:effectLst>
              </a:rPr>
              <a:t>Pleuropulmonary blastoma</a:t>
            </a:r>
          </a:p>
          <a:p>
            <a:pPr eaLnBrk="1" hangingPunct="1">
              <a:lnSpc>
                <a:spcPct val="80000"/>
              </a:lnSpc>
              <a:buClr>
                <a:srgbClr val="FF0000"/>
              </a:buClr>
              <a:defRPr/>
            </a:pPr>
            <a:endParaRPr lang="en-US" altLang="en-US" sz="26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Treatment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Surgical excision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Nephrectomy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Nephron-sparing surgery w/ tumor-free margin</a:t>
            </a:r>
            <a:endParaRPr lang="en-US" altLang="en-US" b="1" dirty="0" smtClean="0">
              <a:solidFill>
                <a:schemeClr val="bg1"/>
              </a:solidFill>
              <a:effectLst>
                <a:outerShdw blurRad="38100" dist="38100" dir="2700000" algn="tl">
                  <a:srgbClr val="000000"/>
                </a:outerShdw>
              </a:effectLst>
            </a:endParaRPr>
          </a:p>
        </p:txBody>
      </p:sp>
      <p:sp>
        <p:nvSpPr>
          <p:cNvPr id="17412"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 name="Rectangle 1"/>
          <p:cNvSpPr>
            <a:spLocks noChangeArrowheads="1"/>
          </p:cNvSpPr>
          <p:nvPr/>
        </p:nvSpPr>
        <p:spPr bwMode="auto">
          <a:xfrm>
            <a:off x="6477000" y="4419600"/>
            <a:ext cx="381000" cy="381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 name="AutoShape 24" descr="https://o.quizlet.com/MqhRoxbDgNSPuaZ8mGhQng.png"/>
          <p:cNvSpPr>
            <a:spLocks noChangeAspect="1" noChangeArrowheads="1"/>
          </p:cNvSpPr>
          <p:nvPr/>
        </p:nvSpPr>
        <p:spPr bwMode="auto">
          <a:xfrm>
            <a:off x="63500" y="-13652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 name="AutoShape 26" descr="https://o.quizlet.com/MqhRoxbDgNSPuaZ8mGhQng.png"/>
          <p:cNvSpPr>
            <a:spLocks noChangeAspect="1" noChangeArrowheads="1"/>
          </p:cNvSpPr>
          <p:nvPr/>
        </p:nvSpPr>
        <p:spPr bwMode="auto">
          <a:xfrm>
            <a:off x="215900" y="15875"/>
            <a:ext cx="2286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6" name="AutoShape 4" descr="https://images.radiopaedia.org/images/6000606/78f6712ed87bbae2b0d42d8853987c_jumb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7417" name="Picture 11"/>
          <p:cNvPicPr>
            <a:picLocks noChangeAspect="1"/>
          </p:cNvPicPr>
          <p:nvPr/>
        </p:nvPicPr>
        <p:blipFill>
          <a:blip r:embed="rId2">
            <a:extLst>
              <a:ext uri="{28A0092B-C50C-407E-A947-70E740481C1C}">
                <a14:useLocalDpi xmlns:a14="http://schemas.microsoft.com/office/drawing/2010/main" val="0"/>
              </a:ext>
            </a:extLst>
          </a:blip>
          <a:srcRect l="20567" t="11517" r="27003" b="32854"/>
          <a:stretch>
            <a:fillRect/>
          </a:stretch>
        </p:blipFill>
        <p:spPr bwMode="auto">
          <a:xfrm>
            <a:off x="6392863" y="168275"/>
            <a:ext cx="26828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p:cNvPicPr>
            <a:picLocks noChangeAspect="1"/>
          </p:cNvPicPr>
          <p:nvPr/>
        </p:nvPicPr>
        <p:blipFill>
          <a:blip r:embed="rId3">
            <a:extLst>
              <a:ext uri="{28A0092B-C50C-407E-A947-70E740481C1C}">
                <a14:useLocalDpi xmlns:a14="http://schemas.microsoft.com/office/drawing/2010/main" val="0"/>
              </a:ext>
            </a:extLst>
          </a:blip>
          <a:srcRect l="21034" t="4900" r="19676" b="10510"/>
          <a:stretch>
            <a:fillRect/>
          </a:stretch>
        </p:blipFill>
        <p:spPr bwMode="auto">
          <a:xfrm>
            <a:off x="6397625" y="2514600"/>
            <a:ext cx="26701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34218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aching FileTemplate">
  <a:themeElements>
    <a:clrScheme name="">
      <a:dk1>
        <a:srgbClr val="000000"/>
      </a:dk1>
      <a:lt1>
        <a:srgbClr val="FFFFFF"/>
      </a:lt1>
      <a:dk2>
        <a:srgbClr val="0000FF"/>
      </a:dk2>
      <a:lt2>
        <a:srgbClr val="FFFF00"/>
      </a:lt2>
      <a:accent1>
        <a:srgbClr val="FF0000"/>
      </a:accent1>
      <a:accent2>
        <a:srgbClr val="00FF00"/>
      </a:accent2>
      <a:accent3>
        <a:srgbClr val="AAAAFF"/>
      </a:accent3>
      <a:accent4>
        <a:srgbClr val="DADADA"/>
      </a:accent4>
      <a:accent5>
        <a:srgbClr val="FFAAAA"/>
      </a:accent5>
      <a:accent6>
        <a:srgbClr val="00E700"/>
      </a:accent6>
      <a:hlink>
        <a:srgbClr val="FF9900"/>
      </a:hlink>
      <a:folHlink>
        <a:srgbClr val="9900CC"/>
      </a:folHlink>
    </a:clrScheme>
    <a:fontScheme name="Teaching Fil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aching Fil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aching Fil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aching Fil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aching Fil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aching Fil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aching Fil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aching Fil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000000"/>
      </a:dk1>
      <a:lt1>
        <a:srgbClr val="FFFFFF"/>
      </a:lt1>
      <a:dk2>
        <a:srgbClr val="0000FF"/>
      </a:dk2>
      <a:lt2>
        <a:srgbClr val="00FF00"/>
      </a:lt2>
      <a:accent1>
        <a:srgbClr val="FF9900"/>
      </a:accent1>
      <a:accent2>
        <a:srgbClr val="FFFF00"/>
      </a:accent2>
      <a:accent3>
        <a:srgbClr val="AAAAFF"/>
      </a:accent3>
      <a:accent4>
        <a:srgbClr val="DADADA"/>
      </a:accent4>
      <a:accent5>
        <a:srgbClr val="FFCAAA"/>
      </a:accent5>
      <a:accent6>
        <a:srgbClr val="E7E700"/>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13586</TotalTime>
  <Words>4676</Words>
  <Application>Microsoft Office PowerPoint</Application>
  <PresentationFormat>On-screen Show (4:3)</PresentationFormat>
  <Paragraphs>1559</Paragraphs>
  <Slides>137</Slides>
  <Notes>99</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137</vt:i4>
      </vt:variant>
    </vt:vector>
  </HeadingPairs>
  <TitlesOfParts>
    <vt:vector size="148" baseType="lpstr">
      <vt:lpstr>ＭＳ Ｐゴシック</vt:lpstr>
      <vt:lpstr>Arial</vt:lpstr>
      <vt:lpstr>Times New Roman</vt:lpstr>
      <vt:lpstr>Wingdings</vt:lpstr>
      <vt:lpstr>Default Design</vt:lpstr>
      <vt:lpstr>Teaching FileTemplate</vt:lpstr>
      <vt:lpstr>3_Default Design</vt:lpstr>
      <vt:lpstr>1_Default Design</vt:lpstr>
      <vt:lpstr>2_Default Design</vt:lpstr>
      <vt:lpstr>4_Default Design</vt:lpstr>
      <vt:lpstr>Bitmap Image</vt:lpstr>
      <vt:lpstr>Pediatric Body Imaging:  Top 40 Topics (Topics 21 – 40)  </vt:lpstr>
      <vt:lpstr>Objectives</vt:lpstr>
      <vt:lpstr>Pediatric Body Imaging:  Topics 21 - 40</vt:lpstr>
      <vt:lpstr>Pediatric Body Imaging:  Topics 21 - 40</vt:lpstr>
      <vt:lpstr>Pediatric Body Imaging:  Topics 21 - 40</vt:lpstr>
      <vt:lpstr>Esophageal Atresia</vt:lpstr>
      <vt:lpstr>Neonatal Bowel Disorders: Esophageal Atresia (EA) &amp; TEF </vt:lpstr>
      <vt:lpstr>Neonatal Bowel Disorders: Esophageal Atresia (EA) &amp; TEF </vt:lpstr>
      <vt:lpstr>Neonatal Bowel Disorders: Esophageal Atresia (EA) &amp; TEF – S/P Repair Complication </vt:lpstr>
      <vt:lpstr>Neonatal Bowel Disorders: Pyloric Stenosis   </vt:lpstr>
      <vt:lpstr>Neonatal Bowel Disorders: Pyloric Stenosis   </vt:lpstr>
      <vt:lpstr>PowerPoint Presentation</vt:lpstr>
      <vt:lpstr>PowerPoint Presentation</vt:lpstr>
      <vt:lpstr>PowerPoint Presentation</vt:lpstr>
      <vt:lpstr>Duodenal Atresia</vt:lpstr>
      <vt:lpstr>Duodenal Web</vt:lpstr>
      <vt:lpstr>Duodenal Stenosis</vt:lpstr>
      <vt:lpstr>Malrotation</vt:lpstr>
      <vt:lpstr>Malrotation</vt:lpstr>
      <vt:lpstr>Malrotation &amp; Volvulus</vt:lpstr>
      <vt:lpstr>PowerPoint Presentation</vt:lpstr>
      <vt:lpstr>Ileal Atresia</vt:lpstr>
      <vt:lpstr>Ileal Atresia</vt:lpstr>
      <vt:lpstr>Meconium Ileus</vt:lpstr>
      <vt:lpstr>Small Left Colon Syndrome</vt:lpstr>
      <vt:lpstr>Small Left Colon Syndrome:  Surgical Findings</vt:lpstr>
      <vt:lpstr>Neonatal Bowel Obstruction: Hirschsprung Disease </vt:lpstr>
      <vt:lpstr>PowerPoint Presentation</vt:lpstr>
      <vt:lpstr>PowerPoint Presentation</vt:lpstr>
      <vt:lpstr>Pediatric Body Imaging:  Topics 21 - 40</vt:lpstr>
      <vt:lpstr>Pediatric Body Imaging:  Topics 21 - 40</vt:lpstr>
      <vt:lpstr>Bowel Disorder in Older Children: Appendicitis </vt:lpstr>
      <vt:lpstr>Bowel Disorder in Older Children: Appendicitis </vt:lpstr>
      <vt:lpstr>Bowel Disorder in Older Children  </vt:lpstr>
      <vt:lpstr>Bowel Disorder in Older Children Intussusception </vt:lpstr>
      <vt:lpstr>Bowel Disorder in Older Children: Intussusception </vt:lpstr>
      <vt:lpstr>Intussusception Reduction: Step by Step Approach!</vt:lpstr>
      <vt:lpstr>Intussusception Reduction:  Air Enema</vt:lpstr>
      <vt:lpstr>PowerPoint Presentation</vt:lpstr>
      <vt:lpstr>Bowel Disorder in Older Children: Henoch-Schonlein Purpura </vt:lpstr>
      <vt:lpstr>Bowel Disorder in Older Children: Henoch-Schonlein Purpura </vt:lpstr>
      <vt:lpstr>Pediatric Body Imaging:  Topics 21 - 40</vt:lpstr>
      <vt:lpstr>Pediatric Body Imaging:  Topics 21 - 40</vt:lpstr>
      <vt:lpstr>Biliary Atresia</vt:lpstr>
      <vt:lpstr>Biliary Atresia</vt:lpstr>
      <vt:lpstr>Biliary Atresia</vt:lpstr>
      <vt:lpstr>Biliary Atresia</vt:lpstr>
      <vt:lpstr>Biliary Atresia</vt:lpstr>
      <vt:lpstr>PowerPoint Presentation</vt:lpstr>
      <vt:lpstr>Choledochal Cysts </vt:lpstr>
      <vt:lpstr>Choledochal Cysts: Todani Classification</vt:lpstr>
      <vt:lpstr>Choledochal Cysts </vt:lpstr>
      <vt:lpstr>Choledochal Cysts </vt:lpstr>
      <vt:lpstr>Another Choledochal Cyst?   </vt:lpstr>
      <vt:lpstr>Pediatric Hepatobiliary Disorder: Infantile Hemangioma </vt:lpstr>
      <vt:lpstr>Pediatric Hepatobiliary Disorder: Infantile Hemangioma </vt:lpstr>
      <vt:lpstr>Pediatric Hepatobiliary Disorder: Infantile Hemangioma </vt:lpstr>
      <vt:lpstr>Arteriovenous Shunting (IHH)</vt:lpstr>
      <vt:lpstr>Another Infantile Hemangioma?</vt:lpstr>
      <vt:lpstr>Pediatric Hepatobiliary Disorder: Mesenchymal Hamartoma </vt:lpstr>
      <vt:lpstr>Pediatric Hepatobiliary Disorder: Mesenchymal Hamartoma </vt:lpstr>
      <vt:lpstr>Mesenchymal Hamartoma Enhancement Pattern</vt:lpstr>
      <vt:lpstr>Pediatric Hepatobiliary Disorder: Hepatoblastoma</vt:lpstr>
      <vt:lpstr>Pediatric Hepatobiliary Disorder: Hepatoblastoma</vt:lpstr>
      <vt:lpstr>Pediatric Hepatobiliary Disorder: Hepatoblastoma</vt:lpstr>
      <vt:lpstr>Hepatoblastoma</vt:lpstr>
      <vt:lpstr>Pediatric Hepatobiliary Disorder: Hepatoblastoma</vt:lpstr>
      <vt:lpstr>Things that Make You Go Hmmm…</vt:lpstr>
      <vt:lpstr>Pancreaticoblastoma </vt:lpstr>
      <vt:lpstr>Neuroblastoma </vt:lpstr>
      <vt:lpstr>Neuroblastoma </vt:lpstr>
      <vt:lpstr>Neuroblastoma </vt:lpstr>
      <vt:lpstr>Pediatric Body Imaging:  Topics 21 - 40</vt:lpstr>
      <vt:lpstr>Pediatric Body Imaging:  Topics 21 - 40</vt:lpstr>
      <vt:lpstr>Hydronephrosis </vt:lpstr>
      <vt:lpstr>Hydronephrosis </vt:lpstr>
      <vt:lpstr>Hydronephrosis </vt:lpstr>
      <vt:lpstr>Hydronephrosis </vt:lpstr>
      <vt:lpstr>Hydronephrosis </vt:lpstr>
      <vt:lpstr>Hydronephrosis </vt:lpstr>
      <vt:lpstr>Weigert-Meyer Rule Complete Ureteral Duplications</vt:lpstr>
      <vt:lpstr>Hydronephrosis </vt:lpstr>
      <vt:lpstr>Next: Multicystic Dysplastic Kidney </vt:lpstr>
      <vt:lpstr>Multicystic Dysplastic Kidney </vt:lpstr>
      <vt:lpstr>Next Topic: Renal Masses</vt:lpstr>
      <vt:lpstr>Imaging Algorithm  </vt:lpstr>
      <vt:lpstr>Let’s Start With Abdominal Radiograph  </vt:lpstr>
      <vt:lpstr>Statistics  Pediatric Renal Neoplasms</vt:lpstr>
      <vt:lpstr>Spectrum of Renal Masses: Neoplasms</vt:lpstr>
      <vt:lpstr>Spectrum of Renal Masses: Neoplasms</vt:lpstr>
      <vt:lpstr>Mesoblastic Nephroma</vt:lpstr>
      <vt:lpstr>Mesoblastic Nephroma</vt:lpstr>
      <vt:lpstr>Ossifying Renal Tumor of Infancy</vt:lpstr>
      <vt:lpstr>Angiomyolipoma</vt:lpstr>
      <vt:lpstr>Angiomyolipoma</vt:lpstr>
      <vt:lpstr>Tuberous Sclerosis</vt:lpstr>
      <vt:lpstr>Tuberous Sclerosis</vt:lpstr>
      <vt:lpstr>Multilocular Cystic Nephroma</vt:lpstr>
      <vt:lpstr>Multilocular Cystic Nephroma</vt:lpstr>
      <vt:lpstr>Review: Benign Pediatric Renal Neoplasm             What Is Most Likely Diagnosis?</vt:lpstr>
      <vt:lpstr>Review: Benign Pediatric Renal Neoplasm             What Is Most Likely Diagnosis?</vt:lpstr>
      <vt:lpstr>Mutations of  DICER-1 Gene</vt:lpstr>
      <vt:lpstr>Spectrum of Renal Masses: Neoplasms</vt:lpstr>
      <vt:lpstr>Nephroblastomatosis</vt:lpstr>
      <vt:lpstr>Nephroblastomatosis</vt:lpstr>
      <vt:lpstr>Wilms Tumor</vt:lpstr>
      <vt:lpstr>Wilms Tumor</vt:lpstr>
      <vt:lpstr>Wilms Tumor</vt:lpstr>
      <vt:lpstr>PowerPoint Presentation</vt:lpstr>
      <vt:lpstr>Wilms Versus Neuroblastoma</vt:lpstr>
      <vt:lpstr>Horseshoe Kidney</vt:lpstr>
      <vt:lpstr>Renal Cell Carcinoma</vt:lpstr>
      <vt:lpstr>Renal Cell Carcinoma</vt:lpstr>
      <vt:lpstr>Ewing Sarcoma of Kidney</vt:lpstr>
      <vt:lpstr>Review: Malignant Renal Neoplasm     What Is Most Likely Diagnosis?</vt:lpstr>
      <vt:lpstr>Review: Malignant Renal Neoplasm     What Is Most Likely Diagnosis?</vt:lpstr>
      <vt:lpstr>Next: Four Other Malignant Renal Tumors</vt:lpstr>
      <vt:lpstr>What Is Most Likely Diagnosis?</vt:lpstr>
      <vt:lpstr>What Is Most Likely Diagnosis?</vt:lpstr>
      <vt:lpstr>What Is Most Likely Diagnosis?</vt:lpstr>
      <vt:lpstr>What Is Most Likely Diagnosis?</vt:lpstr>
      <vt:lpstr>What Is Most Likely Diagnosis?</vt:lpstr>
      <vt:lpstr>What Is Most Likely Diagnosis?</vt:lpstr>
      <vt:lpstr>What Is Most Likely Diagnosis?</vt:lpstr>
      <vt:lpstr>What Is Most Likely Diagnosis?</vt:lpstr>
      <vt:lpstr>Secondary Neoplasms  </vt:lpstr>
      <vt:lpstr>Possible Mimics for Renal Masses in Children  </vt:lpstr>
      <vt:lpstr>Infectious Disorders  </vt:lpstr>
      <vt:lpstr>Testicular Torsion</vt:lpstr>
      <vt:lpstr>Testicular Torsion</vt:lpstr>
      <vt:lpstr>Testicular Torsion: DDX</vt:lpstr>
      <vt:lpstr>Ovarian Torsion</vt:lpstr>
      <vt:lpstr>Ovarian Torsion</vt:lpstr>
      <vt:lpstr>Ovarian Torsion: DDX</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Edward</dc:creator>
  <cp:lastModifiedBy>Lee, Edward</cp:lastModifiedBy>
  <cp:revision>993</cp:revision>
  <cp:lastPrinted>1601-01-01T00:00:00Z</cp:lastPrinted>
  <dcterms:created xsi:type="dcterms:W3CDTF">1601-01-01T00:00:00Z</dcterms:created>
  <dcterms:modified xsi:type="dcterms:W3CDTF">2023-10-14T03:18:18Z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