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33" r:id="rId4"/>
    <p:sldId id="332" r:id="rId5"/>
    <p:sldId id="330" r:id="rId6"/>
    <p:sldId id="331" r:id="rId7"/>
    <p:sldId id="334" r:id="rId8"/>
    <p:sldId id="335" r:id="rId9"/>
    <p:sldId id="264" r:id="rId10"/>
    <p:sldId id="265" r:id="rId11"/>
    <p:sldId id="267" r:id="rId12"/>
    <p:sldId id="266" r:id="rId13"/>
    <p:sldId id="268" r:id="rId14"/>
    <p:sldId id="269" r:id="rId15"/>
    <p:sldId id="273" r:id="rId16"/>
    <p:sldId id="270" r:id="rId17"/>
    <p:sldId id="271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000"/>
    <a:srgbClr val="A5A5A5"/>
    <a:srgbClr val="ED7D31"/>
    <a:srgbClr val="44546A"/>
    <a:srgbClr val="15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328A9-1472-4079-B1CF-396185863238}" v="80" dt="2023-10-12T14:07:05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ADA NAIM AHMAD ABUSHEIKHA" userId="f91d628d-8d8b-4e81-bf9f-e33fd9b5d541" providerId="ADAL" clId="{4B1328A9-1472-4079-B1CF-396185863238}"/>
    <pc:docChg chg="undo redo custSel addSld delSld modSld sldOrd">
      <pc:chgData name="OBADA NAIM AHMAD ABUSHEIKHA" userId="f91d628d-8d8b-4e81-bf9f-e33fd9b5d541" providerId="ADAL" clId="{4B1328A9-1472-4079-B1CF-396185863238}" dt="2023-10-12T14:25:18.854" v="572" actId="20577"/>
      <pc:docMkLst>
        <pc:docMk/>
      </pc:docMkLst>
      <pc:sldChg chg="modSp mod">
        <pc:chgData name="OBADA NAIM AHMAD ABUSHEIKHA" userId="f91d628d-8d8b-4e81-bf9f-e33fd9b5d541" providerId="ADAL" clId="{4B1328A9-1472-4079-B1CF-396185863238}" dt="2023-10-12T14:03:16.146" v="558" actId="20577"/>
        <pc:sldMkLst>
          <pc:docMk/>
          <pc:sldMk cId="2011960" sldId="257"/>
        </pc:sldMkLst>
        <pc:spChg chg="mod">
          <ac:chgData name="OBADA NAIM AHMAD ABUSHEIKHA" userId="f91d628d-8d8b-4e81-bf9f-e33fd9b5d541" providerId="ADAL" clId="{4B1328A9-1472-4079-B1CF-396185863238}" dt="2023-10-12T14:03:16.146" v="558" actId="20577"/>
          <ac:spMkLst>
            <pc:docMk/>
            <pc:sldMk cId="2011960" sldId="257"/>
            <ac:spMk id="7" creationId="{767A5D51-3E48-4D2C-444B-6438B05E8A70}"/>
          </ac:spMkLst>
        </pc:spChg>
      </pc:sldChg>
      <pc:sldChg chg="modSp mod ord">
        <pc:chgData name="OBADA NAIM AHMAD ABUSHEIKHA" userId="f91d628d-8d8b-4e81-bf9f-e33fd9b5d541" providerId="ADAL" clId="{4B1328A9-1472-4079-B1CF-396185863238}" dt="2023-10-12T13:48:28.329" v="432" actId="20577"/>
        <pc:sldMkLst>
          <pc:docMk/>
          <pc:sldMk cId="814645326" sldId="264"/>
        </pc:sldMkLst>
        <pc:spChg chg="mod">
          <ac:chgData name="OBADA NAIM AHMAD ABUSHEIKHA" userId="f91d628d-8d8b-4e81-bf9f-e33fd9b5d541" providerId="ADAL" clId="{4B1328A9-1472-4079-B1CF-396185863238}" dt="2023-10-12T13:48:28.329" v="432" actId="20577"/>
          <ac:spMkLst>
            <pc:docMk/>
            <pc:sldMk cId="814645326" sldId="264"/>
            <ac:spMk id="7" creationId="{767A5D51-3E48-4D2C-444B-6438B05E8A70}"/>
          </ac:spMkLst>
        </pc:spChg>
      </pc:sldChg>
      <pc:sldChg chg="addSp modSp mod">
        <pc:chgData name="OBADA NAIM AHMAD ABUSHEIKHA" userId="f91d628d-8d8b-4e81-bf9f-e33fd9b5d541" providerId="ADAL" clId="{4B1328A9-1472-4079-B1CF-396185863238}" dt="2023-10-12T13:53:32.360" v="503" actId="1076"/>
        <pc:sldMkLst>
          <pc:docMk/>
          <pc:sldMk cId="1388515429" sldId="265"/>
        </pc:sldMkLst>
        <pc:spChg chg="add mod">
          <ac:chgData name="OBADA NAIM AHMAD ABUSHEIKHA" userId="f91d628d-8d8b-4e81-bf9f-e33fd9b5d541" providerId="ADAL" clId="{4B1328A9-1472-4079-B1CF-396185863238}" dt="2023-10-12T13:53:21.113" v="499" actId="1582"/>
          <ac:spMkLst>
            <pc:docMk/>
            <pc:sldMk cId="1388515429" sldId="265"/>
            <ac:spMk id="2" creationId="{29AD73A5-E10C-4793-E6FD-9A3F81A4CB1C}"/>
          </ac:spMkLst>
        </pc:spChg>
        <pc:spChg chg="add mod">
          <ac:chgData name="OBADA NAIM AHMAD ABUSHEIKHA" userId="f91d628d-8d8b-4e81-bf9f-e33fd9b5d541" providerId="ADAL" clId="{4B1328A9-1472-4079-B1CF-396185863238}" dt="2023-10-12T13:53:25.881" v="501" actId="1076"/>
          <ac:spMkLst>
            <pc:docMk/>
            <pc:sldMk cId="1388515429" sldId="265"/>
            <ac:spMk id="6" creationId="{A77F5A71-7DD2-A363-BB1A-AF22879C97C9}"/>
          </ac:spMkLst>
        </pc:spChg>
        <pc:spChg chg="add mod">
          <ac:chgData name="OBADA NAIM AHMAD ABUSHEIKHA" userId="f91d628d-8d8b-4e81-bf9f-e33fd9b5d541" providerId="ADAL" clId="{4B1328A9-1472-4079-B1CF-396185863238}" dt="2023-10-12T13:53:32.360" v="503" actId="1076"/>
          <ac:spMkLst>
            <pc:docMk/>
            <pc:sldMk cId="1388515429" sldId="265"/>
            <ac:spMk id="7" creationId="{D5E35ECC-09EB-D75C-4E6B-17EA1F262E23}"/>
          </ac:spMkLst>
        </pc:spChg>
      </pc:sldChg>
      <pc:sldChg chg="modSp mod">
        <pc:chgData name="OBADA NAIM AHMAD ABUSHEIKHA" userId="f91d628d-8d8b-4e81-bf9f-e33fd9b5d541" providerId="ADAL" clId="{4B1328A9-1472-4079-B1CF-396185863238}" dt="2023-10-12T14:25:18.854" v="572" actId="20577"/>
        <pc:sldMkLst>
          <pc:docMk/>
          <pc:sldMk cId="3251102419" sldId="266"/>
        </pc:sldMkLst>
        <pc:spChg chg="mod">
          <ac:chgData name="OBADA NAIM AHMAD ABUSHEIKHA" userId="f91d628d-8d8b-4e81-bf9f-e33fd9b5d541" providerId="ADAL" clId="{4B1328A9-1472-4079-B1CF-396185863238}" dt="2023-10-12T14:25:18.854" v="572" actId="20577"/>
          <ac:spMkLst>
            <pc:docMk/>
            <pc:sldMk cId="3251102419" sldId="266"/>
            <ac:spMk id="7" creationId="{767A5D51-3E48-4D2C-444B-6438B05E8A70}"/>
          </ac:spMkLst>
        </pc:spChg>
      </pc:sldChg>
      <pc:sldChg chg="addSp modSp mod">
        <pc:chgData name="OBADA NAIM AHMAD ABUSHEIKHA" userId="f91d628d-8d8b-4e81-bf9f-e33fd9b5d541" providerId="ADAL" clId="{4B1328A9-1472-4079-B1CF-396185863238}" dt="2023-10-12T13:49:44.413" v="450" actId="20577"/>
        <pc:sldMkLst>
          <pc:docMk/>
          <pc:sldMk cId="3298749873" sldId="267"/>
        </pc:sldMkLst>
        <pc:spChg chg="add mod">
          <ac:chgData name="OBADA NAIM AHMAD ABUSHEIKHA" userId="f91d628d-8d8b-4e81-bf9f-e33fd9b5d541" providerId="ADAL" clId="{4B1328A9-1472-4079-B1CF-396185863238}" dt="2023-10-12T13:49:44.413" v="450" actId="20577"/>
          <ac:spMkLst>
            <pc:docMk/>
            <pc:sldMk cId="3298749873" sldId="267"/>
            <ac:spMk id="2" creationId="{F4FFC5CB-0CDF-2D2A-8BAE-30030DCD979B}"/>
          </ac:spMkLst>
        </pc:spChg>
      </pc:sldChg>
      <pc:sldChg chg="add del">
        <pc:chgData name="OBADA NAIM AHMAD ABUSHEIKHA" userId="f91d628d-8d8b-4e81-bf9f-e33fd9b5d541" providerId="ADAL" clId="{4B1328A9-1472-4079-B1CF-396185863238}" dt="2023-10-12T09:03:09.453" v="70" actId="47"/>
        <pc:sldMkLst>
          <pc:docMk/>
          <pc:sldMk cId="4079104847" sldId="269"/>
        </pc:sldMkLst>
      </pc:sldChg>
      <pc:sldChg chg="modSp mod">
        <pc:chgData name="OBADA NAIM AHMAD ABUSHEIKHA" userId="f91d628d-8d8b-4e81-bf9f-e33fd9b5d541" providerId="ADAL" clId="{4B1328A9-1472-4079-B1CF-396185863238}" dt="2023-10-12T09:05:41.981" v="127" actId="20577"/>
        <pc:sldMkLst>
          <pc:docMk/>
          <pc:sldMk cId="2328948351" sldId="270"/>
        </pc:sldMkLst>
        <pc:spChg chg="mod">
          <ac:chgData name="OBADA NAIM AHMAD ABUSHEIKHA" userId="f91d628d-8d8b-4e81-bf9f-e33fd9b5d541" providerId="ADAL" clId="{4B1328A9-1472-4079-B1CF-396185863238}" dt="2023-10-12T09:05:41.981" v="127" actId="20577"/>
          <ac:spMkLst>
            <pc:docMk/>
            <pc:sldMk cId="2328948351" sldId="270"/>
            <ac:spMk id="7" creationId="{767A5D51-3E48-4D2C-444B-6438B05E8A70}"/>
          </ac:spMkLst>
        </pc:spChg>
      </pc:sldChg>
      <pc:sldChg chg="modSp mod">
        <pc:chgData name="OBADA NAIM AHMAD ABUSHEIKHA" userId="f91d628d-8d8b-4e81-bf9f-e33fd9b5d541" providerId="ADAL" clId="{4B1328A9-1472-4079-B1CF-396185863238}" dt="2023-10-12T13:52:33.434" v="494" actId="20577"/>
        <pc:sldMkLst>
          <pc:docMk/>
          <pc:sldMk cId="1100311936" sldId="271"/>
        </pc:sldMkLst>
        <pc:spChg chg="mod">
          <ac:chgData name="OBADA NAIM AHMAD ABUSHEIKHA" userId="f91d628d-8d8b-4e81-bf9f-e33fd9b5d541" providerId="ADAL" clId="{4B1328A9-1472-4079-B1CF-396185863238}" dt="2023-10-12T13:52:33.434" v="494" actId="20577"/>
          <ac:spMkLst>
            <pc:docMk/>
            <pc:sldMk cId="1100311936" sldId="271"/>
            <ac:spMk id="7" creationId="{767A5D51-3E48-4D2C-444B-6438B05E8A70}"/>
          </ac:spMkLst>
        </pc:spChg>
      </pc:sldChg>
      <pc:sldChg chg="del">
        <pc:chgData name="OBADA NAIM AHMAD ABUSHEIKHA" userId="f91d628d-8d8b-4e81-bf9f-e33fd9b5d541" providerId="ADAL" clId="{4B1328A9-1472-4079-B1CF-396185863238}" dt="2023-10-12T09:03:57.226" v="71" actId="47"/>
        <pc:sldMkLst>
          <pc:docMk/>
          <pc:sldMk cId="2730592614" sldId="272"/>
        </pc:sldMkLst>
      </pc:sldChg>
      <pc:sldChg chg="modSp del mod">
        <pc:chgData name="OBADA NAIM AHMAD ABUSHEIKHA" userId="f91d628d-8d8b-4e81-bf9f-e33fd9b5d541" providerId="ADAL" clId="{4B1328A9-1472-4079-B1CF-396185863238}" dt="2023-10-12T13:04:47.611" v="247" actId="47"/>
        <pc:sldMkLst>
          <pc:docMk/>
          <pc:sldMk cId="2855938456" sldId="274"/>
        </pc:sldMkLst>
        <pc:spChg chg="mod">
          <ac:chgData name="OBADA NAIM AHMAD ABUSHEIKHA" userId="f91d628d-8d8b-4e81-bf9f-e33fd9b5d541" providerId="ADAL" clId="{4B1328A9-1472-4079-B1CF-396185863238}" dt="2023-10-12T08:47:51.453" v="27" actId="20577"/>
          <ac:spMkLst>
            <pc:docMk/>
            <pc:sldMk cId="2855938456" sldId="274"/>
            <ac:spMk id="7" creationId="{767A5D51-3E48-4D2C-444B-6438B05E8A70}"/>
          </ac:spMkLst>
        </pc:spChg>
      </pc:sldChg>
      <pc:sldChg chg="modSp mod">
        <pc:chgData name="OBADA NAIM AHMAD ABUSHEIKHA" userId="f91d628d-8d8b-4e81-bf9f-e33fd9b5d541" providerId="ADAL" clId="{4B1328A9-1472-4079-B1CF-396185863238}" dt="2023-10-12T08:48:13.804" v="28" actId="1076"/>
        <pc:sldMkLst>
          <pc:docMk/>
          <pc:sldMk cId="3325229883" sldId="330"/>
        </pc:sldMkLst>
        <pc:spChg chg="mod">
          <ac:chgData name="OBADA NAIM AHMAD ABUSHEIKHA" userId="f91d628d-8d8b-4e81-bf9f-e33fd9b5d541" providerId="ADAL" clId="{4B1328A9-1472-4079-B1CF-396185863238}" dt="2023-10-12T08:48:13.804" v="28" actId="1076"/>
          <ac:spMkLst>
            <pc:docMk/>
            <pc:sldMk cId="3325229883" sldId="330"/>
            <ac:spMk id="78" creationId="{00000000-0000-0000-0000-000000000000}"/>
          </ac:spMkLst>
        </pc:spChg>
      </pc:sldChg>
      <pc:sldChg chg="addSp modSp mod">
        <pc:chgData name="OBADA NAIM AHMAD ABUSHEIKHA" userId="f91d628d-8d8b-4e81-bf9f-e33fd9b5d541" providerId="ADAL" clId="{4B1328A9-1472-4079-B1CF-396185863238}" dt="2023-10-12T14:01:10.179" v="557" actId="20577"/>
        <pc:sldMkLst>
          <pc:docMk/>
          <pc:sldMk cId="3551373654" sldId="331"/>
        </pc:sldMkLst>
        <pc:spChg chg="mod">
          <ac:chgData name="OBADA NAIM AHMAD ABUSHEIKHA" userId="f91d628d-8d8b-4e81-bf9f-e33fd9b5d541" providerId="ADAL" clId="{4B1328A9-1472-4079-B1CF-396185863238}" dt="2023-10-12T14:01:10.179" v="557" actId="20577"/>
          <ac:spMkLst>
            <pc:docMk/>
            <pc:sldMk cId="3551373654" sldId="331"/>
            <ac:spMk id="4" creationId="{5F161B45-2A40-FF90-2A26-5B261BE9F2C3}"/>
          </ac:spMkLst>
        </pc:spChg>
        <pc:picChg chg="add mod">
          <ac:chgData name="OBADA NAIM AHMAD ABUSHEIKHA" userId="f91d628d-8d8b-4e81-bf9f-e33fd9b5d541" providerId="ADAL" clId="{4B1328A9-1472-4079-B1CF-396185863238}" dt="2023-10-12T14:01:08.154" v="556" actId="1076"/>
          <ac:picMkLst>
            <pc:docMk/>
            <pc:sldMk cId="3551373654" sldId="331"/>
            <ac:picMk id="3" creationId="{CF768085-A9BD-7BAF-DEC7-A3CAF1671072}"/>
          </ac:picMkLst>
        </pc:picChg>
      </pc:sldChg>
      <pc:sldChg chg="modSp mod">
        <pc:chgData name="OBADA NAIM AHMAD ABUSHEIKHA" userId="f91d628d-8d8b-4e81-bf9f-e33fd9b5d541" providerId="ADAL" clId="{4B1328A9-1472-4079-B1CF-396185863238}" dt="2023-10-12T14:03:28.967" v="561" actId="20577"/>
        <pc:sldMkLst>
          <pc:docMk/>
          <pc:sldMk cId="696375072" sldId="332"/>
        </pc:sldMkLst>
        <pc:spChg chg="mod">
          <ac:chgData name="OBADA NAIM AHMAD ABUSHEIKHA" userId="f91d628d-8d8b-4e81-bf9f-e33fd9b5d541" providerId="ADAL" clId="{4B1328A9-1472-4079-B1CF-396185863238}" dt="2023-10-12T14:03:28.967" v="561" actId="20577"/>
          <ac:spMkLst>
            <pc:docMk/>
            <pc:sldMk cId="696375072" sldId="332"/>
            <ac:spMk id="7" creationId="{767A5D51-3E48-4D2C-444B-6438B05E8A70}"/>
          </ac:spMkLst>
        </pc:spChg>
      </pc:sldChg>
      <pc:sldChg chg="modSp mod">
        <pc:chgData name="OBADA NAIM AHMAD ABUSHEIKHA" userId="f91d628d-8d8b-4e81-bf9f-e33fd9b5d541" providerId="ADAL" clId="{4B1328A9-1472-4079-B1CF-396185863238}" dt="2023-10-12T14:06:17.250" v="563" actId="20577"/>
        <pc:sldMkLst>
          <pc:docMk/>
          <pc:sldMk cId="3397750810" sldId="333"/>
        </pc:sldMkLst>
        <pc:spChg chg="mod">
          <ac:chgData name="OBADA NAIM AHMAD ABUSHEIKHA" userId="f91d628d-8d8b-4e81-bf9f-e33fd9b5d541" providerId="ADAL" clId="{4B1328A9-1472-4079-B1CF-396185863238}" dt="2023-10-12T14:06:17.250" v="563" actId="20577"/>
          <ac:spMkLst>
            <pc:docMk/>
            <pc:sldMk cId="3397750810" sldId="333"/>
            <ac:spMk id="7" creationId="{767A5D51-3E48-4D2C-444B-6438B05E8A70}"/>
          </ac:spMkLst>
        </pc:spChg>
      </pc:sldChg>
      <pc:sldChg chg="modSp add mod">
        <pc:chgData name="OBADA NAIM AHMAD ABUSHEIKHA" userId="f91d628d-8d8b-4e81-bf9f-e33fd9b5d541" providerId="ADAL" clId="{4B1328A9-1472-4079-B1CF-396185863238}" dt="2023-10-12T13:24:38.186" v="423" actId="20577"/>
        <pc:sldMkLst>
          <pc:docMk/>
          <pc:sldMk cId="1578430787" sldId="334"/>
        </pc:sldMkLst>
        <pc:spChg chg="mod">
          <ac:chgData name="OBADA NAIM AHMAD ABUSHEIKHA" userId="f91d628d-8d8b-4e81-bf9f-e33fd9b5d541" providerId="ADAL" clId="{4B1328A9-1472-4079-B1CF-396185863238}" dt="2023-10-12T13:24:38.186" v="423" actId="20577"/>
          <ac:spMkLst>
            <pc:docMk/>
            <pc:sldMk cId="1578430787" sldId="334"/>
            <ac:spMk id="7" creationId="{767A5D51-3E48-4D2C-444B-6438B05E8A70}"/>
          </ac:spMkLst>
        </pc:spChg>
      </pc:sldChg>
      <pc:sldChg chg="addSp delSp modSp add mod">
        <pc:chgData name="OBADA NAIM AHMAD ABUSHEIKHA" userId="f91d628d-8d8b-4e81-bf9f-e33fd9b5d541" providerId="ADAL" clId="{4B1328A9-1472-4079-B1CF-396185863238}" dt="2023-10-12T13:47:54.058" v="430" actId="478"/>
        <pc:sldMkLst>
          <pc:docMk/>
          <pc:sldMk cId="2061715780" sldId="335"/>
        </pc:sldMkLst>
        <pc:spChg chg="del">
          <ac:chgData name="OBADA NAIM AHMAD ABUSHEIKHA" userId="f91d628d-8d8b-4e81-bf9f-e33fd9b5d541" providerId="ADAL" clId="{4B1328A9-1472-4079-B1CF-396185863238}" dt="2023-10-12T13:47:54.058" v="430" actId="478"/>
          <ac:spMkLst>
            <pc:docMk/>
            <pc:sldMk cId="2061715780" sldId="335"/>
            <ac:spMk id="4" creationId="{2D6CC571-FE15-2690-2AF2-4A9627F268B5}"/>
          </ac:spMkLst>
        </pc:spChg>
        <pc:spChg chg="del">
          <ac:chgData name="OBADA NAIM AHMAD ABUSHEIKHA" userId="f91d628d-8d8b-4e81-bf9f-e33fd9b5d541" providerId="ADAL" clId="{4B1328A9-1472-4079-B1CF-396185863238}" dt="2023-10-12T13:47:31.763" v="427"/>
          <ac:spMkLst>
            <pc:docMk/>
            <pc:sldMk cId="2061715780" sldId="335"/>
            <ac:spMk id="6" creationId="{40514884-5CB9-97C7-5ECF-F41F2AAD4349}"/>
          </ac:spMkLst>
        </pc:spChg>
        <pc:spChg chg="del mod">
          <ac:chgData name="OBADA NAIM AHMAD ABUSHEIKHA" userId="f91d628d-8d8b-4e81-bf9f-e33fd9b5d541" providerId="ADAL" clId="{4B1328A9-1472-4079-B1CF-396185863238}" dt="2023-10-12T13:09:21.409" v="421"/>
          <ac:spMkLst>
            <pc:docMk/>
            <pc:sldMk cId="2061715780" sldId="335"/>
            <ac:spMk id="7" creationId="{767A5D51-3E48-4D2C-444B-6438B05E8A70}"/>
          </ac:spMkLst>
        </pc:spChg>
        <pc:picChg chg="ord">
          <ac:chgData name="OBADA NAIM AHMAD ABUSHEIKHA" userId="f91d628d-8d8b-4e81-bf9f-e33fd9b5d541" providerId="ADAL" clId="{4B1328A9-1472-4079-B1CF-396185863238}" dt="2023-10-12T13:47:45.369" v="428" actId="167"/>
          <ac:picMkLst>
            <pc:docMk/>
            <pc:sldMk cId="2061715780" sldId="335"/>
            <ac:picMk id="5" creationId="{E8D34B50-EAAD-651A-058C-F82EE11C2838}"/>
          </ac:picMkLst>
        </pc:picChg>
        <pc:picChg chg="add mod">
          <ac:chgData name="OBADA NAIM AHMAD ABUSHEIKHA" userId="f91d628d-8d8b-4e81-bf9f-e33fd9b5d541" providerId="ADAL" clId="{4B1328A9-1472-4079-B1CF-396185863238}" dt="2023-10-12T13:47:47.592" v="429" actId="1076"/>
          <ac:picMkLst>
            <pc:docMk/>
            <pc:sldMk cId="2061715780" sldId="335"/>
            <ac:picMk id="8" creationId="{B8B2D88E-A55E-C6DF-F36C-6EEB7FD496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9D59-AE76-438A-8EB0-18E0EDD26F3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2EAF-F5B8-4479-A25D-5E76229E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Slide 7: 6. check for UAE study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Check numbers from manuscript</a:t>
            </a:r>
          </a:p>
          <a:p>
            <a:r>
              <a:rPr lang="en-US" dirty="0"/>
              <a:t>4. Get source</a:t>
            </a:r>
          </a:p>
          <a:p>
            <a:r>
              <a:rPr lang="en-US" dirty="0"/>
              <a:t>5. Check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62EAF-F5B8-4479-A25D-5E76229E4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D8DF-448D-0EA6-3539-F0C4F7C7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5393D-1C32-572C-5EBB-A4539B30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CB49-0297-F077-7A47-BE24D77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2C73-E7A8-8F4B-7DC1-75F53577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D3C-A3A3-DD77-A474-DED55FD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161-6503-DCEC-13C9-7D54024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19A99-D1EC-68C4-6646-8730EE450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F42-E751-0BF8-F742-9B3FCEB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8A5C-48D5-6F8F-DD2B-2CE94495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A91CA-BF68-C986-864A-0FEF25DD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A0D7-F879-2644-D704-78FD4BA85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60148-B230-DF19-521F-962A085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5D23-5F62-480E-0D1B-B6D54E2B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6B80-8876-6D02-4BB6-0E3DAEB3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0578-80AC-E803-3AD2-8D187F00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482C-EB79-A3AE-5EEB-B5F4C0BB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B0F0-79B6-61B5-6701-C9C6D4B5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535-24A0-648F-5763-2A48F423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14AE-41AB-DCCD-8DBC-1264086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69F2-C2E6-9372-D442-B6EAAEFD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B09D-51E9-971F-2477-E3C51C0E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C69F-169A-2803-4AA2-387DA513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5F14-37B8-7E36-05BB-8321F7D2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6761-10DD-18F0-D891-A6E399D5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EE41-6D71-71B6-AB3D-4EC8C43B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4032-5DC6-1B47-6E4A-7351EBE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6EE1-C287-C569-3C81-9460764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CC368-9909-9AF4-503A-5F4C2FEE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69B70-C286-F7D7-C7B0-30907188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015D-BD64-7A3D-D694-F576EF87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A278-1845-FA62-CA47-75E9976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62BC-D517-F26C-ACE7-590F5211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4DE1-C872-151D-37B5-0EE21B516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5D03F-F57D-D3C4-A37B-59BE0056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6CB8A-B83F-E782-270B-BF644E5C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09F92-0BEC-9654-6DF8-67D127627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B732-177B-A361-F881-D810DCC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8900D-BA31-D2E3-4C19-2B3EFDD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2118A-C55F-1D9C-4ED9-1656E2F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3E4D-522E-5539-D044-CF944F71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8322E-CEA1-87B0-60CD-B5EDA53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6CC7-921B-6F0C-DB77-9D75410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FA3A-B0AE-C7FB-B56A-2BCA7D9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D16BD-4BF6-8577-CAA1-5CDE29DD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808B2-D6F6-B84B-8B3E-7C9791EB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825A-08B0-C85E-0946-89C3AD7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977B-0970-3054-7D63-81BB7D24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6ADD-100A-1E77-4436-2BD8B613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3571-649C-B039-DB48-EBE5AC5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E37E-0036-0A04-68A0-776365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0511-6351-4583-E233-E74335B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1A52-25C3-EC68-D0BB-CCC3BBA6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D50C-9961-04EA-F510-230021C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D68F-77BA-7783-1DF9-EBA8B301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6F259-0D12-3230-9891-50B03C32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66C8-3A54-873E-96BD-DC461ADA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85CF8-3A04-6B61-9A38-86A80F0B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46E11-3ED0-6BF2-B99E-6CD9DE7A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E62BF-F623-1351-5E6F-12C20F71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CB5D-6FA8-1115-21CE-748ED5B1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B39C-45D3-23CA-C937-62C7AA05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E950-BAA1-4F43-9A65-5D1267ED50F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3E27-A607-EA64-E84A-39203C9A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A84F-44EC-E0A5-BFA5-8AB3916C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A7C99-EFC2-DEA5-E8C4-42890E9F5AD0}"/>
              </a:ext>
            </a:extLst>
          </p:cNvPr>
          <p:cNvSpPr txBox="1"/>
          <p:nvPr/>
        </p:nvSpPr>
        <p:spPr>
          <a:xfrm>
            <a:off x="1943100" y="2135854"/>
            <a:ext cx="8724900" cy="2273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6469" marR="1157605" indent="62232">
              <a:lnSpc>
                <a:spcPts val="5800"/>
              </a:lnSpc>
              <a:spcBef>
                <a:spcPts val="400"/>
              </a:spcBef>
              <a:defRPr sz="5400" spc="-60">
                <a:solidFill>
                  <a:srgbClr val="1F3863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4000" dirty="0"/>
              <a:t>Thyroid</a:t>
            </a:r>
            <a:r>
              <a:rPr lang="en-US" sz="4000" spc="-165" dirty="0"/>
              <a:t> </a:t>
            </a:r>
            <a:r>
              <a:rPr lang="en-US" sz="4000" spc="-50" dirty="0"/>
              <a:t>Incidentalomas</a:t>
            </a:r>
            <a:r>
              <a:rPr lang="en-US" sz="4000" spc="-170" dirty="0"/>
              <a:t> </a:t>
            </a:r>
            <a:r>
              <a:rPr lang="en-US" sz="4000" spc="0" dirty="0"/>
              <a:t>in </a:t>
            </a:r>
            <a:r>
              <a:rPr lang="en-US" sz="4000" spc="-1205" dirty="0"/>
              <a:t> </a:t>
            </a:r>
            <a:r>
              <a:rPr lang="en-US" sz="4000" spc="-30" dirty="0"/>
              <a:t>Cervical</a:t>
            </a:r>
            <a:r>
              <a:rPr lang="en-US" sz="4000" spc="-120" dirty="0"/>
              <a:t> </a:t>
            </a:r>
            <a:r>
              <a:rPr lang="en-US" sz="4000" spc="-25" dirty="0"/>
              <a:t>Spine</a:t>
            </a:r>
            <a:r>
              <a:rPr lang="en-US" sz="4000" spc="-160" dirty="0"/>
              <a:t> </a:t>
            </a:r>
            <a:r>
              <a:rPr lang="en-US" sz="4000" spc="-25" dirty="0"/>
              <a:t>MRI: Are We Doing Enough For Our Patients?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FFDA1-D5CC-3CDF-1CBE-0E9B24E8D01C}"/>
              </a:ext>
            </a:extLst>
          </p:cNvPr>
          <p:cNvSpPr txBox="1"/>
          <p:nvPr/>
        </p:nvSpPr>
        <p:spPr>
          <a:xfrm>
            <a:off x="3186793" y="4562808"/>
            <a:ext cx="58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Obada Abusheikha</a:t>
            </a:r>
          </a:p>
          <a:p>
            <a:pPr algn="ctr"/>
            <a:r>
              <a:rPr lang="en-US" dirty="0"/>
              <a:t>Supervised by: </a:t>
            </a:r>
            <a:r>
              <a:rPr lang="en-US" spc="-25" dirty="0" err="1"/>
              <a:t>Dr.Nosaiba</a:t>
            </a:r>
            <a:r>
              <a:rPr lang="en-US" spc="-50" dirty="0"/>
              <a:t> </a:t>
            </a:r>
            <a:r>
              <a:rPr lang="en-US" spc="-20" dirty="0" err="1"/>
              <a:t>Ryalat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EE35D52-5D72-DF5D-4890-84242C2791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98197" cy="4475580"/>
        </p:xfrm>
        <a:graphic>
          <a:graphicData uri="http://schemas.openxmlformats.org/drawingml/2006/table">
            <a:tbl>
              <a:tblPr/>
              <a:tblGrid>
                <a:gridCol w="2872105">
                  <a:extLst>
                    <a:ext uri="{9D8B030D-6E8A-4147-A177-3AD203B41FA5}">
                      <a16:colId xmlns:a16="http://schemas.microsoft.com/office/drawing/2014/main" val="4230804464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116359778"/>
                    </a:ext>
                  </a:extLst>
                </a:gridCol>
                <a:gridCol w="817878">
                  <a:extLst>
                    <a:ext uri="{9D8B030D-6E8A-4147-A177-3AD203B41FA5}">
                      <a16:colId xmlns:a16="http://schemas.microsoft.com/office/drawing/2014/main" val="1125129172"/>
                    </a:ext>
                  </a:extLst>
                </a:gridCol>
                <a:gridCol w="2591435">
                  <a:extLst>
                    <a:ext uri="{9D8B030D-6E8A-4147-A177-3AD203B41FA5}">
                      <a16:colId xmlns:a16="http://schemas.microsoft.com/office/drawing/2014/main" val="2076503404"/>
                    </a:ext>
                  </a:extLst>
                </a:gridCol>
                <a:gridCol w="3226434">
                  <a:extLst>
                    <a:ext uri="{9D8B030D-6E8A-4147-A177-3AD203B41FA5}">
                      <a16:colId xmlns:a16="http://schemas.microsoft.com/office/drawing/2014/main" val="3555314549"/>
                    </a:ext>
                  </a:extLst>
                </a:gridCol>
              </a:tblGrid>
              <a:tr h="311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2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F</a:t>
                      </a:r>
                      <a:r>
                        <a:rPr spc="-5"/>
                        <a:t>N</a:t>
                      </a:r>
                      <a:r>
                        <a:rPr spc="0"/>
                        <a:t>A</a:t>
                      </a:r>
                      <a:r>
                        <a:rPr spc="-70"/>
                        <a:t> </a:t>
                      </a:r>
                      <a:r>
                        <a:rPr spc="-10"/>
                        <a:t>Re</a:t>
                      </a:r>
                      <a:r>
                        <a:rPr spc="-15"/>
                        <a:t>s</a:t>
                      </a:r>
                      <a:r>
                        <a:rPr spc="0"/>
                        <a:t>u</a:t>
                      </a:r>
                      <a:r>
                        <a:rPr spc="-50"/>
                        <a:t>l</a:t>
                      </a:r>
                      <a:r>
                        <a:rPr spc="20"/>
                        <a:t>t</a:t>
                      </a:r>
                      <a:r>
                        <a:rPr spc="0"/>
                        <a:t>s</a:t>
                      </a:r>
                    </a:p>
                  </a:txBody>
                  <a:tcPr marL="0" marR="0" marT="0" marB="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0" marR="0" marT="0" marB="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Management</a:t>
                      </a:r>
                    </a:p>
                  </a:txBody>
                  <a:tcPr marL="0" marR="0" marT="0" marB="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Definitive</a:t>
                      </a:r>
                      <a:r>
                        <a:rPr spc="70"/>
                        <a:t> </a:t>
                      </a:r>
                      <a:r>
                        <a:t>diagnosis</a:t>
                      </a:r>
                    </a:p>
                  </a:txBody>
                  <a:tcPr marL="0" marR="0" marT="0" marB="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07677"/>
                  </a:ext>
                </a:extLst>
              </a:tr>
              <a:tr h="31191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Bethesda</a:t>
                      </a:r>
                      <a:r>
                        <a:rPr spc="25" dirty="0"/>
                        <a:t> </a:t>
                      </a:r>
                      <a:r>
                        <a:rPr spc="-10" dirty="0"/>
                        <a:t>I—nondiagnostic</a:t>
                      </a:r>
                      <a:r>
                        <a:rPr spc="120" dirty="0"/>
                        <a:t> </a:t>
                      </a:r>
                      <a:r>
                        <a:rPr spc="10" dirty="0"/>
                        <a:t>or</a:t>
                      </a:r>
                      <a:r>
                        <a:rPr spc="-30" dirty="0"/>
                        <a:t> </a:t>
                      </a:r>
                      <a:r>
                        <a:rPr spc="-10" dirty="0"/>
                        <a:t>unsatisfactory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3(16.67%)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Complete</a:t>
                      </a:r>
                      <a:r>
                        <a:rPr spc="25"/>
                        <a:t> </a:t>
                      </a:r>
                      <a:r>
                        <a:t>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Papillary</a:t>
                      </a:r>
                      <a:r>
                        <a:rPr spc="40"/>
                        <a:t> </a:t>
                      </a:r>
                      <a:r>
                        <a:t>CA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922621"/>
                  </a:ext>
                </a:extLst>
              </a:tr>
              <a:tr h="311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Benign</a:t>
                      </a:r>
                      <a:r>
                        <a:rPr spc="30"/>
                        <a:t> </a:t>
                      </a:r>
                      <a:r>
                        <a:rPr spc="-5"/>
                        <a:t>Nodule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935890"/>
                  </a:ext>
                </a:extLst>
              </a:tr>
              <a:tr h="311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Unsatisfactory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63662"/>
                  </a:ext>
                </a:extLst>
              </a:tr>
              <a:tr h="311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Bethesda</a:t>
                      </a:r>
                      <a:r>
                        <a:rPr spc="5"/>
                        <a:t> </a:t>
                      </a:r>
                      <a:r>
                        <a:rPr spc="-15"/>
                        <a:t>II—benign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7(38.89%)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Benign</a:t>
                      </a:r>
                      <a:r>
                        <a:rPr spc="30"/>
                        <a:t> </a:t>
                      </a:r>
                      <a:r>
                        <a:rPr spc="-5"/>
                        <a:t>Nodule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11966"/>
                  </a:ext>
                </a:extLst>
              </a:tr>
              <a:tr h="732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R="504190" indent="53339" algn="l">
                        <a:lnSpc>
                          <a:spcPct val="115100"/>
                        </a:lnSpc>
                        <a:spcBef>
                          <a:spcPts val="2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Bethesda</a:t>
                      </a:r>
                      <a:r>
                        <a:rPr spc="30"/>
                        <a:t> </a:t>
                      </a:r>
                      <a:r>
                        <a:t>III—atypia</a:t>
                      </a:r>
                      <a:r>
                        <a:rPr spc="85"/>
                        <a:t> </a:t>
                      </a:r>
                      <a:r>
                        <a:rPr spc="10"/>
                        <a:t>of</a:t>
                      </a:r>
                      <a:r>
                        <a:rPr spc="-25"/>
                        <a:t> </a:t>
                      </a:r>
                      <a:r>
                        <a:rPr spc="-15"/>
                        <a:t>undetermined </a:t>
                      </a:r>
                      <a:r>
                        <a:rPr spc="-285"/>
                        <a:t> </a:t>
                      </a:r>
                      <a:r>
                        <a:t>significance</a:t>
                      </a:r>
                      <a:r>
                        <a:rPr spc="-5"/>
                        <a:t> </a:t>
                      </a:r>
                      <a:r>
                        <a:rPr spc="10"/>
                        <a:t>or </a:t>
                      </a:r>
                      <a:r>
                        <a:rPr spc="-15"/>
                        <a:t>follicular</a:t>
                      </a:r>
                      <a:r>
                        <a:t> </a:t>
                      </a:r>
                      <a:r>
                        <a:rPr spc="-20"/>
                        <a:t>lesion</a:t>
                      </a:r>
                      <a:r>
                        <a:rPr spc="-15"/>
                        <a:t> </a:t>
                      </a:r>
                      <a:r>
                        <a:rPr spc="10"/>
                        <a:t>of </a:t>
                      </a:r>
                      <a:r>
                        <a:rPr spc="15"/>
                        <a:t> </a:t>
                      </a:r>
                      <a:r>
                        <a:t>undetermined</a:t>
                      </a:r>
                      <a:r>
                        <a:rPr spc="125"/>
                        <a:t> </a:t>
                      </a:r>
                      <a:r>
                        <a:rPr spc="-15"/>
                        <a:t>significance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2(11.11%)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Complete</a:t>
                      </a:r>
                      <a:r>
                        <a:rPr spc="25"/>
                        <a:t> </a:t>
                      </a:r>
                      <a:r>
                        <a:t>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Papillary</a:t>
                      </a:r>
                      <a:r>
                        <a:rPr spc="40"/>
                        <a:t> </a:t>
                      </a:r>
                      <a:r>
                        <a:rPr spc="-5"/>
                        <a:t>CA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540639"/>
                  </a:ext>
                </a:extLst>
              </a:tr>
              <a:tr h="31191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Bethesda</a:t>
                      </a:r>
                      <a:r>
                        <a:rPr spc="10"/>
                        <a:t> </a:t>
                      </a:r>
                      <a:r>
                        <a:rPr spc="-10"/>
                        <a:t>IV—follicular</a:t>
                      </a:r>
                      <a:r>
                        <a:rPr spc="95"/>
                        <a:t> </a:t>
                      </a:r>
                      <a:r>
                        <a:rPr spc="-10"/>
                        <a:t>neoplasm</a:t>
                      </a:r>
                      <a:r>
                        <a:rPr spc="65"/>
                        <a:t> </a:t>
                      </a:r>
                      <a:r>
                        <a:rPr spc="10"/>
                        <a:t>or</a:t>
                      </a:r>
                    </a:p>
                    <a:p>
                      <a:pPr indent="53339" algn="l">
                        <a:spcBef>
                          <a:spcPts val="200"/>
                        </a:spcBef>
                        <a:def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suspicious</a:t>
                      </a:r>
                      <a:r>
                        <a:rPr spc="85"/>
                        <a:t> </a:t>
                      </a:r>
                      <a:r>
                        <a:rPr spc="-10"/>
                        <a:t>for</a:t>
                      </a:r>
                      <a:r>
                        <a:rPr spc="15"/>
                        <a:t> </a:t>
                      </a:r>
                      <a:r>
                        <a:t>follicular</a:t>
                      </a:r>
                      <a:r>
                        <a:rPr spc="130"/>
                        <a:t> </a:t>
                      </a:r>
                      <a:r>
                        <a:t>neoplasm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3(16.67%)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Complete</a:t>
                      </a:r>
                      <a:r>
                        <a:rPr spc="25"/>
                        <a:t> </a:t>
                      </a:r>
                      <a:r>
                        <a:t>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Benign</a:t>
                      </a:r>
                      <a:r>
                        <a:rPr spc="60"/>
                        <a:t> </a:t>
                      </a:r>
                      <a:r>
                        <a:t>Follicular</a:t>
                      </a:r>
                      <a:r>
                        <a:rPr spc="25"/>
                        <a:t> </a:t>
                      </a:r>
                      <a:r>
                        <a:t>Adenoma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22343"/>
                  </a:ext>
                </a:extLst>
              </a:tr>
              <a:tr h="311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Complete</a:t>
                      </a:r>
                      <a:r>
                        <a:rPr spc="25"/>
                        <a:t> </a:t>
                      </a:r>
                      <a:r>
                        <a:t>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Adenomatous</a:t>
                      </a:r>
                      <a:r>
                        <a:rPr spc="0"/>
                        <a:t> </a:t>
                      </a:r>
                      <a:r>
                        <a:t>Nodule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74894"/>
                  </a:ext>
                </a:extLst>
              </a:tr>
              <a:tr h="311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Suspicious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29657"/>
                  </a:ext>
                </a:extLst>
              </a:tr>
              <a:tr h="31191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Bethesda</a:t>
                      </a:r>
                      <a:r>
                        <a:rPr spc="5"/>
                        <a:t> </a:t>
                      </a:r>
                      <a:r>
                        <a:rPr spc="-15"/>
                        <a:t>V—suspicious</a:t>
                      </a:r>
                      <a:r>
                        <a:rPr spc="100"/>
                        <a:t> </a:t>
                      </a:r>
                      <a:r>
                        <a:rPr spc="-10"/>
                        <a:t>for</a:t>
                      </a:r>
                      <a:r>
                        <a:rPr spc="20"/>
                        <a:t> </a:t>
                      </a:r>
                      <a:r>
                        <a:rPr spc="-15"/>
                        <a:t>malignancy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3(16.67%)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Complete</a:t>
                      </a:r>
                      <a:r>
                        <a:rPr spc="25"/>
                        <a:t> </a:t>
                      </a:r>
                      <a:r>
                        <a:t>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5243" algn="l">
                        <a:spcBef>
                          <a:spcPts val="400"/>
                        </a:spcBef>
                        <a:def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Papillary</a:t>
                      </a:r>
                      <a:r>
                        <a:rPr spc="40"/>
                        <a:t> </a:t>
                      </a:r>
                      <a:r>
                        <a:t>CA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841693"/>
                  </a:ext>
                </a:extLst>
              </a:tr>
              <a:tr h="311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Hemithyroidectomy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Suspicious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648357"/>
                  </a:ext>
                </a:extLst>
              </a:tr>
              <a:tr h="311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1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Suspicious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719519"/>
                  </a:ext>
                </a:extLst>
              </a:tr>
              <a:tr h="311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Bethesda</a:t>
                      </a:r>
                      <a:r>
                        <a:rPr spc="-35"/>
                        <a:t> </a:t>
                      </a:r>
                      <a:r>
                        <a:rPr spc="-10"/>
                        <a:t>VI—malignant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06325"/>
                  </a:ext>
                </a:extLst>
              </a:tr>
            </a:tbl>
          </a:graphicData>
        </a:graphic>
      </p:graphicFrame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A383D1-EF6F-C328-CFF1-96BC1CCD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23011"/>
              </p:ext>
            </p:extLst>
          </p:nvPr>
        </p:nvGraphicFramePr>
        <p:xfrm>
          <a:off x="483782" y="933444"/>
          <a:ext cx="11083845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80">
                  <a:extLst>
                    <a:ext uri="{9D8B030D-6E8A-4147-A177-3AD203B41FA5}">
                      <a16:colId xmlns:a16="http://schemas.microsoft.com/office/drawing/2014/main" val="798506601"/>
                    </a:ext>
                  </a:extLst>
                </a:gridCol>
                <a:gridCol w="1391729">
                  <a:extLst>
                    <a:ext uri="{9D8B030D-6E8A-4147-A177-3AD203B41FA5}">
                      <a16:colId xmlns:a16="http://schemas.microsoft.com/office/drawing/2014/main" val="3096990380"/>
                    </a:ext>
                  </a:extLst>
                </a:gridCol>
                <a:gridCol w="902898">
                  <a:extLst>
                    <a:ext uri="{9D8B030D-6E8A-4147-A177-3AD203B41FA5}">
                      <a16:colId xmlns:a16="http://schemas.microsoft.com/office/drawing/2014/main" val="3743692262"/>
                    </a:ext>
                  </a:extLst>
                </a:gridCol>
                <a:gridCol w="2916769">
                  <a:extLst>
                    <a:ext uri="{9D8B030D-6E8A-4147-A177-3AD203B41FA5}">
                      <a16:colId xmlns:a16="http://schemas.microsoft.com/office/drawing/2014/main" val="613436748"/>
                    </a:ext>
                  </a:extLst>
                </a:gridCol>
                <a:gridCol w="2216769">
                  <a:extLst>
                    <a:ext uri="{9D8B030D-6E8A-4147-A177-3AD203B41FA5}">
                      <a16:colId xmlns:a16="http://schemas.microsoft.com/office/drawing/2014/main" val="2784698759"/>
                    </a:ext>
                  </a:extLst>
                </a:gridCol>
              </a:tblGrid>
              <a:tr h="334694">
                <a:tc>
                  <a:txBody>
                    <a:bodyPr/>
                    <a:lstStyle/>
                    <a:p>
                      <a:r>
                        <a:rPr lang="en-US" dirty="0"/>
                        <a:t>FNA Results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Definitive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716680"/>
                  </a:ext>
                </a:extLst>
              </a:tr>
              <a:tr h="30680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Bethesda</a:t>
                      </a:r>
                      <a:r>
                        <a:rPr lang="en-US" sz="1600" spc="25" dirty="0"/>
                        <a:t> </a:t>
                      </a:r>
                      <a:r>
                        <a:rPr lang="en-US" sz="1600" spc="-10" dirty="0"/>
                        <a:t>I—nondiagnostic</a:t>
                      </a:r>
                      <a:r>
                        <a:rPr lang="en-US" sz="1600" spc="120" dirty="0"/>
                        <a:t> </a:t>
                      </a:r>
                      <a:r>
                        <a:rPr lang="en-US" sz="1600" spc="10" dirty="0"/>
                        <a:t>or</a:t>
                      </a:r>
                      <a:r>
                        <a:rPr lang="en-US" sz="1600" spc="-30" dirty="0"/>
                        <a:t> </a:t>
                      </a:r>
                      <a:r>
                        <a:rPr lang="en-US" sz="1600" spc="-10" dirty="0"/>
                        <a:t>unsatisfactory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Papillary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1827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Benign Nodule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79813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Unsatisfactory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87643"/>
                  </a:ext>
                </a:extLst>
              </a:tr>
              <a:tr h="529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Bethesda</a:t>
                      </a:r>
                      <a:r>
                        <a:rPr lang="en-US" sz="1600" spc="5" dirty="0"/>
                        <a:t> </a:t>
                      </a:r>
                      <a:r>
                        <a:rPr lang="en-US" sz="1600" spc="-15" dirty="0"/>
                        <a:t>II—benign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Benign Nodule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86094"/>
                  </a:ext>
                </a:extLst>
              </a:tr>
              <a:tr h="75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Bethesda</a:t>
                      </a:r>
                      <a:r>
                        <a:rPr lang="en-US" sz="1600" spc="30" dirty="0"/>
                        <a:t> </a:t>
                      </a:r>
                      <a:r>
                        <a:rPr lang="en-US" sz="1600" dirty="0"/>
                        <a:t>III—atypia</a:t>
                      </a:r>
                      <a:r>
                        <a:rPr lang="en-US" sz="1600" spc="85" dirty="0"/>
                        <a:t> </a:t>
                      </a:r>
                      <a:r>
                        <a:rPr lang="en-US" sz="1600" spc="10" dirty="0"/>
                        <a:t>of</a:t>
                      </a:r>
                      <a:r>
                        <a:rPr lang="en-US" sz="1600" spc="-25" dirty="0"/>
                        <a:t> </a:t>
                      </a:r>
                      <a:r>
                        <a:rPr lang="en-US" sz="1600" spc="-15" dirty="0"/>
                        <a:t>undetermined </a:t>
                      </a:r>
                      <a:r>
                        <a:rPr lang="en-US" sz="1600" spc="-285" dirty="0"/>
                        <a:t> </a:t>
                      </a:r>
                      <a:r>
                        <a:rPr lang="en-US" sz="1600" dirty="0"/>
                        <a:t>significance</a:t>
                      </a:r>
                      <a:r>
                        <a:rPr lang="en-US" sz="1600" spc="-5" dirty="0"/>
                        <a:t> </a:t>
                      </a:r>
                      <a:r>
                        <a:rPr lang="en-US" sz="1600" spc="10" dirty="0"/>
                        <a:t>or </a:t>
                      </a:r>
                      <a:r>
                        <a:rPr lang="en-US" sz="1600" spc="-15" dirty="0"/>
                        <a:t>follicular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spc="-20" dirty="0"/>
                        <a:t>lesion</a:t>
                      </a:r>
                      <a:r>
                        <a:rPr lang="en-US" sz="1600" spc="-15" dirty="0"/>
                        <a:t> </a:t>
                      </a:r>
                      <a:r>
                        <a:rPr lang="en-US" sz="1600" spc="10" dirty="0"/>
                        <a:t>of </a:t>
                      </a:r>
                      <a:r>
                        <a:rPr lang="en-US" sz="1600" dirty="0"/>
                        <a:t>undetermined</a:t>
                      </a:r>
                      <a:r>
                        <a:rPr lang="en-US" sz="1600" spc="125" dirty="0"/>
                        <a:t> </a:t>
                      </a:r>
                      <a:r>
                        <a:rPr lang="en-US" sz="1600" spc="-15" dirty="0"/>
                        <a:t>significance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Papillary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640333"/>
                  </a:ext>
                </a:extLst>
              </a:tr>
              <a:tr h="529932">
                <a:tc rowSpan="3">
                  <a:txBody>
                    <a:bodyPr/>
                    <a:lstStyle/>
                    <a:p>
                      <a:pPr indent="53339" algn="l">
                        <a:spcBef>
                          <a:spcPts val="400"/>
                        </a:spcBef>
                        <a:defRPr sz="1200" spc="-5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600" dirty="0">
                          <a:latin typeface="+mn-lt"/>
                        </a:rPr>
                        <a:t>Bethesda</a:t>
                      </a:r>
                      <a:r>
                        <a:rPr lang="en-US" sz="1600" spc="10" dirty="0"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latin typeface="+mn-lt"/>
                        </a:rPr>
                        <a:t>IV—follicular</a:t>
                      </a:r>
                      <a:r>
                        <a:rPr lang="en-US" sz="1600" spc="95" dirty="0"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latin typeface="+mn-lt"/>
                        </a:rPr>
                        <a:t>neoplasm</a:t>
                      </a:r>
                      <a:r>
                        <a:rPr lang="en-US" sz="1600" spc="65" dirty="0">
                          <a:latin typeface="+mn-lt"/>
                        </a:rPr>
                        <a:t> </a:t>
                      </a:r>
                      <a:r>
                        <a:rPr lang="en-US" sz="1600" spc="10" dirty="0">
                          <a:latin typeface="+mn-lt"/>
                        </a:rPr>
                        <a:t>or </a:t>
                      </a:r>
                      <a:r>
                        <a:rPr lang="en-US" sz="1600" dirty="0">
                          <a:latin typeface="+mn-lt"/>
                        </a:rPr>
                        <a:t>suspicious</a:t>
                      </a:r>
                      <a:r>
                        <a:rPr lang="en-US" sz="1600" spc="85" dirty="0"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latin typeface="+mn-lt"/>
                        </a:rPr>
                        <a:t>for </a:t>
                      </a:r>
                      <a:r>
                        <a:rPr lang="en-US" sz="1600" dirty="0">
                          <a:latin typeface="+mn-lt"/>
                        </a:rPr>
                        <a:t>follicular</a:t>
                      </a:r>
                      <a:r>
                        <a:rPr lang="en-US" sz="1600" spc="13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neoplasm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Benign Follicular Adenoma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22426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Adematous</a:t>
                      </a:r>
                      <a:r>
                        <a:rPr lang="en-US" sz="1600" dirty="0"/>
                        <a:t> Nodule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36079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Suspicious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68658"/>
                  </a:ext>
                </a:extLst>
              </a:tr>
              <a:tr h="30680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Bethesda</a:t>
                      </a:r>
                      <a:r>
                        <a:rPr lang="en-US" sz="1600" spc="5" dirty="0"/>
                        <a:t> </a:t>
                      </a:r>
                      <a:r>
                        <a:rPr lang="en-US" sz="1600" spc="-15" dirty="0"/>
                        <a:t>V—suspicious</a:t>
                      </a:r>
                      <a:r>
                        <a:rPr lang="en-US" sz="1600" spc="100" dirty="0"/>
                        <a:t> </a:t>
                      </a:r>
                      <a:r>
                        <a:rPr lang="en-US" sz="1600" spc="-10" dirty="0"/>
                        <a:t>for</a:t>
                      </a:r>
                      <a:r>
                        <a:rPr lang="en-US" sz="1600" spc="20" dirty="0"/>
                        <a:t> </a:t>
                      </a:r>
                      <a:r>
                        <a:rPr lang="en-US" sz="1600" spc="-15" dirty="0"/>
                        <a:t>malignancy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 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Papillary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84606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Hemithyroidectomy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Suspicious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32510"/>
                  </a:ext>
                </a:extLst>
              </a:tr>
              <a:tr h="30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Suspicious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4633"/>
                  </a:ext>
                </a:extLst>
              </a:tr>
              <a:tr h="529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Bethesda</a:t>
                      </a:r>
                      <a:r>
                        <a:rPr lang="en-US" sz="1600" spc="-35" dirty="0"/>
                        <a:t> </a:t>
                      </a:r>
                      <a:r>
                        <a:rPr lang="en-US" sz="1600" spc="-10" dirty="0"/>
                        <a:t>VI—malignant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6235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29AD73A5-E10C-4793-E6FD-9A3F81A4CB1C}"/>
              </a:ext>
            </a:extLst>
          </p:cNvPr>
          <p:cNvSpPr/>
          <p:nvPr/>
        </p:nvSpPr>
        <p:spPr>
          <a:xfrm>
            <a:off x="9323614" y="1289957"/>
            <a:ext cx="1322615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7F5A71-7DD2-A363-BB1A-AF22879C97C9}"/>
              </a:ext>
            </a:extLst>
          </p:cNvPr>
          <p:cNvSpPr/>
          <p:nvPr/>
        </p:nvSpPr>
        <p:spPr>
          <a:xfrm>
            <a:off x="9280071" y="2890157"/>
            <a:ext cx="1322615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E35ECC-09EB-D75C-4E6B-17EA1F262E23}"/>
              </a:ext>
            </a:extLst>
          </p:cNvPr>
          <p:cNvSpPr/>
          <p:nvPr/>
        </p:nvSpPr>
        <p:spPr>
          <a:xfrm>
            <a:off x="9280070" y="4958443"/>
            <a:ext cx="1322615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2B29AD-E003-D437-BDE2-66E4D9E76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20958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576951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4472122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10204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859858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2076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7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94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8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35478"/>
                  </a:ext>
                </a:extLst>
              </a:tr>
            </a:tbl>
          </a:graphicData>
        </a:graphic>
      </p:graphicFrame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pic>
        <p:nvPicPr>
          <p:cNvPr id="3" name="object 12" descr="object 12">
            <a:extLst>
              <a:ext uri="{FF2B5EF4-FFF2-40B4-BE49-F238E27FC236}">
                <a16:creationId xmlns:a16="http://schemas.microsoft.com/office/drawing/2014/main" id="{B993164A-8DB3-6213-59E1-B08ABC92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388392"/>
            <a:ext cx="3789700" cy="336216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7BB4F9-23B5-CF88-64D9-DE6648B25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80890"/>
              </p:ext>
            </p:extLst>
          </p:nvPr>
        </p:nvGraphicFramePr>
        <p:xfrm>
          <a:off x="477497" y="1962142"/>
          <a:ext cx="7182759" cy="423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087">
                  <a:extLst>
                    <a:ext uri="{9D8B030D-6E8A-4147-A177-3AD203B41FA5}">
                      <a16:colId xmlns:a16="http://schemas.microsoft.com/office/drawing/2014/main" val="356258605"/>
                    </a:ext>
                  </a:extLst>
                </a:gridCol>
                <a:gridCol w="1430729">
                  <a:extLst>
                    <a:ext uri="{9D8B030D-6E8A-4147-A177-3AD203B41FA5}">
                      <a16:colId xmlns:a16="http://schemas.microsoft.com/office/drawing/2014/main" val="403870237"/>
                    </a:ext>
                  </a:extLst>
                </a:gridCol>
                <a:gridCol w="1915499">
                  <a:extLst>
                    <a:ext uri="{9D8B030D-6E8A-4147-A177-3AD203B41FA5}">
                      <a16:colId xmlns:a16="http://schemas.microsoft.com/office/drawing/2014/main" val="3359109428"/>
                    </a:ext>
                  </a:extLst>
                </a:gridCol>
                <a:gridCol w="874893">
                  <a:extLst>
                    <a:ext uri="{9D8B030D-6E8A-4147-A177-3AD203B41FA5}">
                      <a16:colId xmlns:a16="http://schemas.microsoft.com/office/drawing/2014/main" val="2795823885"/>
                    </a:ext>
                  </a:extLst>
                </a:gridCol>
                <a:gridCol w="1436551">
                  <a:extLst>
                    <a:ext uri="{9D8B030D-6E8A-4147-A177-3AD203B41FA5}">
                      <a16:colId xmlns:a16="http://schemas.microsoft.com/office/drawing/2014/main" val="4162931091"/>
                    </a:ext>
                  </a:extLst>
                </a:gridCol>
              </a:tblGrid>
              <a:tr h="831372">
                <a:tc>
                  <a:txBody>
                    <a:bodyPr/>
                    <a:lstStyle/>
                    <a:p>
                      <a:r>
                        <a:rPr lang="en-US" sz="1600" dirty="0"/>
                        <a:t>Thyroid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Incidentaloma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Incidentaloma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Risk of Incidentaloma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51427"/>
                  </a:ext>
                </a:extLst>
              </a:tr>
              <a:tr h="831372">
                <a:tc>
                  <a:txBody>
                    <a:bodyPr/>
                    <a:lstStyle/>
                    <a:p>
                      <a:r>
                        <a:rPr lang="en-US" dirty="0"/>
                        <a:t>Euthyroid (reference group)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35704"/>
                  </a:ext>
                </a:extLst>
              </a:tr>
              <a:tr h="831372">
                <a:tc>
                  <a:txBody>
                    <a:bodyPr/>
                    <a:lstStyle/>
                    <a:p>
                      <a:r>
                        <a:rPr lang="en-US" dirty="0"/>
                        <a:t>Hyperthyroid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17032"/>
                  </a:ext>
                </a:extLst>
              </a:tr>
              <a:tr h="831372">
                <a:tc>
                  <a:txBody>
                    <a:bodyPr/>
                    <a:lstStyle/>
                    <a:p>
                      <a:r>
                        <a:rPr lang="en-US" dirty="0"/>
                        <a:t>Hypothyroid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85508"/>
                  </a:ext>
                </a:extLst>
              </a:tr>
              <a:tr h="83137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549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FFC5CB-0CDF-2D2A-8BAE-30030DCD979B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Thyroid State</a:t>
            </a:r>
          </a:p>
        </p:txBody>
      </p:sp>
    </p:spTree>
    <p:extLst>
      <p:ext uri="{BB962C8B-B14F-4D97-AF65-F5344CB8AC3E}">
        <p14:creationId xmlns:p14="http://schemas.microsoft.com/office/powerpoint/2010/main" val="329874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Female predominance(80.2%) is consistence with several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number of thyroid nodules in MRI reports incidentally, 67.4% vs. 16%.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95 patients were not followed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Malignancy rate in our study is higher than the literature.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consensus in investigations done and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study in the Middle East to provide a full picture from imaging to definitive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study to take Thyroid state into consideration.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10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pic>
        <p:nvPicPr>
          <p:cNvPr id="3" name="Picture 5" descr="This image shows a patient with a cystic nodule">
            <a:extLst>
              <a:ext uri="{FF2B5EF4-FFF2-40B4-BE49-F238E27FC236}">
                <a16:creationId xmlns:a16="http://schemas.microsoft.com/office/drawing/2014/main" id="{72EF50E3-75D2-4CBA-B435-6D01047D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8" y="1583690"/>
            <a:ext cx="4023360" cy="402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This image shows a patient with a cystic nodule">
            <a:extLst>
              <a:ext uri="{FF2B5EF4-FFF2-40B4-BE49-F238E27FC236}">
                <a16:creationId xmlns:a16="http://schemas.microsoft.com/office/drawing/2014/main" id="{F0EF63DD-C8AC-2CC1-BEBF-CBECECC06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876" y="1589242"/>
            <a:ext cx="4023360" cy="40233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Rectangle 8">
            <a:extLst>
              <a:ext uri="{FF2B5EF4-FFF2-40B4-BE49-F238E27FC236}">
                <a16:creationId xmlns:a16="http://schemas.microsoft.com/office/drawing/2014/main" id="{72E7C408-3DEF-E8A9-4152-B742C96B1613}"/>
              </a:ext>
            </a:extLst>
          </p:cNvPr>
          <p:cNvGrpSpPr/>
          <p:nvPr/>
        </p:nvGrpSpPr>
        <p:grpSpPr>
          <a:xfrm>
            <a:off x="4646956" y="1632746"/>
            <a:ext cx="685800" cy="685800"/>
            <a:chOff x="-1" y="-1"/>
            <a:chExt cx="471324" cy="442914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71FEC0D6-CE01-E610-EC4B-5062E151C5C1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" name="1b">
              <a:extLst>
                <a:ext uri="{FF2B5EF4-FFF2-40B4-BE49-F238E27FC236}">
                  <a16:creationId xmlns:a16="http://schemas.microsoft.com/office/drawing/2014/main" id="{FDFF8ABA-BD26-25BB-C2E6-34E22FDAEA49}"/>
                </a:ext>
              </a:extLst>
            </p:cNvPr>
            <p:cNvSpPr txBox="1"/>
            <p:nvPr/>
          </p:nvSpPr>
          <p:spPr>
            <a:xfrm>
              <a:off x="52069" y="52497"/>
              <a:ext cx="367183" cy="33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sz="2800" dirty="0"/>
                <a:t>1b</a:t>
              </a:r>
              <a:endParaRPr sz="2000" dirty="0"/>
            </a:p>
          </p:txBody>
        </p:sp>
      </p:grpSp>
      <p:grpSp>
        <p:nvGrpSpPr>
          <p:cNvPr id="15" name="Rectangle 7">
            <a:extLst>
              <a:ext uri="{FF2B5EF4-FFF2-40B4-BE49-F238E27FC236}">
                <a16:creationId xmlns:a16="http://schemas.microsoft.com/office/drawing/2014/main" id="{6A1DAFB1-7A19-62D8-B7F6-A3EF46AA7C6F}"/>
              </a:ext>
            </a:extLst>
          </p:cNvPr>
          <p:cNvGrpSpPr/>
          <p:nvPr/>
        </p:nvGrpSpPr>
        <p:grpSpPr>
          <a:xfrm>
            <a:off x="549652" y="1632743"/>
            <a:ext cx="685803" cy="685803"/>
            <a:chOff x="-1" y="-1"/>
            <a:chExt cx="471324" cy="442914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E4140E12-1608-CA2E-14B0-729D470A0C5F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" name="1a">
              <a:extLst>
                <a:ext uri="{FF2B5EF4-FFF2-40B4-BE49-F238E27FC236}">
                  <a16:creationId xmlns:a16="http://schemas.microsoft.com/office/drawing/2014/main" id="{8B31F8DD-E1E5-0FCC-7749-E2EFE90267D0}"/>
                </a:ext>
              </a:extLst>
            </p:cNvPr>
            <p:cNvSpPr txBox="1"/>
            <p:nvPr/>
          </p:nvSpPr>
          <p:spPr>
            <a:xfrm>
              <a:off x="52069" y="52501"/>
              <a:ext cx="367183" cy="337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sz="2800" dirty="0"/>
                <a:t>1a</a:t>
              </a:r>
              <a:endParaRPr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78BD30-3930-8737-5F71-795109B458B4}"/>
              </a:ext>
            </a:extLst>
          </p:cNvPr>
          <p:cNvSpPr txBox="1"/>
          <p:nvPr/>
        </p:nvSpPr>
        <p:spPr>
          <a:xfrm>
            <a:off x="9177505" y="2828835"/>
            <a:ext cx="1589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Patient 1: this image shows a patient with a cystic nodule.</a:t>
            </a:r>
          </a:p>
        </p:txBody>
      </p:sp>
    </p:spTree>
    <p:extLst>
      <p:ext uri="{BB962C8B-B14F-4D97-AF65-F5344CB8AC3E}">
        <p14:creationId xmlns:p14="http://schemas.microsoft.com/office/powerpoint/2010/main" val="366954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0815" cy="6858000"/>
          </a:xfrm>
          <a:prstGeom prst="rect">
            <a:avLst/>
          </a:prstGeom>
        </p:spPr>
      </p:pic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997D1717-1A96-39A0-2D50-EAC4284B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4" y="1478770"/>
            <a:ext cx="4023360" cy="402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5DAF417A-F164-7B4A-DC37-3E8EC6181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09" y="1485298"/>
            <a:ext cx="4023360" cy="40233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Rectangle 8">
            <a:extLst>
              <a:ext uri="{FF2B5EF4-FFF2-40B4-BE49-F238E27FC236}">
                <a16:creationId xmlns:a16="http://schemas.microsoft.com/office/drawing/2014/main" id="{DCD44D38-FD4A-5B1E-44F5-9093B4853320}"/>
              </a:ext>
            </a:extLst>
          </p:cNvPr>
          <p:cNvGrpSpPr/>
          <p:nvPr/>
        </p:nvGrpSpPr>
        <p:grpSpPr>
          <a:xfrm>
            <a:off x="495300" y="1522413"/>
            <a:ext cx="685800" cy="685800"/>
            <a:chOff x="-1" y="-1"/>
            <a:chExt cx="471324" cy="442914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575FB454-24A5-718F-A9FF-B37CF9EA54E3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" name="2a">
              <a:extLst>
                <a:ext uri="{FF2B5EF4-FFF2-40B4-BE49-F238E27FC236}">
                  <a16:creationId xmlns:a16="http://schemas.microsoft.com/office/drawing/2014/main" id="{B2FDE3A1-16AD-C42E-A514-7974D00AEA07}"/>
                </a:ext>
              </a:extLst>
            </p:cNvPr>
            <p:cNvSpPr txBox="1"/>
            <p:nvPr/>
          </p:nvSpPr>
          <p:spPr>
            <a:xfrm>
              <a:off x="52069" y="52500"/>
              <a:ext cx="367183" cy="33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en-US" sz="2800" dirty="0"/>
                <a:t>3a</a:t>
              </a:r>
              <a:endParaRPr sz="2800" dirty="0"/>
            </a:p>
          </p:txBody>
        </p:sp>
      </p:grpSp>
      <p:grpSp>
        <p:nvGrpSpPr>
          <p:cNvPr id="12" name="Rectangle 9">
            <a:extLst>
              <a:ext uri="{FF2B5EF4-FFF2-40B4-BE49-F238E27FC236}">
                <a16:creationId xmlns:a16="http://schemas.microsoft.com/office/drawing/2014/main" id="{8D921C3F-F8EF-0FD7-F2A9-17097A5153B7}"/>
              </a:ext>
            </a:extLst>
          </p:cNvPr>
          <p:cNvGrpSpPr/>
          <p:nvPr/>
        </p:nvGrpSpPr>
        <p:grpSpPr>
          <a:xfrm>
            <a:off x="4533152" y="1528941"/>
            <a:ext cx="685800" cy="685800"/>
            <a:chOff x="-1" y="-1"/>
            <a:chExt cx="471324" cy="442914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94B46C27-EEE5-BF70-4122-67799D31EDEC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" name="2b">
              <a:extLst>
                <a:ext uri="{FF2B5EF4-FFF2-40B4-BE49-F238E27FC236}">
                  <a16:creationId xmlns:a16="http://schemas.microsoft.com/office/drawing/2014/main" id="{DCEAFD61-2364-401E-108F-480CAC0B7428}"/>
                </a:ext>
              </a:extLst>
            </p:cNvPr>
            <p:cNvSpPr txBox="1"/>
            <p:nvPr/>
          </p:nvSpPr>
          <p:spPr>
            <a:xfrm>
              <a:off x="52069" y="52500"/>
              <a:ext cx="367183" cy="33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en-US" sz="2800" dirty="0"/>
                <a:t>3b</a:t>
              </a:r>
              <a:endParaRPr sz="2800" dirty="0"/>
            </a:p>
          </p:txBody>
        </p:sp>
      </p:grpSp>
      <p:sp>
        <p:nvSpPr>
          <p:cNvPr id="23" name="2a/b The patient underwent right extended hemithyroidectomy after getting an FNA result with atypia of undetermined significance. The final diagnosis after surgery was Noninvasive follicular neoplasm with papillary like nuclear features.">
            <a:extLst>
              <a:ext uri="{FF2B5EF4-FFF2-40B4-BE49-F238E27FC236}">
                <a16:creationId xmlns:a16="http://schemas.microsoft.com/office/drawing/2014/main" id="{CB3ACDD5-9B5D-D76B-60C2-C874F9112972}"/>
              </a:ext>
            </a:extLst>
          </p:cNvPr>
          <p:cNvSpPr txBox="1"/>
          <p:nvPr/>
        </p:nvSpPr>
        <p:spPr>
          <a:xfrm>
            <a:off x="8497668" y="1135198"/>
            <a:ext cx="3199031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300" dirty="0"/>
              <a:t>Patient 3:</a:t>
            </a:r>
            <a:r>
              <a:rPr sz="2300" dirty="0"/>
              <a:t> The patient underwent right extended hemithyroidectomy after getting an FNA result with atypia of undetermined significance. The final diagnosis after surgery was Non</a:t>
            </a:r>
            <a:r>
              <a:rPr lang="en-US" sz="2300" dirty="0"/>
              <a:t>-</a:t>
            </a:r>
            <a:r>
              <a:rPr sz="2300" dirty="0"/>
              <a:t>invasive follicular neoplasm with papillary like nuclear features.</a:t>
            </a:r>
          </a:p>
        </p:txBody>
      </p:sp>
    </p:spTree>
    <p:extLst>
      <p:ext uri="{BB962C8B-B14F-4D97-AF65-F5344CB8AC3E}">
        <p14:creationId xmlns:p14="http://schemas.microsoft.com/office/powerpoint/2010/main" val="40791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15" name="Picture 5" descr="Picture 5">
            <a:extLst>
              <a:ext uri="{FF2B5EF4-FFF2-40B4-BE49-F238E27FC236}">
                <a16:creationId xmlns:a16="http://schemas.microsoft.com/office/drawing/2014/main" id="{948F4142-0F74-7DEE-B3B0-AA8B75FD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0" y="1535935"/>
            <a:ext cx="4023360" cy="402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6" descr="Picture 6">
            <a:extLst>
              <a:ext uri="{FF2B5EF4-FFF2-40B4-BE49-F238E27FC236}">
                <a16:creationId xmlns:a16="http://schemas.microsoft.com/office/drawing/2014/main" id="{C945D91A-FA70-69BC-2B64-C846B64B1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174" y="1535935"/>
            <a:ext cx="4023360" cy="40233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Rectangle 10">
            <a:extLst>
              <a:ext uri="{FF2B5EF4-FFF2-40B4-BE49-F238E27FC236}">
                <a16:creationId xmlns:a16="http://schemas.microsoft.com/office/drawing/2014/main" id="{0E8A4F6D-54CD-F2F3-AE2A-57DDD287F932}"/>
              </a:ext>
            </a:extLst>
          </p:cNvPr>
          <p:cNvGrpSpPr/>
          <p:nvPr/>
        </p:nvGrpSpPr>
        <p:grpSpPr>
          <a:xfrm>
            <a:off x="3621189" y="4636265"/>
            <a:ext cx="685800" cy="685800"/>
            <a:chOff x="-1" y="-1"/>
            <a:chExt cx="471324" cy="442914"/>
          </a:xfrm>
        </p:grpSpPr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306CF4B6-C419-91FB-2C89-40554AB23FFC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" name="2c">
              <a:extLst>
                <a:ext uri="{FF2B5EF4-FFF2-40B4-BE49-F238E27FC236}">
                  <a16:creationId xmlns:a16="http://schemas.microsoft.com/office/drawing/2014/main" id="{B3143851-565B-CFEE-83D3-8A16E40787F0}"/>
                </a:ext>
              </a:extLst>
            </p:cNvPr>
            <p:cNvSpPr txBox="1"/>
            <p:nvPr/>
          </p:nvSpPr>
          <p:spPr>
            <a:xfrm>
              <a:off x="52069" y="52500"/>
              <a:ext cx="367183" cy="33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en-US" sz="2800" dirty="0"/>
                <a:t>4a</a:t>
              </a:r>
              <a:endParaRPr sz="2800" dirty="0"/>
            </a:p>
          </p:txBody>
        </p:sp>
      </p:grpSp>
      <p:grpSp>
        <p:nvGrpSpPr>
          <p:cNvPr id="20" name="Rectangle 11">
            <a:extLst>
              <a:ext uri="{FF2B5EF4-FFF2-40B4-BE49-F238E27FC236}">
                <a16:creationId xmlns:a16="http://schemas.microsoft.com/office/drawing/2014/main" id="{69FDB10A-EED1-0476-6D96-CD5AB8328F12}"/>
              </a:ext>
            </a:extLst>
          </p:cNvPr>
          <p:cNvGrpSpPr/>
          <p:nvPr/>
        </p:nvGrpSpPr>
        <p:grpSpPr>
          <a:xfrm>
            <a:off x="5702022" y="4001293"/>
            <a:ext cx="685800" cy="685800"/>
            <a:chOff x="-1" y="-1"/>
            <a:chExt cx="471324" cy="442914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92988B86-6B5C-AE7C-0850-3D9FA46722C5}"/>
                </a:ext>
              </a:extLst>
            </p:cNvPr>
            <p:cNvSpPr/>
            <p:nvPr/>
          </p:nvSpPr>
          <p:spPr>
            <a:xfrm>
              <a:off x="-1" y="-1"/>
              <a:ext cx="471324" cy="4429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" name="2d">
              <a:extLst>
                <a:ext uri="{FF2B5EF4-FFF2-40B4-BE49-F238E27FC236}">
                  <a16:creationId xmlns:a16="http://schemas.microsoft.com/office/drawing/2014/main" id="{6622344C-E5C6-7620-8D17-D2B19939E42D}"/>
                </a:ext>
              </a:extLst>
            </p:cNvPr>
            <p:cNvSpPr txBox="1"/>
            <p:nvPr/>
          </p:nvSpPr>
          <p:spPr>
            <a:xfrm>
              <a:off x="52069" y="52500"/>
              <a:ext cx="367183" cy="33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en-US" sz="2800" dirty="0"/>
                <a:t>4b</a:t>
              </a:r>
              <a:endParaRPr dirty="0"/>
            </a:p>
          </p:txBody>
        </p:sp>
      </p:grpSp>
      <p:sp>
        <p:nvSpPr>
          <p:cNvPr id="24" name="Pateint 2c/d  underwent FNA that came back with Atypia of undetermined significance. Total thyroidectomy was performed and the patient was diagnosed with classic papillary carcinoma.">
            <a:extLst>
              <a:ext uri="{FF2B5EF4-FFF2-40B4-BE49-F238E27FC236}">
                <a16:creationId xmlns:a16="http://schemas.microsoft.com/office/drawing/2014/main" id="{97309813-268F-837D-E5C9-EF17A086E0E1}"/>
              </a:ext>
            </a:extLst>
          </p:cNvPr>
          <p:cNvSpPr txBox="1"/>
          <p:nvPr/>
        </p:nvSpPr>
        <p:spPr>
          <a:xfrm>
            <a:off x="8678173" y="1489494"/>
            <a:ext cx="303074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sz="2400" dirty="0" err="1"/>
              <a:t>Pateint</a:t>
            </a:r>
            <a:r>
              <a:rPr sz="2400" dirty="0"/>
              <a:t> </a:t>
            </a:r>
            <a:r>
              <a:rPr lang="en-US" sz="2400" dirty="0"/>
              <a:t>4</a:t>
            </a:r>
            <a:r>
              <a:rPr sz="2400" dirty="0"/>
              <a:t> underwent FNA that came back with Atypia of undetermined significance. Total thyroidectomy was performed and the patient was diagnosed with classic papillary carcinoma.</a:t>
            </a:r>
          </a:p>
        </p:txBody>
      </p:sp>
    </p:spTree>
    <p:extLst>
      <p:ext uri="{BB962C8B-B14F-4D97-AF65-F5344CB8AC3E}">
        <p14:creationId xmlns:p14="http://schemas.microsoft.com/office/powerpoint/2010/main" val="228015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cross-sectional neck images of patients being checked for unrelated conditions, incidental thyroid lesions are frequently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critical that we increase our familiarity and awareness with identifying and notifying accidental thyroid lesions; radiologists,  internists, and surgeons must question a well-established strategy for diagnosis, referral, and then proper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findings support the idea that any incidental thyroid lesion found  on MRI deserves further clinical or imaging testing to rule out the possibility of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894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Limitations and Recommendations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67504" indent="-229234" algn="l">
              <a:spcBef>
                <a:spcPts val="700"/>
              </a:spcBef>
              <a:buSzPct val="100000"/>
              <a:buFont typeface="Arial"/>
              <a:buChar char="•"/>
              <a:tabLst>
                <a:tab pos="4165600" algn="l"/>
              </a:tabLst>
              <a:defRPr sz="2800" b="1" u="sng">
                <a:solidFill>
                  <a:srgbClr val="2A5766"/>
                </a:solidFill>
                <a:uFill>
                  <a:solidFill>
                    <a:srgbClr val="2A5766"/>
                  </a:solidFill>
                </a:uFill>
              </a:defRPr>
            </a:pPr>
            <a:r>
              <a:rPr lang="en-US" dirty="0"/>
              <a:t>Limitation</a:t>
            </a:r>
            <a:r>
              <a:rPr lang="en-US" u="none" dirty="0">
                <a:uFillTx/>
              </a:rPr>
              <a:t>:</a:t>
            </a:r>
          </a:p>
          <a:p>
            <a:pPr marL="241300" indent="-228600" algn="l">
              <a:spcBef>
                <a:spcPts val="600"/>
              </a:spcBef>
              <a:buSzPct val="100000"/>
              <a:buFont typeface="Arial"/>
              <a:buChar char="•"/>
              <a:tabLst>
                <a:tab pos="241300" algn="l"/>
              </a:tabLst>
              <a:defRPr sz="2800" b="1">
                <a:solidFill>
                  <a:srgbClr val="2A5766"/>
                </a:solidFill>
              </a:defRPr>
            </a:pPr>
            <a:r>
              <a:rPr lang="en-US" dirty="0"/>
              <a:t>Relatively limited</a:t>
            </a:r>
            <a:r>
              <a:rPr lang="en-US" spc="-50" dirty="0"/>
              <a:t> </a:t>
            </a:r>
            <a:r>
              <a:rPr lang="en-US" dirty="0"/>
              <a:t>sample</a:t>
            </a:r>
            <a:r>
              <a:rPr lang="en-US" spc="-75" dirty="0"/>
              <a:t> </a:t>
            </a:r>
            <a:r>
              <a:rPr lang="en-US" spc="-5" dirty="0"/>
              <a:t>size</a:t>
            </a:r>
          </a:p>
          <a:p>
            <a:pPr marL="241300" indent="-228600" algn="l">
              <a:spcBef>
                <a:spcPts val="600"/>
              </a:spcBef>
              <a:buSzPct val="100000"/>
              <a:buFont typeface="Arial"/>
              <a:buChar char="•"/>
              <a:tabLst>
                <a:tab pos="241300" algn="l"/>
              </a:tabLst>
              <a:defRPr sz="2800" b="1" spc="-5">
                <a:solidFill>
                  <a:srgbClr val="2A5766"/>
                </a:solidFill>
              </a:defRPr>
            </a:pPr>
            <a:r>
              <a:rPr lang="en-US" dirty="0"/>
              <a:t>Reduced</a:t>
            </a:r>
            <a:r>
              <a:rPr lang="en-US" spc="-50" dirty="0"/>
              <a:t> </a:t>
            </a:r>
            <a:r>
              <a:rPr lang="en-US" spc="5" dirty="0"/>
              <a:t>number</a:t>
            </a:r>
            <a:r>
              <a:rPr lang="en-US" spc="-20" dirty="0"/>
              <a:t> </a:t>
            </a:r>
            <a:r>
              <a:rPr lang="en-US" spc="0" dirty="0"/>
              <a:t>of</a:t>
            </a:r>
            <a:r>
              <a:rPr lang="en-US" spc="-15" dirty="0"/>
              <a:t> </a:t>
            </a:r>
            <a:r>
              <a:rPr lang="en-US" dirty="0"/>
              <a:t>follow</a:t>
            </a:r>
            <a:r>
              <a:rPr lang="en-US" spc="-65" dirty="0"/>
              <a:t> </a:t>
            </a:r>
            <a:r>
              <a:rPr lang="en-US" spc="5" dirty="0"/>
              <a:t>up</a:t>
            </a:r>
            <a:r>
              <a:rPr lang="en-US" dirty="0"/>
              <a:t> (missed</a:t>
            </a:r>
            <a:r>
              <a:rPr lang="en-US" spc="-55" dirty="0"/>
              <a:t> </a:t>
            </a:r>
            <a:r>
              <a:rPr lang="en-US" spc="0" dirty="0"/>
              <a:t>cases)</a:t>
            </a:r>
          </a:p>
          <a:p>
            <a:pPr marL="3658870" lvl="1" indent="-229870" algn="l">
              <a:spcBef>
                <a:spcPts val="600"/>
              </a:spcBef>
              <a:buSzPct val="100000"/>
              <a:buFont typeface="Arial"/>
              <a:buChar char="•"/>
              <a:tabLst>
                <a:tab pos="3657600" algn="l"/>
              </a:tabLst>
              <a:defRPr sz="2800" b="1" u="sng" spc="-5">
                <a:solidFill>
                  <a:srgbClr val="2A5766"/>
                </a:solidFill>
                <a:uFill>
                  <a:solidFill>
                    <a:srgbClr val="2A5766"/>
                  </a:solidFill>
                </a:uFill>
              </a:defRPr>
            </a:pPr>
            <a:r>
              <a:rPr lang="en-US" dirty="0"/>
              <a:t>Recommendation</a:t>
            </a:r>
          </a:p>
          <a:p>
            <a:pPr marL="241300" indent="-228600" algn="l">
              <a:spcBef>
                <a:spcPts val="600"/>
              </a:spcBef>
              <a:buSzPct val="100000"/>
              <a:buFont typeface="Arial"/>
              <a:buChar char="•"/>
              <a:tabLst>
                <a:tab pos="241300" algn="l"/>
              </a:tabLst>
              <a:defRPr sz="2800" b="1" spc="5">
                <a:solidFill>
                  <a:srgbClr val="2A5766"/>
                </a:solidFill>
              </a:defRPr>
            </a:pPr>
            <a:r>
              <a:rPr lang="en-US" dirty="0"/>
              <a:t>Guidelines</a:t>
            </a:r>
            <a:r>
              <a:rPr lang="en-US" spc="-30" dirty="0"/>
              <a:t> </a:t>
            </a:r>
            <a:r>
              <a:rPr lang="en-US" spc="-5" dirty="0"/>
              <a:t>to</a:t>
            </a:r>
            <a:r>
              <a:rPr lang="en-US" spc="-85" dirty="0"/>
              <a:t> </a:t>
            </a:r>
            <a:r>
              <a:rPr lang="en-US" spc="0" dirty="0"/>
              <a:t>report</a:t>
            </a:r>
            <a:r>
              <a:rPr lang="en-US" spc="-20" dirty="0"/>
              <a:t> thyroid </a:t>
            </a:r>
            <a:r>
              <a:rPr lang="en-US" spc="-5" dirty="0" err="1"/>
              <a:t>incidantelomas</a:t>
            </a:r>
            <a:r>
              <a:rPr lang="en-US" spc="-5" dirty="0"/>
              <a:t> </a:t>
            </a:r>
            <a:r>
              <a:rPr lang="en-US" spc="0" dirty="0"/>
              <a:t>in</a:t>
            </a:r>
            <a:r>
              <a:rPr lang="en-US" spc="-60" dirty="0"/>
              <a:t> </a:t>
            </a:r>
            <a:r>
              <a:rPr lang="en-US" spc="-5" dirty="0"/>
              <a:t>every</a:t>
            </a:r>
            <a:r>
              <a:rPr lang="en-US" spc="-20" dirty="0"/>
              <a:t> </a:t>
            </a:r>
            <a:r>
              <a:rPr lang="en-US" spc="0" dirty="0"/>
              <a:t>cervical spine MRI</a:t>
            </a:r>
            <a:r>
              <a:rPr lang="en-US" spc="-25" dirty="0"/>
              <a:t> </a:t>
            </a:r>
            <a:r>
              <a:rPr lang="en-US" spc="0" dirty="0"/>
              <a:t>report.</a:t>
            </a:r>
            <a:endParaRPr lang="en-US" spc="-5" dirty="0"/>
          </a:p>
          <a:p>
            <a:pPr marL="241300" indent="-228600" algn="l">
              <a:spcBef>
                <a:spcPts val="600"/>
              </a:spcBef>
              <a:buSzPct val="100000"/>
              <a:buFont typeface="Arial"/>
              <a:buChar char="•"/>
              <a:tabLst>
                <a:tab pos="241300" algn="l"/>
              </a:tabLst>
              <a:defRPr sz="2800" b="1" spc="5">
                <a:solidFill>
                  <a:srgbClr val="2A5766"/>
                </a:solidFill>
              </a:defRPr>
            </a:pPr>
            <a:r>
              <a:rPr lang="en-US" spc="-5" dirty="0"/>
              <a:t>An imaging screening program for thyroid CA is suggested.</a:t>
            </a:r>
            <a:endParaRPr lang="en-US" spc="0" dirty="0"/>
          </a:p>
          <a:p>
            <a:pPr marL="241300" indent="-228600" algn="l">
              <a:spcBef>
                <a:spcPts val="600"/>
              </a:spcBef>
              <a:buSzPct val="100000"/>
              <a:buFont typeface="Arial"/>
              <a:buChar char="•"/>
              <a:tabLst>
                <a:tab pos="241300" algn="l"/>
              </a:tabLst>
              <a:defRPr sz="2800" b="1" spc="5">
                <a:solidFill>
                  <a:srgbClr val="2A5766"/>
                </a:solidFill>
              </a:defRPr>
            </a:pPr>
            <a:r>
              <a:rPr lang="en-US" dirty="0"/>
              <a:t>Further</a:t>
            </a:r>
            <a:r>
              <a:rPr lang="en-US" spc="-50" dirty="0"/>
              <a:t> larger scale </a:t>
            </a:r>
            <a:r>
              <a:rPr lang="en-US" spc="-10" dirty="0"/>
              <a:t>research</a:t>
            </a:r>
            <a:r>
              <a:rPr lang="en-US" spc="-60" dirty="0"/>
              <a:t> </a:t>
            </a:r>
            <a:r>
              <a:rPr lang="en-US" spc="0" dirty="0"/>
              <a:t>in</a:t>
            </a:r>
            <a:r>
              <a:rPr lang="en-US" spc="-10" dirty="0"/>
              <a:t> </a:t>
            </a:r>
            <a:r>
              <a:rPr lang="en-US" spc="0" dirty="0"/>
              <a:t>our</a:t>
            </a:r>
            <a:r>
              <a:rPr lang="en-US" spc="-25" dirty="0"/>
              <a:t> </a:t>
            </a:r>
            <a:r>
              <a:rPr lang="en-US" spc="-5" dirty="0"/>
              <a:t>region regarding incidentalomas and their relation with Thyroid state.</a:t>
            </a:r>
          </a:p>
        </p:txBody>
      </p:sp>
    </p:spTree>
    <p:extLst>
      <p:ext uri="{BB962C8B-B14F-4D97-AF65-F5344CB8AC3E}">
        <p14:creationId xmlns:p14="http://schemas.microsoft.com/office/powerpoint/2010/main" val="11003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585623-E7D3-7A73-DEAE-FFA48679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incidentaloma is an incidentally found nodule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Thyroid incidentalomas may be malignant or benign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Prevalence of thyroid incidentalomas globally ranges from 67% on US to 16% on MRI and 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presentation of thyroid CA is being found incidentally on imaging related to the neck.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Prevalence of thyroid CA has tripled between 1975 and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 of malignancy in incidentalomas was found to be between 5-13%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5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Jordan lacks any valid data about incidentalomas and their malignancy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research will establish baseline values in Jordan which could be extrapolated to</a:t>
            </a:r>
          </a:p>
          <a:p>
            <a:r>
              <a:rPr lang="en-US" sz="2400" dirty="0"/>
              <a:t>the Middle Eastern region as they share some cultural and genetic makeup.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window">
            <a:extLst>
              <a:ext uri="{FF2B5EF4-FFF2-40B4-BE49-F238E27FC236}">
                <a16:creationId xmlns:a16="http://schemas.microsoft.com/office/drawing/2014/main" id="{0AF51AF9-8703-A834-87EB-0090577C8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F239E54-1824-8188-59E3-3880FB3C66A9}"/>
              </a:ext>
            </a:extLst>
          </p:cNvPr>
          <p:cNvGrpSpPr/>
          <p:nvPr/>
        </p:nvGrpSpPr>
        <p:grpSpPr>
          <a:xfrm>
            <a:off x="1121014" y="2275046"/>
            <a:ext cx="10042947" cy="3590916"/>
            <a:chOff x="699784" y="2215536"/>
            <a:chExt cx="10042947" cy="3590916"/>
          </a:xfrm>
        </p:grpSpPr>
        <p:sp>
          <p:nvSpPr>
            <p:cNvPr id="9" name="Hexagon 8"/>
            <p:cNvSpPr/>
            <p:nvPr/>
          </p:nvSpPr>
          <p:spPr>
            <a:xfrm>
              <a:off x="7475332" y="3141107"/>
              <a:ext cx="2339968" cy="192314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6030689" y="3141107"/>
              <a:ext cx="2339968" cy="1923146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4586047" y="3141107"/>
              <a:ext cx="2339968" cy="192314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>
              <a:off x="3141405" y="3141107"/>
              <a:ext cx="2339968" cy="192314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1696763" y="3141107"/>
              <a:ext cx="2339968" cy="192314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99784" y="3141107"/>
              <a:ext cx="1892305" cy="1923146"/>
            </a:xfrm>
            <a:custGeom>
              <a:avLst/>
              <a:gdLst>
                <a:gd name="connsiteX0" fmla="*/ 59390 w 1984156"/>
                <a:gd name="connsiteY0" fmla="*/ 0 h 2115128"/>
                <a:gd name="connsiteX1" fmla="*/ 1455374 w 1984156"/>
                <a:gd name="connsiteY1" fmla="*/ 0 h 2115128"/>
                <a:gd name="connsiteX2" fmla="*/ 1984156 w 1984156"/>
                <a:gd name="connsiteY2" fmla="*/ 1057564 h 2115128"/>
                <a:gd name="connsiteX3" fmla="*/ 1455374 w 1984156"/>
                <a:gd name="connsiteY3" fmla="*/ 2115128 h 2115128"/>
                <a:gd name="connsiteX4" fmla="*/ 59390 w 1984156"/>
                <a:gd name="connsiteY4" fmla="*/ 2115128 h 2115128"/>
                <a:gd name="connsiteX5" fmla="*/ 0 w 1984156"/>
                <a:gd name="connsiteY5" fmla="*/ 1996348 h 2115128"/>
                <a:gd name="connsiteX6" fmla="*/ 469392 w 1984156"/>
                <a:gd name="connsiteY6" fmla="*/ 1057564 h 2115128"/>
                <a:gd name="connsiteX7" fmla="*/ 0 w 1984156"/>
                <a:gd name="connsiteY7" fmla="*/ 118780 h 211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156" h="2115128">
                  <a:moveTo>
                    <a:pt x="59390" y="0"/>
                  </a:moveTo>
                  <a:lnTo>
                    <a:pt x="1455374" y="0"/>
                  </a:lnTo>
                  <a:lnTo>
                    <a:pt x="1984156" y="1057564"/>
                  </a:lnTo>
                  <a:lnTo>
                    <a:pt x="1455374" y="2115128"/>
                  </a:lnTo>
                  <a:lnTo>
                    <a:pt x="59390" y="2115128"/>
                  </a:lnTo>
                  <a:lnTo>
                    <a:pt x="0" y="1996348"/>
                  </a:lnTo>
                  <a:lnTo>
                    <a:pt x="469392" y="1057564"/>
                  </a:lnTo>
                  <a:lnTo>
                    <a:pt x="0" y="1187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654346" y="5497223"/>
              <a:ext cx="229028" cy="2183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549077" y="5451215"/>
              <a:ext cx="229028" cy="2183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438361" y="5451215"/>
              <a:ext cx="229028" cy="2183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6692" y="2369711"/>
              <a:ext cx="2052449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Prevalence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321608" y="2464491"/>
              <a:ext cx="229028" cy="2183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0893" y="2464491"/>
              <a:ext cx="229028" cy="2183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100177" y="2464491"/>
              <a:ext cx="229028" cy="2183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cxnSpLocks/>
              <a:stCxn id="36" idx="4"/>
            </p:cNvCxnSpPr>
            <p:nvPr/>
          </p:nvCxnSpPr>
          <p:spPr>
            <a:xfrm>
              <a:off x="1436123" y="2682839"/>
              <a:ext cx="0" cy="4572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2768888" y="5040023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  <a:stCxn id="38" idx="4"/>
            </p:cNvCxnSpPr>
            <p:nvPr/>
          </p:nvCxnSpPr>
          <p:spPr>
            <a:xfrm>
              <a:off x="4325407" y="2682839"/>
              <a:ext cx="0" cy="4572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/>
            </p:cNvCxnSpPr>
            <p:nvPr/>
          </p:nvCxnSpPr>
          <p:spPr>
            <a:xfrm>
              <a:off x="5663619" y="4994015"/>
              <a:ext cx="0" cy="4572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40" idx="4"/>
            </p:cNvCxnSpPr>
            <p:nvPr/>
          </p:nvCxnSpPr>
          <p:spPr>
            <a:xfrm>
              <a:off x="7214691" y="2682839"/>
              <a:ext cx="0" cy="45720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/>
            </p:cNvCxnSpPr>
            <p:nvPr/>
          </p:nvCxnSpPr>
          <p:spPr>
            <a:xfrm>
              <a:off x="8552903" y="4994015"/>
              <a:ext cx="0" cy="45720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022756" y="5406342"/>
              <a:ext cx="2052449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Follow up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51851" y="5406342"/>
              <a:ext cx="1990880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Thyroid state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76124" y="2215536"/>
              <a:ext cx="2052449" cy="67710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Investigations</a:t>
              </a:r>
            </a:p>
            <a:p>
              <a:r>
                <a:rPr lang="en-US" dirty="0"/>
                <a:t>US/FNA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399768" y="2215823"/>
              <a:ext cx="2052449" cy="70788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Management and diagnosis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40652" y="5360334"/>
              <a:ext cx="2012796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000" b="1" dirty="0"/>
                <a:t>Bethesda score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1318777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44546A"/>
                  </a:solidFill>
                </a:rPr>
                <a:t>1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2784084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44546A"/>
                  </a:solidFill>
                </a:rPr>
                <a:t>2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4249392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ED7D31"/>
                  </a:solidFill>
                </a:rPr>
                <a:t>3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5714700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A5A5A5"/>
                  </a:solidFill>
                </a:rPr>
                <a:t>4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7180008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C000"/>
                  </a:solidFill>
                </a:rPr>
                <a:t>5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8645314" y="3708855"/>
              <a:ext cx="801600" cy="764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5B9BD5"/>
                  </a:solidFill>
                </a:rPr>
                <a:t>6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8AACA99-29F9-9390-842B-B93D8E972735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3252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window">
            <a:extLst>
              <a:ext uri="{FF2B5EF4-FFF2-40B4-BE49-F238E27FC236}">
                <a16:creationId xmlns:a16="http://schemas.microsoft.com/office/drawing/2014/main" id="{0AF51AF9-8703-A834-87EB-0090577C8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8AACA99-29F9-9390-842B-B93D8E972735}"/>
              </a:ext>
            </a:extLst>
          </p:cNvPr>
          <p:cNvSpPr txBox="1"/>
          <p:nvPr/>
        </p:nvSpPr>
        <p:spPr>
          <a:xfrm>
            <a:off x="534837" y="1069941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61B45-2A40-FF90-2A26-5B261BE9F2C3}"/>
              </a:ext>
            </a:extLst>
          </p:cNvPr>
          <p:cNvSpPr txBox="1"/>
          <p:nvPr/>
        </p:nvSpPr>
        <p:spPr>
          <a:xfrm>
            <a:off x="552935" y="1917020"/>
            <a:ext cx="11084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study was a retrospective cohort study at Jordan University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Cervical MRIs from January 2018 till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Exclusion criteria: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above 18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history of neck trauma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history of thyroid disease or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MRI reports checked for incidentalomas.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yellow shield with a medical symbol&#10;&#10;Description automatically generated">
            <a:extLst>
              <a:ext uri="{FF2B5EF4-FFF2-40B4-BE49-F238E27FC236}">
                <a16:creationId xmlns:a16="http://schemas.microsoft.com/office/drawing/2014/main" id="{CF768085-A9BD-7BAF-DEC7-A3CAF167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3024353"/>
            <a:ext cx="1913164" cy="23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190 images included from Jan 2018 to Dec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Ages: 18 - 83 years (mean 52 years, SD 12.8),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38 males(20.0%) and 152 females(80.0%).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total of 128 images(67.4%) showed thyroid nodules, while 62 (32.6%) didn’t.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33 WERE FOLLOWED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3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pic>
        <p:nvPicPr>
          <p:cNvPr id="8" name="Content Placeholder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8B2D88E-A55E-C6DF-F36C-6EEB7FD49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7590"/>
            <a:ext cx="10515600" cy="39433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617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CC571-FE15-2690-2AF2-4A9627F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14884-5CB9-97C7-5ECF-F41F2AAD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68BA7-013E-561D-7D51-9ED812D376E1}"/>
              </a:ext>
            </a:extLst>
          </p:cNvPr>
          <p:cNvSpPr txBox="1"/>
          <p:nvPr/>
        </p:nvSpPr>
        <p:spPr>
          <a:xfrm>
            <a:off x="534838" y="992038"/>
            <a:ext cx="1066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A5D51-3E48-4D2C-444B-6438B05E8A70}"/>
              </a:ext>
            </a:extLst>
          </p:cNvPr>
          <p:cNvSpPr txBox="1"/>
          <p:nvPr/>
        </p:nvSpPr>
        <p:spPr>
          <a:xfrm>
            <a:off x="612475" y="1825625"/>
            <a:ext cx="11084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total 18 FNAs were performed, 5 of which were to patients who didn’t undergo ultrasound and 13 did.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findings of the FNA were staged per the Bethesda Classification and are distributed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64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1074</Words>
  <Application>Microsoft Office PowerPoint</Application>
  <PresentationFormat>Widescreen</PresentationFormat>
  <Paragraphs>279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Thiran</dc:creator>
  <cp:lastModifiedBy>OBADA NAIM AHMAD ABUSHEIKHA</cp:lastModifiedBy>
  <cp:revision>4</cp:revision>
  <dcterms:created xsi:type="dcterms:W3CDTF">2023-10-06T08:13:36Z</dcterms:created>
  <dcterms:modified xsi:type="dcterms:W3CDTF">2023-10-12T14:25:27Z</dcterms:modified>
</cp:coreProperties>
</file>