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60" r:id="rId4"/>
    <p:sldId id="262" r:id="rId5"/>
    <p:sldId id="263" r:id="rId6"/>
    <p:sldId id="261" r:id="rId7"/>
    <p:sldId id="264" r:id="rId8"/>
    <p:sldId id="269" r:id="rId9"/>
    <p:sldId id="268" r:id="rId10"/>
    <p:sldId id="266" r:id="rId11"/>
    <p:sldId id="267" r:id="rId12"/>
    <p:sldId id="265" r:id="rId13"/>
    <p:sldId id="270" r:id="rId14"/>
    <p:sldId id="271" r:id="rId15"/>
    <p:sldId id="272" r:id="rId16"/>
    <p:sldId id="273" r:id="rId17"/>
    <p:sldId id="274" r:id="rId18"/>
    <p:sldId id="275" r:id="rId19"/>
    <p:sldId id="276" r:id="rId20"/>
    <p:sldId id="277" r:id="rId21"/>
    <p:sldId id="283" r:id="rId22"/>
    <p:sldId id="278" r:id="rId23"/>
    <p:sldId id="284" r:id="rId24"/>
    <p:sldId id="279" r:id="rId25"/>
    <p:sldId id="280" r:id="rId26"/>
    <p:sldId id="281" r:id="rId27"/>
    <p:sldId id="282" r:id="rId28"/>
    <p:sldId id="285"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613" autoAdjust="0"/>
  </p:normalViewPr>
  <p:slideViewPr>
    <p:cSldViewPr snapToGrid="0">
      <p:cViewPr varScale="1">
        <p:scale>
          <a:sx n="77" d="100"/>
          <a:sy n="77" d="100"/>
        </p:scale>
        <p:origin x="18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52E0B-A153-4717-9ECA-C4448D75853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53D2B-1694-421D-9201-429C9A4CF147}" type="slidenum">
              <a:rPr lang="en-US" smtClean="0"/>
              <a:t>‹#›</a:t>
            </a:fld>
            <a:endParaRPr lang="en-US"/>
          </a:p>
        </p:txBody>
      </p:sp>
    </p:spTree>
    <p:extLst>
      <p:ext uri="{BB962C8B-B14F-4D97-AF65-F5344CB8AC3E}">
        <p14:creationId xmlns:p14="http://schemas.microsoft.com/office/powerpoint/2010/main" val="116986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glance at the past </a:t>
            </a:r>
          </a:p>
        </p:txBody>
      </p:sp>
      <p:sp>
        <p:nvSpPr>
          <p:cNvPr id="4" name="Slide Number Placeholder 3"/>
          <p:cNvSpPr>
            <a:spLocks noGrp="1"/>
          </p:cNvSpPr>
          <p:nvPr>
            <p:ph type="sldNum" sz="quarter" idx="5"/>
          </p:nvPr>
        </p:nvSpPr>
        <p:spPr/>
        <p:txBody>
          <a:bodyPr/>
          <a:lstStyle/>
          <a:p>
            <a:fld id="{C8253D2B-1694-421D-9201-429C9A4CF147}" type="slidenum">
              <a:rPr lang="en-US" smtClean="0"/>
              <a:t>5</a:t>
            </a:fld>
            <a:endParaRPr lang="en-US"/>
          </a:p>
        </p:txBody>
      </p:sp>
    </p:spTree>
    <p:extLst>
      <p:ext uri="{BB962C8B-B14F-4D97-AF65-F5344CB8AC3E}">
        <p14:creationId xmlns:p14="http://schemas.microsoft.com/office/powerpoint/2010/main" val="123988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GB" sz="1800" b="0" i="0" u="none" strike="noStrike" baseline="0" dirty="0">
                <a:latin typeface="MinionPro-Regular"/>
              </a:rPr>
              <a:t>Automated segmentation and subsequent calculation of bone age from hand radiographs, rather than the traditional and time-consuming </a:t>
            </a:r>
            <a:r>
              <a:rPr lang="en-US" sz="1800" b="0" i="0" u="none" strike="noStrike" baseline="0" dirty="0">
                <a:latin typeface="MinionPro-Regular"/>
              </a:rPr>
              <a:t>manual </a:t>
            </a:r>
            <a:r>
              <a:rPr lang="en-US" sz="1800" b="0" i="0" u="none" strike="noStrike" baseline="0" dirty="0" err="1">
                <a:latin typeface="MinionPro-Regular"/>
              </a:rPr>
              <a:t>Greulich</a:t>
            </a:r>
            <a:r>
              <a:rPr lang="en-US" sz="1800" b="0" i="0" u="none" strike="noStrike" baseline="0" dirty="0">
                <a:latin typeface="MinionPro-Regular"/>
              </a:rPr>
              <a:t>-Pyle or Tanner-Whitehouse assessments.</a:t>
            </a: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16</a:t>
            </a:fld>
            <a:endParaRPr lang="en-US"/>
          </a:p>
        </p:txBody>
      </p:sp>
    </p:spTree>
    <p:extLst>
      <p:ext uri="{BB962C8B-B14F-4D97-AF65-F5344CB8AC3E}">
        <p14:creationId xmlns:p14="http://schemas.microsoft.com/office/powerpoint/2010/main" val="311838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GB" sz="1800" b="0" i="0" u="none" strike="noStrike" baseline="0" dirty="0">
                <a:latin typeface="MinionPro-Regular"/>
              </a:rPr>
              <a:t>Detection of a wide spectrum of diseases, including paediatric pneumonia, </a:t>
            </a:r>
            <a:r>
              <a:rPr lang="en-US" sz="1800" b="0" i="0" u="none" strike="noStrike" baseline="0" dirty="0">
                <a:solidFill>
                  <a:srgbClr val="000000"/>
                </a:solidFill>
                <a:latin typeface="MinionPro-Regular"/>
              </a:rPr>
              <a:t>elbow </a:t>
            </a:r>
            <a:r>
              <a:rPr lang="en-GB" sz="1800" b="0" i="0" u="none" strike="noStrike" baseline="0" dirty="0">
                <a:solidFill>
                  <a:srgbClr val="000000"/>
                </a:solidFill>
                <a:latin typeface="MinionPro-Regular"/>
              </a:rPr>
              <a:t>effusions,</a:t>
            </a:r>
            <a:r>
              <a:rPr lang="en-GB" sz="1800" b="0" i="0" u="none" strike="noStrike" baseline="0" dirty="0">
                <a:solidFill>
                  <a:srgbClr val="0000FF"/>
                </a:solidFill>
                <a:latin typeface="MinionPro-Regular"/>
              </a:rPr>
              <a:t> </a:t>
            </a:r>
            <a:r>
              <a:rPr lang="en-GB" sz="1800" b="0" i="0" u="none" strike="noStrike" baseline="0" dirty="0">
                <a:solidFill>
                  <a:srgbClr val="000000"/>
                </a:solidFill>
                <a:latin typeface="MinionPro-Regular"/>
              </a:rPr>
              <a:t>developmental dysplasia of the hip,</a:t>
            </a:r>
            <a:r>
              <a:rPr lang="en-GB" sz="1800" b="0" i="0" u="none" strike="noStrike" baseline="0" dirty="0">
                <a:solidFill>
                  <a:srgbClr val="0000FF"/>
                </a:solidFill>
                <a:latin typeface="MinionPro-Regular"/>
              </a:rPr>
              <a:t> </a:t>
            </a:r>
            <a:r>
              <a:rPr lang="en-GB" sz="1800" b="0" i="0" u="none" strike="noStrike" baseline="0" dirty="0">
                <a:solidFill>
                  <a:srgbClr val="000000"/>
                </a:solidFill>
                <a:latin typeface="MinionPro-Regular"/>
              </a:rPr>
              <a:t>wrist fractures </a:t>
            </a:r>
            <a:r>
              <a:rPr lang="en-US" sz="1800" b="0" i="0" u="none" strike="noStrike" baseline="0" dirty="0">
                <a:solidFill>
                  <a:srgbClr val="000000"/>
                </a:solidFill>
                <a:latin typeface="MinionPro-Regular"/>
              </a:rPr>
              <a:t>on radiography. </a:t>
            </a:r>
          </a:p>
          <a:p>
            <a:pPr marL="285750" indent="-285750" algn="l">
              <a:buFont typeface="Arial" panose="020B0604020202020204" pitchFamily="34" charset="0"/>
              <a:buChar char="•"/>
            </a:pPr>
            <a:r>
              <a:rPr lang="en-US" sz="1800" b="0" i="0" u="none" strike="noStrike" baseline="0" dirty="0">
                <a:solidFill>
                  <a:srgbClr val="000000"/>
                </a:solidFill>
                <a:latin typeface="MinionPro-Regular"/>
              </a:rPr>
              <a:t>Zheng et al</a:t>
            </a:r>
            <a:r>
              <a:rPr lang="en-US" sz="1800" b="0" i="0" u="none" strike="noStrike" baseline="0" dirty="0">
                <a:solidFill>
                  <a:srgbClr val="0000FF"/>
                </a:solidFill>
                <a:latin typeface="MinionPro-Regular"/>
              </a:rPr>
              <a:t> </a:t>
            </a:r>
            <a:r>
              <a:rPr lang="en-US" sz="1800" b="0" i="0" u="none" strike="noStrike" baseline="0" dirty="0">
                <a:solidFill>
                  <a:srgbClr val="000000"/>
                </a:solidFill>
                <a:latin typeface="MinionPro-Regular"/>
              </a:rPr>
              <a:t>developed a feature extraction algorithm </a:t>
            </a:r>
            <a:r>
              <a:rPr lang="en-GB" sz="1800" b="0" i="0" u="none" strike="noStrike" baseline="0" dirty="0">
                <a:solidFill>
                  <a:srgbClr val="000000"/>
                </a:solidFill>
                <a:latin typeface="MinionPro-Regular"/>
              </a:rPr>
              <a:t>which performed automated classification of congenital abnormalities of the kidney and urinary tract on paediatric ultrasound, with</a:t>
            </a:r>
          </a:p>
          <a:p>
            <a:pPr algn="l"/>
            <a:r>
              <a:rPr lang="en-GB" sz="1800" b="1" i="0" u="none" strike="noStrike" baseline="0" dirty="0">
                <a:solidFill>
                  <a:srgbClr val="000000"/>
                </a:solidFill>
                <a:latin typeface="MinionPro-Regular"/>
              </a:rPr>
              <a:t>a sensitivity of over 80%.</a:t>
            </a:r>
            <a:endParaRPr lang="en-US" sz="1800" b="1" i="0" u="none" strike="noStrike" baseline="0" dirty="0">
              <a:solidFill>
                <a:srgbClr val="000000"/>
              </a:solidFill>
              <a:latin typeface="MinionPro-Regular"/>
            </a:endParaRPr>
          </a:p>
          <a:p>
            <a:pPr marL="285750" indent="-285750" algn="l">
              <a:buFont typeface="Arial" panose="020B0604020202020204" pitchFamily="34" charset="0"/>
              <a:buChar char="•"/>
            </a:pPr>
            <a:endParaRPr lang="en-US" sz="1800" b="1" i="0" u="none" strike="noStrike" baseline="0" dirty="0">
              <a:solidFill>
                <a:srgbClr val="000000"/>
              </a:solidFill>
              <a:latin typeface="MinionPro-Regular"/>
            </a:endParaRPr>
          </a:p>
          <a:p>
            <a:pPr algn="l"/>
            <a:endParaRPr lang="en-GB" sz="1800" b="0" i="0" u="none" strike="noStrike" baseline="0" dirty="0">
              <a:latin typeface="MinionPro-Regular"/>
            </a:endParaRPr>
          </a:p>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17</a:t>
            </a:fld>
            <a:endParaRPr lang="en-US"/>
          </a:p>
        </p:txBody>
      </p:sp>
    </p:spTree>
    <p:extLst>
      <p:ext uri="{BB962C8B-B14F-4D97-AF65-F5344CB8AC3E}">
        <p14:creationId xmlns:p14="http://schemas.microsoft.com/office/powerpoint/2010/main" val="170709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GB" sz="1800" b="0" i="0" u="none" strike="noStrike" baseline="0" dirty="0">
                <a:solidFill>
                  <a:srgbClr val="000000"/>
                </a:solidFill>
                <a:latin typeface="MinionPro-Regular"/>
              </a:rPr>
              <a:t>Workflow prioritisation with AI tools to facilitate urgent radiology reporting have been explored in the adult literature, predominantly for urgent findings on chest radiography</a:t>
            </a:r>
            <a:r>
              <a:rPr lang="en-GB" sz="1800" b="0" i="0" u="none" strike="noStrike" baseline="0" dirty="0">
                <a:solidFill>
                  <a:srgbClr val="0000FF"/>
                </a:solidFill>
                <a:latin typeface="MinionPro-Regular"/>
              </a:rPr>
              <a:t> </a:t>
            </a:r>
            <a:r>
              <a:rPr lang="en-GB" sz="1800" b="0" i="0" u="none" strike="noStrike" baseline="0" dirty="0">
                <a:solidFill>
                  <a:srgbClr val="000000"/>
                </a:solidFill>
                <a:latin typeface="MinionPro-Regular"/>
              </a:rPr>
              <a:t>and CT heads. </a:t>
            </a:r>
            <a:r>
              <a:rPr lang="en-US" sz="1800" b="0" i="0" u="none" strike="noStrike" baseline="0" dirty="0">
                <a:latin typeface="MinionPro-Regular"/>
              </a:rPr>
              <a:t>significant abnormalities are </a:t>
            </a:r>
            <a:r>
              <a:rPr lang="en-GB" sz="1800" b="0" i="0" u="none" strike="noStrike" baseline="0" dirty="0">
                <a:latin typeface="MinionPro-Regular"/>
              </a:rPr>
              <a:t>flagged up on the reporting worklist and reported by radiologists </a:t>
            </a:r>
            <a:r>
              <a:rPr lang="en-US" sz="1800" b="0" i="0" u="none" strike="noStrike" baseline="0" dirty="0">
                <a:latin typeface="MinionPro-Regular"/>
              </a:rPr>
              <a:t>first </a:t>
            </a:r>
            <a:r>
              <a:rPr lang="en-US" sz="1800" b="1" i="0" u="none" strike="noStrike" baseline="0" dirty="0">
                <a:latin typeface="MinionPro-Regular"/>
              </a:rPr>
              <a:t>(</a:t>
            </a:r>
            <a:r>
              <a:rPr lang="en-GB" sz="1800" b="1" i="0" u="none" strike="noStrike" baseline="0" dirty="0">
                <a:latin typeface="MinionPro-Regular"/>
              </a:rPr>
              <a:t>have not been widely described in children</a:t>
            </a:r>
            <a:r>
              <a:rPr lang="en-US" sz="1800" b="1" i="0" u="none" strike="noStrike" baseline="0" dirty="0">
                <a:latin typeface="MinionPro-Regular"/>
              </a:rPr>
              <a:t>)</a:t>
            </a:r>
          </a:p>
          <a:p>
            <a:pPr marL="285750" indent="-285750" algn="l">
              <a:buFont typeface="Arial" panose="020B0604020202020204" pitchFamily="34" charset="0"/>
              <a:buChar char="•"/>
            </a:pPr>
            <a:r>
              <a:rPr lang="en-GB" sz="1800" b="0" i="0" u="none" strike="noStrike" baseline="0" dirty="0">
                <a:latin typeface="MinionPro-Regular"/>
              </a:rPr>
              <a:t>Automated identification and labelling of images imported into PACS by modality and body part coverage, ensures appropriate hanging protocol and selection of appropriate working list and exam code.</a:t>
            </a:r>
            <a:endParaRPr lang="en-US" b="1" dirty="0"/>
          </a:p>
        </p:txBody>
      </p:sp>
      <p:sp>
        <p:nvSpPr>
          <p:cNvPr id="4" name="Slide Number Placeholder 3"/>
          <p:cNvSpPr>
            <a:spLocks noGrp="1"/>
          </p:cNvSpPr>
          <p:nvPr>
            <p:ph type="sldNum" sz="quarter" idx="5"/>
          </p:nvPr>
        </p:nvSpPr>
        <p:spPr/>
        <p:txBody>
          <a:bodyPr/>
          <a:lstStyle/>
          <a:p>
            <a:fld id="{C8253D2B-1694-421D-9201-429C9A4CF147}" type="slidenum">
              <a:rPr lang="en-US" smtClean="0"/>
              <a:t>18</a:t>
            </a:fld>
            <a:endParaRPr lang="en-US"/>
          </a:p>
        </p:txBody>
      </p:sp>
    </p:spTree>
    <p:extLst>
      <p:ext uri="{BB962C8B-B14F-4D97-AF65-F5344CB8AC3E}">
        <p14:creationId xmlns:p14="http://schemas.microsoft.com/office/powerpoint/2010/main" val="3108268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MinionPro-Regular"/>
              </a:rPr>
              <a:t>Pediatricians could priorities </a:t>
            </a:r>
            <a:r>
              <a:rPr lang="en-GB" sz="1200" b="0" i="0" u="none" strike="noStrike" baseline="0" dirty="0">
                <a:latin typeface="MinionPro-Regular"/>
              </a:rPr>
              <a:t>clinical management and findings above a certain level of urgency could be automatically assigned to the next multidisciplinary team meeting simply by adding the 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baseline="0" dirty="0">
                <a:latin typeface="MinionPro-Regular"/>
              </a:rPr>
              <a:t>(NLP) tool was able to identify the presence of a deep vein thrombosis (DVT) in children from free text ultrasound reports and generate a clinical alert …TO DETECT HA- VTE Venous thromboembolism </a:t>
            </a:r>
            <a:endParaRPr lang="en-US" dirty="0"/>
          </a:p>
          <a:p>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19</a:t>
            </a:fld>
            <a:endParaRPr lang="en-US"/>
          </a:p>
        </p:txBody>
      </p:sp>
    </p:spTree>
    <p:extLst>
      <p:ext uri="{BB962C8B-B14F-4D97-AF65-F5344CB8AC3E}">
        <p14:creationId xmlns:p14="http://schemas.microsoft.com/office/powerpoint/2010/main" val="422259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MinionPro-Regular"/>
              </a:rPr>
              <a:t>Using NLP </a:t>
            </a:r>
            <a:r>
              <a:rPr lang="en-GB" sz="1800" b="0" i="0" u="none" strike="noStrike" baseline="0" dirty="0">
                <a:latin typeface="MinionPro-Regular"/>
              </a:rPr>
              <a:t>to mine information from the EHR, radiology reports and DICOM metadata could result in faster search and potentially larger datasets for audit and research projects.</a:t>
            </a:r>
          </a:p>
          <a:p>
            <a:pPr marL="285750" indent="-285750" algn="l">
              <a:buFont typeface="Arial" panose="020B0604020202020204" pitchFamily="34" charset="0"/>
              <a:buChar char="•"/>
            </a:pPr>
            <a:r>
              <a:rPr lang="en-GB" sz="1800" b="0" i="0" u="none" strike="noStrike" baseline="0" dirty="0">
                <a:latin typeface="MinionPro-Regular"/>
              </a:rPr>
              <a:t>Finding interesting cases for a teaching library (potentially with digital pathology correlation, and information of patient outcomes), as well as providing direct feedback for trainees on their reporting skills, The AI algorithm could further help education by displaying the commonest errors made by trainees next to the correct diagnosis, without senior input.</a:t>
            </a:r>
          </a:p>
          <a:p>
            <a:pPr marL="285750" indent="-285750" algn="l">
              <a:buFont typeface="Arial" panose="020B0604020202020204" pitchFamily="34" charset="0"/>
              <a:buChar char="•"/>
            </a:pPr>
            <a:r>
              <a:rPr lang="en-GB" sz="1800" b="0" i="0" u="none" strike="noStrike" baseline="0" dirty="0">
                <a:latin typeface="MinionPro-Regular"/>
              </a:rPr>
              <a:t>Where a differential diagnosis is uncertain for an</a:t>
            </a:r>
            <a:r>
              <a:rPr lang="en-US" sz="1800" b="0" i="0" u="none" strike="noStrike" baseline="0" dirty="0">
                <a:latin typeface="MinionPro-Regular"/>
              </a:rPr>
              <a:t>unusual imaging pattern </a:t>
            </a:r>
            <a:r>
              <a:rPr lang="en-GB" sz="1800" b="0" i="0" u="none" strike="noStrike" baseline="0" dirty="0">
                <a:latin typeface="MinionPro-Regular"/>
              </a:rPr>
              <a:t>be possible to mark the region of interest on the image and run a ‘reverse image search’ through the entire PACS system looking for other studies with confirmed diagnoses in patients with </a:t>
            </a:r>
            <a:r>
              <a:rPr lang="en-US" sz="1800" b="0" i="0" u="none" strike="noStrike" baseline="0" dirty="0">
                <a:latin typeface="MinionPro-Regular"/>
              </a:rPr>
              <a:t>similar imaging patterns (</a:t>
            </a:r>
            <a:r>
              <a:rPr lang="en-US" sz="1800" b="0" i="0" u="none" strike="noStrike" baseline="0" dirty="0" err="1">
                <a:latin typeface="MinionPro-Regular"/>
              </a:rPr>
              <a:t>contextflow</a:t>
            </a:r>
            <a:r>
              <a:rPr lang="en-US" sz="1800" b="0" i="0" u="none" strike="noStrike" baseline="0" dirty="0">
                <a:latin typeface="MinionPro-Regular"/>
              </a:rPr>
              <a:t> SEARCH</a:t>
            </a:r>
            <a:r>
              <a:rPr lang="en-US" sz="1800" b="1" i="0" u="sng" strike="noStrike" baseline="0" dirty="0">
                <a:latin typeface="MinionPro-Regular"/>
              </a:rPr>
              <a:t>) </a:t>
            </a:r>
            <a:r>
              <a:rPr lang="en-GB" sz="1800" b="0" i="0" u="sng" strike="noStrike" baseline="0" dirty="0" err="1">
                <a:solidFill>
                  <a:srgbClr val="000000"/>
                </a:solidFill>
                <a:latin typeface="MinionPro-Regular"/>
              </a:rPr>
              <a:t>contextflow</a:t>
            </a:r>
            <a:r>
              <a:rPr lang="en-GB" sz="1800" b="0" i="0" u="sng" strike="noStrike" baseline="0" dirty="0">
                <a:solidFill>
                  <a:srgbClr val="000000"/>
                </a:solidFill>
                <a:latin typeface="MinionPro-Regular"/>
              </a:rPr>
              <a:t> SEARCH: 3D image search engine. 2020. Available from: </a:t>
            </a:r>
            <a:r>
              <a:rPr lang="en-GB" sz="1800" b="0" i="0" u="sng" strike="noStrike" baseline="0" dirty="0">
                <a:solidFill>
                  <a:srgbClr val="0000FF"/>
                </a:solidFill>
                <a:latin typeface="MinionPro-Regular"/>
              </a:rPr>
              <a:t>https:// </a:t>
            </a:r>
            <a:r>
              <a:rPr lang="en-GB" sz="1800" b="0" i="0" u="sng" strike="noStrike" baseline="0" dirty="0" err="1">
                <a:solidFill>
                  <a:srgbClr val="0000FF"/>
                </a:solidFill>
                <a:latin typeface="MinionPro-Regular"/>
              </a:rPr>
              <a:t>contextflow</a:t>
            </a:r>
            <a:r>
              <a:rPr lang="en-GB" sz="1800" b="0" i="0" u="sng" strike="noStrike" baseline="0" dirty="0">
                <a:solidFill>
                  <a:srgbClr val="0000FF"/>
                </a:solidFill>
                <a:latin typeface="MinionPro-Regular"/>
              </a:rPr>
              <a:t>. com/ solution/ search/ </a:t>
            </a:r>
            <a:r>
              <a:rPr lang="en-GB" sz="1800" b="0" i="0" u="sng" strike="noStrike" baseline="0" dirty="0">
                <a:solidFill>
                  <a:srgbClr val="000000"/>
                </a:solidFill>
                <a:latin typeface="MinionPro-Regular"/>
              </a:rPr>
              <a:t>[accessed </a:t>
            </a:r>
            <a:r>
              <a:rPr lang="en-US" sz="1800" b="0" i="0" u="sng" strike="noStrike" baseline="0" dirty="0">
                <a:solidFill>
                  <a:srgbClr val="000000"/>
                </a:solidFill>
                <a:latin typeface="MinionPro-Regular"/>
              </a:rPr>
              <a:t>08 Oct 2023].</a:t>
            </a:r>
            <a:endParaRPr lang="en-US" u="sng" dirty="0"/>
          </a:p>
        </p:txBody>
      </p:sp>
      <p:sp>
        <p:nvSpPr>
          <p:cNvPr id="4" name="Slide Number Placeholder 3"/>
          <p:cNvSpPr>
            <a:spLocks noGrp="1"/>
          </p:cNvSpPr>
          <p:nvPr>
            <p:ph type="sldNum" sz="quarter" idx="5"/>
          </p:nvPr>
        </p:nvSpPr>
        <p:spPr/>
        <p:txBody>
          <a:bodyPr/>
          <a:lstStyle/>
          <a:p>
            <a:fld id="{C8253D2B-1694-421D-9201-429C9A4CF147}" type="slidenum">
              <a:rPr lang="en-US" smtClean="0"/>
              <a:t>20</a:t>
            </a:fld>
            <a:endParaRPr lang="en-US"/>
          </a:p>
        </p:txBody>
      </p:sp>
    </p:spTree>
    <p:extLst>
      <p:ext uri="{BB962C8B-B14F-4D97-AF65-F5344CB8AC3E}">
        <p14:creationId xmlns:p14="http://schemas.microsoft.com/office/powerpoint/2010/main" val="27967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BDC1C6"/>
                </a:solidFill>
                <a:effectLst/>
                <a:latin typeface="Google Sans"/>
              </a:rPr>
              <a:t>The AUC ROC curve is basically a way of measuring the performance of an ML model. AUC measures the ability of a binary classifier to distinguish between classes and is used as a summary of the ROC curve</a:t>
            </a: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21</a:t>
            </a:fld>
            <a:endParaRPr lang="en-US"/>
          </a:p>
        </p:txBody>
      </p:sp>
    </p:spTree>
    <p:extLst>
      <p:ext uri="{BB962C8B-B14F-4D97-AF65-F5344CB8AC3E}">
        <p14:creationId xmlns:p14="http://schemas.microsoft.com/office/powerpoint/2010/main" val="347376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Weiss et al have created a multicentre clinical and imaging dataset to develop machine-learning frameworks for the detection and outcome prediction in neonatal hypoxic ischaemic encephalopathy.</a:t>
            </a:r>
          </a:p>
          <a:p>
            <a:endParaRPr lang="en-GB" dirty="0"/>
          </a:p>
          <a:p>
            <a:pPr marL="285750" indent="-285750" algn="l">
              <a:buFont typeface="Arial" panose="020B0604020202020204" pitchFamily="34" charset="0"/>
              <a:buChar char="•"/>
            </a:pPr>
            <a:r>
              <a:rPr lang="en-GB" sz="1800" b="0" i="0" u="none" strike="noStrike" baseline="0" dirty="0">
                <a:solidFill>
                  <a:srgbClr val="000000"/>
                </a:solidFill>
                <a:latin typeface="MinionPro-Regular"/>
              </a:rPr>
              <a:t>Chen et al</a:t>
            </a:r>
            <a:r>
              <a:rPr lang="en-GB" sz="1800" b="0" i="0" u="none" strike="noStrike" baseline="0" dirty="0">
                <a:solidFill>
                  <a:srgbClr val="0000FF"/>
                </a:solidFill>
                <a:latin typeface="MinionPro-Regular"/>
              </a:rPr>
              <a:t> </a:t>
            </a:r>
            <a:r>
              <a:rPr lang="en-GB" sz="1800" b="0" i="0" u="none" strike="noStrike" baseline="0" dirty="0">
                <a:solidFill>
                  <a:srgbClr val="000000"/>
                </a:solidFill>
                <a:latin typeface="MinionPro-Regular"/>
              </a:rPr>
              <a:t>were able to identify neuroimaging biomarkers from brain MRIs in children who could distinguish </a:t>
            </a:r>
            <a:r>
              <a:rPr lang="en-GB" sz="1800" b="0" i="0" u="none" strike="noStrike" baseline="0" dirty="0">
                <a:latin typeface="MinionPro-Regular"/>
              </a:rPr>
              <a:t>biomarkers from brain MRIs in children who could distinguish</a:t>
            </a:r>
          </a:p>
          <a:p>
            <a:pPr algn="l"/>
            <a:r>
              <a:rPr lang="en-GB" sz="1800" b="0" i="0" u="none" strike="noStrike" baseline="0" dirty="0">
                <a:latin typeface="MinionPro-Regular"/>
              </a:rPr>
              <a:t>those with autistic spectrum disorder from healthy controls with </a:t>
            </a:r>
            <a:r>
              <a:rPr lang="en-US" sz="1800" b="1" i="0" u="none" strike="noStrike" baseline="0" dirty="0">
                <a:latin typeface="MinionPro-Regular"/>
              </a:rPr>
              <a:t>(AUC) of &gt;0.75 </a:t>
            </a:r>
            <a:r>
              <a:rPr lang="en-GB" sz="1800" b="0" i="0" u="none" strike="noStrike" baseline="0" dirty="0">
                <a:latin typeface="MinionPro-Regular"/>
              </a:rPr>
              <a:t>AI assisted tools such as these could aid early identification of certain diseases, or in patients who may be difficult</a:t>
            </a:r>
          </a:p>
          <a:p>
            <a:pPr algn="l"/>
            <a:r>
              <a:rPr lang="en-GB" sz="1800" b="0" i="0" u="none" strike="noStrike" baseline="0" dirty="0">
                <a:latin typeface="MinionPro-Regular"/>
              </a:rPr>
              <a:t>to examine or acquire a history from. </a:t>
            </a:r>
            <a:r>
              <a:rPr lang="en-GB" sz="1800" b="1" i="0" u="none" strike="noStrike" baseline="0" dirty="0">
                <a:latin typeface="MinionPro-Regular"/>
              </a:rPr>
              <a:t>Histogram based morphometry HBM Classification framework</a:t>
            </a:r>
          </a:p>
          <a:p>
            <a:pPr algn="l"/>
            <a:endParaRPr lang="en-GB" sz="1800" b="0" i="0" u="none" strike="noStrike" baseline="0" dirty="0">
              <a:latin typeface="MinionPro-Regular"/>
            </a:endParaRPr>
          </a:p>
          <a:p>
            <a:pPr marL="285750" indent="-285750" algn="l">
              <a:buFont typeface="Arial" panose="020B0604020202020204" pitchFamily="34" charset="0"/>
              <a:buChar char="•"/>
            </a:pPr>
            <a:r>
              <a:rPr lang="en-GB" sz="1800" b="0" i="0" u="none" strike="noStrike" baseline="0" dirty="0">
                <a:latin typeface="MinionPro-Regular"/>
              </a:rPr>
              <a:t>A clinical and radiologic prediction rule was validated using a large multi-institutional dataset of </a:t>
            </a:r>
            <a:r>
              <a:rPr lang="en-GB" sz="1800" b="0" i="0" u="none" strike="noStrike" baseline="0" dirty="0" err="1">
                <a:latin typeface="MinionPro-Regular"/>
              </a:rPr>
              <a:t>pediatric</a:t>
            </a:r>
            <a:r>
              <a:rPr lang="en-GB" sz="1800" b="0" i="0" u="none" strike="noStrike" baseline="0" dirty="0">
                <a:latin typeface="MinionPro-Regular"/>
              </a:rPr>
              <a:t> BAT patients, demonstrating a high degree of accuracy in identifying children who</a:t>
            </a:r>
          </a:p>
          <a:p>
            <a:pPr algn="l"/>
            <a:r>
              <a:rPr lang="en-GB" sz="1800" b="0" i="0" u="none" strike="noStrike" baseline="0" dirty="0">
                <a:latin typeface="MinionPro-Regular"/>
              </a:rPr>
              <a:t>underwent surgery. FF </a:t>
            </a:r>
            <a:r>
              <a:rPr lang="en-GB" sz="1800" b="0" i="0" u="none" strike="noStrike" baseline="0" dirty="0">
                <a:solidFill>
                  <a:srgbClr val="4A4A4A"/>
                </a:solidFill>
                <a:latin typeface="Roboto-Regular"/>
              </a:rPr>
              <a:t>presence of free fluid ,</a:t>
            </a:r>
            <a:r>
              <a:rPr lang="en-GB" sz="1800" b="0" i="0" u="none" strike="noStrike" baseline="0" dirty="0">
                <a:latin typeface="MinionPro-Regular"/>
              </a:rPr>
              <a:t>SOI </a:t>
            </a:r>
            <a:r>
              <a:rPr lang="en-GB" sz="1800" b="0" i="0" u="none" strike="noStrike" baseline="0" dirty="0">
                <a:solidFill>
                  <a:srgbClr val="4A4A4A"/>
                </a:solidFill>
                <a:latin typeface="Roboto-Regular"/>
              </a:rPr>
              <a:t>presence of solid organ injury ,</a:t>
            </a:r>
            <a:r>
              <a:rPr lang="en-GB" sz="1800" b="0" i="0" u="none" strike="noStrike" baseline="0" dirty="0">
                <a:latin typeface="MinionPro-Regular"/>
              </a:rPr>
              <a:t>and TLF </a:t>
            </a:r>
            <a:r>
              <a:rPr lang="en-US" sz="1800" b="0" i="0" u="none" strike="noStrike" baseline="0" dirty="0">
                <a:solidFill>
                  <a:srgbClr val="4A4A4A"/>
                </a:solidFill>
                <a:latin typeface="Roboto-Regular"/>
              </a:rPr>
              <a:t>thoracolumbar fracture </a:t>
            </a:r>
            <a:r>
              <a:rPr lang="en-GB" sz="1800" b="0" i="0" u="none" strike="noStrike" baseline="0" dirty="0">
                <a:latin typeface="MinionPro-Regular"/>
              </a:rPr>
              <a:t>are the most important factors associated with the need for surgical intervention.</a:t>
            </a:r>
          </a:p>
          <a:p>
            <a:pPr algn="l"/>
            <a:r>
              <a:rPr lang="en-GB" sz="1800" b="0" i="0" u="none" strike="noStrike" baseline="0" dirty="0">
                <a:solidFill>
                  <a:srgbClr val="4A4A4A"/>
                </a:solidFill>
                <a:latin typeface="Roboto-Regular"/>
              </a:rPr>
              <a:t>Area Under the Curve </a:t>
            </a:r>
            <a:r>
              <a:rPr lang="en-GB" sz="1800" b="1" i="0" u="none" strike="noStrike" baseline="0" dirty="0">
                <a:solidFill>
                  <a:srgbClr val="4A4A4A"/>
                </a:solidFill>
                <a:latin typeface="Roboto-Regular"/>
              </a:rPr>
              <a:t>(AUC) of 0.80</a:t>
            </a:r>
            <a:endParaRPr lang="en-US" b="1" dirty="0"/>
          </a:p>
        </p:txBody>
      </p:sp>
      <p:sp>
        <p:nvSpPr>
          <p:cNvPr id="4" name="Slide Number Placeholder 3"/>
          <p:cNvSpPr>
            <a:spLocks noGrp="1"/>
          </p:cNvSpPr>
          <p:nvPr>
            <p:ph type="sldNum" sz="quarter" idx="5"/>
          </p:nvPr>
        </p:nvSpPr>
        <p:spPr/>
        <p:txBody>
          <a:bodyPr/>
          <a:lstStyle/>
          <a:p>
            <a:fld id="{C8253D2B-1694-421D-9201-429C9A4CF147}" type="slidenum">
              <a:rPr lang="en-US" smtClean="0"/>
              <a:t>22</a:t>
            </a:fld>
            <a:endParaRPr lang="en-US"/>
          </a:p>
        </p:txBody>
      </p:sp>
    </p:spTree>
    <p:extLst>
      <p:ext uri="{BB962C8B-B14F-4D97-AF65-F5344CB8AC3E}">
        <p14:creationId xmlns:p14="http://schemas.microsoft.com/office/powerpoint/2010/main" val="65094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MinionPro-Regular"/>
              </a:rPr>
              <a:t>Many of these are generic and affect all aspects of healthcare (</a:t>
            </a:r>
            <a:r>
              <a:rPr lang="en-GB" sz="1800" b="0" i="1" u="none" strike="noStrike" baseline="0" dirty="0">
                <a:latin typeface="MinionPro-It"/>
              </a:rPr>
              <a:t>i.e., </a:t>
            </a:r>
            <a:r>
              <a:rPr lang="en-GB" sz="1800" b="0" i="0" u="none" strike="noStrike" baseline="0" dirty="0">
                <a:latin typeface="MinionPro-Regular"/>
              </a:rPr>
              <a:t>data security, legal, ethical and implementation considerations, </a:t>
            </a:r>
            <a:r>
              <a:rPr lang="en-US" sz="1800" b="0" i="0" u="none" strike="noStrike" baseline="0" dirty="0" err="1">
                <a:latin typeface="MinionPro-Regular"/>
              </a:rPr>
              <a:t>standardisation</a:t>
            </a:r>
            <a:r>
              <a:rPr lang="en-US" sz="1800" b="0" i="0" u="none" strike="noStrike" baseline="0" dirty="0">
                <a:latin typeface="MinionPro-Regular"/>
              </a:rPr>
              <a:t> of clinical terminologies)</a:t>
            </a:r>
          </a:p>
          <a:p>
            <a:pPr algn="l"/>
            <a:endParaRPr lang="en-US" sz="1800" b="0" i="0" u="none" strike="noStrike" baseline="0" dirty="0">
              <a:latin typeface="+mn-lt"/>
            </a:endParaRPr>
          </a:p>
          <a:p>
            <a:pPr marL="457200" indent="-457200" algn="l">
              <a:buFont typeface="Arial" panose="020B0604020202020204" pitchFamily="34" charset="0"/>
              <a:buChar char="•"/>
            </a:pPr>
            <a:r>
              <a:rPr lang="en-GB" sz="2800" b="0" i="0" u="none" strike="noStrike" baseline="0" dirty="0">
                <a:latin typeface="MinionPro-Regular"/>
              </a:rPr>
              <a:t>Should remain cautious of the dangers that expedited implementation of AI tools.</a:t>
            </a:r>
          </a:p>
          <a:p>
            <a:pPr marL="457200" indent="-457200" algn="l">
              <a:buFont typeface="Arial" panose="020B0604020202020204" pitchFamily="34" charset="0"/>
              <a:buChar char="•"/>
            </a:pPr>
            <a:r>
              <a:rPr lang="en-GB" sz="2800" dirty="0"/>
              <a:t>There is a greater heterogeneity in data due to wide variations of normal findings at different stages of childhood development</a:t>
            </a:r>
          </a:p>
          <a:p>
            <a:pPr marL="457200" indent="-457200" algn="l">
              <a:buFont typeface="Arial" panose="020B0604020202020204" pitchFamily="34" charset="0"/>
              <a:buChar char="•"/>
            </a:pPr>
            <a:endParaRPr lang="en-GB" sz="2800" b="0" i="0" u="none" strike="noStrike" baseline="0" dirty="0">
              <a:latin typeface="MinionPro-Regular"/>
            </a:endParaRPr>
          </a:p>
          <a:p>
            <a:pPr algn="l"/>
            <a:r>
              <a:rPr lang="en-GB" sz="2800" b="1" i="0" u="none" strike="noStrike" baseline="0" dirty="0">
                <a:latin typeface="MinionPro-Regular"/>
              </a:rPr>
              <a:t>1</a:t>
            </a:r>
            <a:r>
              <a:rPr lang="en-GB" sz="2800" b="1" i="0" u="none" strike="noStrike" baseline="30000" dirty="0">
                <a:latin typeface="MinionPro-Regular"/>
              </a:rPr>
              <a:t>st</a:t>
            </a:r>
            <a:r>
              <a:rPr lang="en-GB" sz="2800" b="1" i="0" u="none" strike="noStrike" baseline="0" dirty="0">
                <a:latin typeface="MinionPro-Regular"/>
              </a:rPr>
              <a:t> issue</a:t>
            </a:r>
            <a:r>
              <a:rPr lang="en-GB" sz="2800" b="0" i="0" u="none" strike="noStrike" baseline="0" dirty="0">
                <a:latin typeface="MinionPro-Regular"/>
              </a:rPr>
              <a:t>: </a:t>
            </a:r>
            <a:r>
              <a:rPr lang="en-US" sz="1800" b="0" i="0" u="none" strike="noStrike" baseline="0" dirty="0">
                <a:latin typeface="MinionPro-Regular"/>
              </a:rPr>
              <a:t>improper </a:t>
            </a:r>
            <a:r>
              <a:rPr lang="en-GB" sz="1800" b="0" i="0" u="none" strike="noStrike" baseline="0" dirty="0">
                <a:latin typeface="MinionPro-Regular"/>
              </a:rPr>
              <a:t>external validation of algorithms in children, and ignorance amongst healthcare professionals regarding the intended usage </a:t>
            </a:r>
            <a:r>
              <a:rPr lang="en-US" sz="1800" b="0" i="0" u="none" strike="noStrike" baseline="0" dirty="0">
                <a:latin typeface="MinionPro-Regular"/>
              </a:rPr>
              <a:t>of the AI tool two different automated software</a:t>
            </a:r>
          </a:p>
          <a:p>
            <a:pPr algn="l"/>
            <a:r>
              <a:rPr lang="en-GB" sz="1800" b="0" i="0" u="none" strike="noStrike" baseline="0" dirty="0">
                <a:latin typeface="MinionPro-Regular"/>
              </a:rPr>
              <a:t>for vertebral fracture detection designed for adults were applied to paediatric spine radiographs. The overall sensitivity and specificity </a:t>
            </a:r>
            <a:r>
              <a:rPr lang="en-GB" sz="1800" b="1" i="0" u="none" strike="noStrike" baseline="0" dirty="0">
                <a:latin typeface="MinionPro-Regular"/>
              </a:rPr>
              <a:t>dropped significantly to between 26–36% and </a:t>
            </a:r>
            <a:r>
              <a:rPr lang="en-US" sz="1800" b="1" i="0" u="none" strike="noStrike" baseline="0" dirty="0">
                <a:latin typeface="MinionPro-Regular"/>
              </a:rPr>
              <a:t>95–98%, </a:t>
            </a:r>
            <a:r>
              <a:rPr lang="en-GB" sz="1800" b="0" i="0" u="none" strike="noStrike" baseline="0" dirty="0">
                <a:latin typeface="MinionPro-Regular"/>
              </a:rPr>
              <a:t>low sensitivity means </a:t>
            </a:r>
            <a:r>
              <a:rPr lang="en-GB" sz="1800" b="1" i="0" u="none" strike="noStrike" baseline="0" dirty="0">
                <a:latin typeface="MinionPro-Regular"/>
              </a:rPr>
              <a:t>a high false-negative </a:t>
            </a:r>
            <a:r>
              <a:rPr lang="en-US" sz="1800" b="1" i="0" u="none" strike="noStrike" baseline="0" dirty="0">
                <a:latin typeface="MinionPro-Regular"/>
              </a:rPr>
              <a:t>rate</a:t>
            </a:r>
            <a:r>
              <a:rPr lang="en-US" sz="1800" b="0" i="0" u="none" strike="noStrike" baseline="0" dirty="0">
                <a:latin typeface="MinionPro-Regular"/>
              </a:rPr>
              <a:t>, </a:t>
            </a:r>
            <a:r>
              <a:rPr lang="en-GB" sz="1800" b="0" i="0" u="none" strike="noStrike" baseline="0" dirty="0">
                <a:latin typeface="MinionPro-Regular"/>
              </a:rPr>
              <a:t>useless as a screening tool. </a:t>
            </a:r>
            <a:r>
              <a:rPr lang="en-US" sz="1800" b="0" i="0" u="none" strike="noStrike" baseline="0" dirty="0">
                <a:latin typeface="MinionPro-Regular"/>
              </a:rPr>
              <a:t>Individual </a:t>
            </a:r>
            <a:r>
              <a:rPr lang="en-GB" sz="1800" b="0" i="0" u="none" strike="noStrike" baseline="0" dirty="0">
                <a:latin typeface="MinionPro-Regular"/>
              </a:rPr>
              <a:t>hospitals may need mechanisms in place to audit errors and potential improvements for AI solutions according to their local range of </a:t>
            </a:r>
            <a:r>
              <a:rPr lang="en-US" sz="1800" b="0" i="0" u="none" strike="noStrike" baseline="0" dirty="0">
                <a:latin typeface="MinionPro-Regular"/>
              </a:rPr>
              <a:t>cases and local demographics.</a:t>
            </a:r>
          </a:p>
          <a:p>
            <a:pPr algn="l"/>
            <a:endParaRPr lang="en-US" sz="1800" b="0" i="0" u="none" strike="noStrike" baseline="0" dirty="0">
              <a:latin typeface="MinionPro-Regular"/>
            </a:endParaRPr>
          </a:p>
          <a:p>
            <a:pPr algn="l"/>
            <a:r>
              <a:rPr lang="en-US" sz="1800" b="1" i="0" u="none" strike="noStrike" baseline="0" dirty="0">
                <a:latin typeface="MinionPro-Regular"/>
              </a:rPr>
              <a:t>2</a:t>
            </a:r>
            <a:r>
              <a:rPr lang="en-US" sz="1800" b="1" i="0" u="none" strike="noStrike" baseline="30000" dirty="0">
                <a:latin typeface="MinionPro-Regular"/>
              </a:rPr>
              <a:t>nd issue : </a:t>
            </a:r>
            <a:r>
              <a:rPr lang="en-GB" sz="1800" b="0" i="0" u="none" strike="noStrike" baseline="0" dirty="0">
                <a:latin typeface="MinionPro-Regular"/>
              </a:rPr>
              <a:t>found that the public were overwhelmingly positive on the transformative impact of AI in radiology, there was still an underlying mistrust for autonomous </a:t>
            </a:r>
            <a:r>
              <a:rPr lang="en-US" sz="1800" b="0" i="0" u="none" strike="noStrike" baseline="0" dirty="0">
                <a:latin typeface="MinionPro-Regular"/>
              </a:rPr>
              <a:t>computer systems. </a:t>
            </a:r>
            <a:r>
              <a:rPr lang="en-GB" sz="1800" b="0" i="0" u="none" strike="noStrike" baseline="0" dirty="0">
                <a:latin typeface="MinionPro-Regular"/>
              </a:rPr>
              <a:t>Interestingly, parental and children’s views have yet to be specifically addressed and may be at odds with what the general adult public perceive as acceptable for themselves. </a:t>
            </a:r>
            <a:r>
              <a:rPr lang="en-US" sz="1800" b="1" i="0" u="none" strike="noStrike" baseline="0" dirty="0">
                <a:latin typeface="MinionPro-Regular"/>
              </a:rPr>
              <a:t>Acceptability </a:t>
            </a:r>
            <a:r>
              <a:rPr lang="en-GB" sz="1800" b="1" i="0" u="none" strike="noStrike" baseline="0" dirty="0">
                <a:latin typeface="MinionPro-Regular"/>
              </a:rPr>
              <a:t>likely to be linked with more ‘explainable’ AI tools</a:t>
            </a:r>
          </a:p>
          <a:p>
            <a:pPr algn="l"/>
            <a:endParaRPr lang="en-US" sz="1800" b="1" i="0" u="none" strike="noStrike" baseline="0" dirty="0">
              <a:latin typeface="MinionPro-Regular"/>
            </a:endParaRPr>
          </a:p>
          <a:p>
            <a:pPr algn="l"/>
            <a:endParaRPr lang="en-GB" sz="2800" b="1" i="0" u="none" strike="noStrike" baseline="0" dirty="0">
              <a:latin typeface="MinionPro-Regular"/>
            </a:endParaRPr>
          </a:p>
          <a:p>
            <a:pPr marL="285750" indent="-285750" algn="l">
              <a:buFont typeface="Arial" panose="020B0604020202020204" pitchFamily="34" charset="0"/>
              <a:buChar char="•"/>
            </a:pPr>
            <a:endParaRPr lang="en-GB" sz="1800" b="0" i="0" u="none" strike="noStrike" baseline="0" dirty="0">
              <a:latin typeface="MinionPro-Regular"/>
            </a:endParaRPr>
          </a:p>
        </p:txBody>
      </p:sp>
      <p:sp>
        <p:nvSpPr>
          <p:cNvPr id="4" name="Slide Number Placeholder 3"/>
          <p:cNvSpPr>
            <a:spLocks noGrp="1"/>
          </p:cNvSpPr>
          <p:nvPr>
            <p:ph type="sldNum" sz="quarter" idx="5"/>
          </p:nvPr>
        </p:nvSpPr>
        <p:spPr/>
        <p:txBody>
          <a:bodyPr/>
          <a:lstStyle/>
          <a:p>
            <a:fld id="{C8253D2B-1694-421D-9201-429C9A4CF147}" type="slidenum">
              <a:rPr lang="en-US" smtClean="0"/>
              <a:t>24</a:t>
            </a:fld>
            <a:endParaRPr lang="en-US"/>
          </a:p>
        </p:txBody>
      </p:sp>
    </p:spTree>
    <p:extLst>
      <p:ext uri="{BB962C8B-B14F-4D97-AF65-F5344CB8AC3E}">
        <p14:creationId xmlns:p14="http://schemas.microsoft.com/office/powerpoint/2010/main" val="1056475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MinionPro-Regular"/>
              </a:rPr>
              <a:t>opportunity for early adopters </a:t>
            </a:r>
            <a:r>
              <a:rPr lang="en-GB" sz="1200" b="0" i="0" u="none" strike="noStrike" baseline="0" dirty="0">
                <a:latin typeface="MinionPro-Regular"/>
              </a:rPr>
              <a:t>to better determine how AI solutions could enhance the workflow of paediatric radiology–potentially providing a more individualised patient and referrer-centred </a:t>
            </a:r>
            <a:r>
              <a:rPr lang="en-US" sz="1200" b="0" i="0" u="none" strike="noStrike" baseline="0" dirty="0">
                <a:latin typeface="MinionPro-Regular"/>
              </a:rPr>
              <a:t>approach.</a:t>
            </a:r>
            <a:endParaRPr lang="en-US" dirty="0"/>
          </a:p>
          <a:p>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25</a:t>
            </a:fld>
            <a:endParaRPr lang="en-US"/>
          </a:p>
        </p:txBody>
      </p:sp>
    </p:spTree>
    <p:extLst>
      <p:ext uri="{BB962C8B-B14F-4D97-AF65-F5344CB8AC3E}">
        <p14:creationId xmlns:p14="http://schemas.microsoft.com/office/powerpoint/2010/main" val="3782820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MinionPro-Regular"/>
              </a:rPr>
              <a:t>Paediatric radiologists are well placed and should maintain a central role in determining how these AI tools are evaluated, implemented and embedded to provide better and </a:t>
            </a:r>
            <a:r>
              <a:rPr lang="en-US" sz="1800" b="0" i="0" u="none" strike="noStrike" baseline="0" dirty="0">
                <a:latin typeface="MinionPro-Regular"/>
              </a:rPr>
              <a:t>safer clinical healthcare.</a:t>
            </a:r>
          </a:p>
          <a:p>
            <a:pPr algn="l"/>
            <a:endParaRPr lang="en-US" sz="1800" b="0" i="0" u="none" strike="noStrike" baseline="0" dirty="0">
              <a:latin typeface="MinionPro-Regular"/>
            </a:endParaRPr>
          </a:p>
          <a:p>
            <a:pPr algn="l"/>
            <a:r>
              <a:rPr lang="en-US" sz="1800" b="0" i="0" u="none" strike="noStrike" baseline="0" dirty="0">
                <a:latin typeface="MinionPro-Regular"/>
              </a:rPr>
              <a:t>If there is an AI in imaging it will be AI RUN BY RADIOLOGITS</a:t>
            </a: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26</a:t>
            </a:fld>
            <a:endParaRPr lang="en-US"/>
          </a:p>
        </p:txBody>
      </p:sp>
    </p:spTree>
    <p:extLst>
      <p:ext uri="{BB962C8B-B14F-4D97-AF65-F5344CB8AC3E}">
        <p14:creationId xmlns:p14="http://schemas.microsoft.com/office/powerpoint/2010/main" val="277410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data look in imaging systems</a:t>
            </a:r>
          </a:p>
        </p:txBody>
      </p:sp>
      <p:sp>
        <p:nvSpPr>
          <p:cNvPr id="4" name="Slide Number Placeholder 3"/>
          <p:cNvSpPr>
            <a:spLocks noGrp="1"/>
          </p:cNvSpPr>
          <p:nvPr>
            <p:ph type="sldNum" sz="quarter" idx="5"/>
          </p:nvPr>
        </p:nvSpPr>
        <p:spPr/>
        <p:txBody>
          <a:bodyPr/>
          <a:lstStyle/>
          <a:p>
            <a:fld id="{C8253D2B-1694-421D-9201-429C9A4CF147}" type="slidenum">
              <a:rPr lang="en-US" smtClean="0"/>
              <a:t>6</a:t>
            </a:fld>
            <a:endParaRPr lang="en-US"/>
          </a:p>
        </p:txBody>
      </p:sp>
    </p:spTree>
    <p:extLst>
      <p:ext uri="{BB962C8B-B14F-4D97-AF65-F5344CB8AC3E}">
        <p14:creationId xmlns:p14="http://schemas.microsoft.com/office/powerpoint/2010/main" val="235816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ea typeface="Calibri" panose="020F0502020204030204" pitchFamily="34" charset="0"/>
              </a:rPr>
              <a:t>In imaging informatics, the terms "Digital Imaging and Communications in Medicine" (DICOM) and "Integrating the Healthcare Enterprise(IHE) health Level 7 (HL7) standard communicates textual information between medical apps and equipment</a:t>
            </a:r>
            <a:endParaRPr lang="en-GB" sz="1200" dirty="0"/>
          </a:p>
          <a:p>
            <a:r>
              <a:rPr lang="en-GB" b="0" i="0" dirty="0">
                <a:solidFill>
                  <a:srgbClr val="212529"/>
                </a:solidFill>
                <a:effectLst/>
                <a:latin typeface="-apple-system"/>
              </a:rPr>
              <a:t>IHE promotes the coordinated use of established standards such as DICOM and HL7 to address specific clinical needs in support of optimal patient care</a:t>
            </a: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9</a:t>
            </a:fld>
            <a:endParaRPr lang="en-US"/>
          </a:p>
        </p:txBody>
      </p:sp>
    </p:spTree>
    <p:extLst>
      <p:ext uri="{BB962C8B-B14F-4D97-AF65-F5344CB8AC3E}">
        <p14:creationId xmlns:p14="http://schemas.microsoft.com/office/powerpoint/2010/main" val="4217578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Pediatric journey within imaging dept</a:t>
            </a:r>
          </a:p>
        </p:txBody>
      </p:sp>
      <p:sp>
        <p:nvSpPr>
          <p:cNvPr id="4" name="Slide Number Placeholder 3"/>
          <p:cNvSpPr>
            <a:spLocks noGrp="1"/>
          </p:cNvSpPr>
          <p:nvPr>
            <p:ph type="sldNum" sz="quarter" idx="5"/>
          </p:nvPr>
        </p:nvSpPr>
        <p:spPr/>
        <p:txBody>
          <a:bodyPr/>
          <a:lstStyle/>
          <a:p>
            <a:fld id="{C8253D2B-1694-421D-9201-429C9A4CF147}" type="slidenum">
              <a:rPr lang="en-US" smtClean="0"/>
              <a:t>10</a:t>
            </a:fld>
            <a:endParaRPr lang="en-US"/>
          </a:p>
        </p:txBody>
      </p:sp>
    </p:spTree>
    <p:extLst>
      <p:ext uri="{BB962C8B-B14F-4D97-AF65-F5344CB8AC3E}">
        <p14:creationId xmlns:p14="http://schemas.microsoft.com/office/powerpoint/2010/main" val="2157034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patient pathway from hospital admission to radiology report and follow-up, with summary of how artificial intelligence tools may enhance clinical practice and patient experience.</a:t>
            </a: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11</a:t>
            </a:fld>
            <a:endParaRPr lang="en-US"/>
          </a:p>
        </p:txBody>
      </p:sp>
    </p:spTree>
    <p:extLst>
      <p:ext uri="{BB962C8B-B14F-4D97-AF65-F5344CB8AC3E}">
        <p14:creationId xmlns:p14="http://schemas.microsoft.com/office/powerpoint/2010/main" val="199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MinionPro-Regular"/>
              </a:rPr>
              <a:t>AI-enhanced </a:t>
            </a:r>
            <a:r>
              <a:rPr lang="en-GB" sz="1800" b="0" i="0" u="none" strike="noStrike" baseline="0" dirty="0">
                <a:latin typeface="MinionPro-Regular"/>
              </a:rPr>
              <a:t>CDS tool could allow for the rapid synthesis of all patient information held within electronic health records (EHR), matched against national referral guidelines, to provide clinicians the most appropriate </a:t>
            </a:r>
            <a:r>
              <a:rPr lang="en-US" sz="1800" b="0" i="0" u="none" strike="noStrike" baseline="0" dirty="0">
                <a:latin typeface="MinionPro-Regular"/>
              </a:rPr>
              <a:t>next course of action.</a:t>
            </a:r>
          </a:p>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12</a:t>
            </a:fld>
            <a:endParaRPr lang="en-US"/>
          </a:p>
        </p:txBody>
      </p:sp>
    </p:spTree>
    <p:extLst>
      <p:ext uri="{BB962C8B-B14F-4D97-AF65-F5344CB8AC3E}">
        <p14:creationId xmlns:p14="http://schemas.microsoft.com/office/powerpoint/2010/main" val="11981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AI-supported predictive modelling could help with resource allocation, particularly within NHS trusts which encompass a mixture of tertiary referral and district general hospitals.</a:t>
            </a:r>
          </a:p>
          <a:p>
            <a:pPr algn="l"/>
            <a:r>
              <a:rPr lang="en-GB" dirty="0"/>
              <a:t>Expected numbers of outpatient clinics per day (and subsequent </a:t>
            </a:r>
            <a:r>
              <a:rPr lang="en-US" sz="1800" b="0" i="0" u="none" strike="noStrike" baseline="0" dirty="0">
                <a:latin typeface="MinionPro-Regular"/>
              </a:rPr>
              <a:t>walk-in’ imaging referrals),</a:t>
            </a:r>
          </a:p>
          <a:p>
            <a:pPr marL="285750" indent="-285750" algn="l">
              <a:buFont typeface="Arial" panose="020B0604020202020204" pitchFamily="34" charset="0"/>
              <a:buChar char="•"/>
            </a:pPr>
            <a:r>
              <a:rPr lang="en-US" sz="1800" b="0" i="0" u="none" strike="noStrike" baseline="0" dirty="0">
                <a:latin typeface="MinionPro-Regular"/>
              </a:rPr>
              <a:t>SW can use request information  along </a:t>
            </a:r>
            <a:r>
              <a:rPr lang="en-GB" sz="1800" b="0" i="0" u="none" strike="noStrike" baseline="0" dirty="0">
                <a:latin typeface="MinionPro-Regular"/>
              </a:rPr>
              <a:t>with the DICOM metadata from baseline imaging to suggest which scanners the patient should be booked for.</a:t>
            </a:r>
          </a:p>
          <a:p>
            <a:pPr marL="285750" indent="-285750" algn="l">
              <a:buFont typeface="Arial" panose="020B0604020202020204" pitchFamily="34" charset="0"/>
              <a:buChar char="•"/>
            </a:pPr>
            <a:r>
              <a:rPr lang="en-GB" sz="1800" b="0" i="0" u="none" strike="noStrike" baseline="0" dirty="0">
                <a:latin typeface="MinionPro-Regular"/>
              </a:rPr>
              <a:t>AI-supported predictive modelling within the EHR can identify habitual missed appointments</a:t>
            </a:r>
          </a:p>
          <a:p>
            <a:pPr marL="285750" indent="-285750" algn="l">
              <a:buFont typeface="Arial" panose="020B0604020202020204" pitchFamily="34" charset="0"/>
              <a:buChar char="•"/>
            </a:pPr>
            <a:r>
              <a:rPr lang="en-GB" sz="1800" b="0" i="0" u="none" strike="noStrike" baseline="0" dirty="0">
                <a:latin typeface="MinionPro-Regular"/>
              </a:rPr>
              <a:t>An AI-supported notification system via a smartphone application that communicates with parents in real time, could provide them the option of bringing an appointment forward due to last minute cancellations or arriving slightly later if their appointment is delayed</a:t>
            </a:r>
          </a:p>
          <a:p>
            <a:pPr marL="285750" indent="-285750" algn="l">
              <a:buFont typeface="Arial" panose="020B0604020202020204" pitchFamily="34" charset="0"/>
              <a:buChar char="•"/>
            </a:pPr>
            <a:r>
              <a:rPr lang="en-GB" sz="1800" b="0" i="0" u="none" strike="noStrike" baseline="0" dirty="0">
                <a:latin typeface="MinionPro-Regular"/>
              </a:rPr>
              <a:t>Chatbot's also known as an Artificial Conversational </a:t>
            </a:r>
            <a:r>
              <a:rPr lang="en-US" sz="1800" b="0" i="0" u="none" strike="noStrike" baseline="0" dirty="0">
                <a:latin typeface="MinionPro-Regular"/>
              </a:rPr>
              <a:t>Entity) uses NLP+DL</a:t>
            </a:r>
          </a:p>
          <a:p>
            <a:pPr algn="l"/>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13</a:t>
            </a:fld>
            <a:endParaRPr lang="en-US"/>
          </a:p>
        </p:txBody>
      </p:sp>
    </p:spTree>
    <p:extLst>
      <p:ext uri="{BB962C8B-B14F-4D97-AF65-F5344CB8AC3E}">
        <p14:creationId xmlns:p14="http://schemas.microsoft.com/office/powerpoint/2010/main" val="1785499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MinionPro-Regular"/>
              </a:rPr>
              <a:t>AI-supported deep-learning tools are </a:t>
            </a:r>
            <a:r>
              <a:rPr lang="en-GB" sz="1800" b="0" i="0" u="none" strike="noStrike" baseline="0" dirty="0">
                <a:solidFill>
                  <a:srgbClr val="000000"/>
                </a:solidFill>
                <a:latin typeface="MinionPro-Regular"/>
              </a:rPr>
              <a:t>now being used to reduce scanning times</a:t>
            </a:r>
            <a:r>
              <a:rPr lang="en-GB" sz="1800" b="0" i="0" u="none" strike="noStrike" baseline="0" dirty="0">
                <a:solidFill>
                  <a:srgbClr val="0000FF"/>
                </a:solidFill>
                <a:latin typeface="MinionPro-Regular"/>
              </a:rPr>
              <a:t>, </a:t>
            </a:r>
            <a:r>
              <a:rPr lang="en-GB" sz="1800" b="0" i="0" u="none" strike="noStrike" baseline="0" dirty="0">
                <a:solidFill>
                  <a:srgbClr val="000000"/>
                </a:solidFill>
                <a:latin typeface="MinionPro-Regular"/>
              </a:rPr>
              <a:t>and in some cases the need for intravenous contrast.</a:t>
            </a:r>
          </a:p>
          <a:p>
            <a:pPr marL="0" indent="0" algn="l">
              <a:buFont typeface="Arial" panose="020B0604020202020204" pitchFamily="34" charset="0"/>
              <a:buNone/>
            </a:pPr>
            <a:endParaRPr lang="en-GB" sz="1800" b="0" i="0" u="none" strike="noStrike" baseline="0" dirty="0">
              <a:solidFill>
                <a:srgbClr val="000000"/>
              </a:solidFill>
              <a:latin typeface="MinionPro-Regular"/>
            </a:endParaRPr>
          </a:p>
          <a:p>
            <a:pPr marL="342900" indent="-342900" algn="l">
              <a:buFont typeface="+mj-lt"/>
              <a:buAutoNum type="arabicPeriod"/>
            </a:pPr>
            <a:r>
              <a:rPr lang="en-GB" sz="1800" b="0" i="0" u="none" strike="noStrike" baseline="0" dirty="0">
                <a:latin typeface="MinionPro-Regular"/>
              </a:rPr>
              <a:t>to learn relationships between zero-filled </a:t>
            </a:r>
            <a:r>
              <a:rPr lang="en-US" sz="1800" b="0" i="0" u="none" strike="noStrike" baseline="0" dirty="0">
                <a:latin typeface="MinionPro-Regular"/>
              </a:rPr>
              <a:t>k-space data </a:t>
            </a:r>
            <a:r>
              <a:rPr lang="en-GB" sz="1800" b="0" i="0" u="none" strike="noStrike" baseline="0" dirty="0">
                <a:latin typeface="MinionPro-Regular"/>
              </a:rPr>
              <a:t>and those of fully sampled k-space </a:t>
            </a:r>
            <a:r>
              <a:rPr lang="en-US" sz="1800" b="0" i="0" u="none" strike="noStrike" baseline="0" dirty="0">
                <a:latin typeface="MinionPro-Regular"/>
              </a:rPr>
              <a:t>data for a particular study </a:t>
            </a:r>
            <a:r>
              <a:rPr lang="en-GB" sz="1800" b="0" i="0" u="none" strike="noStrike" baseline="0" dirty="0">
                <a:latin typeface="MinionPro-Regular"/>
              </a:rPr>
              <a:t>type; thereby allowing for interpolation of missing data in future </a:t>
            </a:r>
            <a:r>
              <a:rPr lang="en-US" sz="1800" b="0" i="0" u="none" strike="noStrike" baseline="0" dirty="0">
                <a:latin typeface="MinionPro-Regular"/>
              </a:rPr>
              <a:t>unseen studies +</a:t>
            </a:r>
            <a:r>
              <a:rPr lang="en-GB" sz="1800" b="0" i="0" u="none" strike="noStrike" baseline="0" dirty="0">
                <a:latin typeface="MinionPro-Regular"/>
              </a:rPr>
              <a:t>using neural networks to remove aliasing from under-sampled real-time MR data to enhance image reconstruction times….</a:t>
            </a:r>
            <a:r>
              <a:rPr lang="en-US" sz="1800" b="0" i="0" u="none" strike="noStrike" baseline="0" dirty="0">
                <a:latin typeface="MinionPro-Regular"/>
              </a:rPr>
              <a:t> these </a:t>
            </a:r>
            <a:r>
              <a:rPr lang="en-US" sz="1800" b="1" i="0" u="none" strike="noStrike" baseline="0" dirty="0">
                <a:solidFill>
                  <a:srgbClr val="FF0000"/>
                </a:solidFill>
                <a:latin typeface="MinionPro-Regular"/>
              </a:rPr>
              <a:t>reconstructions can sometimes </a:t>
            </a:r>
            <a:r>
              <a:rPr lang="en-GB" sz="1800" b="1" i="0" u="none" strike="noStrike" baseline="0" dirty="0">
                <a:solidFill>
                  <a:srgbClr val="FF0000"/>
                </a:solidFill>
                <a:latin typeface="MinionPro-Regular"/>
              </a:rPr>
              <a:t>introduce blurring or remove </a:t>
            </a:r>
            <a:r>
              <a:rPr lang="en-GB" sz="1800" b="0" i="0" u="none" strike="noStrike" baseline="0" dirty="0">
                <a:latin typeface="MinionPro-Regular"/>
              </a:rPr>
              <a:t>findings that would not have been present on the original ‘ground truth’ images, highlighting the importance that such tools to be rigorously tested prior to </a:t>
            </a:r>
            <a:r>
              <a:rPr lang="en-US" sz="1800" b="0" i="0" u="none" strike="noStrike" baseline="0" dirty="0">
                <a:latin typeface="MinionPro-Regular"/>
              </a:rPr>
              <a:t>routine clinical implementation.</a:t>
            </a:r>
          </a:p>
          <a:p>
            <a:pPr marL="342900" indent="-342900" algn="l">
              <a:buFont typeface="+mj-lt"/>
              <a:buAutoNum type="arabicPeriod"/>
            </a:pPr>
            <a:r>
              <a:rPr lang="en-US" sz="1800" b="0" i="0" u="none" strike="noStrike" baseline="0" dirty="0">
                <a:latin typeface="MinionPro-Regular"/>
              </a:rPr>
              <a:t>AI-based </a:t>
            </a:r>
            <a:r>
              <a:rPr lang="en-GB" sz="1800" b="0" i="0" u="none" strike="noStrike" baseline="0" dirty="0">
                <a:latin typeface="MinionPro-Regular"/>
              </a:rPr>
              <a:t>tools for reducing CT radiation dose while maintaining image quality can also be achieved by reconstructing </a:t>
            </a:r>
            <a:r>
              <a:rPr lang="en-US" sz="1800" b="0" i="0" u="none" strike="noStrike" baseline="0" dirty="0">
                <a:latin typeface="MinionPro-Regular"/>
              </a:rPr>
              <a:t>high-quality </a:t>
            </a:r>
            <a:r>
              <a:rPr lang="en-GB" sz="1800" b="0" i="0" u="none" strike="noStrike" baseline="0" dirty="0">
                <a:latin typeface="MinionPro-Regular"/>
              </a:rPr>
              <a:t>images from reduced amounts of raw data,  </a:t>
            </a:r>
            <a:r>
              <a:rPr lang="en-US" sz="1800" b="0" i="0" u="none" strike="noStrike" baseline="0" dirty="0">
                <a:latin typeface="MinionPro-Regular"/>
              </a:rPr>
              <a:t>AI model different examples </a:t>
            </a:r>
            <a:r>
              <a:rPr lang="en-GB" sz="1800" b="0" i="0" u="none" strike="noStrike" baseline="0" dirty="0">
                <a:latin typeface="MinionPro-Regular"/>
              </a:rPr>
              <a:t>of normal and abnormal pathology at low and standard radiation dosages, then assessing the model’s ability to produce extrapolated ‘standard dose’ images when provided with only noisy, low-dose </a:t>
            </a:r>
            <a:r>
              <a:rPr lang="en-US" sz="1800" b="0" i="0" u="none" strike="noStrike" baseline="0" dirty="0">
                <a:latin typeface="MinionPro-Regular"/>
              </a:rPr>
              <a:t>images from ‘unseen’ cases. </a:t>
            </a:r>
            <a:r>
              <a:rPr lang="en-GB" sz="1800" b="0" i="0" u="none" strike="noStrike" baseline="0" dirty="0">
                <a:solidFill>
                  <a:srgbClr val="000000"/>
                </a:solidFill>
                <a:latin typeface="MinionPro-Regular"/>
              </a:rPr>
              <a:t>In paediatric imaging, </a:t>
            </a:r>
            <a:r>
              <a:rPr lang="en-GB" sz="1800" b="1" i="0" u="none" strike="noStrike" baseline="0" dirty="0">
                <a:solidFill>
                  <a:srgbClr val="000000"/>
                </a:solidFill>
                <a:latin typeface="MinionPro-Regular"/>
              </a:rPr>
              <a:t>MacDougall et al</a:t>
            </a:r>
            <a:r>
              <a:rPr lang="en-GB" sz="1800" b="1" i="0" u="none" strike="noStrike" baseline="0" dirty="0">
                <a:solidFill>
                  <a:srgbClr val="0000FF"/>
                </a:solidFill>
                <a:latin typeface="MinionPro-Regular"/>
              </a:rPr>
              <a:t> </a:t>
            </a:r>
            <a:r>
              <a:rPr lang="en-GB" sz="1800" b="1" i="0" u="none" strike="noStrike" baseline="0" dirty="0">
                <a:latin typeface="MinionPro-Regular"/>
              </a:rPr>
              <a:t>31% reduction in image noise after training a neural network to create iterative reconstructed CT images from the filtered back projection data of low-dose </a:t>
            </a:r>
            <a:r>
              <a:rPr lang="en-US" sz="1800" b="1" i="0" u="none" strike="noStrike" baseline="0" dirty="0">
                <a:latin typeface="MinionPro-Regular"/>
              </a:rPr>
              <a:t>abdominal CTs. </a:t>
            </a:r>
            <a:r>
              <a:rPr lang="en-US" sz="1800" b="0" i="0" u="none" strike="noStrike" baseline="0" dirty="0">
                <a:latin typeface="MinionPro-Regular"/>
              </a:rPr>
              <a:t>Less doses of gadolinium are administered with the help of DL techniques which will generate virtual contract MR images from unenhanced MR sequences with structural index of 0.872 IQ OK, however it was note that the virtual contract </a:t>
            </a:r>
            <a:r>
              <a:rPr lang="en-US" sz="1800" b="1" i="0" u="none" strike="noStrike" baseline="0" dirty="0">
                <a:latin typeface="MinionPro-Regular"/>
              </a:rPr>
              <a:t>map was blurry and less nodular around brain tumors</a:t>
            </a:r>
            <a:r>
              <a:rPr lang="en-US" sz="1800" b="0" i="0" u="none" strike="noStrike" baseline="0" dirty="0">
                <a:latin typeface="MinionPro-Regular"/>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b="0" i="0" u="none" strike="noStrike" baseline="0" dirty="0">
                <a:latin typeface="MinionPro-Regular"/>
              </a:rPr>
              <a:t>Post-processing techniques </a:t>
            </a:r>
            <a:r>
              <a:rPr lang="en-GB" sz="1800" b="0" i="0" u="none" strike="noStrike" baseline="0" dirty="0">
                <a:latin typeface="MinionPro-Regular"/>
              </a:rPr>
              <a:t>paediatric spinal cord MRIs was achieved through a </a:t>
            </a:r>
            <a:r>
              <a:rPr lang="en-US" sz="1800" b="0" i="0" u="none" strike="noStrike" baseline="0" dirty="0">
                <a:latin typeface="MinionPro-Regular"/>
              </a:rPr>
              <a:t>multi-stage process of computer-aided detection, segmentation, feature extraction </a:t>
            </a:r>
            <a:r>
              <a:rPr lang="en-GB" sz="1800" b="0" i="0" u="none" strike="noStrike" baseline="0" dirty="0">
                <a:latin typeface="MinionPro-Regular"/>
              </a:rPr>
              <a:t>with </a:t>
            </a:r>
            <a:r>
              <a:rPr lang="en-GB" sz="1800" b="1" i="0" u="none" strike="noStrike" baseline="0" dirty="0">
                <a:latin typeface="MinionPro-Regular"/>
              </a:rPr>
              <a:t>an accuracy of 84% </a:t>
            </a:r>
            <a:r>
              <a:rPr lang="en-GB" sz="1800" b="0" i="0" u="none" strike="noStrike" baseline="0" dirty="0">
                <a:latin typeface="MinionPro-Regular"/>
              </a:rPr>
              <a:t>in separating true cord from artefact</a:t>
            </a:r>
            <a:endParaRPr lang="en-GB" sz="1800" b="0" i="0" u="none" strike="noStrike" baseline="0" dirty="0">
              <a:solidFill>
                <a:srgbClr val="000000"/>
              </a:solidFill>
              <a:latin typeface="MinionPro-Regular"/>
            </a:endParaRPr>
          </a:p>
          <a:p>
            <a:pPr marL="0" indent="0" algn="l">
              <a:buFont typeface="+mj-lt"/>
              <a:buNone/>
            </a:pPr>
            <a:endParaRPr lang="en-US" sz="1800" b="1" i="0" u="none" strike="noStrike" baseline="0" dirty="0">
              <a:latin typeface="MinionPro-Regular"/>
            </a:endParaRPr>
          </a:p>
          <a:p>
            <a:pPr algn="l"/>
            <a:endParaRPr lang="en-US" sz="1800" b="0" i="0" u="none" strike="noStrike" baseline="0" dirty="0">
              <a:latin typeface="MinionPro-Regular"/>
            </a:endParaRP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14</a:t>
            </a:fld>
            <a:endParaRPr lang="en-US"/>
          </a:p>
        </p:txBody>
      </p:sp>
    </p:spTree>
    <p:extLst>
      <p:ext uri="{BB962C8B-B14F-4D97-AF65-F5344CB8AC3E}">
        <p14:creationId xmlns:p14="http://schemas.microsoft.com/office/powerpoint/2010/main" val="153499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000000"/>
                </a:solidFill>
                <a:latin typeface="MinionPro-Regular"/>
              </a:rPr>
              <a:t>Yi P et al</a:t>
            </a:r>
            <a:r>
              <a:rPr lang="en-GB" sz="1800" b="0" i="0" u="none" strike="noStrike" baseline="0" dirty="0">
                <a:solidFill>
                  <a:srgbClr val="0000FF"/>
                </a:solidFill>
                <a:latin typeface="MinionPro-Regular"/>
              </a:rPr>
              <a:t> </a:t>
            </a:r>
            <a:r>
              <a:rPr lang="en-GB" sz="1800" b="0" i="0" u="none" strike="noStrike" baseline="0" dirty="0">
                <a:solidFill>
                  <a:srgbClr val="000000"/>
                </a:solidFill>
                <a:latin typeface="MinionPro-Regular"/>
              </a:rPr>
              <a:t>have shown that it is possible to successfully use AI to automatically label paediatric musculoskeletal radiographs into </a:t>
            </a:r>
            <a:r>
              <a:rPr lang="en-US" sz="1800" b="0" i="0" u="none" strike="noStrike" baseline="0" dirty="0">
                <a:solidFill>
                  <a:srgbClr val="000000"/>
                </a:solidFill>
                <a:latin typeface="MinionPro-Regular"/>
              </a:rPr>
              <a:t>their respective body parts</a:t>
            </a:r>
            <a:endParaRPr lang="en-US" dirty="0"/>
          </a:p>
        </p:txBody>
      </p:sp>
      <p:sp>
        <p:nvSpPr>
          <p:cNvPr id="4" name="Slide Number Placeholder 3"/>
          <p:cNvSpPr>
            <a:spLocks noGrp="1"/>
          </p:cNvSpPr>
          <p:nvPr>
            <p:ph type="sldNum" sz="quarter" idx="5"/>
          </p:nvPr>
        </p:nvSpPr>
        <p:spPr/>
        <p:txBody>
          <a:bodyPr/>
          <a:lstStyle/>
          <a:p>
            <a:fld id="{C8253D2B-1694-421D-9201-429C9A4CF147}" type="slidenum">
              <a:rPr lang="en-US" smtClean="0"/>
              <a:t>15</a:t>
            </a:fld>
            <a:endParaRPr lang="en-US"/>
          </a:p>
        </p:txBody>
      </p:sp>
    </p:spTree>
    <p:extLst>
      <p:ext uri="{BB962C8B-B14F-4D97-AF65-F5344CB8AC3E}">
        <p14:creationId xmlns:p14="http://schemas.microsoft.com/office/powerpoint/2010/main" val="114097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D8DF-448D-0EA6-3539-F0C4F7C71E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85393D-1C32-572C-5EBB-A4539B30E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B5CB49-0297-F077-7A47-BE24D7799425}"/>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5" name="Footer Placeholder 4">
            <a:extLst>
              <a:ext uri="{FF2B5EF4-FFF2-40B4-BE49-F238E27FC236}">
                <a16:creationId xmlns:a16="http://schemas.microsoft.com/office/drawing/2014/main" id="{F4782C73-E7A8-8F4B-7DC1-75F535772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ECD3C-A3A3-DD77-A474-DED55FDD4FCC}"/>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94682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9161-6503-DCEC-13C9-7D540243E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819A99-D1EC-68C4-6646-8730EE4508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B8F42-E751-0BF8-F742-9B3FCEBD3A14}"/>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5" name="Footer Placeholder 4">
            <a:extLst>
              <a:ext uri="{FF2B5EF4-FFF2-40B4-BE49-F238E27FC236}">
                <a16:creationId xmlns:a16="http://schemas.microsoft.com/office/drawing/2014/main" id="{8BB68A5C-48D5-6F8F-DD2B-2CE944957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A91CA-BF68-C986-864A-0FEF25DDB9D0}"/>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230593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24A0D7-F879-2644-D704-78FD4BA85D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C60148-B230-DF19-521F-962A085CC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65D23-5F62-480E-0D1B-B6D54E2B437B}"/>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5" name="Footer Placeholder 4">
            <a:extLst>
              <a:ext uri="{FF2B5EF4-FFF2-40B4-BE49-F238E27FC236}">
                <a16:creationId xmlns:a16="http://schemas.microsoft.com/office/drawing/2014/main" id="{E5286B80-8876-6D02-4BB6-0E3DAEB3B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090578-80AC-E803-3AD2-8D187F00BEAE}"/>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123180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482C-EB79-A3AE-5EEB-B5F4C0BBD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2B0F0-79B6-61B5-6701-C9C6D4B5C5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AF535-24A0-648F-5763-2A48F4236B9F}"/>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5" name="Footer Placeholder 4">
            <a:extLst>
              <a:ext uri="{FF2B5EF4-FFF2-40B4-BE49-F238E27FC236}">
                <a16:creationId xmlns:a16="http://schemas.microsoft.com/office/drawing/2014/main" id="{716514AE-41AB-DCCD-8DBC-126408644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569F2-C2E6-9372-D442-B6EAAEFD12E5}"/>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464773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B09D-51E9-971F-2477-E3C51C0E71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CC69F-169A-2803-4AA2-387DA5134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325F14-37B8-7E36-05BB-8321F7D28FE4}"/>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5" name="Footer Placeholder 4">
            <a:extLst>
              <a:ext uri="{FF2B5EF4-FFF2-40B4-BE49-F238E27FC236}">
                <a16:creationId xmlns:a16="http://schemas.microsoft.com/office/drawing/2014/main" id="{6AE86761-10DD-18F0-D891-A6E399D54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DEE41-6D71-71B6-AB3D-4EC8C43BDB36}"/>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32672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4032-5DC6-1B47-6E4A-7351EBEEEF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66EE1-C287-C569-3C81-9460764CB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4CC368-9909-9AF4-503A-5F4C2FEEE0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669B70-C286-F7D7-C7B0-30907188F169}"/>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6" name="Footer Placeholder 5">
            <a:extLst>
              <a:ext uri="{FF2B5EF4-FFF2-40B4-BE49-F238E27FC236}">
                <a16:creationId xmlns:a16="http://schemas.microsoft.com/office/drawing/2014/main" id="{9183015D-BD64-7A3D-D694-F576EF879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DA278-1845-FA62-CA47-75E99766B42F}"/>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37805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62BC-D517-F26C-ACE7-590F521158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14DE1-C872-151D-37B5-0EE21B516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F5D03F-F57D-D3C4-A37B-59BE00566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6CB8A-B83F-E782-270B-BF644E5C4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09F92-0BEC-9654-6DF8-67D1276276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2B732-177B-A361-F881-D810DCC309F1}"/>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8" name="Footer Placeholder 7">
            <a:extLst>
              <a:ext uri="{FF2B5EF4-FFF2-40B4-BE49-F238E27FC236}">
                <a16:creationId xmlns:a16="http://schemas.microsoft.com/office/drawing/2014/main" id="{FD78900D-BA31-D2E3-4C19-2B3EFDDD3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02118A-C55F-1D9C-4ED9-1656E2FC5193}"/>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141677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3E4D-522E-5539-D044-CF944F7118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08322E-CEA1-87B0-60CD-B5EDA53146CF}"/>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4" name="Footer Placeholder 3">
            <a:extLst>
              <a:ext uri="{FF2B5EF4-FFF2-40B4-BE49-F238E27FC236}">
                <a16:creationId xmlns:a16="http://schemas.microsoft.com/office/drawing/2014/main" id="{AB7E6CC7-921B-6F0C-DB77-9D7541015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24FA3A-B0AE-C7FB-B56A-2BCA7D97F55B}"/>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413463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D16BD-4BF6-8577-CAA1-5CDE29DD39E9}"/>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3" name="Footer Placeholder 2">
            <a:extLst>
              <a:ext uri="{FF2B5EF4-FFF2-40B4-BE49-F238E27FC236}">
                <a16:creationId xmlns:a16="http://schemas.microsoft.com/office/drawing/2014/main" id="{311808B2-D6F6-B84B-8B3E-7C9791EB95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B825A-08B0-C85E-0946-89C3AD777AA8}"/>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3625632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977B-0970-3054-7D63-81BB7D24C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16ADD-100A-1E77-4436-2BD8B6131A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3C3571-649C-B039-DB48-EBE5AC572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10E37E-0036-0A04-68A0-776365639F70}"/>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6" name="Footer Placeholder 5">
            <a:extLst>
              <a:ext uri="{FF2B5EF4-FFF2-40B4-BE49-F238E27FC236}">
                <a16:creationId xmlns:a16="http://schemas.microsoft.com/office/drawing/2014/main" id="{21AA0511-6351-4583-E233-E74335B83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F71A52-25C3-EC68-D0BB-CCC3BBA63BCB}"/>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3426871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D50C-9961-04EA-F510-230021C19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B6D68F-77BA-7783-1DF9-EBA8B301A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D6F259-0D12-3230-9891-50B03C3209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966C8-3A54-873E-96BD-DC461ADAFB41}"/>
              </a:ext>
            </a:extLst>
          </p:cNvPr>
          <p:cNvSpPr>
            <a:spLocks noGrp="1"/>
          </p:cNvSpPr>
          <p:nvPr>
            <p:ph type="dt" sz="half" idx="10"/>
          </p:nvPr>
        </p:nvSpPr>
        <p:spPr/>
        <p:txBody>
          <a:bodyPr/>
          <a:lstStyle/>
          <a:p>
            <a:fld id="{E360E950-BAA1-4F43-9A65-5D1267ED50F5}" type="datetimeFigureOut">
              <a:rPr lang="en-US" smtClean="0"/>
              <a:t>10/10/2023</a:t>
            </a:fld>
            <a:endParaRPr lang="en-US"/>
          </a:p>
        </p:txBody>
      </p:sp>
      <p:sp>
        <p:nvSpPr>
          <p:cNvPr id="6" name="Footer Placeholder 5">
            <a:extLst>
              <a:ext uri="{FF2B5EF4-FFF2-40B4-BE49-F238E27FC236}">
                <a16:creationId xmlns:a16="http://schemas.microsoft.com/office/drawing/2014/main" id="{A2F85CF8-3A04-6B61-9A38-86A80F0B3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46E11-3ED0-6BF2-B99E-6CD9DE7A3632}"/>
              </a:ext>
            </a:extLst>
          </p:cNvPr>
          <p:cNvSpPr>
            <a:spLocks noGrp="1"/>
          </p:cNvSpPr>
          <p:nvPr>
            <p:ph type="sldNum" sz="quarter" idx="12"/>
          </p:nvPr>
        </p:nvSpPr>
        <p:spPr/>
        <p:txBody>
          <a:bodyPr/>
          <a:lstStyle/>
          <a:p>
            <a:fld id="{BF0DD868-44A8-4F56-BBCB-5F2029814598}" type="slidenum">
              <a:rPr lang="en-US" smtClean="0"/>
              <a:t>‹#›</a:t>
            </a:fld>
            <a:endParaRPr lang="en-US"/>
          </a:p>
        </p:txBody>
      </p:sp>
    </p:spTree>
    <p:extLst>
      <p:ext uri="{BB962C8B-B14F-4D97-AF65-F5344CB8AC3E}">
        <p14:creationId xmlns:p14="http://schemas.microsoft.com/office/powerpoint/2010/main" val="2242783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EE62BF-F623-1351-5E6F-12C20F71F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3CB5D-6FA8-1115-21CE-748ED5B14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0B39C-45D3-23CA-C937-62C7AA050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0E950-BAA1-4F43-9A65-5D1267ED50F5}" type="datetimeFigureOut">
              <a:rPr lang="en-US" smtClean="0"/>
              <a:t>10/10/2023</a:t>
            </a:fld>
            <a:endParaRPr lang="en-US"/>
          </a:p>
        </p:txBody>
      </p:sp>
      <p:sp>
        <p:nvSpPr>
          <p:cNvPr id="5" name="Footer Placeholder 4">
            <a:extLst>
              <a:ext uri="{FF2B5EF4-FFF2-40B4-BE49-F238E27FC236}">
                <a16:creationId xmlns:a16="http://schemas.microsoft.com/office/drawing/2014/main" id="{82C23E27-A607-EA64-E84A-39203C9A1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9EA84F-44EC-E0A5-BFA5-8AB3916C4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DD868-44A8-4F56-BBCB-5F2029814598}" type="slidenum">
              <a:rPr lang="en-US" smtClean="0"/>
              <a:t>‹#›</a:t>
            </a:fld>
            <a:endParaRPr lang="en-US"/>
          </a:p>
        </p:txBody>
      </p:sp>
    </p:spTree>
    <p:extLst>
      <p:ext uri="{BB962C8B-B14F-4D97-AF65-F5344CB8AC3E}">
        <p14:creationId xmlns:p14="http://schemas.microsoft.com/office/powerpoint/2010/main" val="1092580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white rectangular frame with text&#10;&#10;Description automatically generated">
            <a:extLst>
              <a:ext uri="{FF2B5EF4-FFF2-40B4-BE49-F238E27FC236}">
                <a16:creationId xmlns:a16="http://schemas.microsoft.com/office/drawing/2014/main" id="{F42B7F08-07E8-2622-DE5F-ED61D7655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7" y="0"/>
            <a:ext cx="12190815" cy="6858000"/>
          </a:xfrm>
          <a:prstGeom prst="rect">
            <a:avLst/>
          </a:prstGeom>
        </p:spPr>
      </p:pic>
      <p:sp>
        <p:nvSpPr>
          <p:cNvPr id="6" name="Title 1">
            <a:extLst>
              <a:ext uri="{FF2B5EF4-FFF2-40B4-BE49-F238E27FC236}">
                <a16:creationId xmlns:a16="http://schemas.microsoft.com/office/drawing/2014/main" id="{7320AAC8-AF41-9C5F-8A0F-A491C1A71330}"/>
              </a:ext>
            </a:extLst>
          </p:cNvPr>
          <p:cNvSpPr txBox="1">
            <a:spLocks/>
          </p:cNvSpPr>
          <p:nvPr/>
        </p:nvSpPr>
        <p:spPr>
          <a:xfrm>
            <a:off x="2765304" y="2631123"/>
            <a:ext cx="6661391" cy="2284518"/>
          </a:xfrm>
          <a:prstGeom prst="rect">
            <a:avLst/>
          </a:prstGeom>
        </p:spPr>
        <p:txBody>
          <a:bodyPr vert="horz" lIns="181737" tIns="90869" rIns="181737" bIns="9086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500" b="1" dirty="0">
                <a:solidFill>
                  <a:srgbClr val="2A3A47"/>
                </a:solidFill>
                <a:latin typeface="Arial" panose="020B0604020202020204" pitchFamily="34" charset="0"/>
                <a:cs typeface="Arial" panose="020B0604020202020204" pitchFamily="34" charset="0"/>
              </a:rPr>
              <a:t>Future AI Opportunities in Pediatric Imaging: Data Driven Approach </a:t>
            </a:r>
            <a:endParaRPr lang="en-US" sz="4500" b="1" dirty="0">
              <a:solidFill>
                <a:srgbClr val="2A3A47"/>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877D4EC3-30C5-53AE-EF38-172616D6258F}"/>
              </a:ext>
            </a:extLst>
          </p:cNvPr>
          <p:cNvSpPr txBox="1">
            <a:spLocks/>
          </p:cNvSpPr>
          <p:nvPr/>
        </p:nvSpPr>
        <p:spPr>
          <a:xfrm>
            <a:off x="4311456" y="4969242"/>
            <a:ext cx="4191424" cy="546554"/>
          </a:xfrm>
          <a:prstGeom prst="rect">
            <a:avLst/>
          </a:prstGeom>
        </p:spPr>
        <p:txBody>
          <a:bodyPr vert="horz" lIns="181737" tIns="90869" rIns="181737" bIns="90869"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988"/>
              </a:spcAft>
            </a:pPr>
            <a:r>
              <a:rPr lang="en-US" sz="2000" b="1" dirty="0">
                <a:latin typeface="Arial" panose="020B0604020202020204" pitchFamily="34" charset="0"/>
                <a:cs typeface="Arial" panose="020B0604020202020204" pitchFamily="34" charset="0"/>
              </a:rPr>
              <a:t>Presented by: </a:t>
            </a:r>
            <a:r>
              <a:rPr lang="en-US" sz="2000" dirty="0">
                <a:latin typeface="Arial" panose="020B0604020202020204" pitchFamily="34" charset="0"/>
                <a:cs typeface="Arial" panose="020B0604020202020204" pitchFamily="34" charset="0"/>
              </a:rPr>
              <a:t>Eman Nabrawi</a:t>
            </a:r>
          </a:p>
          <a:p>
            <a:pPr algn="l">
              <a:spcBef>
                <a:spcPts val="0"/>
              </a:spcBef>
              <a:spcAft>
                <a:spcPts val="1988"/>
              </a:spcAft>
            </a:pPr>
            <a:endParaRPr lang="en-US" sz="2000" dirty="0"/>
          </a:p>
          <a:p>
            <a:pPr algn="l"/>
            <a:endParaRPr lang="en-US" sz="2000" dirty="0"/>
          </a:p>
        </p:txBody>
      </p:sp>
    </p:spTree>
    <p:extLst>
      <p:ext uri="{BB962C8B-B14F-4D97-AF65-F5344CB8AC3E}">
        <p14:creationId xmlns:p14="http://schemas.microsoft.com/office/powerpoint/2010/main" val="2717327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sp>
        <p:nvSpPr>
          <p:cNvPr id="4" name="Title 2">
            <a:extLst>
              <a:ext uri="{FF2B5EF4-FFF2-40B4-BE49-F238E27FC236}">
                <a16:creationId xmlns:a16="http://schemas.microsoft.com/office/drawing/2014/main" id="{12564E3F-05E8-422B-D5C1-078F00365B7D}"/>
              </a:ext>
            </a:extLst>
          </p:cNvPr>
          <p:cNvSpPr txBox="1">
            <a:spLocks/>
          </p:cNvSpPr>
          <p:nvPr/>
        </p:nvSpPr>
        <p:spPr>
          <a:xfrm>
            <a:off x="2024009" y="1753183"/>
            <a:ext cx="9410688"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500" b="1" dirty="0">
                <a:solidFill>
                  <a:srgbClr val="2A3A47"/>
                </a:solidFill>
                <a:latin typeface="Arial" panose="020B0604020202020204" pitchFamily="34" charset="0"/>
                <a:cs typeface="Arial" panose="020B0604020202020204" pitchFamily="34" charset="0"/>
              </a:rPr>
              <a:t>AI Applications that may enhance clinical practice and patient experience </a:t>
            </a:r>
          </a:p>
        </p:txBody>
      </p:sp>
      <p:pic>
        <p:nvPicPr>
          <p:cNvPr id="53" name="Picture 52">
            <a:extLst>
              <a:ext uri="{FF2B5EF4-FFF2-40B4-BE49-F238E27FC236}">
                <a16:creationId xmlns:a16="http://schemas.microsoft.com/office/drawing/2014/main" id="{162E6325-96FD-A245-18A7-B0A289799398}"/>
              </a:ext>
            </a:extLst>
          </p:cNvPr>
          <p:cNvPicPr>
            <a:picLocks noChangeAspect="1"/>
          </p:cNvPicPr>
          <p:nvPr/>
        </p:nvPicPr>
        <p:blipFill>
          <a:blip r:embed="rId4"/>
          <a:stretch>
            <a:fillRect/>
          </a:stretch>
        </p:blipFill>
        <p:spPr>
          <a:xfrm>
            <a:off x="849770" y="4771603"/>
            <a:ext cx="10677394" cy="1290133"/>
          </a:xfrm>
          <a:prstGeom prst="rect">
            <a:avLst/>
          </a:prstGeom>
        </p:spPr>
      </p:pic>
      <p:pic>
        <p:nvPicPr>
          <p:cNvPr id="54" name="Picture 53">
            <a:extLst>
              <a:ext uri="{FF2B5EF4-FFF2-40B4-BE49-F238E27FC236}">
                <a16:creationId xmlns:a16="http://schemas.microsoft.com/office/drawing/2014/main" id="{8D7CC97D-9B61-A182-50D0-DF68556A2D2F}"/>
              </a:ext>
            </a:extLst>
          </p:cNvPr>
          <p:cNvPicPr>
            <a:picLocks noChangeAspect="1"/>
          </p:cNvPicPr>
          <p:nvPr/>
        </p:nvPicPr>
        <p:blipFill rotWithShape="1">
          <a:blip r:embed="rId5">
            <a:alphaModFix amt="20000"/>
            <a:extLst>
              <a:ext uri="{BEBA8EAE-BF5A-486C-A8C5-ECC9F3942E4B}">
                <a14:imgProps xmlns:a14="http://schemas.microsoft.com/office/drawing/2010/main">
                  <a14:imgLayer r:embed="rId6">
                    <a14:imgEffect>
                      <a14:backgroundRemoval t="6329" b="89873" l="9901" r="89851">
                        <a14:foregroundMark x1="50743" y1="6329" x2="50743" y2="6329"/>
                        <a14:foregroundMark x1="45792" y1="32278" x2="45792" y2="32278"/>
                        <a14:foregroundMark x1="44554" y1="31646" x2="44554" y2="31646"/>
                        <a14:foregroundMark x1="31683" y1="45253" x2="31683" y2="45253"/>
                        <a14:foregroundMark x1="48762" y1="88608" x2="48762" y2="88608"/>
                        <a14:backgroundMark x1="50248" y1="47152" x2="50248" y2="47152"/>
                        <a14:backgroundMark x1="53960" y1="44620" x2="53960" y2="44620"/>
                        <a14:backgroundMark x1="50000" y1="44304" x2="50000" y2="44304"/>
                        <a14:backgroundMark x1="52723" y1="46519" x2="52723" y2="46519"/>
                        <a14:backgroundMark x1="49505" y1="48101" x2="49505" y2="48101"/>
                      </a14:backgroundRemoval>
                    </a14:imgEffect>
                    <a14:imgEffect>
                      <a14:brightnessContrast bright="20000" contrast="-20000"/>
                    </a14:imgEffect>
                  </a14:imgLayer>
                </a14:imgProps>
              </a:ext>
            </a:extLst>
          </a:blip>
          <a:srcRect l="19487" r="17102"/>
          <a:stretch/>
        </p:blipFill>
        <p:spPr>
          <a:xfrm>
            <a:off x="757303" y="2008198"/>
            <a:ext cx="1803535" cy="2224660"/>
          </a:xfrm>
          <a:prstGeom prst="rect">
            <a:avLst/>
          </a:prstGeom>
        </p:spPr>
      </p:pic>
    </p:spTree>
    <p:extLst>
      <p:ext uri="{BB962C8B-B14F-4D97-AF65-F5344CB8AC3E}">
        <p14:creationId xmlns:p14="http://schemas.microsoft.com/office/powerpoint/2010/main" val="271109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pic>
        <p:nvPicPr>
          <p:cNvPr id="8" name="Picture 7">
            <a:extLst>
              <a:ext uri="{FF2B5EF4-FFF2-40B4-BE49-F238E27FC236}">
                <a16:creationId xmlns:a16="http://schemas.microsoft.com/office/drawing/2014/main" id="{ED924911-F1EA-871F-AC11-76A8E16069DF}"/>
              </a:ext>
            </a:extLst>
          </p:cNvPr>
          <p:cNvPicPr>
            <a:picLocks noChangeAspect="1"/>
          </p:cNvPicPr>
          <p:nvPr/>
        </p:nvPicPr>
        <p:blipFill>
          <a:blip r:embed="rId4"/>
          <a:stretch>
            <a:fillRect/>
          </a:stretch>
        </p:blipFill>
        <p:spPr>
          <a:xfrm>
            <a:off x="1601580" y="1600200"/>
            <a:ext cx="8988840" cy="4745557"/>
          </a:xfrm>
          <a:prstGeom prst="rect">
            <a:avLst/>
          </a:prstGeom>
        </p:spPr>
      </p:pic>
      <p:sp>
        <p:nvSpPr>
          <p:cNvPr id="4" name="TextBox 3">
            <a:extLst>
              <a:ext uri="{FF2B5EF4-FFF2-40B4-BE49-F238E27FC236}">
                <a16:creationId xmlns:a16="http://schemas.microsoft.com/office/drawing/2014/main" id="{DC7AB6A7-F07C-BB30-82C1-F8EF46C19955}"/>
              </a:ext>
            </a:extLst>
          </p:cNvPr>
          <p:cNvSpPr txBox="1"/>
          <p:nvPr/>
        </p:nvSpPr>
        <p:spPr>
          <a:xfrm>
            <a:off x="547362" y="969387"/>
            <a:ext cx="11096090" cy="584775"/>
          </a:xfrm>
          <a:prstGeom prst="rect">
            <a:avLst/>
          </a:prstGeom>
          <a:noFill/>
        </p:spPr>
        <p:txBody>
          <a:bodyPr wrap="square" rtlCol="0">
            <a:spAutoFit/>
          </a:bodyPr>
          <a:lstStyle/>
          <a:p>
            <a:r>
              <a:rPr lang="en-GB" sz="3200" b="1" dirty="0">
                <a:solidFill>
                  <a:srgbClr val="2A3A47"/>
                </a:solidFill>
                <a:latin typeface="Arial" panose="020B0604020202020204" pitchFamily="34" charset="0"/>
                <a:cs typeface="Arial" panose="020B0604020202020204" pitchFamily="34" charset="0"/>
              </a:rPr>
              <a:t>Patient pathway from request report </a:t>
            </a:r>
            <a:endParaRPr lang="en-US" sz="3200" b="1" dirty="0">
              <a:solidFill>
                <a:srgbClr val="2A3A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881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110" name="Picture 109">
            <a:extLst>
              <a:ext uri="{FF2B5EF4-FFF2-40B4-BE49-F238E27FC236}">
                <a16:creationId xmlns:a16="http://schemas.microsoft.com/office/drawing/2014/main" id="{C78DFB06-102D-907C-1E57-70A36CCFF48F}"/>
              </a:ext>
            </a:extLst>
          </p:cNvPr>
          <p:cNvPicPr>
            <a:picLocks noChangeAspect="1"/>
          </p:cNvPicPr>
          <p:nvPr/>
        </p:nvPicPr>
        <p:blipFill>
          <a:blip r:embed="rId4"/>
          <a:stretch>
            <a:fillRect/>
          </a:stretch>
        </p:blipFill>
        <p:spPr>
          <a:xfrm>
            <a:off x="627238" y="1238773"/>
            <a:ext cx="579170" cy="634039"/>
          </a:xfrm>
          <a:prstGeom prst="rect">
            <a:avLst/>
          </a:prstGeom>
        </p:spPr>
      </p:pic>
      <p:sp>
        <p:nvSpPr>
          <p:cNvPr id="111" name="Forma libre 27">
            <a:extLst>
              <a:ext uri="{FF2B5EF4-FFF2-40B4-BE49-F238E27FC236}">
                <a16:creationId xmlns:a16="http://schemas.microsoft.com/office/drawing/2014/main" id="{6560A417-E009-307B-B069-0116CA459307}"/>
              </a:ext>
            </a:extLst>
          </p:cNvPr>
          <p:cNvSpPr/>
          <p:nvPr/>
        </p:nvSpPr>
        <p:spPr>
          <a:xfrm>
            <a:off x="1206408" y="1181230"/>
            <a:ext cx="9011817" cy="712904"/>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Patient </a:t>
            </a:r>
            <a:r>
              <a:rPr lang="en-US" sz="4000" b="1" dirty="0">
                <a:solidFill>
                  <a:srgbClr val="2A3A47"/>
                </a:solidFill>
                <a:latin typeface="Arial" panose="020B0604020202020204" pitchFamily="34" charset="0"/>
                <a:cs typeface="Arial" panose="020B0604020202020204" pitchFamily="34" charset="0"/>
              </a:rPr>
              <a:t>Presentation </a:t>
            </a: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&amp; Referrals</a:t>
            </a:r>
          </a:p>
        </p:txBody>
      </p:sp>
      <p:pic>
        <p:nvPicPr>
          <p:cNvPr id="113" name="Picture 112">
            <a:extLst>
              <a:ext uri="{FF2B5EF4-FFF2-40B4-BE49-F238E27FC236}">
                <a16:creationId xmlns:a16="http://schemas.microsoft.com/office/drawing/2014/main" id="{CB007FEA-50D2-9A71-CC6F-344EC533A952}"/>
              </a:ext>
            </a:extLst>
          </p:cNvPr>
          <p:cNvPicPr>
            <a:picLocks noChangeAspect="1"/>
          </p:cNvPicPr>
          <p:nvPr/>
        </p:nvPicPr>
        <p:blipFill>
          <a:blip r:embed="rId5"/>
          <a:stretch>
            <a:fillRect/>
          </a:stretch>
        </p:blipFill>
        <p:spPr>
          <a:xfrm>
            <a:off x="1286841" y="2057746"/>
            <a:ext cx="9618318" cy="4249449"/>
          </a:xfrm>
          <a:prstGeom prst="rect">
            <a:avLst/>
          </a:prstGeom>
        </p:spPr>
      </p:pic>
    </p:spTree>
    <p:extLst>
      <p:ext uri="{BB962C8B-B14F-4D97-AF65-F5344CB8AC3E}">
        <p14:creationId xmlns:p14="http://schemas.microsoft.com/office/powerpoint/2010/main" val="377619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pic>
        <p:nvPicPr>
          <p:cNvPr id="6" name="Picture 5">
            <a:extLst>
              <a:ext uri="{FF2B5EF4-FFF2-40B4-BE49-F238E27FC236}">
                <a16:creationId xmlns:a16="http://schemas.microsoft.com/office/drawing/2014/main" id="{6543611D-5AB4-511F-A5E8-EFCEC1FD1BF0}"/>
              </a:ext>
            </a:extLst>
          </p:cNvPr>
          <p:cNvPicPr>
            <a:picLocks noChangeAspect="1"/>
          </p:cNvPicPr>
          <p:nvPr/>
        </p:nvPicPr>
        <p:blipFill>
          <a:blip r:embed="rId4"/>
          <a:stretch>
            <a:fillRect/>
          </a:stretch>
        </p:blipFill>
        <p:spPr>
          <a:xfrm>
            <a:off x="583990" y="1463745"/>
            <a:ext cx="585267" cy="634039"/>
          </a:xfrm>
          <a:prstGeom prst="rect">
            <a:avLst/>
          </a:prstGeom>
        </p:spPr>
      </p:pic>
      <p:sp>
        <p:nvSpPr>
          <p:cNvPr id="7" name="Forma libre 27">
            <a:extLst>
              <a:ext uri="{FF2B5EF4-FFF2-40B4-BE49-F238E27FC236}">
                <a16:creationId xmlns:a16="http://schemas.microsoft.com/office/drawing/2014/main" id="{C44133AD-1AC7-E7D7-20BE-B0D2ADB1F6A1}"/>
              </a:ext>
            </a:extLst>
          </p:cNvPr>
          <p:cNvSpPr/>
          <p:nvPr/>
        </p:nvSpPr>
        <p:spPr>
          <a:xfrm>
            <a:off x="1169257" y="1353753"/>
            <a:ext cx="7712467" cy="854024"/>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Exam Booking</a:t>
            </a:r>
          </a:p>
        </p:txBody>
      </p:sp>
      <p:pic>
        <p:nvPicPr>
          <p:cNvPr id="50" name="Picture 49">
            <a:extLst>
              <a:ext uri="{FF2B5EF4-FFF2-40B4-BE49-F238E27FC236}">
                <a16:creationId xmlns:a16="http://schemas.microsoft.com/office/drawing/2014/main" id="{F5071C33-E6F2-BA2C-C83C-0424868B5C1A}"/>
              </a:ext>
            </a:extLst>
          </p:cNvPr>
          <p:cNvPicPr>
            <a:picLocks noChangeAspect="1"/>
          </p:cNvPicPr>
          <p:nvPr/>
        </p:nvPicPr>
        <p:blipFill>
          <a:blip r:embed="rId5"/>
          <a:stretch>
            <a:fillRect/>
          </a:stretch>
        </p:blipFill>
        <p:spPr>
          <a:xfrm>
            <a:off x="582804" y="2439166"/>
            <a:ext cx="11047541" cy="3589065"/>
          </a:xfrm>
          <a:prstGeom prst="rect">
            <a:avLst/>
          </a:prstGeom>
        </p:spPr>
      </p:pic>
    </p:spTree>
    <p:extLst>
      <p:ext uri="{BB962C8B-B14F-4D97-AF65-F5344CB8AC3E}">
        <p14:creationId xmlns:p14="http://schemas.microsoft.com/office/powerpoint/2010/main" val="658508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grpSp>
        <p:nvGrpSpPr>
          <p:cNvPr id="4" name="Group 3">
            <a:extLst>
              <a:ext uri="{FF2B5EF4-FFF2-40B4-BE49-F238E27FC236}">
                <a16:creationId xmlns:a16="http://schemas.microsoft.com/office/drawing/2014/main" id="{7D9F81DB-DCA3-FD24-E449-584FF1439D15}"/>
              </a:ext>
            </a:extLst>
          </p:cNvPr>
          <p:cNvGrpSpPr/>
          <p:nvPr/>
        </p:nvGrpSpPr>
        <p:grpSpPr>
          <a:xfrm>
            <a:off x="668170" y="1163994"/>
            <a:ext cx="550444" cy="596393"/>
            <a:chOff x="9942242" y="2040084"/>
            <a:chExt cx="4265367" cy="4654175"/>
          </a:xfrm>
        </p:grpSpPr>
        <p:sp>
          <p:nvSpPr>
            <p:cNvPr id="6" name="Forma libre 40">
              <a:extLst>
                <a:ext uri="{FF2B5EF4-FFF2-40B4-BE49-F238E27FC236}">
                  <a16:creationId xmlns:a16="http://schemas.microsoft.com/office/drawing/2014/main" id="{05D186AA-D483-BA64-FF4F-DB8408FABB2F}"/>
                </a:ext>
              </a:extLst>
            </p:cNvPr>
            <p:cNvSpPr/>
            <p:nvPr/>
          </p:nvSpPr>
          <p:spPr>
            <a:xfrm>
              <a:off x="9942242" y="2040084"/>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908C36EF-4AB9-DD25-B043-85DF0E090292}"/>
                </a:ext>
              </a:extLst>
            </p:cNvPr>
            <p:cNvSpPr/>
            <p:nvPr/>
          </p:nvSpPr>
          <p:spPr>
            <a:xfrm>
              <a:off x="9942266" y="4648744"/>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766AB652-0085-5A5A-589C-29945142D403}"/>
                </a:ext>
              </a:extLst>
            </p:cNvPr>
            <p:cNvSpPr/>
            <p:nvPr/>
          </p:nvSpPr>
          <p:spPr>
            <a:xfrm>
              <a:off x="10316966" y="2491398"/>
              <a:ext cx="3467170" cy="3752319"/>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Picture 2" descr="Radiology Machine icon PNG and SVG Vector Free Download">
              <a:extLst>
                <a:ext uri="{FF2B5EF4-FFF2-40B4-BE49-F238E27FC236}">
                  <a16:creationId xmlns:a16="http://schemas.microsoft.com/office/drawing/2014/main" id="{0E0CB174-B04A-D04A-6076-FC3D21BE705D}"/>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520233" y="2809564"/>
              <a:ext cx="3191134" cy="33480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Forma libre 27">
            <a:extLst>
              <a:ext uri="{FF2B5EF4-FFF2-40B4-BE49-F238E27FC236}">
                <a16:creationId xmlns:a16="http://schemas.microsoft.com/office/drawing/2014/main" id="{8680062A-483A-71E8-4653-91DC926740C9}"/>
              </a:ext>
            </a:extLst>
          </p:cNvPr>
          <p:cNvSpPr/>
          <p:nvPr/>
        </p:nvSpPr>
        <p:spPr>
          <a:xfrm>
            <a:off x="1165435" y="1208230"/>
            <a:ext cx="7869806" cy="703463"/>
          </a:xfrm>
          <a:prstGeom prst="roundRect">
            <a:avLst/>
          </a:prstGeom>
          <a:noFill/>
          <a:ln w="767" cap="flat">
            <a:noFill/>
            <a:prstDash val="solid"/>
            <a:miter/>
          </a:ln>
        </p:spPr>
        <p:txBody>
          <a:bodyPr rtlCol="0" anchor="ctr"/>
          <a:lstStyle/>
          <a:p>
            <a:pPr defTabSz="1817370">
              <a:defRPr/>
            </a:pPr>
            <a:r>
              <a:rPr lang="en-US" sz="4000" b="1" dirty="0">
                <a:solidFill>
                  <a:srgbClr val="212121"/>
                </a:solidFill>
                <a:latin typeface="Arial" panose="020B0604020202020204" pitchFamily="34" charset="0"/>
                <a:cs typeface="Arial" panose="020B0604020202020204" pitchFamily="34" charset="0"/>
              </a:rPr>
              <a:t>Image Acquisition</a:t>
            </a:r>
          </a:p>
        </p:txBody>
      </p:sp>
      <p:pic>
        <p:nvPicPr>
          <p:cNvPr id="11" name="Picture 10">
            <a:extLst>
              <a:ext uri="{FF2B5EF4-FFF2-40B4-BE49-F238E27FC236}">
                <a16:creationId xmlns:a16="http://schemas.microsoft.com/office/drawing/2014/main" id="{53E60599-C0D7-76B6-20B1-BCB05A59D6D7}"/>
              </a:ext>
            </a:extLst>
          </p:cNvPr>
          <p:cNvPicPr>
            <a:picLocks noChangeAspect="1"/>
          </p:cNvPicPr>
          <p:nvPr/>
        </p:nvPicPr>
        <p:blipFill>
          <a:blip r:embed="rId6"/>
          <a:stretch>
            <a:fillRect/>
          </a:stretch>
        </p:blipFill>
        <p:spPr>
          <a:xfrm>
            <a:off x="668170" y="1911693"/>
            <a:ext cx="10654440" cy="4530045"/>
          </a:xfrm>
          <a:prstGeom prst="rect">
            <a:avLst/>
          </a:prstGeom>
        </p:spPr>
      </p:pic>
    </p:spTree>
    <p:extLst>
      <p:ext uri="{BB962C8B-B14F-4D97-AF65-F5344CB8AC3E}">
        <p14:creationId xmlns:p14="http://schemas.microsoft.com/office/powerpoint/2010/main" val="1805688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grpSp>
        <p:nvGrpSpPr>
          <p:cNvPr id="4" name="Group 3">
            <a:extLst>
              <a:ext uri="{FF2B5EF4-FFF2-40B4-BE49-F238E27FC236}">
                <a16:creationId xmlns:a16="http://schemas.microsoft.com/office/drawing/2014/main" id="{0A4F7AE7-9AC1-067A-92D0-BBA693101E18}"/>
              </a:ext>
            </a:extLst>
          </p:cNvPr>
          <p:cNvGrpSpPr/>
          <p:nvPr/>
        </p:nvGrpSpPr>
        <p:grpSpPr>
          <a:xfrm>
            <a:off x="525778" y="1010060"/>
            <a:ext cx="550441" cy="596391"/>
            <a:chOff x="14658806" y="2046732"/>
            <a:chExt cx="4265367" cy="4654175"/>
          </a:xfrm>
        </p:grpSpPr>
        <p:sp>
          <p:nvSpPr>
            <p:cNvPr id="6" name="Forma libre 40">
              <a:extLst>
                <a:ext uri="{FF2B5EF4-FFF2-40B4-BE49-F238E27FC236}">
                  <a16:creationId xmlns:a16="http://schemas.microsoft.com/office/drawing/2014/main" id="{2D3AEB9C-2AC1-02E0-66E8-D21B8DEA34CF}"/>
                </a:ext>
              </a:extLst>
            </p:cNvPr>
            <p:cNvSpPr/>
            <p:nvPr/>
          </p:nvSpPr>
          <p:spPr>
            <a:xfrm>
              <a:off x="14658806" y="2046732"/>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787DB571-BAF0-A9C5-5BF5-DA868C4B7A34}"/>
                </a:ext>
              </a:extLst>
            </p:cNvPr>
            <p:cNvSpPr/>
            <p:nvPr/>
          </p:nvSpPr>
          <p:spPr>
            <a:xfrm>
              <a:off x="14658830" y="4655392"/>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07911578-EA31-763D-EC8B-CF832CB0DAF2}"/>
                </a:ext>
              </a:extLst>
            </p:cNvPr>
            <p:cNvSpPr/>
            <p:nvPr/>
          </p:nvSpPr>
          <p:spPr>
            <a:xfrm>
              <a:off x="15166056" y="2542291"/>
              <a:ext cx="3272767" cy="3573767"/>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Picture 16" descr="System-update Icons - Free SVG &amp; PNG System-update Images - Noun Project">
              <a:extLst>
                <a:ext uri="{FF2B5EF4-FFF2-40B4-BE49-F238E27FC236}">
                  <a16:creationId xmlns:a16="http://schemas.microsoft.com/office/drawing/2014/main" id="{BED5B482-F5F3-A728-308E-53E4C6405064}"/>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12128" t="6051" r="11248" b="27014"/>
            <a:stretch/>
          </p:blipFill>
          <p:spPr bwMode="auto">
            <a:xfrm>
              <a:off x="14990152" y="2703678"/>
              <a:ext cx="3714272" cy="324464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Forma libre 27">
            <a:extLst>
              <a:ext uri="{FF2B5EF4-FFF2-40B4-BE49-F238E27FC236}">
                <a16:creationId xmlns:a16="http://schemas.microsoft.com/office/drawing/2014/main" id="{66B651B1-DF48-D75F-E915-F7F5739C135C}"/>
              </a:ext>
            </a:extLst>
          </p:cNvPr>
          <p:cNvSpPr/>
          <p:nvPr/>
        </p:nvSpPr>
        <p:spPr>
          <a:xfrm>
            <a:off x="1076219" y="997687"/>
            <a:ext cx="7707058" cy="798431"/>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Post Processing</a:t>
            </a:r>
          </a:p>
        </p:txBody>
      </p:sp>
      <p:pic>
        <p:nvPicPr>
          <p:cNvPr id="11" name="Picture 10">
            <a:extLst>
              <a:ext uri="{FF2B5EF4-FFF2-40B4-BE49-F238E27FC236}">
                <a16:creationId xmlns:a16="http://schemas.microsoft.com/office/drawing/2014/main" id="{AEFDE3A9-77B6-2A85-F5AA-9355228A4002}"/>
              </a:ext>
            </a:extLst>
          </p:cNvPr>
          <p:cNvPicPr>
            <a:picLocks noChangeAspect="1"/>
          </p:cNvPicPr>
          <p:nvPr/>
        </p:nvPicPr>
        <p:blipFill>
          <a:blip r:embed="rId6"/>
          <a:stretch>
            <a:fillRect/>
          </a:stretch>
        </p:blipFill>
        <p:spPr>
          <a:xfrm>
            <a:off x="1473849" y="1920794"/>
            <a:ext cx="8811222" cy="4430786"/>
          </a:xfrm>
          <a:prstGeom prst="rect">
            <a:avLst/>
          </a:prstGeom>
        </p:spPr>
      </p:pic>
    </p:spTree>
    <p:extLst>
      <p:ext uri="{BB962C8B-B14F-4D97-AF65-F5344CB8AC3E}">
        <p14:creationId xmlns:p14="http://schemas.microsoft.com/office/powerpoint/2010/main" val="51718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4" y="-121297"/>
            <a:ext cx="12190815" cy="6858000"/>
          </a:xfrm>
          <a:prstGeom prst="rect">
            <a:avLst/>
          </a:prstGeom>
        </p:spPr>
      </p:pic>
      <p:grpSp>
        <p:nvGrpSpPr>
          <p:cNvPr id="4" name="Group 3">
            <a:extLst>
              <a:ext uri="{FF2B5EF4-FFF2-40B4-BE49-F238E27FC236}">
                <a16:creationId xmlns:a16="http://schemas.microsoft.com/office/drawing/2014/main" id="{78B88269-A402-B6C0-DD6A-A8E9A75A6F64}"/>
              </a:ext>
            </a:extLst>
          </p:cNvPr>
          <p:cNvGrpSpPr/>
          <p:nvPr/>
        </p:nvGrpSpPr>
        <p:grpSpPr>
          <a:xfrm>
            <a:off x="482611" y="1347889"/>
            <a:ext cx="523985" cy="521907"/>
            <a:chOff x="19359573" y="2033248"/>
            <a:chExt cx="4265367" cy="4654175"/>
          </a:xfrm>
        </p:grpSpPr>
        <p:sp>
          <p:nvSpPr>
            <p:cNvPr id="6" name="Forma libre 40">
              <a:extLst>
                <a:ext uri="{FF2B5EF4-FFF2-40B4-BE49-F238E27FC236}">
                  <a16:creationId xmlns:a16="http://schemas.microsoft.com/office/drawing/2014/main" id="{A86EDFDF-55EE-CB6A-0801-31D03E5E7984}"/>
                </a:ext>
              </a:extLst>
            </p:cNvPr>
            <p:cNvSpPr/>
            <p:nvPr/>
          </p:nvSpPr>
          <p:spPr>
            <a:xfrm>
              <a:off x="19359573" y="2033248"/>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E3322E1F-8AE4-EB1F-F6F4-B29F6A7021DC}"/>
                </a:ext>
              </a:extLst>
            </p:cNvPr>
            <p:cNvSpPr/>
            <p:nvPr/>
          </p:nvSpPr>
          <p:spPr>
            <a:xfrm>
              <a:off x="19359597" y="4641908"/>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343FBBDF-198A-C980-8C3A-6663E5C09401}"/>
                </a:ext>
              </a:extLst>
            </p:cNvPr>
            <p:cNvSpPr/>
            <p:nvPr/>
          </p:nvSpPr>
          <p:spPr>
            <a:xfrm>
              <a:off x="19808042" y="2655329"/>
              <a:ext cx="3455091" cy="3457707"/>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Graphic 8" descr="Bar chart with solid fill">
              <a:extLst>
                <a:ext uri="{FF2B5EF4-FFF2-40B4-BE49-F238E27FC236}">
                  <a16:creationId xmlns:a16="http://schemas.microsoft.com/office/drawing/2014/main" id="{A62BA69E-4A7C-FE69-629F-BC6B959A88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9563495" y="2809564"/>
              <a:ext cx="3985054" cy="3436773"/>
            </a:xfrm>
            <a:prstGeom prst="rect">
              <a:avLst/>
            </a:prstGeom>
          </p:spPr>
        </p:pic>
      </p:grpSp>
      <p:sp>
        <p:nvSpPr>
          <p:cNvPr id="10" name="Forma libre 27">
            <a:extLst>
              <a:ext uri="{FF2B5EF4-FFF2-40B4-BE49-F238E27FC236}">
                <a16:creationId xmlns:a16="http://schemas.microsoft.com/office/drawing/2014/main" id="{F0A92EA4-3808-B6D9-7A16-380EE8D9D364}"/>
              </a:ext>
            </a:extLst>
          </p:cNvPr>
          <p:cNvSpPr/>
          <p:nvPr/>
        </p:nvSpPr>
        <p:spPr>
          <a:xfrm>
            <a:off x="1061686" y="1246345"/>
            <a:ext cx="6145916" cy="788143"/>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Quantitative Analysis</a:t>
            </a:r>
          </a:p>
        </p:txBody>
      </p:sp>
      <p:pic>
        <p:nvPicPr>
          <p:cNvPr id="13" name="Picture 12">
            <a:extLst>
              <a:ext uri="{FF2B5EF4-FFF2-40B4-BE49-F238E27FC236}">
                <a16:creationId xmlns:a16="http://schemas.microsoft.com/office/drawing/2014/main" id="{2D5CBEB2-10CD-DD87-BC4E-78BD7223CCB6}"/>
              </a:ext>
            </a:extLst>
          </p:cNvPr>
          <p:cNvPicPr>
            <a:picLocks noChangeAspect="1"/>
          </p:cNvPicPr>
          <p:nvPr/>
        </p:nvPicPr>
        <p:blipFill>
          <a:blip r:embed="rId6"/>
          <a:stretch>
            <a:fillRect/>
          </a:stretch>
        </p:blipFill>
        <p:spPr>
          <a:xfrm>
            <a:off x="424665" y="2095321"/>
            <a:ext cx="11342670" cy="4076597"/>
          </a:xfrm>
          <a:prstGeom prst="rect">
            <a:avLst/>
          </a:prstGeom>
        </p:spPr>
      </p:pic>
    </p:spTree>
    <p:extLst>
      <p:ext uri="{BB962C8B-B14F-4D97-AF65-F5344CB8AC3E}">
        <p14:creationId xmlns:p14="http://schemas.microsoft.com/office/powerpoint/2010/main" val="3492086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 y="-131571"/>
            <a:ext cx="12190815" cy="6858000"/>
          </a:xfrm>
          <a:prstGeom prst="rect">
            <a:avLst/>
          </a:prstGeom>
        </p:spPr>
      </p:pic>
      <p:grpSp>
        <p:nvGrpSpPr>
          <p:cNvPr id="4" name="Group 3">
            <a:extLst>
              <a:ext uri="{FF2B5EF4-FFF2-40B4-BE49-F238E27FC236}">
                <a16:creationId xmlns:a16="http://schemas.microsoft.com/office/drawing/2014/main" id="{319897C5-DEE6-65E3-D4C1-AD79DCCB6CE6}"/>
              </a:ext>
            </a:extLst>
          </p:cNvPr>
          <p:cNvGrpSpPr/>
          <p:nvPr/>
        </p:nvGrpSpPr>
        <p:grpSpPr>
          <a:xfrm>
            <a:off x="530585" y="1084596"/>
            <a:ext cx="514284" cy="599401"/>
            <a:chOff x="2673819" y="8237245"/>
            <a:chExt cx="4265367" cy="4654175"/>
          </a:xfrm>
        </p:grpSpPr>
        <p:sp>
          <p:nvSpPr>
            <p:cNvPr id="6" name="Forma libre 40">
              <a:extLst>
                <a:ext uri="{FF2B5EF4-FFF2-40B4-BE49-F238E27FC236}">
                  <a16:creationId xmlns:a16="http://schemas.microsoft.com/office/drawing/2014/main" id="{B2DCCE8E-CDC3-78E1-1D8D-4EF6961DD11C}"/>
                </a:ext>
              </a:extLst>
            </p:cNvPr>
            <p:cNvSpPr/>
            <p:nvPr/>
          </p:nvSpPr>
          <p:spPr>
            <a:xfrm>
              <a:off x="2673819" y="8237245"/>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0C1388D6-A4E2-F4F7-E364-2C0208D2677C}"/>
                </a:ext>
              </a:extLst>
            </p:cNvPr>
            <p:cNvSpPr/>
            <p:nvPr/>
          </p:nvSpPr>
          <p:spPr>
            <a:xfrm>
              <a:off x="2673843" y="10845905"/>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04FB3481-17AC-AFF8-FDCA-D78E7D40F88C}"/>
                </a:ext>
              </a:extLst>
            </p:cNvPr>
            <p:cNvSpPr/>
            <p:nvPr/>
          </p:nvSpPr>
          <p:spPr>
            <a:xfrm>
              <a:off x="3153366" y="8691360"/>
              <a:ext cx="3350943" cy="3591279"/>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Graphic 8" descr="Head with gears with solid fill">
              <a:extLst>
                <a:ext uri="{FF2B5EF4-FFF2-40B4-BE49-F238E27FC236}">
                  <a16:creationId xmlns:a16="http://schemas.microsoft.com/office/drawing/2014/main" id="{162C7E61-09AD-E3F0-0FDF-289FDF7F18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9783" y="8498458"/>
              <a:ext cx="4033410" cy="4033410"/>
            </a:xfrm>
            <a:prstGeom prst="rect">
              <a:avLst/>
            </a:prstGeom>
          </p:spPr>
        </p:pic>
      </p:grpSp>
      <p:sp>
        <p:nvSpPr>
          <p:cNvPr id="10" name="Forma libre 27">
            <a:extLst>
              <a:ext uri="{FF2B5EF4-FFF2-40B4-BE49-F238E27FC236}">
                <a16:creationId xmlns:a16="http://schemas.microsoft.com/office/drawing/2014/main" id="{947BF08B-A967-70A5-9E25-7B8F3120FEE9}"/>
              </a:ext>
            </a:extLst>
          </p:cNvPr>
          <p:cNvSpPr/>
          <p:nvPr/>
        </p:nvSpPr>
        <p:spPr>
          <a:xfrm>
            <a:off x="991184" y="1006361"/>
            <a:ext cx="5810308" cy="755872"/>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Image Interpretation</a:t>
            </a:r>
          </a:p>
        </p:txBody>
      </p:sp>
      <p:pic>
        <p:nvPicPr>
          <p:cNvPr id="11" name="Picture 10">
            <a:extLst>
              <a:ext uri="{FF2B5EF4-FFF2-40B4-BE49-F238E27FC236}">
                <a16:creationId xmlns:a16="http://schemas.microsoft.com/office/drawing/2014/main" id="{1705589C-AC2B-09CE-3787-4D614C2A063E}"/>
              </a:ext>
            </a:extLst>
          </p:cNvPr>
          <p:cNvPicPr>
            <a:picLocks noChangeAspect="1"/>
          </p:cNvPicPr>
          <p:nvPr/>
        </p:nvPicPr>
        <p:blipFill>
          <a:blip r:embed="rId6"/>
          <a:stretch>
            <a:fillRect/>
          </a:stretch>
        </p:blipFill>
        <p:spPr>
          <a:xfrm>
            <a:off x="530585" y="1884041"/>
            <a:ext cx="11265090" cy="3967598"/>
          </a:xfrm>
          <a:prstGeom prst="rect">
            <a:avLst/>
          </a:prstGeom>
        </p:spPr>
      </p:pic>
    </p:spTree>
    <p:extLst>
      <p:ext uri="{BB962C8B-B14F-4D97-AF65-F5344CB8AC3E}">
        <p14:creationId xmlns:p14="http://schemas.microsoft.com/office/powerpoint/2010/main" val="193891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5" y="-121297"/>
            <a:ext cx="12190815" cy="6858000"/>
          </a:xfrm>
          <a:prstGeom prst="rect">
            <a:avLst/>
          </a:prstGeom>
        </p:spPr>
      </p:pic>
      <p:grpSp>
        <p:nvGrpSpPr>
          <p:cNvPr id="4" name="Group 3">
            <a:extLst>
              <a:ext uri="{FF2B5EF4-FFF2-40B4-BE49-F238E27FC236}">
                <a16:creationId xmlns:a16="http://schemas.microsoft.com/office/drawing/2014/main" id="{7E8AD258-49F4-C19B-64F1-A68DB96AC0D3}"/>
              </a:ext>
            </a:extLst>
          </p:cNvPr>
          <p:cNvGrpSpPr/>
          <p:nvPr/>
        </p:nvGrpSpPr>
        <p:grpSpPr>
          <a:xfrm>
            <a:off x="670150" y="1607537"/>
            <a:ext cx="670845" cy="735692"/>
            <a:chOff x="7632469" y="8259114"/>
            <a:chExt cx="4265367" cy="4654175"/>
          </a:xfrm>
        </p:grpSpPr>
        <p:sp>
          <p:nvSpPr>
            <p:cNvPr id="6" name="Forma libre 40">
              <a:extLst>
                <a:ext uri="{FF2B5EF4-FFF2-40B4-BE49-F238E27FC236}">
                  <a16:creationId xmlns:a16="http://schemas.microsoft.com/office/drawing/2014/main" id="{D189D7CE-72A9-EE46-A85C-EB44000776B0}"/>
                </a:ext>
              </a:extLst>
            </p:cNvPr>
            <p:cNvSpPr/>
            <p:nvPr/>
          </p:nvSpPr>
          <p:spPr>
            <a:xfrm>
              <a:off x="7632469" y="8259114"/>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C14CC64D-8CFB-583B-7F5B-04390BEC4A33}"/>
                </a:ext>
              </a:extLst>
            </p:cNvPr>
            <p:cNvSpPr/>
            <p:nvPr/>
          </p:nvSpPr>
          <p:spPr>
            <a:xfrm>
              <a:off x="7632493" y="10867774"/>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39496BFA-0753-1EBE-7975-A1D8FDEDEBC1}"/>
                </a:ext>
              </a:extLst>
            </p:cNvPr>
            <p:cNvSpPr/>
            <p:nvPr/>
          </p:nvSpPr>
          <p:spPr>
            <a:xfrm>
              <a:off x="8208707" y="8662346"/>
              <a:ext cx="3410170" cy="3574547"/>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Graphic 8" descr="Document with solid fill">
              <a:extLst>
                <a:ext uri="{FF2B5EF4-FFF2-40B4-BE49-F238E27FC236}">
                  <a16:creationId xmlns:a16="http://schemas.microsoft.com/office/drawing/2014/main" id="{C8A789D0-DB8D-CFE5-5F8A-12989F928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4094" y="8798192"/>
              <a:ext cx="3707473" cy="3551124"/>
            </a:xfrm>
            <a:prstGeom prst="rect">
              <a:avLst/>
            </a:prstGeom>
          </p:spPr>
        </p:pic>
      </p:grpSp>
      <p:sp>
        <p:nvSpPr>
          <p:cNvPr id="10" name="Forma libre 27">
            <a:extLst>
              <a:ext uri="{FF2B5EF4-FFF2-40B4-BE49-F238E27FC236}">
                <a16:creationId xmlns:a16="http://schemas.microsoft.com/office/drawing/2014/main" id="{F911E1BD-2866-E135-AEAF-5BB38BA22A42}"/>
              </a:ext>
            </a:extLst>
          </p:cNvPr>
          <p:cNvSpPr/>
          <p:nvPr/>
        </p:nvSpPr>
        <p:spPr>
          <a:xfrm>
            <a:off x="1322472" y="1692750"/>
            <a:ext cx="3727451" cy="845270"/>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Reporting</a:t>
            </a:r>
          </a:p>
        </p:txBody>
      </p:sp>
      <p:pic>
        <p:nvPicPr>
          <p:cNvPr id="11" name="Picture 10">
            <a:extLst>
              <a:ext uri="{FF2B5EF4-FFF2-40B4-BE49-F238E27FC236}">
                <a16:creationId xmlns:a16="http://schemas.microsoft.com/office/drawing/2014/main" id="{9C1FDA95-582C-0D14-1445-DF6D921406C5}"/>
              </a:ext>
            </a:extLst>
          </p:cNvPr>
          <p:cNvPicPr>
            <a:picLocks noChangeAspect="1"/>
          </p:cNvPicPr>
          <p:nvPr/>
        </p:nvPicPr>
        <p:blipFill>
          <a:blip r:embed="rId6"/>
          <a:stretch>
            <a:fillRect/>
          </a:stretch>
        </p:blipFill>
        <p:spPr>
          <a:xfrm>
            <a:off x="670150" y="2711335"/>
            <a:ext cx="10826632" cy="2947895"/>
          </a:xfrm>
          <a:prstGeom prst="rect">
            <a:avLst/>
          </a:prstGeom>
        </p:spPr>
      </p:pic>
    </p:spTree>
    <p:extLst>
      <p:ext uri="{BB962C8B-B14F-4D97-AF65-F5344CB8AC3E}">
        <p14:creationId xmlns:p14="http://schemas.microsoft.com/office/powerpoint/2010/main" val="246049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5" y="-21089"/>
            <a:ext cx="12190815" cy="6858000"/>
          </a:xfrm>
          <a:prstGeom prst="rect">
            <a:avLst/>
          </a:prstGeom>
        </p:spPr>
      </p:pic>
      <p:grpSp>
        <p:nvGrpSpPr>
          <p:cNvPr id="4" name="Group 3">
            <a:extLst>
              <a:ext uri="{FF2B5EF4-FFF2-40B4-BE49-F238E27FC236}">
                <a16:creationId xmlns:a16="http://schemas.microsoft.com/office/drawing/2014/main" id="{C26F7403-5764-7FB5-7F26-82925B78A12E}"/>
              </a:ext>
            </a:extLst>
          </p:cNvPr>
          <p:cNvGrpSpPr/>
          <p:nvPr/>
        </p:nvGrpSpPr>
        <p:grpSpPr>
          <a:xfrm>
            <a:off x="494781" y="1064229"/>
            <a:ext cx="567784" cy="654867"/>
            <a:chOff x="12470109" y="8229082"/>
            <a:chExt cx="4265367" cy="4654175"/>
          </a:xfrm>
        </p:grpSpPr>
        <p:sp>
          <p:nvSpPr>
            <p:cNvPr id="6" name="Forma libre 40">
              <a:extLst>
                <a:ext uri="{FF2B5EF4-FFF2-40B4-BE49-F238E27FC236}">
                  <a16:creationId xmlns:a16="http://schemas.microsoft.com/office/drawing/2014/main" id="{74951F68-D19C-BFD6-BDC3-6AF68A104952}"/>
                </a:ext>
              </a:extLst>
            </p:cNvPr>
            <p:cNvSpPr/>
            <p:nvPr/>
          </p:nvSpPr>
          <p:spPr>
            <a:xfrm>
              <a:off x="12470109" y="8229082"/>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C8BA9A65-1B96-A1D4-B15E-322EF84013F5}"/>
                </a:ext>
              </a:extLst>
            </p:cNvPr>
            <p:cNvSpPr/>
            <p:nvPr/>
          </p:nvSpPr>
          <p:spPr>
            <a:xfrm>
              <a:off x="12470133" y="10837742"/>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557E7709-C706-F306-8ED9-281A87829DFF}"/>
                </a:ext>
              </a:extLst>
            </p:cNvPr>
            <p:cNvSpPr/>
            <p:nvPr/>
          </p:nvSpPr>
          <p:spPr>
            <a:xfrm>
              <a:off x="12986314" y="8685164"/>
              <a:ext cx="3264428" cy="3591287"/>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Graphic 8" descr="Share with solid fill">
              <a:extLst>
                <a:ext uri="{FF2B5EF4-FFF2-40B4-BE49-F238E27FC236}">
                  <a16:creationId xmlns:a16="http://schemas.microsoft.com/office/drawing/2014/main" id="{EE66EC84-7860-5124-3D53-B1C3FF0487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86318" y="8792877"/>
              <a:ext cx="3609062" cy="3609062"/>
            </a:xfrm>
            <a:prstGeom prst="rect">
              <a:avLst/>
            </a:prstGeom>
          </p:spPr>
        </p:pic>
      </p:grpSp>
      <p:sp>
        <p:nvSpPr>
          <p:cNvPr id="10" name="Forma libre 27">
            <a:extLst>
              <a:ext uri="{FF2B5EF4-FFF2-40B4-BE49-F238E27FC236}">
                <a16:creationId xmlns:a16="http://schemas.microsoft.com/office/drawing/2014/main" id="{B0E1374A-A219-FE78-A630-CE0B17E8F248}"/>
              </a:ext>
            </a:extLst>
          </p:cNvPr>
          <p:cNvSpPr/>
          <p:nvPr/>
        </p:nvSpPr>
        <p:spPr>
          <a:xfrm>
            <a:off x="1062565" y="1064229"/>
            <a:ext cx="8335883" cy="654867"/>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Results Sharing</a:t>
            </a:r>
          </a:p>
        </p:txBody>
      </p:sp>
      <p:pic>
        <p:nvPicPr>
          <p:cNvPr id="11" name="Picture 10">
            <a:extLst>
              <a:ext uri="{FF2B5EF4-FFF2-40B4-BE49-F238E27FC236}">
                <a16:creationId xmlns:a16="http://schemas.microsoft.com/office/drawing/2014/main" id="{7DDA0A5C-2B0B-8A21-77CC-A3ABBF6CFB80}"/>
              </a:ext>
            </a:extLst>
          </p:cNvPr>
          <p:cNvPicPr>
            <a:picLocks noChangeAspect="1"/>
          </p:cNvPicPr>
          <p:nvPr/>
        </p:nvPicPr>
        <p:blipFill>
          <a:blip r:embed="rId6"/>
          <a:stretch>
            <a:fillRect/>
          </a:stretch>
        </p:blipFill>
        <p:spPr>
          <a:xfrm>
            <a:off x="1524000" y="1906769"/>
            <a:ext cx="8903667" cy="4194843"/>
          </a:xfrm>
          <a:prstGeom prst="rect">
            <a:avLst/>
          </a:prstGeom>
        </p:spPr>
      </p:pic>
    </p:spTree>
    <p:extLst>
      <p:ext uri="{BB962C8B-B14F-4D97-AF65-F5344CB8AC3E}">
        <p14:creationId xmlns:p14="http://schemas.microsoft.com/office/powerpoint/2010/main" val="31597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a:xfrm>
            <a:off x="406400" y="1208427"/>
            <a:ext cx="9144000" cy="592592"/>
          </a:xfrm>
        </p:spPr>
        <p:txBody>
          <a:bodyPr>
            <a:noAutofit/>
          </a:bodyPr>
          <a:lstStyle/>
          <a:p>
            <a:pPr algn="l"/>
            <a:r>
              <a:rPr lang="en-US" sz="4500" b="1" dirty="0">
                <a:solidFill>
                  <a:srgbClr val="2A3A47"/>
                </a:solidFill>
                <a:latin typeface="Arial" panose="020B0604020202020204" pitchFamily="34" charset="0"/>
                <a:cs typeface="Arial" panose="020B0604020202020204" pitchFamily="34" charset="0"/>
              </a:rPr>
              <a:t>Outlines</a:t>
            </a:r>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a:xfrm>
            <a:off x="405807" y="1801019"/>
            <a:ext cx="11379200" cy="4469152"/>
          </a:xfrm>
        </p:spPr>
        <p:txBody>
          <a:bodyPr>
            <a:noAutofit/>
          </a:bodyPr>
          <a:lstStyle/>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Introduction</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A glance at past (radiologist workstation)</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Imaging informatics data formats</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Imaging informatics standard and interoperability</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Future AI Pediatric imaging applications (patient imaging journey)</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AI Pediatric imaging predictive modeling</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AI Pediatric Challenges</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Conclusion</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References </a:t>
            </a:r>
          </a:p>
          <a:p>
            <a:pPr marL="342900" indent="-342900" algn="l">
              <a:buFont typeface="Arial" panose="020B0604020202020204" pitchFamily="34" charset="0"/>
              <a:buChar char="•"/>
            </a:pPr>
            <a:r>
              <a:rPr lang="en-US" sz="2500" dirty="0">
                <a:latin typeface="Arial" panose="020B0604020202020204" pitchFamily="34" charset="0"/>
                <a:cs typeface="Arial" panose="020B0604020202020204" pitchFamily="34" charset="0"/>
              </a:rPr>
              <a:t>Discussion </a:t>
            </a:r>
          </a:p>
        </p:txBody>
      </p:sp>
    </p:spTree>
    <p:extLst>
      <p:ext uri="{BB962C8B-B14F-4D97-AF65-F5344CB8AC3E}">
        <p14:creationId xmlns:p14="http://schemas.microsoft.com/office/powerpoint/2010/main" val="2011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5" y="3963"/>
            <a:ext cx="12190815" cy="6858000"/>
          </a:xfrm>
          <a:prstGeom prst="rect">
            <a:avLst/>
          </a:prstGeom>
        </p:spPr>
      </p:pic>
      <p:grpSp>
        <p:nvGrpSpPr>
          <p:cNvPr id="4" name="Group 3">
            <a:extLst>
              <a:ext uri="{FF2B5EF4-FFF2-40B4-BE49-F238E27FC236}">
                <a16:creationId xmlns:a16="http://schemas.microsoft.com/office/drawing/2014/main" id="{93C25BFD-E96A-A344-B41B-D5BEE0E8DBF3}"/>
              </a:ext>
            </a:extLst>
          </p:cNvPr>
          <p:cNvGrpSpPr/>
          <p:nvPr/>
        </p:nvGrpSpPr>
        <p:grpSpPr>
          <a:xfrm>
            <a:off x="476662" y="1078554"/>
            <a:ext cx="655197" cy="596654"/>
            <a:chOff x="17302482" y="8237245"/>
            <a:chExt cx="4265367" cy="4654175"/>
          </a:xfrm>
        </p:grpSpPr>
        <p:sp>
          <p:nvSpPr>
            <p:cNvPr id="6" name="Forma libre 40">
              <a:extLst>
                <a:ext uri="{FF2B5EF4-FFF2-40B4-BE49-F238E27FC236}">
                  <a16:creationId xmlns:a16="http://schemas.microsoft.com/office/drawing/2014/main" id="{D1858E3F-5F09-5878-6015-1E16D9E7ADBD}"/>
                </a:ext>
              </a:extLst>
            </p:cNvPr>
            <p:cNvSpPr/>
            <p:nvPr/>
          </p:nvSpPr>
          <p:spPr>
            <a:xfrm>
              <a:off x="17302482" y="8237245"/>
              <a:ext cx="4265340" cy="1859016"/>
            </a:xfrm>
            <a:custGeom>
              <a:avLst/>
              <a:gdLst>
                <a:gd name="connsiteX0" fmla="*/ 227912 w 227934"/>
                <a:gd name="connsiteY0" fmla="*/ 66900 h 66768"/>
                <a:gd name="connsiteX1" fmla="*/ 227912 w 227934"/>
                <a:gd name="connsiteY1" fmla="*/ 10561 h 66768"/>
                <a:gd name="connsiteX2" fmla="*/ 217398 w 227934"/>
                <a:gd name="connsiteY2" fmla="*/ 46 h 66768"/>
                <a:gd name="connsiteX3" fmla="*/ 10561 w 227934"/>
                <a:gd name="connsiteY3" fmla="*/ 46 h 66768"/>
                <a:gd name="connsiteX4" fmla="*/ 46 w 227934"/>
                <a:gd name="connsiteY4" fmla="*/ 10561 h 66768"/>
                <a:gd name="connsiteX5" fmla="*/ 46 w 227934"/>
                <a:gd name="connsiteY5" fmla="*/ 66915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227912" y="66900"/>
                  </a:moveTo>
                  <a:lnTo>
                    <a:pt x="227912" y="10561"/>
                  </a:lnTo>
                  <a:cubicBezTo>
                    <a:pt x="227912" y="4754"/>
                    <a:pt x="223205" y="46"/>
                    <a:pt x="217398" y="46"/>
                  </a:cubicBezTo>
                  <a:lnTo>
                    <a:pt x="10561" y="46"/>
                  </a:lnTo>
                  <a:cubicBezTo>
                    <a:pt x="4754" y="46"/>
                    <a:pt x="46" y="4754"/>
                    <a:pt x="46" y="10561"/>
                  </a:cubicBezTo>
                  <a:lnTo>
                    <a:pt x="46" y="66915"/>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orma libre 41">
              <a:extLst>
                <a:ext uri="{FF2B5EF4-FFF2-40B4-BE49-F238E27FC236}">
                  <a16:creationId xmlns:a16="http://schemas.microsoft.com/office/drawing/2014/main" id="{92C1B75C-E589-321F-2581-57EE8877A626}"/>
                </a:ext>
              </a:extLst>
            </p:cNvPr>
            <p:cNvSpPr/>
            <p:nvPr/>
          </p:nvSpPr>
          <p:spPr>
            <a:xfrm>
              <a:off x="17302506" y="10845905"/>
              <a:ext cx="4265343" cy="2045515"/>
            </a:xfrm>
            <a:custGeom>
              <a:avLst/>
              <a:gdLst>
                <a:gd name="connsiteX0" fmla="*/ 46 w 227934"/>
                <a:gd name="connsiteY0" fmla="*/ 46 h 66768"/>
                <a:gd name="connsiteX1" fmla="*/ 46 w 227934"/>
                <a:gd name="connsiteY1" fmla="*/ 56393 h 66768"/>
                <a:gd name="connsiteX2" fmla="*/ 10561 w 227934"/>
                <a:gd name="connsiteY2" fmla="*/ 66907 h 66768"/>
                <a:gd name="connsiteX3" fmla="*/ 217398 w 227934"/>
                <a:gd name="connsiteY3" fmla="*/ 66907 h 66768"/>
                <a:gd name="connsiteX4" fmla="*/ 227912 w 227934"/>
                <a:gd name="connsiteY4" fmla="*/ 56393 h 66768"/>
                <a:gd name="connsiteX5" fmla="*/ 227912 w 227934"/>
                <a:gd name="connsiteY5" fmla="*/ 46 h 6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66768">
                  <a:moveTo>
                    <a:pt x="46" y="46"/>
                  </a:moveTo>
                  <a:lnTo>
                    <a:pt x="46" y="56393"/>
                  </a:lnTo>
                  <a:cubicBezTo>
                    <a:pt x="46" y="62200"/>
                    <a:pt x="4754" y="66907"/>
                    <a:pt x="10561" y="66907"/>
                  </a:cubicBezTo>
                  <a:lnTo>
                    <a:pt x="217398" y="66907"/>
                  </a:lnTo>
                  <a:cubicBezTo>
                    <a:pt x="223205" y="66907"/>
                    <a:pt x="227912" y="62200"/>
                    <a:pt x="227912" y="56393"/>
                  </a:cubicBezTo>
                  <a:lnTo>
                    <a:pt x="227912" y="46"/>
                  </a:lnTo>
                </a:path>
              </a:pathLst>
            </a:custGeom>
            <a:noFill/>
            <a:ln w="28575" cap="rnd">
              <a:solidFill>
                <a:srgbClr val="5896BC"/>
              </a:solidFill>
              <a:prstDash val="solid"/>
              <a:round/>
            </a:ln>
          </p:spPr>
          <p:txBody>
            <a:bodyPr rtlCol="0" anchor="ctr"/>
            <a:lstStyle/>
            <a:p>
              <a:pPr marL="0" marR="0" lvl="0" indent="0" algn="l" defTabSz="1817370" rtl="0" eaLnBrk="1" fontAlgn="auto" latinLnBrk="0" hangingPunct="1">
                <a:lnSpc>
                  <a:spcPct val="100000"/>
                </a:lnSpc>
                <a:spcBef>
                  <a:spcPts val="0"/>
                </a:spcBef>
                <a:spcAft>
                  <a:spcPts val="0"/>
                </a:spcAft>
                <a:buClrTx/>
                <a:buSzTx/>
                <a:buFontTx/>
                <a:buNone/>
                <a:tabLst/>
                <a:defRPr/>
              </a:pPr>
              <a:endParaRPr kumimoji="0" lang="es-MX" sz="35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orma libre 27">
              <a:extLst>
                <a:ext uri="{FF2B5EF4-FFF2-40B4-BE49-F238E27FC236}">
                  <a16:creationId xmlns:a16="http://schemas.microsoft.com/office/drawing/2014/main" id="{4ACED83B-3EDA-3925-A43D-F2AE410BD4E4}"/>
                </a:ext>
              </a:extLst>
            </p:cNvPr>
            <p:cNvSpPr/>
            <p:nvPr/>
          </p:nvSpPr>
          <p:spPr>
            <a:xfrm>
              <a:off x="17656412" y="8845182"/>
              <a:ext cx="3687598" cy="3509355"/>
            </a:xfrm>
            <a:prstGeom prst="roundRect">
              <a:avLst/>
            </a:prstGeom>
            <a:gradFill flip="none" rotWithShape="1">
              <a:gsLst>
                <a:gs pos="100000">
                  <a:schemeClr val="tx2">
                    <a:lumMod val="20000"/>
                    <a:lumOff val="80000"/>
                    <a:alpha val="69000"/>
                  </a:schemeClr>
                </a:gs>
                <a:gs pos="100000">
                  <a:srgbClr val="4AB8BE">
                    <a:tint val="23500"/>
                    <a:satMod val="160000"/>
                  </a:srgbClr>
                </a:gs>
              </a:gsLst>
              <a:lin ang="2700000" scaled="1"/>
              <a:tileRect/>
            </a:gradFill>
            <a:ln w="767" cap="flat">
              <a:noFill/>
              <a:prstDash val="solid"/>
              <a:miter/>
            </a:ln>
          </p:spPr>
          <p:txBody>
            <a:bodyPr rtlCol="0" anchor="ctr"/>
            <a:lstStyle/>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a:p>
              <a:pPr marL="0" marR="0" lvl="0" indent="0" algn="ctr" defTabSz="182148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endParaRPr>
            </a:p>
          </p:txBody>
        </p:sp>
        <p:pic>
          <p:nvPicPr>
            <p:cNvPr id="9" name="Graphic 8" descr="Future with solid fill">
              <a:extLst>
                <a:ext uri="{FF2B5EF4-FFF2-40B4-BE49-F238E27FC236}">
                  <a16:creationId xmlns:a16="http://schemas.microsoft.com/office/drawing/2014/main" id="{32C02813-2D2F-80F8-4F73-852053CBD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31164" y="8608746"/>
              <a:ext cx="3812832" cy="3812832"/>
            </a:xfrm>
            <a:prstGeom prst="rect">
              <a:avLst/>
            </a:prstGeom>
          </p:spPr>
        </p:pic>
      </p:grpSp>
      <p:sp>
        <p:nvSpPr>
          <p:cNvPr id="10" name="Forma libre 27">
            <a:extLst>
              <a:ext uri="{FF2B5EF4-FFF2-40B4-BE49-F238E27FC236}">
                <a16:creationId xmlns:a16="http://schemas.microsoft.com/office/drawing/2014/main" id="{262DA37C-4977-9CFC-1F92-F0C941C922BA}"/>
              </a:ext>
            </a:extLst>
          </p:cNvPr>
          <p:cNvSpPr/>
          <p:nvPr/>
        </p:nvSpPr>
        <p:spPr>
          <a:xfrm>
            <a:off x="1097474" y="990841"/>
            <a:ext cx="7828104" cy="844274"/>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3A47"/>
                </a:solidFill>
                <a:effectLst/>
                <a:uLnTx/>
                <a:uFillTx/>
                <a:latin typeface="Arial" panose="020B0604020202020204" pitchFamily="34" charset="0"/>
                <a:ea typeface="+mn-ea"/>
                <a:cs typeface="Arial" panose="020B0604020202020204" pitchFamily="34" charset="0"/>
              </a:rPr>
              <a:t>Future Management</a:t>
            </a:r>
          </a:p>
        </p:txBody>
      </p:sp>
      <p:pic>
        <p:nvPicPr>
          <p:cNvPr id="11" name="Picture 10">
            <a:extLst>
              <a:ext uri="{FF2B5EF4-FFF2-40B4-BE49-F238E27FC236}">
                <a16:creationId xmlns:a16="http://schemas.microsoft.com/office/drawing/2014/main" id="{D954A3FC-6F55-D3D6-F679-1B87207610E2}"/>
              </a:ext>
            </a:extLst>
          </p:cNvPr>
          <p:cNvPicPr>
            <a:picLocks noChangeAspect="1"/>
          </p:cNvPicPr>
          <p:nvPr/>
        </p:nvPicPr>
        <p:blipFill>
          <a:blip r:embed="rId6"/>
          <a:stretch>
            <a:fillRect/>
          </a:stretch>
        </p:blipFill>
        <p:spPr>
          <a:xfrm>
            <a:off x="1131855" y="1835115"/>
            <a:ext cx="9982430" cy="4500894"/>
          </a:xfrm>
          <a:prstGeom prst="rect">
            <a:avLst/>
          </a:prstGeom>
        </p:spPr>
      </p:pic>
    </p:spTree>
    <p:extLst>
      <p:ext uri="{BB962C8B-B14F-4D97-AF65-F5344CB8AC3E}">
        <p14:creationId xmlns:p14="http://schemas.microsoft.com/office/powerpoint/2010/main" val="151141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4" name="Title 2">
            <a:extLst>
              <a:ext uri="{FF2B5EF4-FFF2-40B4-BE49-F238E27FC236}">
                <a16:creationId xmlns:a16="http://schemas.microsoft.com/office/drawing/2014/main" id="{5F618502-1141-C4A7-E169-9FA728ED7400}"/>
              </a:ext>
            </a:extLst>
          </p:cNvPr>
          <p:cNvSpPr txBox="1">
            <a:spLocks/>
          </p:cNvSpPr>
          <p:nvPr/>
        </p:nvSpPr>
        <p:spPr>
          <a:xfrm>
            <a:off x="1090295" y="3142096"/>
            <a:ext cx="9363718" cy="11355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500" b="1" dirty="0">
              <a:solidFill>
                <a:srgbClr val="2A3A47"/>
              </a:solidFill>
              <a:latin typeface="Arial" panose="020B0604020202020204" pitchFamily="34" charset="0"/>
              <a:cs typeface="Arial" panose="020B0604020202020204" pitchFamily="34" charset="0"/>
            </a:endParaRPr>
          </a:p>
        </p:txBody>
      </p:sp>
      <p:sp>
        <p:nvSpPr>
          <p:cNvPr id="9" name="Forma libre 27">
            <a:extLst>
              <a:ext uri="{FF2B5EF4-FFF2-40B4-BE49-F238E27FC236}">
                <a16:creationId xmlns:a16="http://schemas.microsoft.com/office/drawing/2014/main" id="{3CB3C747-6E55-81D3-A766-5AE0389B3D97}"/>
              </a:ext>
            </a:extLst>
          </p:cNvPr>
          <p:cNvSpPr/>
          <p:nvPr/>
        </p:nvSpPr>
        <p:spPr>
          <a:xfrm>
            <a:off x="2429118" y="3291726"/>
            <a:ext cx="7737218" cy="937786"/>
          </a:xfrm>
          <a:prstGeom prst="roundRect">
            <a:avLst/>
          </a:prstGeom>
          <a:noFill/>
          <a:ln w="767" cap="flat">
            <a:noFill/>
            <a:prstDash val="solid"/>
            <a:miter/>
          </a:ln>
        </p:spPr>
        <p:txBody>
          <a:bodyPr rtlCol="0" anchor="ctr"/>
          <a:lstStyle/>
          <a:p>
            <a:pPr marL="0" marR="0" lvl="0" indent="0" algn="ctr" defTabSz="1817370" rtl="0" eaLnBrk="1" fontAlgn="auto" latinLnBrk="0" hangingPunct="1">
              <a:lnSpc>
                <a:spcPct val="100000"/>
              </a:lnSpc>
              <a:spcBef>
                <a:spcPts val="0"/>
              </a:spcBef>
              <a:spcAft>
                <a:spcPts val="0"/>
              </a:spcAft>
              <a:buClrTx/>
              <a:buSzTx/>
              <a:buFontTx/>
              <a:buNone/>
              <a:tabLst/>
              <a:defRPr/>
            </a:pPr>
            <a:r>
              <a:rPr lang="en-US" sz="5500" b="1" dirty="0">
                <a:solidFill>
                  <a:srgbClr val="2A3A47"/>
                </a:solidFill>
                <a:latin typeface="Arial" panose="020B0604020202020204" pitchFamily="34" charset="0"/>
                <a:cs typeface="Arial" panose="020B0604020202020204" pitchFamily="34" charset="0"/>
              </a:rPr>
              <a:t>Predictive modelling</a:t>
            </a:r>
          </a:p>
        </p:txBody>
      </p:sp>
      <p:pic>
        <p:nvPicPr>
          <p:cNvPr id="6" name="Picture 5">
            <a:extLst>
              <a:ext uri="{FF2B5EF4-FFF2-40B4-BE49-F238E27FC236}">
                <a16:creationId xmlns:a16="http://schemas.microsoft.com/office/drawing/2014/main" id="{48C0DFB4-C0A7-05FE-4FF0-3D9C94E76FBA}"/>
              </a:ext>
            </a:extLst>
          </p:cNvPr>
          <p:cNvPicPr>
            <a:picLocks noChangeAspect="1"/>
          </p:cNvPicPr>
          <p:nvPr/>
        </p:nvPicPr>
        <p:blipFill>
          <a:blip r:embed="rId4"/>
          <a:stretch>
            <a:fillRect/>
          </a:stretch>
        </p:blipFill>
        <p:spPr>
          <a:xfrm>
            <a:off x="4641408" y="1773473"/>
            <a:ext cx="2621507" cy="4359018"/>
          </a:xfrm>
          <a:prstGeom prst="rect">
            <a:avLst/>
          </a:prstGeom>
        </p:spPr>
      </p:pic>
    </p:spTree>
    <p:extLst>
      <p:ext uri="{BB962C8B-B14F-4D97-AF65-F5344CB8AC3E}">
        <p14:creationId xmlns:p14="http://schemas.microsoft.com/office/powerpoint/2010/main" val="3147586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4" name="Forma libre 27">
            <a:extLst>
              <a:ext uri="{FF2B5EF4-FFF2-40B4-BE49-F238E27FC236}">
                <a16:creationId xmlns:a16="http://schemas.microsoft.com/office/drawing/2014/main" id="{E1EC3A48-9542-685A-23B7-1630CF43F659}"/>
              </a:ext>
            </a:extLst>
          </p:cNvPr>
          <p:cNvSpPr/>
          <p:nvPr/>
        </p:nvSpPr>
        <p:spPr>
          <a:xfrm>
            <a:off x="368715" y="1010670"/>
            <a:ext cx="5456732" cy="642404"/>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lang="en-US" sz="4000" b="1" dirty="0">
                <a:solidFill>
                  <a:srgbClr val="2A3A47"/>
                </a:solidFill>
                <a:latin typeface="Arial" panose="020B0604020202020204" pitchFamily="34" charset="0"/>
                <a:cs typeface="Arial" panose="020B0604020202020204" pitchFamily="34" charset="0"/>
              </a:rPr>
              <a:t>Predictive modelling</a:t>
            </a:r>
          </a:p>
        </p:txBody>
      </p:sp>
      <p:grpSp>
        <p:nvGrpSpPr>
          <p:cNvPr id="8" name="Group 7">
            <a:extLst>
              <a:ext uri="{FF2B5EF4-FFF2-40B4-BE49-F238E27FC236}">
                <a16:creationId xmlns:a16="http://schemas.microsoft.com/office/drawing/2014/main" id="{32A64B99-F972-141F-BBCC-9543786AE3DB}"/>
              </a:ext>
            </a:extLst>
          </p:cNvPr>
          <p:cNvGrpSpPr/>
          <p:nvPr/>
        </p:nvGrpSpPr>
        <p:grpSpPr>
          <a:xfrm>
            <a:off x="1887607" y="1699111"/>
            <a:ext cx="8780393" cy="4816101"/>
            <a:chOff x="1887607" y="1699111"/>
            <a:chExt cx="8780393" cy="4816101"/>
          </a:xfrm>
        </p:grpSpPr>
        <p:pic>
          <p:nvPicPr>
            <p:cNvPr id="7" name="Picture 6">
              <a:extLst>
                <a:ext uri="{FF2B5EF4-FFF2-40B4-BE49-F238E27FC236}">
                  <a16:creationId xmlns:a16="http://schemas.microsoft.com/office/drawing/2014/main" id="{BCEB01EC-43A6-4D5A-EFF7-1C8A2A61219D}"/>
                </a:ext>
              </a:extLst>
            </p:cNvPr>
            <p:cNvPicPr>
              <a:picLocks noChangeAspect="1"/>
            </p:cNvPicPr>
            <p:nvPr/>
          </p:nvPicPr>
          <p:blipFill>
            <a:blip r:embed="rId4"/>
            <a:stretch>
              <a:fillRect/>
            </a:stretch>
          </p:blipFill>
          <p:spPr>
            <a:xfrm>
              <a:off x="1887607" y="1699111"/>
              <a:ext cx="8780393" cy="4816101"/>
            </a:xfrm>
            <a:prstGeom prst="rect">
              <a:avLst/>
            </a:prstGeom>
          </p:spPr>
        </p:pic>
        <p:sp>
          <p:nvSpPr>
            <p:cNvPr id="6" name="TextBox 5">
              <a:extLst>
                <a:ext uri="{FF2B5EF4-FFF2-40B4-BE49-F238E27FC236}">
                  <a16:creationId xmlns:a16="http://schemas.microsoft.com/office/drawing/2014/main" id="{D583C326-61E2-473F-8BE8-B9A95719ED41}"/>
                </a:ext>
              </a:extLst>
            </p:cNvPr>
            <p:cNvSpPr txBox="1"/>
            <p:nvPr/>
          </p:nvSpPr>
          <p:spPr>
            <a:xfrm>
              <a:off x="1953389" y="4099237"/>
              <a:ext cx="1328430" cy="1009078"/>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630338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4" name="Title 2">
            <a:extLst>
              <a:ext uri="{FF2B5EF4-FFF2-40B4-BE49-F238E27FC236}">
                <a16:creationId xmlns:a16="http://schemas.microsoft.com/office/drawing/2014/main" id="{5F618502-1141-C4A7-E169-9FA728ED7400}"/>
              </a:ext>
            </a:extLst>
          </p:cNvPr>
          <p:cNvSpPr txBox="1">
            <a:spLocks/>
          </p:cNvSpPr>
          <p:nvPr/>
        </p:nvSpPr>
        <p:spPr>
          <a:xfrm>
            <a:off x="1090295" y="3142096"/>
            <a:ext cx="9363718" cy="11355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500" b="1" dirty="0">
              <a:solidFill>
                <a:srgbClr val="2A3A47"/>
              </a:solidFill>
              <a:latin typeface="Arial" panose="020B0604020202020204" pitchFamily="34" charset="0"/>
              <a:cs typeface="Arial" panose="020B0604020202020204" pitchFamily="34" charset="0"/>
            </a:endParaRPr>
          </a:p>
        </p:txBody>
      </p:sp>
      <p:sp>
        <p:nvSpPr>
          <p:cNvPr id="9" name="Forma libre 27">
            <a:extLst>
              <a:ext uri="{FF2B5EF4-FFF2-40B4-BE49-F238E27FC236}">
                <a16:creationId xmlns:a16="http://schemas.microsoft.com/office/drawing/2014/main" id="{3CB3C747-6E55-81D3-A766-5AE0389B3D97}"/>
              </a:ext>
            </a:extLst>
          </p:cNvPr>
          <p:cNvSpPr/>
          <p:nvPr/>
        </p:nvSpPr>
        <p:spPr>
          <a:xfrm>
            <a:off x="2190052" y="2538662"/>
            <a:ext cx="7971092" cy="2126751"/>
          </a:xfrm>
          <a:prstGeom prst="roundRect">
            <a:avLst/>
          </a:prstGeom>
          <a:noFill/>
          <a:ln w="767" cap="flat">
            <a:noFill/>
            <a:prstDash val="solid"/>
            <a:miter/>
          </a:ln>
        </p:spPr>
        <p:txBody>
          <a:bodyPr rtlCol="0" anchor="ctr"/>
          <a:lstStyle/>
          <a:p>
            <a:pPr marL="0" marR="0" lvl="0" indent="0" algn="ctr" defTabSz="1817370" rtl="0" eaLnBrk="1" fontAlgn="auto" latinLnBrk="0" hangingPunct="1">
              <a:lnSpc>
                <a:spcPct val="100000"/>
              </a:lnSpc>
              <a:spcBef>
                <a:spcPts val="0"/>
              </a:spcBef>
              <a:spcAft>
                <a:spcPts val="0"/>
              </a:spcAft>
              <a:buClrTx/>
              <a:buSzTx/>
              <a:buFontTx/>
              <a:buNone/>
              <a:tabLst/>
              <a:defRPr/>
            </a:pPr>
            <a:r>
              <a:rPr lang="en-US" sz="5500" b="1" dirty="0">
                <a:solidFill>
                  <a:srgbClr val="2A3A47"/>
                </a:solidFill>
                <a:latin typeface="Arial" panose="020B0604020202020204" pitchFamily="34" charset="0"/>
                <a:cs typeface="Arial" panose="020B0604020202020204" pitchFamily="34" charset="0"/>
              </a:rPr>
              <a:t>AI Challenges</a:t>
            </a:r>
          </a:p>
        </p:txBody>
      </p:sp>
      <p:pic>
        <p:nvPicPr>
          <p:cNvPr id="7" name="Picture 6">
            <a:extLst>
              <a:ext uri="{FF2B5EF4-FFF2-40B4-BE49-F238E27FC236}">
                <a16:creationId xmlns:a16="http://schemas.microsoft.com/office/drawing/2014/main" id="{68D40C2A-291F-ABBE-B8DB-4A3A02A711AE}"/>
              </a:ext>
            </a:extLst>
          </p:cNvPr>
          <p:cNvPicPr>
            <a:picLocks noChangeAspect="1"/>
          </p:cNvPicPr>
          <p:nvPr/>
        </p:nvPicPr>
        <p:blipFill>
          <a:blip r:embed="rId3"/>
          <a:stretch>
            <a:fillRect/>
          </a:stretch>
        </p:blipFill>
        <p:spPr>
          <a:xfrm>
            <a:off x="1403599" y="1241089"/>
            <a:ext cx="9363718" cy="5080713"/>
          </a:xfrm>
          <a:prstGeom prst="rect">
            <a:avLst/>
          </a:prstGeom>
        </p:spPr>
      </p:pic>
    </p:spTree>
    <p:extLst>
      <p:ext uri="{BB962C8B-B14F-4D97-AF65-F5344CB8AC3E}">
        <p14:creationId xmlns:p14="http://schemas.microsoft.com/office/powerpoint/2010/main" val="870395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5" y="-8283"/>
            <a:ext cx="12190815" cy="6858000"/>
          </a:xfrm>
          <a:prstGeom prst="rect">
            <a:avLst/>
          </a:prstGeom>
        </p:spPr>
      </p:pic>
      <p:sp>
        <p:nvSpPr>
          <p:cNvPr id="4" name="Forma libre 27">
            <a:extLst>
              <a:ext uri="{FF2B5EF4-FFF2-40B4-BE49-F238E27FC236}">
                <a16:creationId xmlns:a16="http://schemas.microsoft.com/office/drawing/2014/main" id="{0A79B638-819D-57F5-3D6A-A4C5DF6BCE22}"/>
              </a:ext>
            </a:extLst>
          </p:cNvPr>
          <p:cNvSpPr/>
          <p:nvPr/>
        </p:nvSpPr>
        <p:spPr>
          <a:xfrm>
            <a:off x="376131" y="1656375"/>
            <a:ext cx="11202844" cy="820712"/>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lang="en-US" sz="4000" b="1" dirty="0">
                <a:solidFill>
                  <a:srgbClr val="2A3A47"/>
                </a:solidFill>
                <a:latin typeface="Arial" panose="020B0604020202020204" pitchFamily="34" charset="0"/>
                <a:cs typeface="Arial" panose="020B0604020202020204" pitchFamily="34" charset="0"/>
              </a:rPr>
              <a:t>AI Pediatric Imaging Challenges</a:t>
            </a:r>
          </a:p>
        </p:txBody>
      </p:sp>
      <p:pic>
        <p:nvPicPr>
          <p:cNvPr id="6" name="Picture 5">
            <a:extLst>
              <a:ext uri="{FF2B5EF4-FFF2-40B4-BE49-F238E27FC236}">
                <a16:creationId xmlns:a16="http://schemas.microsoft.com/office/drawing/2014/main" id="{0F0A516C-02D3-B93B-724D-BB55DF78E319}"/>
              </a:ext>
            </a:extLst>
          </p:cNvPr>
          <p:cNvPicPr>
            <a:picLocks noChangeAspect="1"/>
          </p:cNvPicPr>
          <p:nvPr/>
        </p:nvPicPr>
        <p:blipFill>
          <a:blip r:embed="rId4"/>
          <a:stretch>
            <a:fillRect/>
          </a:stretch>
        </p:blipFill>
        <p:spPr>
          <a:xfrm>
            <a:off x="449865" y="2688561"/>
            <a:ext cx="11235193" cy="2729453"/>
          </a:xfrm>
          <a:prstGeom prst="rect">
            <a:avLst/>
          </a:prstGeom>
        </p:spPr>
      </p:pic>
    </p:spTree>
    <p:extLst>
      <p:ext uri="{BB962C8B-B14F-4D97-AF65-F5344CB8AC3E}">
        <p14:creationId xmlns:p14="http://schemas.microsoft.com/office/powerpoint/2010/main" val="318590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 y="1991"/>
            <a:ext cx="12190815" cy="6858000"/>
          </a:xfrm>
          <a:prstGeom prst="rect">
            <a:avLst/>
          </a:prstGeom>
        </p:spPr>
      </p:pic>
      <p:sp>
        <p:nvSpPr>
          <p:cNvPr id="4" name="Forma libre 27">
            <a:extLst>
              <a:ext uri="{FF2B5EF4-FFF2-40B4-BE49-F238E27FC236}">
                <a16:creationId xmlns:a16="http://schemas.microsoft.com/office/drawing/2014/main" id="{014790AB-9999-5D7C-859C-3CA0016A490E}"/>
              </a:ext>
            </a:extLst>
          </p:cNvPr>
          <p:cNvSpPr/>
          <p:nvPr/>
        </p:nvSpPr>
        <p:spPr>
          <a:xfrm>
            <a:off x="480250" y="1350959"/>
            <a:ext cx="10954888" cy="729116"/>
          </a:xfrm>
          <a:prstGeom prst="roundRect">
            <a:avLst/>
          </a:prstGeom>
          <a:noFill/>
          <a:ln w="767" cap="flat">
            <a:noFill/>
            <a:prstDash val="solid"/>
            <a:miter/>
          </a:ln>
        </p:spPr>
        <p:txBody>
          <a:bodyPr rtlCol="0" anchor="ctr"/>
          <a:lstStyle/>
          <a:p>
            <a:pPr marL="0" marR="0" lvl="0" indent="0" defTabSz="1817370" rtl="0" eaLnBrk="1" fontAlgn="auto" latinLnBrk="0" hangingPunct="1">
              <a:lnSpc>
                <a:spcPct val="100000"/>
              </a:lnSpc>
              <a:spcBef>
                <a:spcPts val="0"/>
              </a:spcBef>
              <a:spcAft>
                <a:spcPts val="0"/>
              </a:spcAft>
              <a:buClrTx/>
              <a:buSzTx/>
              <a:buFontTx/>
              <a:buNone/>
              <a:tabLst/>
              <a:defRPr/>
            </a:pPr>
            <a:r>
              <a:rPr lang="en-US" sz="4000" b="1" dirty="0">
                <a:solidFill>
                  <a:srgbClr val="2A3A47"/>
                </a:solidFill>
                <a:latin typeface="Arial" panose="020B0604020202020204" pitchFamily="34" charset="0"/>
                <a:cs typeface="Arial" panose="020B0604020202020204" pitchFamily="34" charset="0"/>
              </a:rPr>
              <a:t>AI Challenges</a:t>
            </a:r>
          </a:p>
        </p:txBody>
      </p:sp>
      <p:pic>
        <p:nvPicPr>
          <p:cNvPr id="22" name="Picture 21">
            <a:extLst>
              <a:ext uri="{FF2B5EF4-FFF2-40B4-BE49-F238E27FC236}">
                <a16:creationId xmlns:a16="http://schemas.microsoft.com/office/drawing/2014/main" id="{E4E31368-2D1A-ED01-B5DC-5D2F01BA13EF}"/>
              </a:ext>
            </a:extLst>
          </p:cNvPr>
          <p:cNvPicPr>
            <a:picLocks noChangeAspect="1"/>
          </p:cNvPicPr>
          <p:nvPr/>
        </p:nvPicPr>
        <p:blipFill>
          <a:blip r:embed="rId4"/>
          <a:stretch>
            <a:fillRect/>
          </a:stretch>
        </p:blipFill>
        <p:spPr>
          <a:xfrm>
            <a:off x="480250" y="2126112"/>
            <a:ext cx="11244018" cy="3609525"/>
          </a:xfrm>
          <a:prstGeom prst="rect">
            <a:avLst/>
          </a:prstGeom>
        </p:spPr>
      </p:pic>
    </p:spTree>
    <p:extLst>
      <p:ext uri="{BB962C8B-B14F-4D97-AF65-F5344CB8AC3E}">
        <p14:creationId xmlns:p14="http://schemas.microsoft.com/office/powerpoint/2010/main" val="4083364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 y="-8283"/>
            <a:ext cx="12190815" cy="6858000"/>
          </a:xfrm>
          <a:prstGeom prst="rect">
            <a:avLst/>
          </a:prstGeom>
        </p:spPr>
      </p:pic>
      <p:sp>
        <p:nvSpPr>
          <p:cNvPr id="4" name="Title 1">
            <a:extLst>
              <a:ext uri="{FF2B5EF4-FFF2-40B4-BE49-F238E27FC236}">
                <a16:creationId xmlns:a16="http://schemas.microsoft.com/office/drawing/2014/main" id="{5F6C5541-DB25-A418-7761-DD564F5A2E82}"/>
              </a:ext>
            </a:extLst>
          </p:cNvPr>
          <p:cNvSpPr txBox="1">
            <a:spLocks/>
          </p:cNvSpPr>
          <p:nvPr/>
        </p:nvSpPr>
        <p:spPr>
          <a:xfrm>
            <a:off x="393028" y="1122363"/>
            <a:ext cx="9144000" cy="6287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2A3A47"/>
                </a:solidFill>
                <a:latin typeface="Arial" panose="020B0604020202020204" pitchFamily="34" charset="0"/>
                <a:cs typeface="Arial" panose="020B0604020202020204" pitchFamily="34" charset="0"/>
              </a:rPr>
              <a:t>Conclusion </a:t>
            </a:r>
            <a:endParaRPr lang="en-US" sz="4000" dirty="0">
              <a:solidFill>
                <a:srgbClr val="2A3A4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DA0CFE-C595-7C9B-4910-2B24C1F66F56}"/>
              </a:ext>
            </a:extLst>
          </p:cNvPr>
          <p:cNvSpPr txBox="1"/>
          <p:nvPr/>
        </p:nvSpPr>
        <p:spPr>
          <a:xfrm>
            <a:off x="438364" y="1751091"/>
            <a:ext cx="11243354" cy="4401205"/>
          </a:xfrm>
          <a:prstGeom prst="rect">
            <a:avLst/>
          </a:prstGeom>
          <a:noFill/>
        </p:spPr>
        <p:txBody>
          <a:bodyPr wrap="square" rtlCol="0">
            <a:spAutoFit/>
          </a:bodyPr>
          <a:lstStyle/>
          <a:p>
            <a:r>
              <a:rPr lang="en-US" sz="3500" dirty="0">
                <a:latin typeface="Arial" panose="020B0604020202020204" pitchFamily="34" charset="0"/>
                <a:cs typeface="Arial" panose="020B0604020202020204" pitchFamily="34" charset="0"/>
              </a:rPr>
              <a:t>AI as any new tool has its opportunities and pitfalls, without eager healthcare professionals it will never thrive, we have the power to enable it by labelling and structuring data, we standardize our practice and we implement, test and validate models, therefore :</a:t>
            </a:r>
          </a:p>
          <a:p>
            <a:endParaRPr lang="en-US" sz="3500" dirty="0">
              <a:latin typeface="Arial" panose="020B0604020202020204" pitchFamily="34" charset="0"/>
              <a:cs typeface="Arial" panose="020B0604020202020204" pitchFamily="34" charset="0"/>
            </a:endParaRPr>
          </a:p>
          <a:p>
            <a:r>
              <a:rPr lang="en-US" sz="3500" b="1" dirty="0">
                <a:solidFill>
                  <a:srgbClr val="2A3A47"/>
                </a:solidFill>
                <a:latin typeface="Arial" panose="020B0604020202020204" pitchFamily="34" charset="0"/>
                <a:cs typeface="Arial" panose="020B0604020202020204" pitchFamily="34" charset="0"/>
              </a:rPr>
              <a:t>NO Imaging AI can operate without radiologist supervision and approval </a:t>
            </a:r>
          </a:p>
        </p:txBody>
      </p:sp>
    </p:spTree>
    <p:extLst>
      <p:ext uri="{BB962C8B-B14F-4D97-AF65-F5344CB8AC3E}">
        <p14:creationId xmlns:p14="http://schemas.microsoft.com/office/powerpoint/2010/main" val="3322099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sp>
        <p:nvSpPr>
          <p:cNvPr id="4" name="Title 1">
            <a:extLst>
              <a:ext uri="{FF2B5EF4-FFF2-40B4-BE49-F238E27FC236}">
                <a16:creationId xmlns:a16="http://schemas.microsoft.com/office/drawing/2014/main" id="{F783B41E-BDE8-8DC7-EFDE-C9A23358B1CB}"/>
              </a:ext>
            </a:extLst>
          </p:cNvPr>
          <p:cNvSpPr txBox="1">
            <a:spLocks/>
          </p:cNvSpPr>
          <p:nvPr/>
        </p:nvSpPr>
        <p:spPr>
          <a:xfrm>
            <a:off x="429577" y="1194371"/>
            <a:ext cx="11655551" cy="463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2A3A47"/>
                </a:solidFill>
                <a:latin typeface="Arial" panose="020B0604020202020204" pitchFamily="34" charset="0"/>
                <a:cs typeface="Arial" panose="020B0604020202020204" pitchFamily="34" charset="0"/>
              </a:rPr>
              <a:t>References </a:t>
            </a:r>
          </a:p>
        </p:txBody>
      </p:sp>
      <p:pic>
        <p:nvPicPr>
          <p:cNvPr id="9" name="Picture 8">
            <a:extLst>
              <a:ext uri="{FF2B5EF4-FFF2-40B4-BE49-F238E27FC236}">
                <a16:creationId xmlns:a16="http://schemas.microsoft.com/office/drawing/2014/main" id="{8A05FC6D-C384-19B2-5C7E-9C7431334650}"/>
              </a:ext>
            </a:extLst>
          </p:cNvPr>
          <p:cNvPicPr>
            <a:picLocks noChangeAspect="1"/>
          </p:cNvPicPr>
          <p:nvPr/>
        </p:nvPicPr>
        <p:blipFill>
          <a:blip r:embed="rId3"/>
          <a:stretch>
            <a:fillRect/>
          </a:stretch>
        </p:blipFill>
        <p:spPr>
          <a:xfrm>
            <a:off x="429577" y="1586248"/>
            <a:ext cx="11221206" cy="5111818"/>
          </a:xfrm>
          <a:prstGeom prst="rect">
            <a:avLst/>
          </a:prstGeom>
        </p:spPr>
      </p:pic>
    </p:spTree>
    <p:extLst>
      <p:ext uri="{BB962C8B-B14F-4D97-AF65-F5344CB8AC3E}">
        <p14:creationId xmlns:p14="http://schemas.microsoft.com/office/powerpoint/2010/main" val="382853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pic>
        <p:nvPicPr>
          <p:cNvPr id="7" name="Picture 6">
            <a:extLst>
              <a:ext uri="{FF2B5EF4-FFF2-40B4-BE49-F238E27FC236}">
                <a16:creationId xmlns:a16="http://schemas.microsoft.com/office/drawing/2014/main" id="{E742A1B6-3AD3-0595-F322-61BB44E5EFBA}"/>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7514" b="90663" l="4958" r="93920">
                        <a14:foregroundMark x1="94013" y1="36077" x2="94013" y2="36077"/>
                        <a14:foregroundMark x1="49392" y1="90773" x2="49392" y2="90773"/>
                        <a14:foregroundMark x1="45837" y1="76077" x2="45837" y2="78343"/>
                        <a14:foregroundMark x1="57250" y1="78785" x2="57250" y2="78785"/>
                        <a14:foregroundMark x1="31618" y1="80773" x2="31618" y2="80773"/>
                        <a14:foregroundMark x1="36202" y1="77459" x2="36202" y2="77459"/>
                        <a14:foregroundMark x1="42095" y1="49448" x2="42095" y2="49448"/>
                        <a14:foregroundMark x1="5051" y1="22762" x2="5051" y2="22762"/>
                        <a14:foregroundMark x1="16183" y1="11215" x2="16183" y2="11215"/>
                        <a14:foregroundMark x1="17680" y1="11381" x2="17680" y2="11381"/>
                        <a14:foregroundMark x1="14874" y1="11547" x2="14874" y2="11547"/>
                        <a14:foregroundMark x1="21515" y1="9116" x2="21515" y2="9116"/>
                        <a14:foregroundMark x1="39289" y1="8398" x2="39289" y2="8398"/>
                        <a14:foregroundMark x1="5239" y1="19779" x2="5239" y2="19779"/>
                        <a14:foregroundMark x1="27877" y1="7514" x2="27877" y2="7514"/>
                        <a14:foregroundMark x1="93545" y1="32210" x2="93545" y2="32210"/>
                        <a14:foregroundMark x1="82413" y1="21878" x2="82413" y2="21878"/>
                        <a14:foregroundMark x1="68195" y1="11823" x2="68195" y2="11823"/>
                        <a14:foregroundMark x1="57063" y1="10939" x2="57063" y2="10939"/>
                        <a14:foregroundMark x1="43312" y1="9890" x2="43312" y2="9890"/>
                      </a14:backgroundRemoval>
                    </a14:imgEffect>
                  </a14:imgLayer>
                </a14:imgProps>
              </a:ext>
            </a:extLst>
          </a:blip>
          <a:stretch>
            <a:fillRect/>
          </a:stretch>
        </p:blipFill>
        <p:spPr>
          <a:xfrm>
            <a:off x="6937435" y="1552115"/>
            <a:ext cx="2715428" cy="4597685"/>
          </a:xfrm>
          <a:prstGeom prst="rect">
            <a:avLst/>
          </a:prstGeom>
        </p:spPr>
      </p:pic>
      <p:sp>
        <p:nvSpPr>
          <p:cNvPr id="8" name="TextBox 7">
            <a:extLst>
              <a:ext uri="{FF2B5EF4-FFF2-40B4-BE49-F238E27FC236}">
                <a16:creationId xmlns:a16="http://schemas.microsoft.com/office/drawing/2014/main" id="{B0750AE3-7FAE-9248-1E43-34AC47E0FE77}"/>
              </a:ext>
            </a:extLst>
          </p:cNvPr>
          <p:cNvSpPr txBox="1"/>
          <p:nvPr/>
        </p:nvSpPr>
        <p:spPr>
          <a:xfrm>
            <a:off x="4088443" y="3238273"/>
            <a:ext cx="3551303" cy="798193"/>
          </a:xfrm>
          <a:prstGeom prst="rect">
            <a:avLst/>
          </a:prstGeom>
        </p:spPr>
        <p:txBody>
          <a:bodyPr vert="horz" lIns="181737" tIns="90869" rIns="181737" bIns="90869" rtlCol="0" anchor="b">
            <a:normAutofit lnSpcReduction="10000"/>
          </a:bodyPr>
          <a:lstStyle/>
          <a:p>
            <a:pPr defTabSz="1817370">
              <a:lnSpc>
                <a:spcPct val="90000"/>
              </a:lnSpc>
              <a:spcBef>
                <a:spcPct val="0"/>
              </a:spcBef>
              <a:spcAft>
                <a:spcPts val="1193"/>
              </a:spcAft>
            </a:pPr>
            <a:r>
              <a:rPr lang="en-US" sz="4500" b="1" dirty="0">
                <a:solidFill>
                  <a:srgbClr val="2A3A47"/>
                </a:solidFill>
                <a:latin typeface="Arial" panose="020B0604020202020204" pitchFamily="34" charset="0"/>
                <a:cs typeface="Arial" panose="020B0604020202020204" pitchFamily="34" charset="0"/>
              </a:rPr>
              <a:t>Discussion </a:t>
            </a:r>
          </a:p>
        </p:txBody>
      </p:sp>
      <p:pic>
        <p:nvPicPr>
          <p:cNvPr id="9" name="Picture 8">
            <a:extLst>
              <a:ext uri="{FF2B5EF4-FFF2-40B4-BE49-F238E27FC236}">
                <a16:creationId xmlns:a16="http://schemas.microsoft.com/office/drawing/2014/main" id="{4C293D32-A888-3C24-6B4E-61DD09FE5F97}"/>
              </a:ext>
            </a:extLst>
          </p:cNvPr>
          <p:cNvPicPr>
            <a:picLocks noChangeAspect="1"/>
          </p:cNvPicPr>
          <p:nvPr/>
        </p:nvPicPr>
        <p:blipFill rotWithShape="1">
          <a:blip r:embed="rId5"/>
          <a:srcRect l="8705" t="6356" r="7049" b="6297"/>
          <a:stretch/>
        </p:blipFill>
        <p:spPr>
          <a:xfrm>
            <a:off x="438274" y="5076181"/>
            <a:ext cx="1372216" cy="1422738"/>
          </a:xfrm>
          <a:prstGeom prst="rect">
            <a:avLst/>
          </a:prstGeom>
        </p:spPr>
      </p:pic>
      <p:pic>
        <p:nvPicPr>
          <p:cNvPr id="10" name="Picture 9">
            <a:extLst>
              <a:ext uri="{FF2B5EF4-FFF2-40B4-BE49-F238E27FC236}">
                <a16:creationId xmlns:a16="http://schemas.microsoft.com/office/drawing/2014/main" id="{62B22124-26E0-93AA-EC21-C8A430C1F898}"/>
              </a:ext>
            </a:extLst>
          </p:cNvPr>
          <p:cNvPicPr>
            <a:picLocks noChangeAspect="1"/>
          </p:cNvPicPr>
          <p:nvPr/>
        </p:nvPicPr>
        <p:blipFill rotWithShape="1">
          <a:blip r:embed="rId6"/>
          <a:srcRect l="12953" t="4878" r="10615" b="37561"/>
          <a:stretch/>
        </p:blipFill>
        <p:spPr>
          <a:xfrm>
            <a:off x="1178563" y="4508756"/>
            <a:ext cx="587062" cy="552713"/>
          </a:xfrm>
          <a:prstGeom prst="ellipse">
            <a:avLst/>
          </a:prstGeom>
          <a:ln w="63500" cap="rnd">
            <a:noFill/>
          </a:ln>
          <a:effectLst>
            <a:outerShdw blurRad="381000" dist="292100" dir="5400000" sx="-80000" sy="-18000" rotWithShape="0">
              <a:srgbClr val="000000">
                <a:alpha val="22000"/>
              </a:srgbClr>
            </a:outerShdw>
            <a:softEdge rad="1193800"/>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757FA682-A14E-8686-56EA-E1314465A9D6}"/>
              </a:ext>
            </a:extLst>
          </p:cNvPr>
          <p:cNvSpPr txBox="1"/>
          <p:nvPr/>
        </p:nvSpPr>
        <p:spPr>
          <a:xfrm>
            <a:off x="1828711" y="5061469"/>
            <a:ext cx="3174803" cy="1477328"/>
          </a:xfrm>
          <a:prstGeom prst="rect">
            <a:avLst/>
          </a:prstGeom>
          <a:noFill/>
        </p:spPr>
        <p:txBody>
          <a:bodyPr wrap="square" rtlCol="0">
            <a:spAutoFit/>
          </a:bodyPr>
          <a:lstStyle/>
          <a:p>
            <a:r>
              <a:rPr lang="en-US" b="0" i="0" dirty="0">
                <a:effectLst/>
                <a:latin typeface="Arial" panose="020B0604020202020204" pitchFamily="34" charset="0"/>
                <a:cs typeface="Arial" panose="020B0604020202020204" pitchFamily="34" charset="0"/>
              </a:rPr>
              <a:t>Health Informatics | Strategy | Leadership | Digital Transformation | System Adoption | Analytics | Research</a:t>
            </a:r>
            <a:endParaRPr lang="en-US" dirty="0">
              <a:latin typeface="Arial" panose="020B0604020202020204" pitchFamily="34" charset="0"/>
              <a:cs typeface="Arial" panose="020B0604020202020204" pitchFamily="34" charset="0"/>
            </a:endParaRPr>
          </a:p>
        </p:txBody>
      </p:sp>
      <p:pic>
        <p:nvPicPr>
          <p:cNvPr id="12" name="Picture 2" descr="Linkedin logo png, Linkedin icon transparent png 18930587 PNG">
            <a:extLst>
              <a:ext uri="{FF2B5EF4-FFF2-40B4-BE49-F238E27FC236}">
                <a16:creationId xmlns:a16="http://schemas.microsoft.com/office/drawing/2014/main" id="{C973DF58-3A09-D632-F972-BCCEBB10AFE7}"/>
              </a:ext>
            </a:extLst>
          </p:cNvPr>
          <p:cNvPicPr>
            <a:picLocks noChangeAspect="1" noChangeArrowheads="1"/>
          </p:cNvPicPr>
          <p:nvPr/>
        </p:nvPicPr>
        <p:blipFill rotWithShape="1">
          <a:blip r:embed="rId7">
            <a:alphaModFix amt="50000"/>
            <a:extLst>
              <a:ext uri="{28A0092B-C50C-407E-A947-70E740481C1C}">
                <a14:useLocalDpi xmlns:a14="http://schemas.microsoft.com/office/drawing/2010/main" val="0"/>
              </a:ext>
            </a:extLst>
          </a:blip>
          <a:srcRect l="15840" t="16963" r="16088" b="16947"/>
          <a:stretch/>
        </p:blipFill>
        <p:spPr bwMode="auto">
          <a:xfrm>
            <a:off x="461266" y="4429919"/>
            <a:ext cx="702416" cy="6819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ACFA9D1-D6A0-60D0-4AC0-AA3742B2F698}"/>
              </a:ext>
            </a:extLst>
          </p:cNvPr>
          <p:cNvSpPr txBox="1"/>
          <p:nvPr/>
        </p:nvSpPr>
        <p:spPr>
          <a:xfrm>
            <a:off x="1866098" y="4693410"/>
            <a:ext cx="250689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Eman Nabrawi</a:t>
            </a:r>
          </a:p>
        </p:txBody>
      </p:sp>
    </p:spTree>
    <p:extLst>
      <p:ext uri="{BB962C8B-B14F-4D97-AF65-F5344CB8AC3E}">
        <p14:creationId xmlns:p14="http://schemas.microsoft.com/office/powerpoint/2010/main" val="166218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white text on a black background&#10;&#10;Description automatically generated">
            <a:extLst>
              <a:ext uri="{FF2B5EF4-FFF2-40B4-BE49-F238E27FC236}">
                <a16:creationId xmlns:a16="http://schemas.microsoft.com/office/drawing/2014/main" id="{22585623-E7D3-7A73-DEAE-FFA486792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538330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a:xfrm>
            <a:off x="452437" y="1212980"/>
            <a:ext cx="9144000" cy="788858"/>
          </a:xfrm>
        </p:spPr>
        <p:txBody>
          <a:bodyPr>
            <a:normAutofit/>
          </a:bodyPr>
          <a:lstStyle/>
          <a:p>
            <a:pPr algn="l"/>
            <a:r>
              <a:rPr lang="en-US" sz="4000" b="1" dirty="0">
                <a:solidFill>
                  <a:srgbClr val="2A3A47"/>
                </a:solidFill>
                <a:effectLst/>
                <a:latin typeface="Arial" panose="020B0604020202020204" pitchFamily="34" charset="0"/>
                <a:ea typeface="Calibri" panose="020F0502020204030204" pitchFamily="34" charset="0"/>
                <a:cs typeface="Arial" panose="020B0604020202020204" pitchFamily="34" charset="0"/>
              </a:rPr>
              <a:t>Introduction</a:t>
            </a:r>
            <a:endParaRPr lang="en-US" sz="4000" dirty="0">
              <a:solidFill>
                <a:srgbClr val="2A3A47"/>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a:xfrm>
            <a:off x="452437" y="2100701"/>
            <a:ext cx="8546796" cy="1655762"/>
          </a:xfrm>
        </p:spPr>
        <p:txBody>
          <a:bodyPr>
            <a:noAutofit/>
          </a:bodyPr>
          <a:lstStyle/>
          <a:p>
            <a:pPr algn="l"/>
            <a:r>
              <a:rPr lang="en-GB" sz="3500" dirty="0">
                <a:latin typeface="Arial" panose="020B0604020202020204" pitchFamily="34" charset="0"/>
                <a:cs typeface="Arial" panose="020B0604020202020204" pitchFamily="34" charset="0"/>
              </a:rPr>
              <a:t>Artificial intelligence (AI) is a global trend, it is mainly used as a method to reduce cost, time and enhance efficiencies, it is particularly significant to </a:t>
            </a:r>
            <a:r>
              <a:rPr lang="en-GB" sz="3500" dirty="0" err="1">
                <a:latin typeface="Arial" panose="020B0604020202020204" pitchFamily="34" charset="0"/>
                <a:cs typeface="Arial" panose="020B0604020202020204" pitchFamily="34" charset="0"/>
              </a:rPr>
              <a:t>pediatric</a:t>
            </a:r>
            <a:r>
              <a:rPr lang="en-GB" sz="3500" dirty="0">
                <a:latin typeface="Arial" panose="020B0604020202020204" pitchFamily="34" charset="0"/>
                <a:cs typeface="Arial" panose="020B0604020202020204" pitchFamily="34" charset="0"/>
              </a:rPr>
              <a:t> imaging due to workforce shortage. Today we will explore its future potentials, applications and challenges.</a:t>
            </a:r>
            <a:endParaRPr lang="en-US" sz="4500" dirty="0"/>
          </a:p>
        </p:txBody>
      </p:sp>
      <p:pic>
        <p:nvPicPr>
          <p:cNvPr id="6" name="Picture 5">
            <a:extLst>
              <a:ext uri="{FF2B5EF4-FFF2-40B4-BE49-F238E27FC236}">
                <a16:creationId xmlns:a16="http://schemas.microsoft.com/office/drawing/2014/main" id="{76EA7521-C985-E280-0D0E-A41C01DF63FE}"/>
              </a:ext>
            </a:extLst>
          </p:cNvPr>
          <p:cNvPicPr>
            <a:picLocks noChangeAspect="1"/>
          </p:cNvPicPr>
          <p:nvPr/>
        </p:nvPicPr>
        <p:blipFill>
          <a:blip r:embed="rId3"/>
          <a:stretch>
            <a:fillRect/>
          </a:stretch>
        </p:blipFill>
        <p:spPr>
          <a:xfrm>
            <a:off x="3733837" y="1294544"/>
            <a:ext cx="7964786" cy="5126271"/>
          </a:xfrm>
          <a:prstGeom prst="rect">
            <a:avLst/>
          </a:prstGeom>
        </p:spPr>
      </p:pic>
    </p:spTree>
    <p:extLst>
      <p:ext uri="{BB962C8B-B14F-4D97-AF65-F5344CB8AC3E}">
        <p14:creationId xmlns:p14="http://schemas.microsoft.com/office/powerpoint/2010/main" val="248852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4" name="Title 2">
            <a:extLst>
              <a:ext uri="{FF2B5EF4-FFF2-40B4-BE49-F238E27FC236}">
                <a16:creationId xmlns:a16="http://schemas.microsoft.com/office/drawing/2014/main" id="{5F618502-1141-C4A7-E169-9FA728ED7400}"/>
              </a:ext>
            </a:extLst>
          </p:cNvPr>
          <p:cNvSpPr txBox="1">
            <a:spLocks/>
          </p:cNvSpPr>
          <p:nvPr/>
        </p:nvSpPr>
        <p:spPr>
          <a:xfrm>
            <a:off x="1090295" y="3142096"/>
            <a:ext cx="9363718" cy="11355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500" b="1" dirty="0">
                <a:solidFill>
                  <a:srgbClr val="2A3A47"/>
                </a:solidFill>
                <a:latin typeface="Arial" panose="020B0604020202020204" pitchFamily="34" charset="0"/>
                <a:cs typeface="Arial" panose="020B0604020202020204" pitchFamily="34" charset="0"/>
              </a:rPr>
              <a:t>Do you believe that AI can replace Radiologists?</a:t>
            </a:r>
          </a:p>
        </p:txBody>
      </p:sp>
      <p:pic>
        <p:nvPicPr>
          <p:cNvPr id="9" name="Picture 8">
            <a:extLst>
              <a:ext uri="{FF2B5EF4-FFF2-40B4-BE49-F238E27FC236}">
                <a16:creationId xmlns:a16="http://schemas.microsoft.com/office/drawing/2014/main" id="{64CFD59C-61F7-6E22-F581-863DB12CFF54}"/>
              </a:ext>
            </a:extLst>
          </p:cNvPr>
          <p:cNvPicPr>
            <a:picLocks noChangeAspect="1"/>
          </p:cNvPicPr>
          <p:nvPr/>
        </p:nvPicPr>
        <p:blipFill>
          <a:blip r:embed="rId3"/>
          <a:stretch>
            <a:fillRect/>
          </a:stretch>
        </p:blipFill>
        <p:spPr>
          <a:xfrm>
            <a:off x="8694810" y="1268224"/>
            <a:ext cx="2627604" cy="4883319"/>
          </a:xfrm>
          <a:prstGeom prst="rect">
            <a:avLst/>
          </a:prstGeom>
        </p:spPr>
      </p:pic>
    </p:spTree>
    <p:extLst>
      <p:ext uri="{BB962C8B-B14F-4D97-AF65-F5344CB8AC3E}">
        <p14:creationId xmlns:p14="http://schemas.microsoft.com/office/powerpoint/2010/main" val="3545228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74"/>
            <a:ext cx="12190815" cy="6858000"/>
          </a:xfrm>
          <a:prstGeom prst="rect">
            <a:avLst/>
          </a:prstGeom>
          <a:effectLst>
            <a:softEdge rad="0"/>
          </a:effectLst>
        </p:spPr>
      </p:pic>
      <p:sp>
        <p:nvSpPr>
          <p:cNvPr id="4" name="TextBox 3">
            <a:extLst>
              <a:ext uri="{FF2B5EF4-FFF2-40B4-BE49-F238E27FC236}">
                <a16:creationId xmlns:a16="http://schemas.microsoft.com/office/drawing/2014/main" id="{CC1A4AC0-B270-DC2B-5394-6AE84EAC1ED1}"/>
              </a:ext>
            </a:extLst>
          </p:cNvPr>
          <p:cNvSpPr txBox="1"/>
          <p:nvPr/>
        </p:nvSpPr>
        <p:spPr>
          <a:xfrm>
            <a:off x="484598" y="868839"/>
            <a:ext cx="6616557" cy="984885"/>
          </a:xfrm>
          <a:prstGeom prst="rect">
            <a:avLst/>
          </a:prstGeom>
          <a:noFill/>
        </p:spPr>
        <p:txBody>
          <a:bodyPr wrap="square" rtlCol="0">
            <a:spAutoFit/>
          </a:bodyPr>
          <a:lstStyle/>
          <a:p>
            <a:r>
              <a:rPr lang="en-US" sz="4000" b="1" dirty="0">
                <a:solidFill>
                  <a:srgbClr val="2A3A47"/>
                </a:solidFill>
                <a:latin typeface="Arial" panose="020B0604020202020204" pitchFamily="34" charset="0"/>
                <a:cs typeface="Arial" panose="020B0604020202020204" pitchFamily="34" charset="0"/>
              </a:rPr>
              <a:t>A glance at the past </a:t>
            </a:r>
          </a:p>
          <a:p>
            <a:endParaRPr lang="en-US" dirty="0"/>
          </a:p>
        </p:txBody>
      </p:sp>
      <p:pic>
        <p:nvPicPr>
          <p:cNvPr id="8" name="Picture 7">
            <a:extLst>
              <a:ext uri="{FF2B5EF4-FFF2-40B4-BE49-F238E27FC236}">
                <a16:creationId xmlns:a16="http://schemas.microsoft.com/office/drawing/2014/main" id="{DD48CB6E-3F0D-E3FA-1FFC-301E9174163E}"/>
              </a:ext>
            </a:extLst>
          </p:cNvPr>
          <p:cNvPicPr>
            <a:picLocks noChangeAspect="1"/>
          </p:cNvPicPr>
          <p:nvPr/>
        </p:nvPicPr>
        <p:blipFill>
          <a:blip r:embed="rId4"/>
          <a:stretch>
            <a:fillRect/>
          </a:stretch>
        </p:blipFill>
        <p:spPr>
          <a:xfrm>
            <a:off x="1605907" y="1401182"/>
            <a:ext cx="8980186" cy="5316173"/>
          </a:xfrm>
          <a:prstGeom prst="rect">
            <a:avLst/>
          </a:prstGeom>
        </p:spPr>
      </p:pic>
    </p:spTree>
    <p:extLst>
      <p:ext uri="{BB962C8B-B14F-4D97-AF65-F5344CB8AC3E}">
        <p14:creationId xmlns:p14="http://schemas.microsoft.com/office/powerpoint/2010/main" val="164552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6" name="Title 2">
            <a:extLst>
              <a:ext uri="{FF2B5EF4-FFF2-40B4-BE49-F238E27FC236}">
                <a16:creationId xmlns:a16="http://schemas.microsoft.com/office/drawing/2014/main" id="{F81E9510-B54D-07CE-5A58-E7740728B106}"/>
              </a:ext>
            </a:extLst>
          </p:cNvPr>
          <p:cNvSpPr txBox="1">
            <a:spLocks/>
          </p:cNvSpPr>
          <p:nvPr/>
        </p:nvSpPr>
        <p:spPr>
          <a:xfrm>
            <a:off x="1954712" y="3106609"/>
            <a:ext cx="8282574" cy="1019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500" b="1" dirty="0">
                <a:solidFill>
                  <a:srgbClr val="2A3A47"/>
                </a:solidFill>
                <a:latin typeface="Arial" panose="020B0604020202020204" pitchFamily="34" charset="0"/>
                <a:cs typeface="Arial" panose="020B0604020202020204" pitchFamily="34" charset="0"/>
              </a:rPr>
              <a:t>Data driven approaches</a:t>
            </a:r>
          </a:p>
        </p:txBody>
      </p:sp>
      <p:pic>
        <p:nvPicPr>
          <p:cNvPr id="8" name="Picture 7">
            <a:extLst>
              <a:ext uri="{FF2B5EF4-FFF2-40B4-BE49-F238E27FC236}">
                <a16:creationId xmlns:a16="http://schemas.microsoft.com/office/drawing/2014/main" id="{AA6DBBBC-94F8-8A29-7ACB-06B0743EDE2D}"/>
              </a:ext>
            </a:extLst>
          </p:cNvPr>
          <p:cNvPicPr>
            <a:picLocks noChangeAspect="1"/>
          </p:cNvPicPr>
          <p:nvPr/>
        </p:nvPicPr>
        <p:blipFill>
          <a:blip r:embed="rId4"/>
          <a:stretch>
            <a:fillRect/>
          </a:stretch>
        </p:blipFill>
        <p:spPr>
          <a:xfrm>
            <a:off x="2945214" y="1600200"/>
            <a:ext cx="5767316" cy="4560203"/>
          </a:xfrm>
          <a:prstGeom prst="rect">
            <a:avLst/>
          </a:prstGeom>
        </p:spPr>
      </p:pic>
    </p:spTree>
    <p:extLst>
      <p:ext uri="{BB962C8B-B14F-4D97-AF65-F5344CB8AC3E}">
        <p14:creationId xmlns:p14="http://schemas.microsoft.com/office/powerpoint/2010/main" val="2022143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 y="4821"/>
            <a:ext cx="12190815" cy="6858000"/>
          </a:xfrm>
          <a:prstGeom prst="rect">
            <a:avLst/>
          </a:prstGeom>
        </p:spPr>
      </p:pic>
      <p:sp>
        <p:nvSpPr>
          <p:cNvPr id="4" name="Title 2">
            <a:extLst>
              <a:ext uri="{FF2B5EF4-FFF2-40B4-BE49-F238E27FC236}">
                <a16:creationId xmlns:a16="http://schemas.microsoft.com/office/drawing/2014/main" id="{74940755-A565-B158-84E6-F2E1BCE271A4}"/>
              </a:ext>
            </a:extLst>
          </p:cNvPr>
          <p:cNvSpPr txBox="1">
            <a:spLocks/>
          </p:cNvSpPr>
          <p:nvPr/>
        </p:nvSpPr>
        <p:spPr>
          <a:xfrm>
            <a:off x="681134" y="1030288"/>
            <a:ext cx="5794311" cy="477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2A3A47"/>
                </a:solidFill>
                <a:latin typeface="Arial" panose="020B0604020202020204" pitchFamily="34" charset="0"/>
                <a:cs typeface="Arial" panose="020B0604020202020204" pitchFamily="34" charset="0"/>
              </a:rPr>
              <a:t>Imaging Data</a:t>
            </a:r>
          </a:p>
        </p:txBody>
      </p:sp>
      <p:grpSp>
        <p:nvGrpSpPr>
          <p:cNvPr id="9" name="Group 8">
            <a:extLst>
              <a:ext uri="{FF2B5EF4-FFF2-40B4-BE49-F238E27FC236}">
                <a16:creationId xmlns:a16="http://schemas.microsoft.com/office/drawing/2014/main" id="{B2B316D1-A1B7-8A96-FC8A-296080BB26C6}"/>
              </a:ext>
            </a:extLst>
          </p:cNvPr>
          <p:cNvGrpSpPr/>
          <p:nvPr/>
        </p:nvGrpSpPr>
        <p:grpSpPr>
          <a:xfrm>
            <a:off x="489271" y="1640187"/>
            <a:ext cx="10617558" cy="4977317"/>
            <a:chOff x="787221" y="1556927"/>
            <a:chExt cx="10617558" cy="4977317"/>
          </a:xfrm>
        </p:grpSpPr>
        <p:pic>
          <p:nvPicPr>
            <p:cNvPr id="6" name="Picture 5">
              <a:extLst>
                <a:ext uri="{FF2B5EF4-FFF2-40B4-BE49-F238E27FC236}">
                  <a16:creationId xmlns:a16="http://schemas.microsoft.com/office/drawing/2014/main" id="{C50EB487-F51D-9A89-340B-9F615BD5B671}"/>
                </a:ext>
              </a:extLst>
            </p:cNvPr>
            <p:cNvPicPr>
              <a:picLocks noChangeAspect="1"/>
            </p:cNvPicPr>
            <p:nvPr/>
          </p:nvPicPr>
          <p:blipFill>
            <a:blip r:embed="rId3"/>
            <a:stretch>
              <a:fillRect/>
            </a:stretch>
          </p:blipFill>
          <p:spPr>
            <a:xfrm>
              <a:off x="787221" y="1556927"/>
              <a:ext cx="10617558" cy="4977317"/>
            </a:xfrm>
            <a:prstGeom prst="rect">
              <a:avLst/>
            </a:prstGeom>
          </p:spPr>
        </p:pic>
        <p:pic>
          <p:nvPicPr>
            <p:cNvPr id="8" name="Picture 7">
              <a:extLst>
                <a:ext uri="{FF2B5EF4-FFF2-40B4-BE49-F238E27FC236}">
                  <a16:creationId xmlns:a16="http://schemas.microsoft.com/office/drawing/2014/main" id="{6EFC49F5-009D-3836-4235-2897F676D58D}"/>
                </a:ext>
              </a:extLst>
            </p:cNvPr>
            <p:cNvPicPr>
              <a:picLocks noChangeAspect="1"/>
            </p:cNvPicPr>
            <p:nvPr/>
          </p:nvPicPr>
          <p:blipFill>
            <a:blip r:embed="rId4"/>
            <a:stretch>
              <a:fillRect/>
            </a:stretch>
          </p:blipFill>
          <p:spPr>
            <a:xfrm>
              <a:off x="6189689" y="4884357"/>
              <a:ext cx="2424074" cy="1218495"/>
            </a:xfrm>
            <a:prstGeom prst="rect">
              <a:avLst/>
            </a:prstGeom>
          </p:spPr>
        </p:pic>
      </p:grpSp>
    </p:spTree>
    <p:extLst>
      <p:ext uri="{BB962C8B-B14F-4D97-AF65-F5344CB8AC3E}">
        <p14:creationId xmlns:p14="http://schemas.microsoft.com/office/powerpoint/2010/main" val="29741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 y="-8283"/>
            <a:ext cx="12190815" cy="6858000"/>
          </a:xfrm>
          <a:prstGeom prst="rect">
            <a:avLst/>
          </a:prstGeom>
        </p:spPr>
      </p:pic>
      <p:pic>
        <p:nvPicPr>
          <p:cNvPr id="4" name="Picture 3" descr="Table&#10;&#10;Description automatically generated with low confidence">
            <a:extLst>
              <a:ext uri="{FF2B5EF4-FFF2-40B4-BE49-F238E27FC236}">
                <a16:creationId xmlns:a16="http://schemas.microsoft.com/office/drawing/2014/main" id="{97C10285-C637-604C-1CCC-BBFCF7F4F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401" y="916508"/>
            <a:ext cx="4283920" cy="5405579"/>
          </a:xfrm>
          <a:prstGeom prst="rect">
            <a:avLst/>
          </a:prstGeom>
          <a:ln w="9525">
            <a:noFill/>
          </a:ln>
        </p:spPr>
      </p:pic>
      <p:sp>
        <p:nvSpPr>
          <p:cNvPr id="6" name="Title 1">
            <a:extLst>
              <a:ext uri="{FF2B5EF4-FFF2-40B4-BE49-F238E27FC236}">
                <a16:creationId xmlns:a16="http://schemas.microsoft.com/office/drawing/2014/main" id="{65F0ABBA-0FB5-FD25-60E9-6FF25C993D9F}"/>
              </a:ext>
            </a:extLst>
          </p:cNvPr>
          <p:cNvSpPr txBox="1">
            <a:spLocks/>
          </p:cNvSpPr>
          <p:nvPr/>
        </p:nvSpPr>
        <p:spPr>
          <a:xfrm>
            <a:off x="438539" y="1122363"/>
            <a:ext cx="6235313" cy="823685"/>
          </a:xfrm>
          <a:prstGeom prst="rect">
            <a:avLst/>
          </a:prstGeom>
        </p:spPr>
        <p:txBody>
          <a:bodyPr vert="horz" lIns="181737" tIns="90869" rIns="181737" bIns="90869" rtlCol="0" anchor="t">
            <a:noAutofit/>
          </a:bodyPr>
          <a:lstStyle>
            <a:lvl1pPr algn="l" defTabSz="1817370" rtl="0" eaLnBrk="1" latinLnBrk="0" hangingPunct="1">
              <a:lnSpc>
                <a:spcPct val="90000"/>
              </a:lnSpc>
              <a:spcBef>
                <a:spcPct val="0"/>
              </a:spcBef>
              <a:buNone/>
              <a:defRPr sz="8745" kern="1200">
                <a:solidFill>
                  <a:schemeClr val="tx1"/>
                </a:solidFill>
                <a:latin typeface="+mj-lt"/>
                <a:ea typeface="+mj-ea"/>
                <a:cs typeface="+mj-cs"/>
              </a:defRPr>
            </a:lvl1pPr>
          </a:lstStyle>
          <a:p>
            <a:r>
              <a:rPr lang="en-US" sz="4000" b="1" dirty="0">
                <a:solidFill>
                  <a:srgbClr val="2A3A47"/>
                </a:solidFill>
                <a:latin typeface="Arial" panose="020B0604020202020204" pitchFamily="34" charset="0"/>
                <a:cs typeface="Arial" panose="020B0604020202020204" pitchFamily="34" charset="0"/>
              </a:rPr>
              <a:t>Structured Reporting</a:t>
            </a:r>
            <a:endParaRPr lang="en-US" sz="4000" dirty="0">
              <a:solidFill>
                <a:srgbClr val="2A3A47"/>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86BAFF-4E3C-0B35-F669-36A7998FC5CB}"/>
              </a:ext>
            </a:extLst>
          </p:cNvPr>
          <p:cNvSpPr txBox="1"/>
          <p:nvPr/>
        </p:nvSpPr>
        <p:spPr>
          <a:xfrm>
            <a:off x="631679" y="2355605"/>
            <a:ext cx="5977167" cy="3489866"/>
          </a:xfrm>
          <a:prstGeom prst="rect">
            <a:avLst/>
          </a:prstGeom>
          <a:noFill/>
        </p:spPr>
        <p:txBody>
          <a:bodyPr wrap="square" rtlCol="0">
            <a:spAutoFit/>
          </a:bodyPr>
          <a:lstStyle/>
          <a:p>
            <a:pPr defTabSz="1817370">
              <a:spcAft>
                <a:spcPts val="1193"/>
              </a:spcAft>
            </a:pPr>
            <a:r>
              <a:rPr lang="en-GB" sz="3500" dirty="0">
                <a:solidFill>
                  <a:prstClr val="black"/>
                </a:solidFill>
                <a:latin typeface="Arial" panose="020B0604020202020204" pitchFamily="34" charset="0"/>
                <a:ea typeface="Calibri" panose="020F0502020204030204" pitchFamily="34" charset="0"/>
                <a:cs typeface="Arial" panose="020B0604020202020204" pitchFamily="34" charset="0"/>
              </a:rPr>
              <a:t>Structured reporting creates communications that use a standardized vocabulary and report schemas that are generally template-based</a:t>
            </a:r>
            <a:endParaRPr lang="en-GB" sz="3500" dirty="0">
              <a:solidFill>
                <a:prstClr val="black"/>
              </a:solidFill>
              <a:latin typeface="Arial" panose="020B0604020202020204" pitchFamily="34" charset="0"/>
              <a:cs typeface="Arial" panose="020B0604020202020204" pitchFamily="34" charset="0"/>
            </a:endParaRPr>
          </a:p>
          <a:p>
            <a:pPr defTabSz="1817370">
              <a:spcAft>
                <a:spcPts val="1193"/>
              </a:spcAft>
            </a:pPr>
            <a:endParaRPr lang="en-GB" sz="3578" dirty="0">
              <a:solidFill>
                <a:prstClr val="black"/>
              </a:solidFill>
              <a:latin typeface="Calibri"/>
            </a:endParaRPr>
          </a:p>
        </p:txBody>
      </p:sp>
    </p:spTree>
    <p:extLst>
      <p:ext uri="{BB962C8B-B14F-4D97-AF65-F5344CB8AC3E}">
        <p14:creationId xmlns:p14="http://schemas.microsoft.com/office/powerpoint/2010/main" val="978478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F812-AC36-7B4C-CD5D-86280929EF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854B86-2F8E-7BCA-4AC9-7144FD9B3FFF}"/>
              </a:ext>
            </a:extLst>
          </p:cNvPr>
          <p:cNvSpPr>
            <a:spLocks noGrp="1"/>
          </p:cNvSpPr>
          <p:nvPr>
            <p:ph type="subTitle" idx="1"/>
          </p:nvPr>
        </p:nvSpPr>
        <p:spPr/>
        <p:txBody>
          <a:bodyPr/>
          <a:lstStyle/>
          <a:p>
            <a:endParaRPr lang="en-US"/>
          </a:p>
        </p:txBody>
      </p:sp>
      <p:pic>
        <p:nvPicPr>
          <p:cNvPr id="5" name="Picture 4" descr="A person standing in front of a window&#10;&#10;Description automatically generated">
            <a:extLst>
              <a:ext uri="{FF2B5EF4-FFF2-40B4-BE49-F238E27FC236}">
                <a16:creationId xmlns:a16="http://schemas.microsoft.com/office/drawing/2014/main" id="{E8D34B50-EAAD-651A-058C-F82EE11C2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5" y="-121297"/>
            <a:ext cx="12190815" cy="6858000"/>
          </a:xfrm>
          <a:prstGeom prst="rect">
            <a:avLst/>
          </a:prstGeom>
        </p:spPr>
      </p:pic>
      <p:sp>
        <p:nvSpPr>
          <p:cNvPr id="17" name="Title 1">
            <a:extLst>
              <a:ext uri="{FF2B5EF4-FFF2-40B4-BE49-F238E27FC236}">
                <a16:creationId xmlns:a16="http://schemas.microsoft.com/office/drawing/2014/main" id="{7020A0C4-36D8-1CB7-BFAC-0AD83F9FCC7B}"/>
              </a:ext>
            </a:extLst>
          </p:cNvPr>
          <p:cNvSpPr txBox="1">
            <a:spLocks/>
          </p:cNvSpPr>
          <p:nvPr/>
        </p:nvSpPr>
        <p:spPr>
          <a:xfrm>
            <a:off x="231911" y="1124338"/>
            <a:ext cx="8452263" cy="475862"/>
          </a:xfrm>
          <a:prstGeom prst="rect">
            <a:avLst/>
          </a:prstGeom>
        </p:spPr>
        <p:txBody>
          <a:bodyPr vert="horz" lIns="181737" tIns="90869" rIns="181737" bIns="9086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2A3A47"/>
                </a:solidFill>
                <a:latin typeface="Arial" panose="020B0604020202020204" pitchFamily="34" charset="0"/>
                <a:cs typeface="Arial" panose="020B0604020202020204" pitchFamily="34" charset="0"/>
              </a:rPr>
              <a:t>Standards and Interoperability</a:t>
            </a:r>
            <a:endParaRPr lang="en-US" sz="4000" dirty="0">
              <a:solidFill>
                <a:srgbClr val="2A3A47"/>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5446D42-71EA-C881-AC64-E6B49BF131BC}"/>
              </a:ext>
            </a:extLst>
          </p:cNvPr>
          <p:cNvPicPr>
            <a:picLocks noChangeAspect="1"/>
          </p:cNvPicPr>
          <p:nvPr/>
        </p:nvPicPr>
        <p:blipFill rotWithShape="1">
          <a:blip r:embed="rId4"/>
          <a:srcRect l="8075" t="15839" b="12134"/>
          <a:stretch/>
        </p:blipFill>
        <p:spPr>
          <a:xfrm>
            <a:off x="1614196" y="1783934"/>
            <a:ext cx="9144000" cy="4616865"/>
          </a:xfrm>
          <a:prstGeom prst="rect">
            <a:avLst/>
          </a:prstGeom>
        </p:spPr>
      </p:pic>
    </p:spTree>
    <p:extLst>
      <p:ext uri="{BB962C8B-B14F-4D97-AF65-F5344CB8AC3E}">
        <p14:creationId xmlns:p14="http://schemas.microsoft.com/office/powerpoint/2010/main" val="32885513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TotalTime>
  <Words>1800</Words>
  <Application>Microsoft Office PowerPoint</Application>
  <PresentationFormat>Widescreen</PresentationFormat>
  <Paragraphs>157</Paragraphs>
  <Slides>29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-apple-system</vt:lpstr>
      <vt:lpstr>Arial</vt:lpstr>
      <vt:lpstr>Calibri</vt:lpstr>
      <vt:lpstr>Calibri Light</vt:lpstr>
      <vt:lpstr>Google Sans</vt:lpstr>
      <vt:lpstr>MinionPro-It</vt:lpstr>
      <vt:lpstr>MinionPro-Regular</vt:lpstr>
      <vt:lpstr>Roboto-Regular</vt:lpstr>
      <vt:lpstr>Times New Roman</vt:lpstr>
      <vt:lpstr>Office Theme</vt:lpstr>
      <vt:lpstr>PowerPoint Presentation</vt:lpstr>
      <vt:lpstr>Outlines</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Kavin Thiran</dc:creator>
  <cp:lastModifiedBy>Eman Nabrawi</cp:lastModifiedBy>
  <cp:revision>14</cp:revision>
  <dcterms:created xsi:type="dcterms:W3CDTF">2023-10-06T08:13:36Z</dcterms:created>
  <dcterms:modified xsi:type="dcterms:W3CDTF">2023-10-10T14:36:53Z</dcterms:modified>
</cp:coreProperties>
</file>